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677.xml" ContentType="application/vnd.openxmlformats-officedocument.presentationml.tags+xml"/>
  <Override PartName="/ppt/tags/tag678.xml" ContentType="application/vnd.openxmlformats-officedocument.presentationml.tags+xml"/>
  <Override PartName="/ppt/notesSlides/notesSlide7.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charts/chart21.xml" ContentType="application/vnd.openxmlformats-officedocument.drawingml.chart+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charts/chart22.xml" ContentType="application/vnd.openxmlformats-officedocument.drawingml.chart+xml"/>
  <Override PartName="/ppt/tags/tag891.xml" ContentType="application/vnd.openxmlformats-officedocument.presentationml.tags+xml"/>
  <Override PartName="/ppt/notesSlides/notesSlide8.xml" ContentType="application/vnd.openxmlformats-officedocument.presentationml.notesSlide+xml"/>
  <Override PartName="/ppt/tags/tag892.xml" ContentType="application/vnd.openxmlformats-officedocument.presentationml.tags+xml"/>
  <Override PartName="/ppt/notesSlides/notesSlide9.xml" ContentType="application/vnd.openxmlformats-officedocument.presentationml.notesSlide+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charts/chart23.xml" ContentType="application/vnd.openxmlformats-officedocument.drawingml.chart+xml"/>
  <Override PartName="/ppt/tags/tag904.xml" ContentType="application/vnd.openxmlformats-officedocument.presentationml.tags+xml"/>
  <Override PartName="/ppt/tags/tag905.xml" ContentType="application/vnd.openxmlformats-officedocument.presentationml.tags+xml"/>
  <Override PartName="/ppt/notesSlides/notesSlide10.xml" ContentType="application/vnd.openxmlformats-officedocument.presentationml.notesSlide+xml"/>
  <Override PartName="/ppt/tags/tag906.xml" ContentType="application/vnd.openxmlformats-officedocument.presentationml.tags+xml"/>
  <Override PartName="/ppt/notesSlides/notesSlide11.xml" ContentType="application/vnd.openxmlformats-officedocument.presentationml.notesSlide+xml"/>
  <Override PartName="/ppt/tags/tag907.xml" ContentType="application/vnd.openxmlformats-officedocument.presentationml.tags+xml"/>
  <Override PartName="/ppt/notesSlides/notesSlide12.xml" ContentType="application/vnd.openxmlformats-officedocument.presentationml.notesSlide+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notesSlides/notesSlide13.xml" ContentType="application/vnd.openxmlformats-officedocument.presentationml.notesSlide+xml"/>
  <Override PartName="/ppt/tags/tag912.xml" ContentType="application/vnd.openxmlformats-officedocument.presentationml.tags+xml"/>
  <Override PartName="/ppt/notesSlides/notesSlide14.xml" ContentType="application/vnd.openxmlformats-officedocument.presentationml.notesSlide+xml"/>
  <Override PartName="/ppt/tags/tag913.xml" ContentType="application/vnd.openxmlformats-officedocument.presentationml.tags+xml"/>
  <Override PartName="/ppt/notesSlides/notesSlide15.xml" ContentType="application/vnd.openxmlformats-officedocument.presentationml.notesSlide+xml"/>
  <Override PartName="/ppt/tags/tag914.xml" ContentType="application/vnd.openxmlformats-officedocument.presentationml.tags+xml"/>
  <Override PartName="/ppt/notesSlides/notesSlide16.xml" ContentType="application/vnd.openxmlformats-officedocument.presentationml.notesSlide+xml"/>
  <Override PartName="/ppt/tags/tag915.xml" ContentType="application/vnd.openxmlformats-officedocument.presentationml.tags+xml"/>
  <Override PartName="/ppt/notesSlides/notesSlide17.xml" ContentType="application/vnd.openxmlformats-officedocument.presentationml.notesSlide+xml"/>
  <Override PartName="/ppt/tags/tag916.xml" ContentType="application/vnd.openxmlformats-officedocument.presentationml.tags+xml"/>
  <Override PartName="/ppt/notesSlides/notesSlide18.xml" ContentType="application/vnd.openxmlformats-officedocument.presentationml.notesSlide+xml"/>
  <Override PartName="/ppt/tags/tag917.xml" ContentType="application/vnd.openxmlformats-officedocument.presentationml.tags+xml"/>
  <Override PartName="/ppt/notesSlides/notesSlide19.xml" ContentType="application/vnd.openxmlformats-officedocument.presentationml.notesSlide+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23.xml" ContentType="application/vnd.openxmlformats-officedocument.presentationml.tags+xml"/>
  <Override PartName="/ppt/notesSlides/notesSlide22.xml" ContentType="application/vnd.openxmlformats-officedocument.presentationml.notesSlide+xml"/>
  <Override PartName="/ppt/tags/tag924.xml" ContentType="application/vnd.openxmlformats-officedocument.presentationml.tags+xml"/>
  <Override PartName="/ppt/notesSlides/notesSlide23.xml" ContentType="application/vnd.openxmlformats-officedocument.presentationml.notesSlide+xml"/>
  <Override PartName="/ppt/tags/tag925.xml" ContentType="application/vnd.openxmlformats-officedocument.presentationml.tags+xml"/>
  <Override PartName="/ppt/notesSlides/notesSlide24.xml" ContentType="application/vnd.openxmlformats-officedocument.presentationml.notesSlide+xml"/>
  <Override PartName="/ppt/tags/tag926.xml" ContentType="application/vnd.openxmlformats-officedocument.presentationml.tags+xml"/>
  <Override PartName="/ppt/notesSlides/notesSlide25.xml" ContentType="application/vnd.openxmlformats-officedocument.presentationml.notesSlide+xml"/>
  <Override PartName="/ppt/tags/tag927.xml" ContentType="application/vnd.openxmlformats-officedocument.presentationml.tags+xml"/>
  <Override PartName="/ppt/notesSlides/notesSlide26.xml" ContentType="application/vnd.openxmlformats-officedocument.presentationml.notesSlide+xml"/>
  <Override PartName="/ppt/tags/tag928.xml" ContentType="application/vnd.openxmlformats-officedocument.presentationml.tags+xml"/>
  <Override PartName="/ppt/notesSlides/notesSlide27.xml" ContentType="application/vnd.openxmlformats-officedocument.presentationml.notesSlide+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charts/chart24.xml" ContentType="application/vnd.openxmlformats-officedocument.drawingml.chart+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charts/chart25.xml" ContentType="application/vnd.openxmlformats-officedocument.drawingml.chart+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notesSlides/notesSlide28.xml" ContentType="application/vnd.openxmlformats-officedocument.presentationml.notesSlide+xml"/>
  <Override PartName="/ppt/tags/tag1059.xml" ContentType="application/vnd.openxmlformats-officedocument.presentationml.tags+xml"/>
  <Override PartName="/ppt/notesSlides/notesSlide29.xml" ContentType="application/vnd.openxmlformats-officedocument.presentationml.notesSlide+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charts/chart31.xml" ContentType="application/vnd.openxmlformats-officedocument.drawingml.chart+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05"/>
  </p:notesMasterIdLst>
  <p:handoutMasterIdLst>
    <p:handoutMasterId r:id="rId106"/>
  </p:handoutMasterIdLst>
  <p:sldIdLst>
    <p:sldId id="568" r:id="rId2"/>
    <p:sldId id="2147470422" r:id="rId3"/>
    <p:sldId id="2147470423" r:id="rId4"/>
    <p:sldId id="2147470424" r:id="rId5"/>
    <p:sldId id="381" r:id="rId6"/>
    <p:sldId id="639" r:id="rId7"/>
    <p:sldId id="2147470435" r:id="rId8"/>
    <p:sldId id="2147472422" r:id="rId9"/>
    <p:sldId id="2147470438" r:id="rId10"/>
    <p:sldId id="2147472423" r:id="rId11"/>
    <p:sldId id="2147470432" r:id="rId12"/>
    <p:sldId id="640" r:id="rId13"/>
    <p:sldId id="527" r:id="rId14"/>
    <p:sldId id="2147470426" r:id="rId15"/>
    <p:sldId id="477" r:id="rId16"/>
    <p:sldId id="663" r:id="rId17"/>
    <p:sldId id="382" r:id="rId18"/>
    <p:sldId id="627" r:id="rId19"/>
    <p:sldId id="2147472425" r:id="rId20"/>
    <p:sldId id="2147472421" r:id="rId21"/>
    <p:sldId id="2147472405" r:id="rId22"/>
    <p:sldId id="648" r:id="rId23"/>
    <p:sldId id="528" r:id="rId24"/>
    <p:sldId id="2147472427" r:id="rId25"/>
    <p:sldId id="2147470356" r:id="rId26"/>
    <p:sldId id="2147470377" r:id="rId27"/>
    <p:sldId id="2147472431" r:id="rId28"/>
    <p:sldId id="2147472428" r:id="rId29"/>
    <p:sldId id="2147470374" r:id="rId30"/>
    <p:sldId id="2147470430" r:id="rId31"/>
    <p:sldId id="677" r:id="rId32"/>
    <p:sldId id="664" r:id="rId33"/>
    <p:sldId id="2147470431" r:id="rId34"/>
    <p:sldId id="2147472432" r:id="rId35"/>
    <p:sldId id="529" r:id="rId36"/>
    <p:sldId id="2147470433" r:id="rId37"/>
    <p:sldId id="2147470413" r:id="rId38"/>
    <p:sldId id="2147470358" r:id="rId39"/>
    <p:sldId id="2147470330" r:id="rId40"/>
    <p:sldId id="2147470354" r:id="rId41"/>
    <p:sldId id="694" r:id="rId42"/>
    <p:sldId id="2147472402" r:id="rId43"/>
    <p:sldId id="2147472414" r:id="rId44"/>
    <p:sldId id="2147472415" r:id="rId45"/>
    <p:sldId id="2147472416" r:id="rId46"/>
    <p:sldId id="2147472417" r:id="rId47"/>
    <p:sldId id="2147472418" r:id="rId48"/>
    <p:sldId id="2147472419" r:id="rId49"/>
    <p:sldId id="690" r:id="rId50"/>
    <p:sldId id="533" r:id="rId51"/>
    <p:sldId id="2147470375" r:id="rId52"/>
    <p:sldId id="535" r:id="rId53"/>
    <p:sldId id="2147470391" r:id="rId54"/>
    <p:sldId id="2147470411" r:id="rId55"/>
    <p:sldId id="2147470410" r:id="rId56"/>
    <p:sldId id="659" r:id="rId57"/>
    <p:sldId id="675" r:id="rId58"/>
    <p:sldId id="661" r:id="rId59"/>
    <p:sldId id="2147470399" r:id="rId60"/>
    <p:sldId id="672" r:id="rId61"/>
    <p:sldId id="674" r:id="rId62"/>
    <p:sldId id="2147472429" r:id="rId63"/>
    <p:sldId id="733" r:id="rId64"/>
    <p:sldId id="2147472433" r:id="rId65"/>
    <p:sldId id="734" r:id="rId66"/>
    <p:sldId id="2147470380" r:id="rId67"/>
    <p:sldId id="2147470381" r:id="rId68"/>
    <p:sldId id="2147470382" r:id="rId69"/>
    <p:sldId id="2147470366" r:id="rId70"/>
    <p:sldId id="2147470312" r:id="rId71"/>
    <p:sldId id="538" r:id="rId72"/>
    <p:sldId id="2147472435" r:id="rId73"/>
    <p:sldId id="2147470383" r:id="rId74"/>
    <p:sldId id="2147470384" r:id="rId75"/>
    <p:sldId id="685" r:id="rId76"/>
    <p:sldId id="2147470378" r:id="rId77"/>
    <p:sldId id="2147470376" r:id="rId78"/>
    <p:sldId id="2147470386" r:id="rId79"/>
    <p:sldId id="2147470387" r:id="rId80"/>
    <p:sldId id="2147470385" r:id="rId81"/>
    <p:sldId id="2147470379" r:id="rId82"/>
    <p:sldId id="2147470428" r:id="rId83"/>
    <p:sldId id="691" r:id="rId84"/>
    <p:sldId id="552" r:id="rId85"/>
    <p:sldId id="2147470429" r:id="rId86"/>
    <p:sldId id="557" r:id="rId87"/>
    <p:sldId id="451" r:id="rId88"/>
    <p:sldId id="652" r:id="rId89"/>
    <p:sldId id="658" r:id="rId90"/>
    <p:sldId id="2147472413" r:id="rId91"/>
    <p:sldId id="692" r:id="rId92"/>
    <p:sldId id="458" r:id="rId93"/>
    <p:sldId id="642" r:id="rId94"/>
    <p:sldId id="643" r:id="rId95"/>
    <p:sldId id="683" r:id="rId96"/>
    <p:sldId id="599" r:id="rId97"/>
    <p:sldId id="600" r:id="rId98"/>
    <p:sldId id="644" r:id="rId99"/>
    <p:sldId id="602" r:id="rId100"/>
    <p:sldId id="603" r:id="rId101"/>
    <p:sldId id="2147470388" r:id="rId102"/>
    <p:sldId id="673" r:id="rId103"/>
    <p:sldId id="2147470329" r:id="rId104"/>
  </p:sldIdLst>
  <p:sldSz cx="9906000" cy="6858000" type="A4"/>
  <p:notesSz cx="6735763" cy="9866313"/>
  <p:custDataLst>
    <p:tags r:id="rId10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2147470422"/>
            <p14:sldId id="2147470423"/>
            <p14:sldId id="2147470424"/>
            <p14:sldId id="381"/>
            <p14:sldId id="639"/>
            <p14:sldId id="2147470435"/>
            <p14:sldId id="2147472422"/>
            <p14:sldId id="2147470438"/>
            <p14:sldId id="2147472423"/>
            <p14:sldId id="2147470432"/>
            <p14:sldId id="640"/>
            <p14:sldId id="527"/>
            <p14:sldId id="2147470426"/>
            <p14:sldId id="477"/>
            <p14:sldId id="663"/>
            <p14:sldId id="382"/>
            <p14:sldId id="627"/>
            <p14:sldId id="2147472425"/>
            <p14:sldId id="2147472421"/>
            <p14:sldId id="2147472405"/>
            <p14:sldId id="648"/>
            <p14:sldId id="528"/>
            <p14:sldId id="2147472427"/>
            <p14:sldId id="2147470356"/>
            <p14:sldId id="2147470377"/>
            <p14:sldId id="2147472431"/>
            <p14:sldId id="2147472428"/>
            <p14:sldId id="2147470374"/>
            <p14:sldId id="2147470430"/>
            <p14:sldId id="677"/>
            <p14:sldId id="664"/>
            <p14:sldId id="2147470431"/>
            <p14:sldId id="2147472432"/>
            <p14:sldId id="529"/>
            <p14:sldId id="2147470433"/>
            <p14:sldId id="2147470413"/>
            <p14:sldId id="2147470358"/>
            <p14:sldId id="2147470330"/>
            <p14:sldId id="2147470354"/>
            <p14:sldId id="694"/>
            <p14:sldId id="2147472402"/>
            <p14:sldId id="2147472414"/>
            <p14:sldId id="2147472415"/>
            <p14:sldId id="2147472416"/>
            <p14:sldId id="2147472417"/>
            <p14:sldId id="2147472418"/>
            <p14:sldId id="2147472419"/>
            <p14:sldId id="690"/>
            <p14:sldId id="533"/>
            <p14:sldId id="2147470375"/>
            <p14:sldId id="535"/>
            <p14:sldId id="2147470391"/>
            <p14:sldId id="2147470411"/>
            <p14:sldId id="2147470410"/>
            <p14:sldId id="659"/>
            <p14:sldId id="675"/>
            <p14:sldId id="661"/>
            <p14:sldId id="2147470399"/>
            <p14:sldId id="672"/>
            <p14:sldId id="674"/>
            <p14:sldId id="2147472429"/>
            <p14:sldId id="733"/>
            <p14:sldId id="2147472433"/>
            <p14:sldId id="734"/>
            <p14:sldId id="2147470380"/>
            <p14:sldId id="2147470381"/>
            <p14:sldId id="2147470382"/>
            <p14:sldId id="2147470366"/>
            <p14:sldId id="2147470312"/>
            <p14:sldId id="538"/>
            <p14:sldId id="2147472435"/>
            <p14:sldId id="2147470383"/>
            <p14:sldId id="2147470384"/>
            <p14:sldId id="685"/>
            <p14:sldId id="2147470378"/>
            <p14:sldId id="2147470376"/>
            <p14:sldId id="2147470386"/>
            <p14:sldId id="2147470387"/>
            <p14:sldId id="2147470385"/>
            <p14:sldId id="2147470379"/>
            <p14:sldId id="2147470428"/>
            <p14:sldId id="691"/>
            <p14:sldId id="552"/>
            <p14:sldId id="2147470429"/>
            <p14:sldId id="557"/>
            <p14:sldId id="451"/>
            <p14:sldId id="652"/>
            <p14:sldId id="658"/>
            <p14:sldId id="2147472413"/>
            <p14:sldId id="692"/>
            <p14:sldId id="458"/>
            <p14:sldId id="642"/>
            <p14:sldId id="643"/>
            <p14:sldId id="683"/>
            <p14:sldId id="599"/>
            <p14:sldId id="600"/>
            <p14:sldId id="644"/>
            <p14:sldId id="602"/>
            <p14:sldId id="603"/>
            <p14:sldId id="2147470388"/>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userDrawn="1">
          <p15:clr>
            <a:srgbClr val="A4A3A4"/>
          </p15:clr>
        </p15:guide>
        <p15:guide id="10" pos="1669" userDrawn="1">
          <p15:clr>
            <a:srgbClr val="A4A3A4"/>
          </p15:clr>
        </p15:guide>
        <p15:guide id="11" pos="126" userDrawn="1">
          <p15:clr>
            <a:srgbClr val="A4A3A4"/>
          </p15:clr>
        </p15:guide>
        <p15:guide id="16" pos="3075" userDrawn="1">
          <p15:clr>
            <a:srgbClr val="A4A3A4"/>
          </p15:clr>
        </p15:guide>
        <p15:guide id="17" pos="5297" userDrawn="1">
          <p15:clr>
            <a:srgbClr val="A4A3A4"/>
          </p15:clr>
        </p15:guide>
        <p15:guide id="18" pos="716">
          <p15:clr>
            <a:srgbClr val="A4A3A4"/>
          </p15:clr>
        </p15:guide>
        <p15:guide id="19" orient="horz" pos="365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4" name="作成者" initials="A" lastIdx="0" clrIdx="2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076"/>
    <a:srgbClr val="485DAA"/>
    <a:srgbClr val="B8114F"/>
    <a:srgbClr val="FCFDFA"/>
    <a:srgbClr val="C6E1A8"/>
    <a:srgbClr val="FBF2F6"/>
    <a:srgbClr val="80CCE8"/>
    <a:srgbClr val="C0E6F4"/>
    <a:srgbClr val="1F497D"/>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32" autoAdjust="0"/>
    <p:restoredTop sz="94464" autoAdjust="0"/>
  </p:normalViewPr>
  <p:slideViewPr>
    <p:cSldViewPr>
      <p:cViewPr varScale="1">
        <p:scale>
          <a:sx n="164" d="100"/>
          <a:sy n="164" d="100"/>
        </p:scale>
        <p:origin x="144" y="414"/>
      </p:cViewPr>
      <p:guideLst>
        <p:guide orient="horz" pos="4156"/>
        <p:guide pos="6114"/>
        <p:guide orient="horz"/>
        <p:guide pos="1669"/>
        <p:guide pos="126"/>
        <p:guide pos="3075"/>
        <p:guide pos="5297"/>
        <p:guide pos="716"/>
        <p:guide orient="horz" pos="365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tags" Target="tags/tag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8/10/relationships/authors" Targe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7767441860465116"/>
          <c:w val="0.91037260825780464"/>
          <c:h val="0.6902325581395348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8"/>
              <c:layout>
                <c:manualLayout>
                  <c:x val="0"/>
                  <c:y val="-0.3488372093023255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5C-42DB-BDF2-02696B63A0C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30.642890000000001</c:v>
                </c:pt>
                <c:pt idx="1">
                  <c:v>31.61917</c:v>
                </c:pt>
                <c:pt idx="2">
                  <c:v>32.629808500000003</c:v>
                </c:pt>
                <c:pt idx="3">
                  <c:v>33.652222999999999</c:v>
                </c:pt>
                <c:pt idx="4">
                  <c:v>34.713455500000002</c:v>
                </c:pt>
                <c:pt idx="5">
                  <c:v>35.796484</c:v>
                </c:pt>
                <c:pt idx="6">
                  <c:v>36.904007999999997</c:v>
                </c:pt>
                <c:pt idx="7">
                  <c:v>38.0363495</c:v>
                </c:pt>
                <c:pt idx="8">
                  <c:v>39.206351499999997</c:v>
                </c:pt>
                <c:pt idx="9">
                  <c:v>40.408890999999997</c:v>
                </c:pt>
                <c:pt idx="10">
                  <c:v>41.598566499999997</c:v>
                </c:pt>
                <c:pt idx="11">
                  <c:v>42.758460999999997</c:v>
                </c:pt>
                <c:pt idx="12">
                  <c:v>43.888303000000001</c:v>
                </c:pt>
                <c:pt idx="13">
                  <c:v>44.986790499999998</c:v>
                </c:pt>
                <c:pt idx="14">
                  <c:v>46.051440499999998</c:v>
                </c:pt>
                <c:pt idx="15">
                  <c:v>47.088526000000002</c:v>
                </c:pt>
                <c:pt idx="16">
                  <c:v>48.139687000000002</c:v>
                </c:pt>
                <c:pt idx="17">
                  <c:v>49.197765500000003</c:v>
                </c:pt>
                <c:pt idx="18">
                  <c:v>50.207107499999999</c:v>
                </c:pt>
                <c:pt idx="19">
                  <c:v>51.202827499999998</c:v>
                </c:pt>
                <c:pt idx="20">
                  <c:v>52.217333500000002</c:v>
                </c:pt>
                <c:pt idx="21">
                  <c:v>53.219165500000003</c:v>
                </c:pt>
                <c:pt idx="22">
                  <c:v>54.252460499999998</c:v>
                </c:pt>
                <c:pt idx="23">
                  <c:v>55.339002499999999</c:v>
                </c:pt>
                <c:pt idx="24">
                  <c:v>56.432944499999998</c:v>
                </c:pt>
                <c:pt idx="25">
                  <c:v>57.5</c:v>
                </c:pt>
                <c:pt idx="26">
                  <c:v>63.102245500000002</c:v>
                </c:pt>
                <c:pt idx="27">
                  <c:v>74.108862999999999</c:v>
                </c:pt>
                <c:pt idx="28">
                  <c:v>83.593238999999997</c:v>
                </c:pt>
              </c:numCache>
            </c:numRef>
          </c:val>
          <c:extLst>
            <c:ext xmlns:c16="http://schemas.microsoft.com/office/drawing/2014/chart" uri="{C3380CC4-5D6E-409C-BE32-E72D297353CC}">
              <c16:uniqueId val="{00000001-275C-42DB-BDF2-02696B63A0C1}"/>
            </c:ext>
          </c:extLst>
        </c:ser>
        <c:dLbls>
          <c:showLegendKey val="0"/>
          <c:showVal val="0"/>
          <c:showCatName val="0"/>
          <c:showSerName val="0"/>
          <c:showPercent val="0"/>
          <c:showBubbleSize val="0"/>
        </c:dLbls>
        <c:gapWidth val="60"/>
        <c:overlap val="100"/>
        <c:axId val="1605166272"/>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5C-42DB-BDF2-02696B63A0C1}"/>
                </c:ext>
              </c:extLst>
            </c:dLbl>
            <c:dLbl>
              <c:idx val="1"/>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5C-42DB-BDF2-02696B63A0C1}"/>
                </c:ext>
              </c:extLst>
            </c:dLbl>
            <c:dLbl>
              <c:idx val="2"/>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5C-42DB-BDF2-02696B63A0C1}"/>
                </c:ext>
              </c:extLst>
            </c:dLbl>
            <c:dLbl>
              <c:idx val="3"/>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5C-42DB-BDF2-02696B63A0C1}"/>
                </c:ext>
              </c:extLst>
            </c:dLbl>
            <c:dLbl>
              <c:idx val="4"/>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75C-42DB-BDF2-02696B63A0C1}"/>
                </c:ext>
              </c:extLst>
            </c:dLbl>
            <c:dLbl>
              <c:idx val="5"/>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5C-42DB-BDF2-02696B63A0C1}"/>
                </c:ext>
              </c:extLst>
            </c:dLbl>
            <c:dLbl>
              <c:idx val="6"/>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5C-42DB-BDF2-02696B63A0C1}"/>
                </c:ext>
              </c:extLst>
            </c:dLbl>
            <c:dLbl>
              <c:idx val="7"/>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5C-42DB-BDF2-02696B63A0C1}"/>
                </c:ext>
              </c:extLst>
            </c:dLbl>
            <c:dLbl>
              <c:idx val="8"/>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5C-42DB-BDF2-02696B63A0C1}"/>
                </c:ext>
              </c:extLst>
            </c:dLbl>
            <c:dLbl>
              <c:idx val="9"/>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75C-42DB-BDF2-02696B63A0C1}"/>
                </c:ext>
              </c:extLst>
            </c:dLbl>
            <c:dLbl>
              <c:idx val="10"/>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75C-42DB-BDF2-02696B63A0C1}"/>
                </c:ext>
              </c:extLst>
            </c:dLbl>
            <c:dLbl>
              <c:idx val="11"/>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75C-42DB-BDF2-02696B63A0C1}"/>
                </c:ext>
              </c:extLst>
            </c:dLbl>
            <c:dLbl>
              <c:idx val="12"/>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75C-42DB-BDF2-02696B63A0C1}"/>
                </c:ext>
              </c:extLst>
            </c:dLbl>
            <c:dLbl>
              <c:idx val="13"/>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75C-42DB-BDF2-02696B63A0C1}"/>
                </c:ext>
              </c:extLst>
            </c:dLbl>
            <c:dLbl>
              <c:idx val="14"/>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75C-42DB-BDF2-02696B63A0C1}"/>
                </c:ext>
              </c:extLst>
            </c:dLbl>
            <c:dLbl>
              <c:idx val="15"/>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75C-42DB-BDF2-02696B63A0C1}"/>
                </c:ext>
              </c:extLst>
            </c:dLbl>
            <c:dLbl>
              <c:idx val="16"/>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75C-42DB-BDF2-02696B63A0C1}"/>
                </c:ext>
              </c:extLst>
            </c:dLbl>
            <c:dLbl>
              <c:idx val="17"/>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75C-42DB-BDF2-02696B63A0C1}"/>
                </c:ext>
              </c:extLst>
            </c:dLbl>
            <c:dLbl>
              <c:idx val="18"/>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75C-42DB-BDF2-02696B63A0C1}"/>
                </c:ext>
              </c:extLst>
            </c:dLbl>
            <c:dLbl>
              <c:idx val="19"/>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75C-42DB-BDF2-02696B63A0C1}"/>
                </c:ext>
              </c:extLst>
            </c:dLbl>
            <c:dLbl>
              <c:idx val="20"/>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75C-42DB-BDF2-02696B63A0C1}"/>
                </c:ext>
              </c:extLst>
            </c:dLbl>
            <c:dLbl>
              <c:idx val="21"/>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75C-42DB-BDF2-02696B63A0C1}"/>
                </c:ext>
              </c:extLst>
            </c:dLbl>
            <c:dLbl>
              <c:idx val="22"/>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75C-42DB-BDF2-02696B63A0C1}"/>
                </c:ext>
              </c:extLst>
            </c:dLbl>
            <c:dLbl>
              <c:idx val="23"/>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75C-42DB-BDF2-02696B63A0C1}"/>
                </c:ext>
              </c:extLst>
            </c:dLbl>
            <c:dLbl>
              <c:idx val="24"/>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75C-42DB-BDF2-02696B63A0C1}"/>
                </c:ext>
              </c:extLst>
            </c:dLbl>
            <c:dLbl>
              <c:idx val="25"/>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75C-42DB-BDF2-02696B63A0C1}"/>
                </c:ext>
              </c:extLst>
            </c:dLbl>
            <c:dLbl>
              <c:idx val="27"/>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75C-42DB-BDF2-02696B63A0C1}"/>
                </c:ext>
              </c:extLst>
            </c:dLbl>
            <c:dLbl>
              <c:idx val="28"/>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75C-42DB-BDF2-02696B63A0C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3.0470000000000002</c:v>
                </c:pt>
                <c:pt idx="1">
                  <c:v>3.222</c:v>
                </c:pt>
                <c:pt idx="2">
                  <c:v>3.073</c:v>
                </c:pt>
                <c:pt idx="3">
                  <c:v>3.0979999999999999</c:v>
                </c:pt>
                <c:pt idx="4">
                  <c:v>3.1120000000000001</c:v>
                </c:pt>
                <c:pt idx="5">
                  <c:v>3.0339999999999998</c:v>
                </c:pt>
                <c:pt idx="6">
                  <c:v>3.06</c:v>
                </c:pt>
                <c:pt idx="7">
                  <c:v>2.9860000000000002</c:v>
                </c:pt>
                <c:pt idx="8">
                  <c:v>3.0720000000000001</c:v>
                </c:pt>
                <c:pt idx="9">
                  <c:v>2.9710000000000001</c:v>
                </c:pt>
                <c:pt idx="10">
                  <c:v>2.8340000000000001</c:v>
                </c:pt>
                <c:pt idx="11">
                  <c:v>2.669</c:v>
                </c:pt>
                <c:pt idx="12">
                  <c:v>2.5489999999999999</c:v>
                </c:pt>
                <c:pt idx="13">
                  <c:v>2.3969999999999998</c:v>
                </c:pt>
                <c:pt idx="14">
                  <c:v>2.282</c:v>
                </c:pt>
                <c:pt idx="15">
                  <c:v>2.173</c:v>
                </c:pt>
                <c:pt idx="16">
                  <c:v>2.242</c:v>
                </c:pt>
                <c:pt idx="17">
                  <c:v>2.1080000000000001</c:v>
                </c:pt>
                <c:pt idx="18">
                  <c:v>1.9550000000000001</c:v>
                </c:pt>
                <c:pt idx="19">
                  <c:v>1.972</c:v>
                </c:pt>
                <c:pt idx="20">
                  <c:v>1.952</c:v>
                </c:pt>
                <c:pt idx="21">
                  <c:v>1.85</c:v>
                </c:pt>
                <c:pt idx="22">
                  <c:v>1.9950000000000001</c:v>
                </c:pt>
                <c:pt idx="23">
                  <c:v>1.972</c:v>
                </c:pt>
                <c:pt idx="24">
                  <c:v>1.944</c:v>
                </c:pt>
                <c:pt idx="25">
                  <c:v>1.9159999999999999</c:v>
                </c:pt>
                <c:pt idx="26">
                  <c:v>1.7829999999999999</c:v>
                </c:pt>
                <c:pt idx="27">
                  <c:v>1.41</c:v>
                </c:pt>
                <c:pt idx="28">
                  <c:v>1.0349999999999999</c:v>
                </c:pt>
              </c:numCache>
            </c:numRef>
          </c:val>
          <c:smooth val="0"/>
          <c:extLst>
            <c:ext xmlns:c16="http://schemas.microsoft.com/office/drawing/2014/chart" uri="{C3380CC4-5D6E-409C-BE32-E72D297353CC}">
              <c16:uniqueId val="{0000001E-275C-42DB-BDF2-02696B63A0C1}"/>
            </c:ext>
          </c:extLst>
        </c:ser>
        <c:dLbls>
          <c:showLegendKey val="0"/>
          <c:showVal val="0"/>
          <c:showCatName val="0"/>
          <c:showSerName val="0"/>
          <c:showPercent val="0"/>
          <c:showBubbleSize val="0"/>
        </c:dLbls>
        <c:marker val="1"/>
        <c:smooth val="0"/>
        <c:axId val="2"/>
        <c:axId val="3"/>
      </c:lineChart>
      <c:catAx>
        <c:axId val="16051662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05166272"/>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556952081696778E-2"/>
          <c:y val="0.11370262390670553"/>
          <c:w val="0.92223095051060489"/>
          <c:h val="0.77259475218658891"/>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8CC-4E3F-81A9-83F77E9306BC}"/>
                </c:ext>
              </c:extLst>
            </c:dLbl>
            <c:dLbl>
              <c:idx val="1"/>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8CC-4E3F-81A9-83F77E9306BC}"/>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8CC-4E3F-81A9-83F77E9306BC}"/>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8CC-4E3F-81A9-83F77E9306BC}"/>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8CC-4E3F-81A9-83F77E9306BC}"/>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8CC-4E3F-81A9-83F77E9306BC}"/>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8CC-4E3F-81A9-83F77E9306BC}"/>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8CC-4E3F-81A9-83F77E9306BC}"/>
                </c:ext>
              </c:extLst>
            </c:dLbl>
            <c:dLbl>
              <c:idx val="8"/>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8CC-4E3F-81A9-83F77E9306BC}"/>
                </c:ext>
              </c:extLst>
            </c:dLbl>
            <c:dLbl>
              <c:idx val="9"/>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8CC-4E3F-81A9-83F77E9306BC}"/>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8CC-4E3F-81A9-83F77E9306B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399.55227151999992</c:v>
                </c:pt>
                <c:pt idx="1">
                  <c:v>440.37301878000005</c:v>
                </c:pt>
                <c:pt idx="2">
                  <c:v>463.54900185999998</c:v>
                </c:pt>
                <c:pt idx="3">
                  <c:v>483.69403888999994</c:v>
                </c:pt>
                <c:pt idx="4">
                  <c:v>485.95087676000014</c:v>
                </c:pt>
                <c:pt idx="5">
                  <c:v>532.61791622999999</c:v>
                </c:pt>
                <c:pt idx="6">
                  <c:v>593.67303785000013</c:v>
                </c:pt>
                <c:pt idx="7">
                  <c:v>684.43976082999995</c:v>
                </c:pt>
                <c:pt idx="8">
                  <c:v>731.27962435999996</c:v>
                </c:pt>
                <c:pt idx="9">
                  <c:v>813.11290876999988</c:v>
                </c:pt>
                <c:pt idx="10">
                  <c:v>939.25549849000015</c:v>
                </c:pt>
                <c:pt idx="11">
                  <c:v>1015.8499196299997</c:v>
                </c:pt>
                <c:pt idx="12">
                  <c:v>1075.8888086299999</c:v>
                </c:pt>
                <c:pt idx="13">
                  <c:v>1140.5512828899998</c:v>
                </c:pt>
                <c:pt idx="14">
                  <c:v>1325.2841400299999</c:v>
                </c:pt>
                <c:pt idx="15">
                  <c:v>1456.3752154500003</c:v>
                </c:pt>
                <c:pt idx="16">
                  <c:v>1605.6331062900001</c:v>
                </c:pt>
                <c:pt idx="17">
                  <c:v>1401.7681039599997</c:v>
                </c:pt>
                <c:pt idx="18">
                  <c:v>1529.2891244800001</c:v>
                </c:pt>
                <c:pt idx="19">
                  <c:v>1827.3177732300003</c:v>
                </c:pt>
                <c:pt idx="20">
                  <c:v>2005.0425842699995</c:v>
                </c:pt>
                <c:pt idx="21">
                  <c:v>2175.88952199</c:v>
                </c:pt>
                <c:pt idx="22">
                  <c:v>2050.7641707499997</c:v>
                </c:pt>
                <c:pt idx="23">
                  <c:v>2111.4096804999999</c:v>
                </c:pt>
              </c:numCache>
            </c:numRef>
          </c:val>
          <c:extLst>
            <c:ext xmlns:c16="http://schemas.microsoft.com/office/drawing/2014/chart" uri="{C3380CC4-5D6E-409C-BE32-E72D297353CC}">
              <c16:uniqueId val="{0000000B-D8CC-4E3F-81A9-83F77E9306BC}"/>
            </c:ext>
          </c:extLst>
        </c:ser>
        <c:ser>
          <c:idx val="1"/>
          <c:order val="1"/>
          <c:spPr>
            <a:solidFill>
              <a:srgbClr val="80CCE8"/>
            </a:solidFill>
            <a:ln w="9525" cmpd="sng" algn="ctr">
              <a:solidFill>
                <a:srgbClr val="808080"/>
              </a:solidFill>
              <a:prstDash val="solid"/>
            </a:ln>
          </c:spPr>
          <c:invertIfNegative val="0"/>
          <c:dLbls>
            <c:dLbl>
              <c:idx val="0"/>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8CC-4E3F-81A9-83F77E9306BC}"/>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8CC-4E3F-81A9-83F77E9306BC}"/>
                </c:ext>
              </c:extLst>
            </c:dLbl>
            <c:dLbl>
              <c:idx val="2"/>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8CC-4E3F-81A9-83F77E9306BC}"/>
                </c:ext>
              </c:extLst>
            </c:dLbl>
            <c:dLbl>
              <c:idx val="3"/>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8CC-4E3F-81A9-83F77E9306B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848.55028726</c:v>
                </c:pt>
                <c:pt idx="1">
                  <c:v>892.47407368999973</c:v>
                </c:pt>
                <c:pt idx="2">
                  <c:v>881.30391952000025</c:v>
                </c:pt>
                <c:pt idx="3">
                  <c:v>960.14027284999997</c:v>
                </c:pt>
                <c:pt idx="4">
                  <c:v>1021.8362029899998</c:v>
                </c:pt>
                <c:pt idx="5">
                  <c:v>1093.5156633199999</c:v>
                </c:pt>
                <c:pt idx="6">
                  <c:v>1198.1656481399998</c:v>
                </c:pt>
                <c:pt idx="7">
                  <c:v>1272.17823942</c:v>
                </c:pt>
                <c:pt idx="8">
                  <c:v>1254.84295428</c:v>
                </c:pt>
                <c:pt idx="9">
                  <c:v>1262.2558958899997</c:v>
                </c:pt>
                <c:pt idx="10">
                  <c:v>1369.6286398399998</c:v>
                </c:pt>
                <c:pt idx="11">
                  <c:v>1409.0370761799998</c:v>
                </c:pt>
                <c:pt idx="12">
                  <c:v>1436.8726754000004</c:v>
                </c:pt>
                <c:pt idx="13">
                  <c:v>1478.7017611399999</c:v>
                </c:pt>
                <c:pt idx="14">
                  <c:v>1508.3377923700004</c:v>
                </c:pt>
                <c:pt idx="15">
                  <c:v>1503.9267914799998</c:v>
                </c:pt>
                <c:pt idx="16">
                  <c:v>1537.1736070100003</c:v>
                </c:pt>
                <c:pt idx="17">
                  <c:v>1174.3605789400003</c:v>
                </c:pt>
                <c:pt idx="18">
                  <c:v>1232.2301002699999</c:v>
                </c:pt>
                <c:pt idx="19">
                  <c:v>1411.2952097999998</c:v>
                </c:pt>
                <c:pt idx="20">
                  <c:v>1371.1769937499996</c:v>
                </c:pt>
                <c:pt idx="21">
                  <c:v>1457.3600607900003</c:v>
                </c:pt>
                <c:pt idx="22">
                  <c:v>1531.9686083400002</c:v>
                </c:pt>
                <c:pt idx="23">
                  <c:v>1643.3829039500001</c:v>
                </c:pt>
              </c:numCache>
            </c:numRef>
          </c:val>
          <c:extLst>
            <c:ext xmlns:c16="http://schemas.microsoft.com/office/drawing/2014/chart" uri="{C3380CC4-5D6E-409C-BE32-E72D297353CC}">
              <c16:uniqueId val="{00000010-D8CC-4E3F-81A9-83F77E9306BC}"/>
            </c:ext>
          </c:extLst>
        </c:ser>
        <c:dLbls>
          <c:showLegendKey val="0"/>
          <c:showVal val="0"/>
          <c:showCatName val="0"/>
          <c:showSerName val="0"/>
          <c:showPercent val="0"/>
          <c:showBubbleSize val="0"/>
        </c:dLbls>
        <c:gapWidth val="60"/>
        <c:overlap val="100"/>
        <c:axId val="1076091888"/>
        <c:axId val="1"/>
      </c:barChart>
      <c:catAx>
        <c:axId val="10760918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76091888"/>
        <c:crosses val="min"/>
        <c:crossBetween val="between"/>
        <c:majorUnit val="1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41419174805659E-2"/>
          <c:y val="0.11142857142857143"/>
          <c:w val="0.94299382100857088"/>
          <c:h val="0.7771428571428571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4E-40D7-937D-35CE5DD3A8C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4E-40D7-937D-35CE5DD3A8C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4E-40D7-937D-35CE5DD3A8C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4E-40D7-937D-35CE5DD3A8C9}"/>
                </c:ext>
              </c:extLst>
            </c:dLbl>
            <c:dLbl>
              <c:idx val="7"/>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4E-40D7-937D-35CE5DD3A8C9}"/>
                </c:ext>
              </c:extLst>
            </c:dLbl>
            <c:dLbl>
              <c:idx val="8"/>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4E-40D7-937D-35CE5DD3A8C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4E-40D7-937D-35CE5DD3A8C9}"/>
                </c:ext>
              </c:extLst>
            </c:dLbl>
            <c:dLbl>
              <c:idx val="10"/>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4E-40D7-937D-35CE5DD3A8C9}"/>
                </c:ext>
              </c:extLst>
            </c:dLbl>
            <c:dLbl>
              <c:idx val="11"/>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4E-40D7-937D-35CE5DD3A8C9}"/>
                </c:ext>
              </c:extLst>
            </c:dLbl>
            <c:dLbl>
              <c:idx val="1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4E-40D7-937D-35CE5DD3A8C9}"/>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4E-40D7-937D-35CE5DD3A8C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4E-40D7-937D-35CE5DD3A8C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4E-40D7-937D-35CE5DD3A8C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4E-40D7-937D-35CE5DD3A8C9}"/>
                </c:ext>
              </c:extLst>
            </c:dLbl>
            <c:dLbl>
              <c:idx val="17"/>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4E-40D7-937D-35CE5DD3A8C9}"/>
                </c:ext>
              </c:extLst>
            </c:dLbl>
            <c:dLbl>
              <c:idx val="18"/>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4E-40D7-937D-35CE5DD3A8C9}"/>
                </c:ext>
              </c:extLst>
            </c:dLbl>
            <c:dLbl>
              <c:idx val="19"/>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4E-40D7-937D-35CE5DD3A8C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4E-40D7-937D-35CE5DD3A8C9}"/>
                </c:ext>
              </c:extLst>
            </c:dLbl>
            <c:dLbl>
              <c:idx val="21"/>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4E-40D7-937D-35CE5DD3A8C9}"/>
                </c:ext>
              </c:extLst>
            </c:dLbl>
            <c:dLbl>
              <c:idx val="2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4E-40D7-937D-35CE5DD3A8C9}"/>
                </c:ext>
              </c:extLst>
            </c:dLbl>
            <c:dLbl>
              <c:idx val="23"/>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4E-40D7-937D-35CE5DD3A8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5.9360664399999994</c:v>
                </c:pt>
                <c:pt idx="1">
                  <c:v>6.2623312899999997</c:v>
                </c:pt>
                <c:pt idx="2">
                  <c:v>6.4705944399999993</c:v>
                </c:pt>
                <c:pt idx="3">
                  <c:v>7.1481799799999992</c:v>
                </c:pt>
                <c:pt idx="4">
                  <c:v>7.0886110000000002</c:v>
                </c:pt>
                <c:pt idx="5">
                  <c:v>8.2307896099999986</c:v>
                </c:pt>
                <c:pt idx="6">
                  <c:v>9.4809033200000012</c:v>
                </c:pt>
                <c:pt idx="7">
                  <c:v>12.280010729999999</c:v>
                </c:pt>
                <c:pt idx="8">
                  <c:v>14.204694159999999</c:v>
                </c:pt>
                <c:pt idx="9">
                  <c:v>15.299226110000001</c:v>
                </c:pt>
                <c:pt idx="10">
                  <c:v>17.034541180000002</c:v>
                </c:pt>
                <c:pt idx="11">
                  <c:v>17.600379749999998</c:v>
                </c:pt>
                <c:pt idx="12">
                  <c:v>20.897328640000001</c:v>
                </c:pt>
                <c:pt idx="13">
                  <c:v>22.769113480000005</c:v>
                </c:pt>
                <c:pt idx="14">
                  <c:v>27.24943859</c:v>
                </c:pt>
                <c:pt idx="15">
                  <c:v>28.648947959999997</c:v>
                </c:pt>
                <c:pt idx="16">
                  <c:v>31.630983219999997</c:v>
                </c:pt>
                <c:pt idx="17">
                  <c:v>28.54007223</c:v>
                </c:pt>
                <c:pt idx="18">
                  <c:v>32.45144581000001</c:v>
                </c:pt>
                <c:pt idx="19">
                  <c:v>39.378852070000008</c:v>
                </c:pt>
                <c:pt idx="20">
                  <c:v>42.59929056</c:v>
                </c:pt>
                <c:pt idx="21">
                  <c:v>45.951909429999994</c:v>
                </c:pt>
                <c:pt idx="22">
                  <c:v>42.268144619999994</c:v>
                </c:pt>
                <c:pt idx="23">
                  <c:v>38.15409720000001</c:v>
                </c:pt>
              </c:numCache>
            </c:numRef>
          </c:val>
          <c:extLst>
            <c:ext xmlns:c16="http://schemas.microsoft.com/office/drawing/2014/chart" uri="{C3380CC4-5D6E-409C-BE32-E72D297353CC}">
              <c16:uniqueId val="{00000015-C14E-40D7-937D-35CE5DD3A8C9}"/>
            </c:ext>
          </c:extLst>
        </c:ser>
        <c:ser>
          <c:idx val="1"/>
          <c:order val="1"/>
          <c:spPr>
            <a:solidFill>
              <a:srgbClr val="80CCE8"/>
            </a:solidFill>
            <a:ln w="9525" cmpd="sng" algn="ctr">
              <a:solidFill>
                <a:srgbClr val="808080"/>
              </a:solidFill>
              <a:prstDash val="solid"/>
            </a:ln>
          </c:spPr>
          <c:invertIfNegative val="0"/>
          <c:dLbls>
            <c:dLbl>
              <c:idx val="0"/>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4E-40D7-937D-35CE5DD3A8C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14E-40D7-937D-35CE5DD3A8C9}"/>
                </c:ext>
              </c:extLst>
            </c:dLbl>
            <c:dLbl>
              <c:idx val="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14E-40D7-937D-35CE5DD3A8C9}"/>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14E-40D7-937D-35CE5DD3A8C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14E-40D7-937D-35CE5DD3A8C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14E-40D7-937D-35CE5DD3A8C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14E-40D7-937D-35CE5DD3A8C9}"/>
                </c:ext>
              </c:extLst>
            </c:dLbl>
            <c:dLbl>
              <c:idx val="7"/>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14E-40D7-937D-35CE5DD3A8C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14E-40D7-937D-35CE5DD3A8C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14E-40D7-937D-35CE5DD3A8C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14E-40D7-937D-35CE5DD3A8C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14E-40D7-937D-35CE5DD3A8C9}"/>
                </c:ext>
              </c:extLst>
            </c:dLbl>
            <c:dLbl>
              <c:idx val="1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14E-40D7-937D-35CE5DD3A8C9}"/>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14E-40D7-937D-35CE5DD3A8C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14E-40D7-937D-35CE5DD3A8C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14E-40D7-937D-35CE5DD3A8C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14E-40D7-937D-35CE5DD3A8C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14E-40D7-937D-35CE5DD3A8C9}"/>
                </c:ext>
              </c:extLst>
            </c:dLbl>
            <c:dLbl>
              <c:idx val="18"/>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14E-40D7-937D-35CE5DD3A8C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14E-40D7-937D-35CE5DD3A8C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14E-40D7-937D-35CE5DD3A8C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14E-40D7-937D-35CE5DD3A8C9}"/>
                </c:ext>
              </c:extLst>
            </c:dLbl>
            <c:dLbl>
              <c:idx val="2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14E-40D7-937D-35CE5DD3A8C9}"/>
                </c:ext>
              </c:extLst>
            </c:dLbl>
            <c:dLbl>
              <c:idx val="23"/>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14E-40D7-937D-35CE5DD3A8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12.60673819</c:v>
                </c:pt>
                <c:pt idx="1">
                  <c:v>12.691441309999998</c:v>
                </c:pt>
                <c:pt idx="2">
                  <c:v>12.301957760000001</c:v>
                </c:pt>
                <c:pt idx="3">
                  <c:v>14.189249660000002</c:v>
                </c:pt>
                <c:pt idx="4">
                  <c:v>14.905620500000001</c:v>
                </c:pt>
                <c:pt idx="5">
                  <c:v>16.898600449999996</c:v>
                </c:pt>
                <c:pt idx="6">
                  <c:v>19.134594199999995</c:v>
                </c:pt>
                <c:pt idx="7">
                  <c:v>22.825036359999999</c:v>
                </c:pt>
                <c:pt idx="8">
                  <c:v>24.374616480000004</c:v>
                </c:pt>
                <c:pt idx="9">
                  <c:v>23.75013131</c:v>
                </c:pt>
                <c:pt idx="10">
                  <c:v>24.839881690000002</c:v>
                </c:pt>
                <c:pt idx="11">
                  <c:v>24.412649089999999</c:v>
                </c:pt>
                <c:pt idx="12">
                  <c:v>27.908832460000003</c:v>
                </c:pt>
                <c:pt idx="13">
                  <c:v>29.519696929999999</c:v>
                </c:pt>
                <c:pt idx="14">
                  <c:v>31.013242220000006</c:v>
                </c:pt>
                <c:pt idx="15">
                  <c:v>29.584354319999999</c:v>
                </c:pt>
                <c:pt idx="16">
                  <c:v>30.282330610000002</c:v>
                </c:pt>
                <c:pt idx="17">
                  <c:v>23.910043080000001</c:v>
                </c:pt>
                <c:pt idx="18">
                  <c:v>26.147866800000003</c:v>
                </c:pt>
                <c:pt idx="19">
                  <c:v>30.413530749999993</c:v>
                </c:pt>
                <c:pt idx="20">
                  <c:v>29.132132959999993</c:v>
                </c:pt>
                <c:pt idx="21">
                  <c:v>30.777517350000004</c:v>
                </c:pt>
                <c:pt idx="22">
                  <c:v>31.575288669999999</c:v>
                </c:pt>
                <c:pt idx="23">
                  <c:v>29.69664847</c:v>
                </c:pt>
              </c:numCache>
            </c:numRef>
          </c:val>
          <c:extLst>
            <c:ext xmlns:c16="http://schemas.microsoft.com/office/drawing/2014/chart" uri="{C3380CC4-5D6E-409C-BE32-E72D297353CC}">
              <c16:uniqueId val="{0000002E-C14E-40D7-937D-35CE5DD3A8C9}"/>
            </c:ext>
          </c:extLst>
        </c:ser>
        <c:dLbls>
          <c:showLegendKey val="0"/>
          <c:showVal val="0"/>
          <c:showCatName val="0"/>
          <c:showSerName val="0"/>
          <c:showPercent val="0"/>
          <c:showBubbleSize val="0"/>
        </c:dLbls>
        <c:gapWidth val="60"/>
        <c:overlap val="100"/>
        <c:axId val="1292574880"/>
        <c:axId val="1"/>
      </c:barChart>
      <c:catAx>
        <c:axId val="12925748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92574880"/>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664073996216103E-2"/>
          <c:y val="0.27952755905511811"/>
          <c:w val="0.97267185200756778"/>
          <c:h val="0.56692913385826771"/>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0F0-42C5-BF33-941A8491202D}"/>
                </c:ext>
              </c:extLst>
            </c:dLbl>
            <c:dLbl>
              <c:idx val="1"/>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0F0-42C5-BF33-941A8491202D}"/>
                </c:ext>
              </c:extLst>
            </c:dLbl>
            <c:dLbl>
              <c:idx val="2"/>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0F0-42C5-BF33-941A8491202D}"/>
                </c:ext>
              </c:extLst>
            </c:dLbl>
            <c:dLbl>
              <c:idx val="3"/>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0F0-42C5-BF33-941A8491202D}"/>
                </c:ext>
              </c:extLst>
            </c:dLbl>
            <c:dLbl>
              <c:idx val="4"/>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0F0-42C5-BF33-941A8491202D}"/>
                </c:ext>
              </c:extLst>
            </c:dLbl>
            <c:dLbl>
              <c:idx val="5"/>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0F0-42C5-BF33-941A8491202D}"/>
                </c:ext>
              </c:extLst>
            </c:dLbl>
            <c:dLbl>
              <c:idx val="6"/>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0F0-42C5-BF33-941A8491202D}"/>
                </c:ext>
              </c:extLst>
            </c:dLbl>
            <c:dLbl>
              <c:idx val="7"/>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0F0-42C5-BF33-941A8491202D}"/>
                </c:ext>
              </c:extLst>
            </c:dLbl>
            <c:dLbl>
              <c:idx val="8"/>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0F0-42C5-BF33-941A8491202D}"/>
                </c:ext>
              </c:extLst>
            </c:dLbl>
            <c:dLbl>
              <c:idx val="9"/>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0F0-42C5-BF33-941A8491202D}"/>
                </c:ext>
              </c:extLst>
            </c:dLbl>
            <c:dLbl>
              <c:idx val="10"/>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0F0-42C5-BF33-941A8491202D}"/>
                </c:ext>
              </c:extLst>
            </c:dLbl>
            <c:dLbl>
              <c:idx val="11"/>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0F0-42C5-BF33-941A8491202D}"/>
                </c:ext>
              </c:extLst>
            </c:dLbl>
            <c:dLbl>
              <c:idx val="12"/>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0F0-42C5-BF33-941A8491202D}"/>
                </c:ext>
              </c:extLst>
            </c:dLbl>
            <c:dLbl>
              <c:idx val="13"/>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0F0-42C5-BF33-941A8491202D}"/>
                </c:ext>
              </c:extLst>
            </c:dLbl>
            <c:dLbl>
              <c:idx val="14"/>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0F0-42C5-BF33-941A8491202D}"/>
                </c:ext>
              </c:extLst>
            </c:dLbl>
            <c:dLbl>
              <c:idx val="15"/>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0F0-42C5-BF33-941A8491202D}"/>
                </c:ext>
              </c:extLst>
            </c:dLbl>
            <c:dLbl>
              <c:idx val="16"/>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0F0-42C5-BF33-941A8491202D}"/>
                </c:ext>
              </c:extLst>
            </c:dLbl>
            <c:dLbl>
              <c:idx val="17"/>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0F0-42C5-BF33-941A8491202D}"/>
                </c:ext>
              </c:extLst>
            </c:dLbl>
            <c:dLbl>
              <c:idx val="18"/>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0F0-42C5-BF33-941A8491202D}"/>
                </c:ext>
              </c:extLst>
            </c:dLbl>
            <c:dLbl>
              <c:idx val="19"/>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0F0-42C5-BF33-941A8491202D}"/>
                </c:ext>
              </c:extLst>
            </c:dLbl>
            <c:dLbl>
              <c:idx val="20"/>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0F0-42C5-BF33-941A8491202D}"/>
                </c:ext>
              </c:extLst>
            </c:dLbl>
            <c:dLbl>
              <c:idx val="21"/>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0F0-42C5-BF33-941A8491202D}"/>
                </c:ext>
              </c:extLst>
            </c:dLbl>
            <c:dLbl>
              <c:idx val="22"/>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0F0-42C5-BF33-941A8491202D}"/>
                </c:ext>
              </c:extLst>
            </c:dLbl>
            <c:dLbl>
              <c:idx val="23"/>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0F0-42C5-BF33-941A8491202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27.566003799999997</c:v>
                </c:pt>
                <c:pt idx="1">
                  <c:v>28.317279819999992</c:v>
                </c:pt>
                <c:pt idx="2">
                  <c:v>29.032104489999995</c:v>
                </c:pt>
                <c:pt idx="3">
                  <c:v>27.878883359999996</c:v>
                </c:pt>
                <c:pt idx="4">
                  <c:v>25.636903759999996</c:v>
                </c:pt>
                <c:pt idx="5">
                  <c:v>26.555782319999999</c:v>
                </c:pt>
                <c:pt idx="6">
                  <c:v>23.523473740000004</c:v>
                </c:pt>
                <c:pt idx="7">
                  <c:v>24.835168840000001</c:v>
                </c:pt>
                <c:pt idx="8">
                  <c:v>26.132310869999998</c:v>
                </c:pt>
                <c:pt idx="9">
                  <c:v>27.588237760000005</c:v>
                </c:pt>
                <c:pt idx="10">
                  <c:v>28.962194439999998</c:v>
                </c:pt>
                <c:pt idx="11">
                  <c:v>30.8654747</c:v>
                </c:pt>
                <c:pt idx="12">
                  <c:v>32.407844539999999</c:v>
                </c:pt>
                <c:pt idx="13">
                  <c:v>33.683071140000003</c:v>
                </c:pt>
                <c:pt idx="14">
                  <c:v>37.406967160000008</c:v>
                </c:pt>
                <c:pt idx="15">
                  <c:v>40.380458830000002</c:v>
                </c:pt>
                <c:pt idx="16">
                  <c:v>42.809551240000005</c:v>
                </c:pt>
                <c:pt idx="17">
                  <c:v>42.939666750000001</c:v>
                </c:pt>
                <c:pt idx="18">
                  <c:v>43.109481809999998</c:v>
                </c:pt>
                <c:pt idx="19">
                  <c:v>45.979007719999998</c:v>
                </c:pt>
                <c:pt idx="20">
                  <c:v>49.195304870000001</c:v>
                </c:pt>
                <c:pt idx="21">
                  <c:v>48.779933929999999</c:v>
                </c:pt>
                <c:pt idx="22">
                  <c:v>46.35469818</c:v>
                </c:pt>
                <c:pt idx="23">
                  <c:v>44.908836360000002</c:v>
                </c:pt>
              </c:numCache>
            </c:numRef>
          </c:val>
          <c:smooth val="0"/>
          <c:extLst>
            <c:ext xmlns:c16="http://schemas.microsoft.com/office/drawing/2014/chart" uri="{C3380CC4-5D6E-409C-BE32-E72D297353CC}">
              <c16:uniqueId val="{00000018-90F0-42C5-BF33-941A8491202D}"/>
            </c:ext>
          </c:extLst>
        </c:ser>
        <c:dLbls>
          <c:showLegendKey val="0"/>
          <c:showVal val="0"/>
          <c:showCatName val="0"/>
          <c:showSerName val="0"/>
          <c:showPercent val="0"/>
          <c:showBubbleSize val="0"/>
        </c:dLbls>
        <c:marker val="1"/>
        <c:smooth val="0"/>
        <c:axId val="1744731488"/>
        <c:axId val="1"/>
      </c:lineChart>
      <c:catAx>
        <c:axId val="1744731488"/>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49.195304870000001"/>
          <c:min val="0"/>
        </c:scaling>
        <c:delete val="1"/>
        <c:axPos val="r"/>
        <c:numFmt formatCode="General" sourceLinked="1"/>
        <c:majorTickMark val="out"/>
        <c:minorTickMark val="none"/>
        <c:tickLblPos val="nextTo"/>
        <c:crossAx val="1744731488"/>
        <c:crosses val="max"/>
        <c:crossBetween val="midCat"/>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83234946871309E-2"/>
          <c:y val="0.11092052601486564"/>
          <c:w val="0.80342384887839435"/>
          <c:h val="0.77815894797026874"/>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C58A-4850-B4FE-F4BA7912BB3A}"/>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C58A-4850-B4FE-F4BA7912BB3A}"/>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C58A-4850-B4FE-F4BA7912BB3A}"/>
              </c:ext>
            </c:extLst>
          </c:dPt>
          <c:dLbls>
            <c:dLbl>
              <c:idx val="0"/>
              <c:layout>
                <c:manualLayout>
                  <c:x val="9.6221959858323491E-2"/>
                  <c:y val="7.6615208690680392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8A-4850-B4FE-F4BA7912BB3A}"/>
                </c:ext>
              </c:extLst>
            </c:dLbl>
            <c:dLbl>
              <c:idx val="1"/>
              <c:layout>
                <c:manualLayout>
                  <c:x val="-0.10566706021251476"/>
                  <c:y val="-6.117781589479702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8A-4850-B4FE-F4BA7912BB3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71.899999999999991</c:v>
                </c:pt>
                <c:pt idx="1">
                  <c:v>23.400000000000002</c:v>
                </c:pt>
                <c:pt idx="2">
                  <c:v>4.7</c:v>
                </c:pt>
              </c:numCache>
            </c:numRef>
          </c:val>
          <c:extLst>
            <c:ext xmlns:c16="http://schemas.microsoft.com/office/drawing/2014/chart" uri="{C3380CC4-5D6E-409C-BE32-E72D297353CC}">
              <c16:uniqueId val="{00000003-C58A-4850-B4FE-F4BA7912BB3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968-4D7B-AB9D-8CE6FA7A6D61}"/>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968-4D7B-AB9D-8CE6FA7A6D61}"/>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968-4D7B-AB9D-8CE6FA7A6D61}"/>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A968-4D7B-AB9D-8CE6FA7A6D61}"/>
              </c:ext>
            </c:extLst>
          </c:dPt>
          <c:dLbls>
            <c:dLbl>
              <c:idx val="0"/>
              <c:layout>
                <c:manualLayout>
                  <c:x val="5.1593959731543626E-2"/>
                  <c:y val="-2.627430373095112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968-4D7B-AB9D-8CE6FA7A6D61}"/>
                </c:ext>
              </c:extLst>
            </c:dLbl>
            <c:dLbl>
              <c:idx val="1"/>
              <c:layout>
                <c:manualLayout>
                  <c:x val="-4.3204697986577181E-2"/>
                  <c:y val="5.097214923804518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968-4D7B-AB9D-8CE6FA7A6D61}"/>
                </c:ext>
              </c:extLst>
            </c:dLbl>
            <c:dLbl>
              <c:idx val="2"/>
              <c:layout>
                <c:manualLayout>
                  <c:x val="-3.3976510067114093E-2"/>
                  <c:y val="-9.0909090909090912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968-4D7B-AB9D-8CE6FA7A6D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37.799999999999997</c:v>
                </c:pt>
                <c:pt idx="1">
                  <c:v>50.3</c:v>
                </c:pt>
                <c:pt idx="2">
                  <c:v>9.9</c:v>
                </c:pt>
                <c:pt idx="3">
                  <c:v>2</c:v>
                </c:pt>
              </c:numCache>
            </c:numRef>
          </c:val>
          <c:extLst>
            <c:ext xmlns:c16="http://schemas.microsoft.com/office/drawing/2014/chart" uri="{C3380CC4-5D6E-409C-BE32-E72D297353CC}">
              <c16:uniqueId val="{00000004-A968-4D7B-AB9D-8CE6FA7A6D6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81818181818182"/>
          <c:y val="6.3444108761329304E-2"/>
          <c:w val="0.39584415584415583"/>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C1-4EF6-9CD4-AAD6A72CD860}"/>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C1-4EF6-9CD4-AAD6A72CD860}"/>
                </c:ext>
              </c:extLst>
            </c:dLbl>
            <c:dLbl>
              <c:idx val="2"/>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C1-4EF6-9CD4-AAD6A72CD860}"/>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C1-4EF6-9CD4-AAD6A72CD860}"/>
                </c:ext>
              </c:extLst>
            </c:dLbl>
            <c:dLbl>
              <c:idx val="4"/>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C1-4EF6-9CD4-AAD6A72CD860}"/>
                </c:ext>
              </c:extLst>
            </c:dLbl>
            <c:dLbl>
              <c:idx val="5"/>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C1-4EF6-9CD4-AAD6A72CD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36267</c:v>
                </c:pt>
                <c:pt idx="1">
                  <c:v>37069</c:v>
                </c:pt>
                <c:pt idx="2">
                  <c:v>38132</c:v>
                </c:pt>
                <c:pt idx="3">
                  <c:v>39210</c:v>
                </c:pt>
                <c:pt idx="4">
                  <c:v>40814</c:v>
                </c:pt>
                <c:pt idx="5">
                  <c:v>38552</c:v>
                </c:pt>
              </c:numCache>
            </c:numRef>
          </c:val>
          <c:extLst>
            <c:ext xmlns:c16="http://schemas.microsoft.com/office/drawing/2014/chart" uri="{C3380CC4-5D6E-409C-BE32-E72D297353CC}">
              <c16:uniqueId val="{00000006-04C1-4EF6-9CD4-AAD6A72CD860}"/>
            </c:ext>
          </c:extLst>
        </c:ser>
        <c:ser>
          <c:idx val="1"/>
          <c:order val="1"/>
          <c:spPr>
            <a:solidFill>
              <a:schemeClr val="accent2"/>
            </a:solidFill>
            <a:ln w="9525" cmpd="sng" algn="ctr">
              <a:solidFill>
                <a:schemeClr val="bg1"/>
              </a:solidFill>
              <a:prstDash val="solid"/>
            </a:ln>
          </c:spPr>
          <c:invertIfNegative val="0"/>
          <c:dLbls>
            <c:dLbl>
              <c:idx val="0"/>
              <c:layout>
                <c:manualLayout>
                  <c:x val="2.4415584415584415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C1-4EF6-9CD4-AAD6A72CD860}"/>
                </c:ext>
              </c:extLst>
            </c:dLbl>
            <c:dLbl>
              <c:idx val="1"/>
              <c:layout>
                <c:manualLayout>
                  <c:x val="2.5454545454545455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C1-4EF6-9CD4-AAD6A72CD860}"/>
                </c:ext>
              </c:extLst>
            </c:dLbl>
            <c:dLbl>
              <c:idx val="2"/>
              <c:layout>
                <c:manualLayout>
                  <c:x val="2.649350649350649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C1-4EF6-9CD4-AAD6A72CD860}"/>
                </c:ext>
              </c:extLst>
            </c:dLbl>
            <c:dLbl>
              <c:idx val="3"/>
              <c:layout>
                <c:manualLayout>
                  <c:x val="2.857142857142857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C1-4EF6-9CD4-AAD6A72CD860}"/>
                </c:ext>
              </c:extLst>
            </c:dLbl>
            <c:dLbl>
              <c:idx val="4"/>
              <c:layout>
                <c:manualLayout>
                  <c:x val="2.753246753246753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C1-4EF6-9CD4-AAD6A72CD860}"/>
                </c:ext>
              </c:extLst>
            </c:dLbl>
            <c:dLbl>
              <c:idx val="5"/>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4C1-4EF6-9CD4-AAD6A72CD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3773</c:v>
                </c:pt>
                <c:pt idx="1">
                  <c:v>3867</c:v>
                </c:pt>
                <c:pt idx="2">
                  <c:v>3952</c:v>
                </c:pt>
                <c:pt idx="3">
                  <c:v>4177</c:v>
                </c:pt>
                <c:pt idx="4">
                  <c:v>4088</c:v>
                </c:pt>
                <c:pt idx="5">
                  <c:v>4121</c:v>
                </c:pt>
              </c:numCache>
            </c:numRef>
          </c:val>
          <c:extLst>
            <c:ext xmlns:c16="http://schemas.microsoft.com/office/drawing/2014/chart" uri="{C3380CC4-5D6E-409C-BE32-E72D297353CC}">
              <c16:uniqueId val="{0000000D-04C1-4EF6-9CD4-AAD6A72CD860}"/>
            </c:ext>
          </c:extLst>
        </c:ser>
        <c:dLbls>
          <c:showLegendKey val="0"/>
          <c:showVal val="0"/>
          <c:showCatName val="0"/>
          <c:showSerName val="0"/>
          <c:showPercent val="0"/>
          <c:showBubbleSize val="0"/>
        </c:dLbls>
        <c:gapWidth val="40"/>
        <c:axId val="1296830559"/>
        <c:axId val="1"/>
      </c:barChart>
      <c:catAx>
        <c:axId val="129683055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0814"/>
          <c:min val="0"/>
        </c:scaling>
        <c:delete val="1"/>
        <c:axPos val="t"/>
        <c:numFmt formatCode="General" sourceLinked="1"/>
        <c:majorTickMark val="out"/>
        <c:minorTickMark val="none"/>
        <c:tickLblPos val="nextTo"/>
        <c:crossAx val="1296830559"/>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42857142857143"/>
          <c:y val="6.3444108761329304E-2"/>
          <c:w val="0.4514285714285714"/>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1.5064935064935066E-2"/>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E3-45B5-AFAD-A42084CC0978}"/>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E3-45B5-AFAD-A42084CC0978}"/>
                </c:ext>
              </c:extLst>
            </c:dLbl>
            <c:dLbl>
              <c:idx val="2"/>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E3-45B5-AFAD-A42084CC0978}"/>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E3-45B5-AFAD-A42084CC0978}"/>
                </c:ext>
              </c:extLst>
            </c:dLbl>
            <c:dLbl>
              <c:idx val="4"/>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E3-45B5-AFAD-A42084CC0978}"/>
                </c:ext>
              </c:extLst>
            </c:dLbl>
            <c:dLbl>
              <c:idx val="5"/>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E3-45B5-AFAD-A42084CC097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24154</c:v>
                </c:pt>
                <c:pt idx="1">
                  <c:v>30496</c:v>
                </c:pt>
                <c:pt idx="2">
                  <c:v>36817</c:v>
                </c:pt>
                <c:pt idx="3">
                  <c:v>39883</c:v>
                </c:pt>
                <c:pt idx="4">
                  <c:v>43420</c:v>
                </c:pt>
                <c:pt idx="5">
                  <c:v>61643</c:v>
                </c:pt>
              </c:numCache>
            </c:numRef>
          </c:val>
          <c:extLst>
            <c:ext xmlns:c16="http://schemas.microsoft.com/office/drawing/2014/chart" uri="{C3380CC4-5D6E-409C-BE32-E72D297353CC}">
              <c16:uniqueId val="{00000006-F6E3-45B5-AFAD-A42084CC0978}"/>
            </c:ext>
          </c:extLst>
        </c:ser>
        <c:ser>
          <c:idx val="1"/>
          <c:order val="1"/>
          <c:spPr>
            <a:solidFill>
              <a:schemeClr val="accent2"/>
            </a:solidFill>
            <a:ln w="9525" cmpd="sng" algn="ctr">
              <a:solidFill>
                <a:schemeClr val="bg1"/>
              </a:solidFill>
              <a:prstDash val="solid"/>
            </a:ln>
          </c:spPr>
          <c:invertIfNegative val="0"/>
          <c:dLbls>
            <c:dLbl>
              <c:idx val="0"/>
              <c:layout>
                <c:manualLayout>
                  <c:x val="9.3506493506493506E-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6E3-45B5-AFAD-A42084CC0978}"/>
                </c:ext>
              </c:extLst>
            </c:dLbl>
            <c:dLbl>
              <c:idx val="1"/>
              <c:layout>
                <c:manualLayout>
                  <c:x val="1.2987012987012988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E3-45B5-AFAD-A42084CC0978}"/>
                </c:ext>
              </c:extLst>
            </c:dLbl>
            <c:dLbl>
              <c:idx val="2"/>
              <c:layout>
                <c:manualLayout>
                  <c:x val="1.818181818181818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6E3-45B5-AFAD-A42084CC0978}"/>
                </c:ext>
              </c:extLst>
            </c:dLbl>
            <c:dLbl>
              <c:idx val="3"/>
              <c:layout>
                <c:manualLayout>
                  <c:x val="1.9740259740259742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6E3-45B5-AFAD-A42084CC0978}"/>
                </c:ext>
              </c:extLst>
            </c:dLbl>
            <c:dLbl>
              <c:idx val="4"/>
              <c:layout>
                <c:manualLayout>
                  <c:x val="2.0259740259740259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6E3-45B5-AFAD-A42084CC0978}"/>
                </c:ext>
              </c:extLst>
            </c:dLbl>
            <c:dLbl>
              <c:idx val="5"/>
              <c:layout>
                <c:manualLayout>
                  <c:x val="2.649350649350649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6E3-45B5-AFAD-A42084CC097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2903</c:v>
                </c:pt>
                <c:pt idx="1">
                  <c:v>3413</c:v>
                </c:pt>
                <c:pt idx="2">
                  <c:v>4104</c:v>
                </c:pt>
                <c:pt idx="3">
                  <c:v>4321</c:v>
                </c:pt>
                <c:pt idx="4">
                  <c:v>4387</c:v>
                </c:pt>
                <c:pt idx="5">
                  <c:v>5233</c:v>
                </c:pt>
              </c:numCache>
            </c:numRef>
          </c:val>
          <c:extLst>
            <c:ext xmlns:c16="http://schemas.microsoft.com/office/drawing/2014/chart" uri="{C3380CC4-5D6E-409C-BE32-E72D297353CC}">
              <c16:uniqueId val="{0000000D-F6E3-45B5-AFAD-A42084CC0978}"/>
            </c:ext>
          </c:extLst>
        </c:ser>
        <c:dLbls>
          <c:showLegendKey val="0"/>
          <c:showVal val="0"/>
          <c:showCatName val="0"/>
          <c:showSerName val="0"/>
          <c:showPercent val="0"/>
          <c:showBubbleSize val="0"/>
        </c:dLbls>
        <c:gapWidth val="40"/>
        <c:axId val="1296903519"/>
        <c:axId val="1"/>
      </c:barChart>
      <c:catAx>
        <c:axId val="129690351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1643"/>
          <c:min val="0"/>
        </c:scaling>
        <c:delete val="1"/>
        <c:axPos val="t"/>
        <c:numFmt formatCode="General" sourceLinked="1"/>
        <c:majorTickMark val="out"/>
        <c:minorTickMark val="none"/>
        <c:tickLblPos val="nextTo"/>
        <c:crossAx val="1296903519"/>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81818181818182"/>
          <c:y val="6.3444108761329304E-2"/>
          <c:w val="0.39584415584415583"/>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73-459D-ABDB-E68A2E2DB932}"/>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73-459D-ABDB-E68A2E2DB932}"/>
                </c:ext>
              </c:extLst>
            </c:dLbl>
            <c:dLbl>
              <c:idx val="2"/>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73-459D-ABDB-E68A2E2DB932}"/>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73-459D-ABDB-E68A2E2DB932}"/>
                </c:ext>
              </c:extLst>
            </c:dLbl>
            <c:dLbl>
              <c:idx val="4"/>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73-459D-ABDB-E68A2E2DB932}"/>
                </c:ext>
              </c:extLst>
            </c:dLbl>
            <c:dLbl>
              <c:idx val="5"/>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73-459D-ABDB-E68A2E2DB9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13323</c:v>
                </c:pt>
                <c:pt idx="1">
                  <c:v>13277</c:v>
                </c:pt>
                <c:pt idx="2">
                  <c:v>14068</c:v>
                </c:pt>
                <c:pt idx="3">
                  <c:v>14396</c:v>
                </c:pt>
                <c:pt idx="4">
                  <c:v>14510</c:v>
                </c:pt>
                <c:pt idx="5">
                  <c:v>14471</c:v>
                </c:pt>
              </c:numCache>
            </c:numRef>
          </c:val>
          <c:extLst>
            <c:ext xmlns:c16="http://schemas.microsoft.com/office/drawing/2014/chart" uri="{C3380CC4-5D6E-409C-BE32-E72D297353CC}">
              <c16:uniqueId val="{00000006-7273-459D-ABDB-E68A2E2DB932}"/>
            </c:ext>
          </c:extLst>
        </c:ser>
        <c:ser>
          <c:idx val="1"/>
          <c:order val="1"/>
          <c:spPr>
            <a:solidFill>
              <a:schemeClr val="accent2"/>
            </a:solidFill>
            <a:ln w="9525" cmpd="sng" algn="ctr">
              <a:solidFill>
                <a:schemeClr val="bg1"/>
              </a:solidFill>
              <a:prstDash val="solid"/>
            </a:ln>
          </c:spPr>
          <c:invertIfNegative val="0"/>
          <c:dLbls>
            <c:dLbl>
              <c:idx val="0"/>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73-459D-ABDB-E68A2E2DB932}"/>
                </c:ext>
              </c:extLst>
            </c:dLbl>
            <c:dLbl>
              <c:idx val="1"/>
              <c:layout>
                <c:manualLayout>
                  <c:x val="2.701298701298701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73-459D-ABDB-E68A2E2DB932}"/>
                </c:ext>
              </c:extLst>
            </c:dLbl>
            <c:dLbl>
              <c:idx val="2"/>
              <c:layout>
                <c:manualLayout>
                  <c:x val="3.220779220779220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73-459D-ABDB-E68A2E2DB932}"/>
                </c:ext>
              </c:extLst>
            </c:dLbl>
            <c:dLbl>
              <c:idx val="3"/>
              <c:layout>
                <c:manualLayout>
                  <c:x val="3.220779220779220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73-459D-ABDB-E68A2E2DB932}"/>
                </c:ext>
              </c:extLst>
            </c:dLbl>
            <c:dLbl>
              <c:idx val="4"/>
              <c:layout>
                <c:manualLayout>
                  <c:x val="3.220779220779220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73-459D-ABDB-E68A2E2DB932}"/>
                </c:ext>
              </c:extLst>
            </c:dLbl>
            <c:dLbl>
              <c:idx val="5"/>
              <c:layout>
                <c:manualLayout>
                  <c:x val="3.376623376623376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73-459D-ABDB-E68A2E2DB9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1476</c:v>
                </c:pt>
                <c:pt idx="1">
                  <c:v>1421</c:v>
                </c:pt>
                <c:pt idx="2">
                  <c:v>1615</c:v>
                </c:pt>
                <c:pt idx="3">
                  <c:v>1627</c:v>
                </c:pt>
                <c:pt idx="4">
                  <c:v>1614</c:v>
                </c:pt>
                <c:pt idx="5">
                  <c:v>1676</c:v>
                </c:pt>
              </c:numCache>
            </c:numRef>
          </c:val>
          <c:extLst>
            <c:ext xmlns:c16="http://schemas.microsoft.com/office/drawing/2014/chart" uri="{C3380CC4-5D6E-409C-BE32-E72D297353CC}">
              <c16:uniqueId val="{0000000D-7273-459D-ABDB-E68A2E2DB932}"/>
            </c:ext>
          </c:extLst>
        </c:ser>
        <c:dLbls>
          <c:showLegendKey val="0"/>
          <c:showVal val="0"/>
          <c:showCatName val="0"/>
          <c:showSerName val="0"/>
          <c:showPercent val="0"/>
          <c:showBubbleSize val="0"/>
        </c:dLbls>
        <c:gapWidth val="40"/>
        <c:axId val="1296874719"/>
        <c:axId val="1"/>
      </c:barChart>
      <c:catAx>
        <c:axId val="129687471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4510"/>
          <c:min val="0"/>
        </c:scaling>
        <c:delete val="1"/>
        <c:axPos val="t"/>
        <c:numFmt formatCode="General" sourceLinked="1"/>
        <c:majorTickMark val="out"/>
        <c:minorTickMark val="none"/>
        <c:tickLblPos val="nextTo"/>
        <c:crossAx val="1296874719"/>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5421686746989"/>
          <c:y val="6.3444108761329304E-2"/>
          <c:w val="0.52349397590361446"/>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69F-4F73-8FF7-F817845808FF}"/>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69F-4F73-8FF7-F817845808FF}"/>
                </c:ext>
              </c:extLst>
            </c:dLbl>
            <c:dLbl>
              <c:idx val="2"/>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69F-4F73-8FF7-F817845808FF}"/>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69F-4F73-8FF7-F817845808FF}"/>
                </c:ext>
              </c:extLst>
            </c:dLbl>
            <c:dLbl>
              <c:idx val="4"/>
              <c:layout>
                <c:manualLayout>
                  <c:x val="-6.0240963855421692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69F-4F73-8FF7-F817845808FF}"/>
                </c:ext>
              </c:extLst>
            </c:dLbl>
            <c:dLbl>
              <c:idx val="5"/>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9F-4F73-8FF7-F817845808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1124</c:v>
                </c:pt>
                <c:pt idx="1">
                  <c:v>1249</c:v>
                </c:pt>
                <c:pt idx="2">
                  <c:v>1400</c:v>
                </c:pt>
                <c:pt idx="3">
                  <c:v>1436</c:v>
                </c:pt>
                <c:pt idx="4">
                  <c:v>1529</c:v>
                </c:pt>
                <c:pt idx="5">
                  <c:v>1120</c:v>
                </c:pt>
              </c:numCache>
            </c:numRef>
          </c:val>
          <c:extLst>
            <c:ext xmlns:c16="http://schemas.microsoft.com/office/drawing/2014/chart" uri="{C3380CC4-5D6E-409C-BE32-E72D297353CC}">
              <c16:uniqueId val="{00000006-869F-4F73-8FF7-F817845808FF}"/>
            </c:ext>
          </c:extLst>
        </c:ser>
        <c:ser>
          <c:idx val="1"/>
          <c:order val="1"/>
          <c:spPr>
            <a:solidFill>
              <a:schemeClr val="accent2"/>
            </a:solidFill>
            <a:ln w="9525" cmpd="sng" algn="ctr">
              <a:solidFill>
                <a:schemeClr val="bg1"/>
              </a:solidFill>
              <a:prstDash val="solid"/>
            </a:ln>
          </c:spPr>
          <c:invertIfNegative val="0"/>
          <c:dLbls>
            <c:dLbl>
              <c:idx val="0"/>
              <c:layout>
                <c:manualLayout>
                  <c:x val="3.795180722891566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69F-4F73-8FF7-F817845808FF}"/>
                </c:ext>
              </c:extLst>
            </c:dLbl>
            <c:dLbl>
              <c:idx val="1"/>
              <c:layout>
                <c:manualLayout>
                  <c:x val="4.2771084337349399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69F-4F73-8FF7-F817845808FF}"/>
                </c:ext>
              </c:extLst>
            </c:dLbl>
            <c:dLbl>
              <c:idx val="2"/>
              <c:layout>
                <c:manualLayout>
                  <c:x val="4.638554216867470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69F-4F73-8FF7-F817845808FF}"/>
                </c:ext>
              </c:extLst>
            </c:dLbl>
            <c:dLbl>
              <c:idx val="3"/>
              <c:layout>
                <c:manualLayout>
                  <c:x val="4.8192771084337352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69F-4F73-8FF7-F817845808FF}"/>
                </c:ext>
              </c:extLst>
            </c:dLbl>
            <c:dLbl>
              <c:idx val="4"/>
              <c:layout>
                <c:manualLayout>
                  <c:x val="3.61445783132530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69F-4F73-8FF7-F817845808FF}"/>
                </c:ext>
              </c:extLst>
            </c:dLbl>
            <c:dLbl>
              <c:idx val="5"/>
              <c:layout>
                <c:manualLayout>
                  <c:x val="4.939759036144578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69F-4F73-8FF7-F817845808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151</c:v>
                </c:pt>
                <c:pt idx="1">
                  <c:v>165</c:v>
                </c:pt>
                <c:pt idx="2">
                  <c:v>176</c:v>
                </c:pt>
                <c:pt idx="3">
                  <c:v>181</c:v>
                </c:pt>
                <c:pt idx="4">
                  <c:v>146</c:v>
                </c:pt>
                <c:pt idx="5">
                  <c:v>185</c:v>
                </c:pt>
              </c:numCache>
            </c:numRef>
          </c:val>
          <c:extLst>
            <c:ext xmlns:c16="http://schemas.microsoft.com/office/drawing/2014/chart" uri="{C3380CC4-5D6E-409C-BE32-E72D297353CC}">
              <c16:uniqueId val="{0000000D-869F-4F73-8FF7-F817845808FF}"/>
            </c:ext>
          </c:extLst>
        </c:ser>
        <c:dLbls>
          <c:showLegendKey val="0"/>
          <c:showVal val="0"/>
          <c:showCatName val="0"/>
          <c:showSerName val="0"/>
          <c:showPercent val="0"/>
          <c:showBubbleSize val="0"/>
        </c:dLbls>
        <c:gapWidth val="40"/>
        <c:axId val="1296927039"/>
        <c:axId val="1"/>
      </c:barChart>
      <c:catAx>
        <c:axId val="129692703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29"/>
          <c:min val="0"/>
        </c:scaling>
        <c:delete val="1"/>
        <c:axPos val="t"/>
        <c:numFmt formatCode="General" sourceLinked="1"/>
        <c:majorTickMark val="out"/>
        <c:minorTickMark val="none"/>
        <c:tickLblPos val="nextTo"/>
        <c:crossAx val="1296927039"/>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5"/>
          <c:y val="7.421875E-2"/>
          <c:w val="0.81499999999999995"/>
          <c:h val="0.8601562499999999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9"/>
            <c:marker>
              <c:symbol val="none"/>
            </c:marker>
            <c:bubble3D val="0"/>
            <c:extLst>
              <c:ext xmlns:c16="http://schemas.microsoft.com/office/drawing/2014/chart" uri="{C3380CC4-5D6E-409C-BE32-E72D297353CC}">
                <c16:uniqueId val="{00000000-BEE2-4E21-B7AB-273851D596B8}"/>
              </c:ext>
            </c:extLst>
          </c:dPt>
          <c:dLbls>
            <c:dLbl>
              <c:idx val="0"/>
              <c:layout>
                <c:manualLayout>
                  <c:x val="0.04"/>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E2-4E21-B7AB-273851D596B8}"/>
                </c:ext>
              </c:extLst>
            </c:dLbl>
            <c:dLbl>
              <c:idx val="1"/>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E2-4E21-B7AB-273851D596B8}"/>
                </c:ext>
              </c:extLst>
            </c:dLbl>
            <c:dLbl>
              <c:idx val="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E2-4E21-B7AB-273851D596B8}"/>
                </c:ext>
              </c:extLst>
            </c:dLbl>
            <c:dLbl>
              <c:idx val="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E2-4E21-B7AB-273851D596B8}"/>
                </c:ext>
              </c:extLst>
            </c:dLbl>
            <c:dLbl>
              <c:idx val="6"/>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E2-4E21-B7AB-273851D596B8}"/>
                </c:ext>
              </c:extLst>
            </c:dLbl>
            <c:dLbl>
              <c:idx val="8"/>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E2-4E21-B7AB-273851D596B8}"/>
                </c:ext>
              </c:extLst>
            </c:dLbl>
            <c:dLbl>
              <c:idx val="10"/>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E2-4E21-B7AB-273851D596B8}"/>
                </c:ext>
              </c:extLst>
            </c:dLbl>
            <c:dLbl>
              <c:idx val="1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E2-4E21-B7AB-273851D596B8}"/>
                </c:ext>
              </c:extLst>
            </c:dLbl>
            <c:dLbl>
              <c:idx val="1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29678</c:v>
                </c:pt>
                <c:pt idx="1">
                  <c:v>60127</c:v>
                </c:pt>
                <c:pt idx="2">
                  <c:v>61769</c:v>
                </c:pt>
                <c:pt idx="3">
                  <c:v>40292</c:v>
                </c:pt>
                <c:pt idx="4">
                  <c:v>43311</c:v>
                </c:pt>
                <c:pt idx="5">
                  <c:v>41413</c:v>
                </c:pt>
                <c:pt idx="6">
                  <c:v>50829</c:v>
                </c:pt>
                <c:pt idx="7">
                  <c:v>53168</c:v>
                </c:pt>
                <c:pt idx="8">
                  <c:v>59901</c:v>
                </c:pt>
                <c:pt idx="10">
                  <c:v>30830</c:v>
                </c:pt>
                <c:pt idx="11">
                  <c:v>34588</c:v>
                </c:pt>
                <c:pt idx="12">
                  <c:v>61780</c:v>
                </c:pt>
                <c:pt idx="13">
                  <c:v>69271</c:v>
                </c:pt>
                <c:pt idx="14">
                  <c:v>68386</c:v>
                </c:pt>
              </c:numCache>
            </c:numRef>
          </c:val>
          <c:smooth val="0"/>
          <c:extLst>
            <c:ext xmlns:c16="http://schemas.microsoft.com/office/drawing/2014/chart" uri="{C3380CC4-5D6E-409C-BE32-E72D297353CC}">
              <c16:uniqueId val="{0000000A-BEE2-4E21-B7AB-273851D596B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5"/>
            <c:marker>
              <c:symbol val="none"/>
            </c:marker>
            <c:bubble3D val="0"/>
            <c:extLst>
              <c:ext xmlns:c16="http://schemas.microsoft.com/office/drawing/2014/chart" uri="{C3380CC4-5D6E-409C-BE32-E72D297353CC}">
                <c16:uniqueId val="{0000000B-BEE2-4E21-B7AB-273851D596B8}"/>
              </c:ext>
            </c:extLst>
          </c:dPt>
          <c:dPt>
            <c:idx val="6"/>
            <c:marker>
              <c:symbol val="none"/>
            </c:marker>
            <c:bubble3D val="0"/>
            <c:extLst>
              <c:ext xmlns:c16="http://schemas.microsoft.com/office/drawing/2014/chart" uri="{C3380CC4-5D6E-409C-BE32-E72D297353CC}">
                <c16:uniqueId val="{0000000C-BEE2-4E21-B7AB-273851D596B8}"/>
              </c:ext>
            </c:extLst>
          </c:dPt>
          <c:dPt>
            <c:idx val="7"/>
            <c:marker>
              <c:symbol val="none"/>
            </c:marker>
            <c:bubble3D val="0"/>
            <c:extLst>
              <c:ext xmlns:c16="http://schemas.microsoft.com/office/drawing/2014/chart" uri="{C3380CC4-5D6E-409C-BE32-E72D297353CC}">
                <c16:uniqueId val="{0000000D-BEE2-4E21-B7AB-273851D596B8}"/>
              </c:ext>
            </c:extLst>
          </c:dPt>
          <c:dPt>
            <c:idx val="9"/>
            <c:marker>
              <c:symbol val="none"/>
            </c:marker>
            <c:bubble3D val="0"/>
            <c:extLst>
              <c:ext xmlns:c16="http://schemas.microsoft.com/office/drawing/2014/chart" uri="{C3380CC4-5D6E-409C-BE32-E72D297353CC}">
                <c16:uniqueId val="{0000000E-BEE2-4E21-B7AB-273851D596B8}"/>
              </c:ext>
            </c:extLst>
          </c:dPt>
          <c:dLbls>
            <c:dLbl>
              <c:idx val="1"/>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EE2-4E21-B7AB-273851D596B8}"/>
                </c:ext>
              </c:extLst>
            </c:dLbl>
            <c:dLbl>
              <c:idx val="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EE2-4E21-B7AB-273851D596B8}"/>
                </c:ext>
              </c:extLst>
            </c:dLbl>
            <c:dLbl>
              <c:idx val="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EE2-4E21-B7AB-273851D596B8}"/>
                </c:ext>
              </c:extLst>
            </c:dLbl>
            <c:dLbl>
              <c:idx val="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EE2-4E21-B7AB-273851D596B8}"/>
                </c:ext>
              </c:extLst>
            </c:dLbl>
            <c:dLbl>
              <c:idx val="8"/>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EE2-4E21-B7AB-273851D596B8}"/>
                </c:ext>
              </c:extLst>
            </c:dLbl>
            <c:dLbl>
              <c:idx val="10"/>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EE2-4E21-B7AB-273851D596B8}"/>
                </c:ext>
              </c:extLst>
            </c:dLbl>
            <c:dLbl>
              <c:idx val="1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EE2-4E21-B7AB-273851D596B8}"/>
                </c:ext>
              </c:extLst>
            </c:dLbl>
            <c:dLbl>
              <c:idx val="1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EE2-4E21-B7AB-273851D596B8}"/>
                </c:ext>
              </c:extLst>
            </c:dLbl>
            <c:dLbl>
              <c:idx val="1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7129</c:v>
                </c:pt>
                <c:pt idx="1">
                  <c:v>7549</c:v>
                </c:pt>
                <c:pt idx="2">
                  <c:v>8092</c:v>
                </c:pt>
                <c:pt idx="3">
                  <c:v>8682</c:v>
                </c:pt>
                <c:pt idx="4">
                  <c:v>9149</c:v>
                </c:pt>
                <c:pt idx="5">
                  <c:v>8872.25</c:v>
                </c:pt>
                <c:pt idx="6">
                  <c:v>8595.5</c:v>
                </c:pt>
                <c:pt idx="7">
                  <c:v>8318.75</c:v>
                </c:pt>
                <c:pt idx="8">
                  <c:v>8042</c:v>
                </c:pt>
                <c:pt idx="9">
                  <c:v>5964.5</c:v>
                </c:pt>
                <c:pt idx="10">
                  <c:v>3887</c:v>
                </c:pt>
                <c:pt idx="11">
                  <c:v>5203</c:v>
                </c:pt>
                <c:pt idx="12">
                  <c:v>12792</c:v>
                </c:pt>
                <c:pt idx="13">
                  <c:v>15994</c:v>
                </c:pt>
                <c:pt idx="14">
                  <c:v>14662</c:v>
                </c:pt>
              </c:numCache>
            </c:numRef>
          </c:val>
          <c:smooth val="0"/>
          <c:extLst>
            <c:ext xmlns:c16="http://schemas.microsoft.com/office/drawing/2014/chart" uri="{C3380CC4-5D6E-409C-BE32-E72D297353CC}">
              <c16:uniqueId val="{00000018-BEE2-4E21-B7AB-273851D596B8}"/>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9-BEE2-4E21-B7AB-273851D596B8}"/>
              </c:ext>
            </c:extLst>
          </c:dPt>
          <c:dPt>
            <c:idx val="5"/>
            <c:marker>
              <c:symbol val="none"/>
            </c:marker>
            <c:bubble3D val="0"/>
            <c:extLst>
              <c:ext xmlns:c16="http://schemas.microsoft.com/office/drawing/2014/chart" uri="{C3380CC4-5D6E-409C-BE32-E72D297353CC}">
                <c16:uniqueId val="{0000001A-BEE2-4E21-B7AB-273851D596B8}"/>
              </c:ext>
            </c:extLst>
          </c:dPt>
          <c:dPt>
            <c:idx val="6"/>
            <c:marker>
              <c:symbol val="none"/>
            </c:marker>
            <c:bubble3D val="0"/>
            <c:extLst>
              <c:ext xmlns:c16="http://schemas.microsoft.com/office/drawing/2014/chart" uri="{C3380CC4-5D6E-409C-BE32-E72D297353CC}">
                <c16:uniqueId val="{0000001B-BEE2-4E21-B7AB-273851D596B8}"/>
              </c:ext>
            </c:extLst>
          </c:dPt>
          <c:dPt>
            <c:idx val="7"/>
            <c:marker>
              <c:symbol val="none"/>
            </c:marker>
            <c:bubble3D val="0"/>
            <c:extLst>
              <c:ext xmlns:c16="http://schemas.microsoft.com/office/drawing/2014/chart" uri="{C3380CC4-5D6E-409C-BE32-E72D297353CC}">
                <c16:uniqueId val="{0000001C-BEE2-4E21-B7AB-273851D596B8}"/>
              </c:ext>
            </c:extLst>
          </c:dPt>
          <c:dLbls>
            <c:dLbl>
              <c:idx val="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EE2-4E21-B7AB-273851D596B8}"/>
                </c:ext>
              </c:extLst>
            </c:dLbl>
            <c:dLbl>
              <c:idx val="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EE2-4E21-B7AB-273851D596B8}"/>
                </c:ext>
              </c:extLst>
            </c:dLbl>
            <c:dLbl>
              <c:idx val="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EE2-4E21-B7AB-273851D596B8}"/>
                </c:ext>
              </c:extLst>
            </c:dLbl>
            <c:dLbl>
              <c:idx val="8"/>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EE2-4E21-B7AB-273851D596B8}"/>
                </c:ext>
              </c:extLst>
            </c:dLbl>
            <c:dLbl>
              <c:idx val="9"/>
              <c:layout>
                <c:manualLayout>
                  <c:x val="0"/>
                  <c:y val="3.749999999999999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EE2-4E21-B7AB-273851D596B8}"/>
                </c:ext>
              </c:extLst>
            </c:dLbl>
            <c:dLbl>
              <c:idx val="1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EE2-4E21-B7AB-273851D596B8}"/>
                </c:ext>
              </c:extLst>
            </c:dLbl>
            <c:dLbl>
              <c:idx val="1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EE2-4E21-B7AB-273851D596B8}"/>
                </c:ext>
              </c:extLst>
            </c:dLbl>
            <c:dLbl>
              <c:idx val="1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3097</c:v>
                </c:pt>
                <c:pt idx="1">
                  <c:v>2586.5</c:v>
                </c:pt>
                <c:pt idx="2">
                  <c:v>2076</c:v>
                </c:pt>
                <c:pt idx="3">
                  <c:v>2202</c:v>
                </c:pt>
                <c:pt idx="4">
                  <c:v>2355</c:v>
                </c:pt>
                <c:pt idx="5">
                  <c:v>2007.25</c:v>
                </c:pt>
                <c:pt idx="6">
                  <c:v>1659.5</c:v>
                </c:pt>
                <c:pt idx="7">
                  <c:v>1311.75</c:v>
                </c:pt>
                <c:pt idx="8">
                  <c:v>964</c:v>
                </c:pt>
                <c:pt idx="9">
                  <c:v>1442</c:v>
                </c:pt>
                <c:pt idx="10">
                  <c:v>1707</c:v>
                </c:pt>
                <c:pt idx="11">
                  <c:v>1551</c:v>
                </c:pt>
                <c:pt idx="12">
                  <c:v>2028</c:v>
                </c:pt>
                <c:pt idx="13">
                  <c:v>2494</c:v>
                </c:pt>
                <c:pt idx="14">
                  <c:v>2776</c:v>
                </c:pt>
              </c:numCache>
            </c:numRef>
          </c:val>
          <c:smooth val="0"/>
          <c:extLst>
            <c:ext xmlns:c16="http://schemas.microsoft.com/office/drawing/2014/chart" uri="{C3380CC4-5D6E-409C-BE32-E72D297353CC}">
              <c16:uniqueId val="{00000025-BEE2-4E21-B7AB-273851D596B8}"/>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5"/>
            <c:marker>
              <c:symbol val="none"/>
            </c:marker>
            <c:bubble3D val="0"/>
            <c:extLst>
              <c:ext xmlns:c16="http://schemas.microsoft.com/office/drawing/2014/chart" uri="{C3380CC4-5D6E-409C-BE32-E72D297353CC}">
                <c16:uniqueId val="{00000026-BEE2-4E21-B7AB-273851D596B8}"/>
              </c:ext>
            </c:extLst>
          </c:dPt>
          <c:dPt>
            <c:idx val="6"/>
            <c:marker>
              <c:symbol val="none"/>
            </c:marker>
            <c:bubble3D val="0"/>
            <c:extLst>
              <c:ext xmlns:c16="http://schemas.microsoft.com/office/drawing/2014/chart" uri="{C3380CC4-5D6E-409C-BE32-E72D297353CC}">
                <c16:uniqueId val="{00000027-BEE2-4E21-B7AB-273851D596B8}"/>
              </c:ext>
            </c:extLst>
          </c:dPt>
          <c:dPt>
            <c:idx val="7"/>
            <c:marker>
              <c:symbol val="none"/>
            </c:marker>
            <c:bubble3D val="0"/>
            <c:extLst>
              <c:ext xmlns:c16="http://schemas.microsoft.com/office/drawing/2014/chart" uri="{C3380CC4-5D6E-409C-BE32-E72D297353CC}">
                <c16:uniqueId val="{00000028-BEE2-4E21-B7AB-273851D596B8}"/>
              </c:ext>
            </c:extLst>
          </c:dPt>
          <c:dPt>
            <c:idx val="11"/>
            <c:marker>
              <c:symbol val="none"/>
            </c:marker>
            <c:bubble3D val="0"/>
            <c:extLst>
              <c:ext xmlns:c16="http://schemas.microsoft.com/office/drawing/2014/chart" uri="{C3380CC4-5D6E-409C-BE32-E72D297353CC}">
                <c16:uniqueId val="{00000029-BEE2-4E21-B7AB-273851D596B8}"/>
              </c:ext>
            </c:extLst>
          </c:dPt>
          <c:dPt>
            <c:idx val="13"/>
            <c:marker>
              <c:symbol val="none"/>
            </c:marker>
            <c:bubble3D val="0"/>
            <c:extLst>
              <c:ext xmlns:c16="http://schemas.microsoft.com/office/drawing/2014/chart" uri="{C3380CC4-5D6E-409C-BE32-E72D297353CC}">
                <c16:uniqueId val="{0000002A-BEE2-4E21-B7AB-273851D596B8}"/>
              </c:ext>
            </c:extLst>
          </c:dPt>
          <c:dLbls>
            <c:dLbl>
              <c:idx val="14"/>
              <c:layout>
                <c:manualLayout>
                  <c:x val="3.7812499999999999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898</c:v>
                </c:pt>
                <c:pt idx="1">
                  <c:v>930</c:v>
                </c:pt>
                <c:pt idx="2">
                  <c:v>985</c:v>
                </c:pt>
                <c:pt idx="3">
                  <c:v>1045</c:v>
                </c:pt>
                <c:pt idx="4">
                  <c:v>1090</c:v>
                </c:pt>
                <c:pt idx="5">
                  <c:v>1027.75</c:v>
                </c:pt>
                <c:pt idx="6">
                  <c:v>965.5</c:v>
                </c:pt>
                <c:pt idx="7">
                  <c:v>903.25</c:v>
                </c:pt>
                <c:pt idx="8">
                  <c:v>841</c:v>
                </c:pt>
                <c:pt idx="9">
                  <c:v>1300</c:v>
                </c:pt>
                <c:pt idx="10">
                  <c:v>246</c:v>
                </c:pt>
                <c:pt idx="11">
                  <c:v>795</c:v>
                </c:pt>
                <c:pt idx="12">
                  <c:v>1344</c:v>
                </c:pt>
                <c:pt idx="13">
                  <c:v>810.5</c:v>
                </c:pt>
                <c:pt idx="14">
                  <c:v>277</c:v>
                </c:pt>
              </c:numCache>
            </c:numRef>
          </c:val>
          <c:smooth val="0"/>
          <c:extLst>
            <c:ext xmlns:c16="http://schemas.microsoft.com/office/drawing/2014/chart" uri="{C3380CC4-5D6E-409C-BE32-E72D297353CC}">
              <c16:uniqueId val="{0000002C-BEE2-4E21-B7AB-273851D596B8}"/>
            </c:ext>
          </c:extLst>
        </c:ser>
        <c:dLbls>
          <c:showLegendKey val="0"/>
          <c:showVal val="0"/>
          <c:showCatName val="0"/>
          <c:showSerName val="0"/>
          <c:showPercent val="0"/>
          <c:showBubbleSize val="0"/>
        </c:dLbls>
        <c:marker val="1"/>
        <c:smooth val="0"/>
        <c:axId val="1076051088"/>
        <c:axId val="1"/>
      </c:lineChart>
      <c:catAx>
        <c:axId val="10760510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76051088"/>
        <c:crosses val="min"/>
        <c:crossBetween val="midCat"/>
        <c:majorUnit val="5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46.077718191724088</c:v>
                </c:pt>
                <c:pt idx="1">
                  <c:v>45.677411835921056</c:v>
                </c:pt>
                <c:pt idx="2">
                  <c:v>45.297902989531792</c:v>
                </c:pt>
                <c:pt idx="3">
                  <c:v>44.959459290401114</c:v>
                </c:pt>
                <c:pt idx="4">
                  <c:v>44.639639807682066</c:v>
                </c:pt>
                <c:pt idx="5">
                  <c:v>44.370515551192121</c:v>
                </c:pt>
                <c:pt idx="6">
                  <c:v>44.156631984254929</c:v>
                </c:pt>
                <c:pt idx="7">
                  <c:v>44.002531052565914</c:v>
                </c:pt>
                <c:pt idx="8">
                  <c:v>43.881447372117755</c:v>
                </c:pt>
                <c:pt idx="9">
                  <c:v>43.76229973745135</c:v>
                </c:pt>
                <c:pt idx="10">
                  <c:v>43.625824221611097</c:v>
                </c:pt>
                <c:pt idx="11">
                  <c:v>43.43051776349013</c:v>
                </c:pt>
                <c:pt idx="12">
                  <c:v>43.170864911318169</c:v>
                </c:pt>
                <c:pt idx="13">
                  <c:v>42.839027380715237</c:v>
                </c:pt>
                <c:pt idx="14">
                  <c:v>42.443409560662928</c:v>
                </c:pt>
                <c:pt idx="15">
                  <c:v>41.998936216436249</c:v>
                </c:pt>
                <c:pt idx="16">
                  <c:v>41.52362166376362</c:v>
                </c:pt>
                <c:pt idx="17">
                  <c:v>41.013602538513666</c:v>
                </c:pt>
                <c:pt idx="18">
                  <c:v>40.452945830428497</c:v>
                </c:pt>
                <c:pt idx="19">
                  <c:v>39.868889076487037</c:v>
                </c:pt>
                <c:pt idx="20">
                  <c:v>39.284168924481747</c:v>
                </c:pt>
                <c:pt idx="21">
                  <c:v>38.687467769482403</c:v>
                </c:pt>
                <c:pt idx="22">
                  <c:v>38.071245635025164</c:v>
                </c:pt>
                <c:pt idx="23">
                  <c:v>37.447130529683839</c:v>
                </c:pt>
                <c:pt idx="24">
                  <c:v>36.836057703847089</c:v>
                </c:pt>
                <c:pt idx="25">
                  <c:v>36.257792933271581</c:v>
                </c:pt>
                <c:pt idx="26">
                  <c:v>34.196327450819481</c:v>
                </c:pt>
                <c:pt idx="27">
                  <c:v>31.665128231693419</c:v>
                </c:pt>
                <c:pt idx="28">
                  <c:v>28.17510157729382</c:v>
                </c:pt>
              </c:numCache>
            </c:numRef>
          </c:val>
          <c:extLst>
            <c:ext xmlns:c16="http://schemas.microsoft.com/office/drawing/2014/chart" uri="{C3380CC4-5D6E-409C-BE32-E72D297353CC}">
              <c16:uniqueId val="{00000000-5F1F-4706-B04A-E07C880478A1}"/>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51.69467044394311</c:v>
                </c:pt>
                <c:pt idx="1">
                  <c:v>52.09767049546209</c:v>
                </c:pt>
                <c:pt idx="2">
                  <c:v>52.485360127075218</c:v>
                </c:pt>
                <c:pt idx="3">
                  <c:v>52.837659491320977</c:v>
                </c:pt>
                <c:pt idx="4">
                  <c:v>53.174608330190587</c:v>
                </c:pt>
                <c:pt idx="5">
                  <c:v>53.46202157731468</c:v>
                </c:pt>
                <c:pt idx="6">
                  <c:v>53.694940126828513</c:v>
                </c:pt>
                <c:pt idx="7">
                  <c:v>53.869963257120681</c:v>
                </c:pt>
                <c:pt idx="8">
                  <c:v>54.012868297627747</c:v>
                </c:pt>
                <c:pt idx="9">
                  <c:v>54.150274750178127</c:v>
                </c:pt>
                <c:pt idx="10">
                  <c:v>54.282892176104191</c:v>
                </c:pt>
                <c:pt idx="11">
                  <c:v>54.437912299977306</c:v>
                </c:pt>
                <c:pt idx="12">
                  <c:v>54.641653608707543</c:v>
                </c:pt>
                <c:pt idx="13">
                  <c:v>54.906817591266055</c:v>
                </c:pt>
                <c:pt idx="14">
                  <c:v>55.211556302999895</c:v>
                </c:pt>
                <c:pt idx="15">
                  <c:v>55.557898541993026</c:v>
                </c:pt>
                <c:pt idx="16">
                  <c:v>55.979618230588002</c:v>
                </c:pt>
                <c:pt idx="17">
                  <c:v>56.446028021333603</c:v>
                </c:pt>
                <c:pt idx="18">
                  <c:v>56.903399583415556</c:v>
                </c:pt>
                <c:pt idx="19">
                  <c:v>57.384217697743352</c:v>
                </c:pt>
                <c:pt idx="20">
                  <c:v>57.926608795525738</c:v>
                </c:pt>
                <c:pt idx="21">
                  <c:v>58.493928282283946</c:v>
                </c:pt>
                <c:pt idx="22">
                  <c:v>59.064834488013688</c:v>
                </c:pt>
                <c:pt idx="23">
                  <c:v>59.639561627443506</c:v>
                </c:pt>
                <c:pt idx="24">
                  <c:v>60.197773305980874</c:v>
                </c:pt>
                <c:pt idx="25">
                  <c:v>60.721255905956106</c:v>
                </c:pt>
                <c:pt idx="26">
                  <c:v>62.405791090271109</c:v>
                </c:pt>
                <c:pt idx="27">
                  <c:v>63.962332008790909</c:v>
                </c:pt>
                <c:pt idx="28">
                  <c:v>66.118694718839649</c:v>
                </c:pt>
              </c:numCache>
            </c:numRef>
          </c:val>
          <c:extLst>
            <c:ext xmlns:c16="http://schemas.microsoft.com/office/drawing/2014/chart" uri="{C3380CC4-5D6E-409C-BE32-E72D297353CC}">
              <c16:uniqueId val="{00000001-5F1F-4706-B04A-E07C880478A1}"/>
            </c:ext>
          </c:extLst>
        </c:ser>
        <c:ser>
          <c:idx val="2"/>
          <c:order val="2"/>
          <c:spPr>
            <a:solidFill>
              <a:srgbClr val="C0E6F4"/>
            </a:solidFill>
            <a:ln w="9525" cmpd="sng" algn="ctr">
              <a:solidFill>
                <a:srgbClr val="808080"/>
              </a:solidFill>
              <a:prstDash val="solid"/>
            </a:ln>
          </c:spPr>
          <c:invertIfNegative val="0"/>
          <c:dLbls>
            <c:dLbl>
              <c:idx val="0"/>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1F-4706-B04A-E07C880478A1}"/>
                </c:ext>
              </c:extLst>
            </c:dLbl>
            <c:dLbl>
              <c:idx val="1"/>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1F-4706-B04A-E07C880478A1}"/>
                </c:ext>
              </c:extLst>
            </c:dLbl>
            <c:dLbl>
              <c:idx val="2"/>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1F-4706-B04A-E07C880478A1}"/>
                </c:ext>
              </c:extLst>
            </c:dLbl>
            <c:dLbl>
              <c:idx val="3"/>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F1F-4706-B04A-E07C880478A1}"/>
                </c:ext>
              </c:extLst>
            </c:dLbl>
            <c:dLbl>
              <c:idx val="4"/>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F1F-4706-B04A-E07C880478A1}"/>
                </c:ext>
              </c:extLst>
            </c:dLbl>
            <c:dLbl>
              <c:idx val="5"/>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F1F-4706-B04A-E07C880478A1}"/>
                </c:ext>
              </c:extLst>
            </c:dLbl>
            <c:dLbl>
              <c:idx val="6"/>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F1F-4706-B04A-E07C880478A1}"/>
                </c:ext>
              </c:extLst>
            </c:dLbl>
            <c:dLbl>
              <c:idx val="7"/>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F1F-4706-B04A-E07C880478A1}"/>
                </c:ext>
              </c:extLst>
            </c:dLbl>
            <c:dLbl>
              <c:idx val="8"/>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F1F-4706-B04A-E07C880478A1}"/>
                </c:ext>
              </c:extLst>
            </c:dLbl>
            <c:dLbl>
              <c:idx val="9"/>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F1F-4706-B04A-E07C880478A1}"/>
                </c:ext>
              </c:extLst>
            </c:dLbl>
            <c:dLbl>
              <c:idx val="10"/>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F1F-4706-B04A-E07C880478A1}"/>
                </c:ext>
              </c:extLst>
            </c:dLbl>
            <c:dLbl>
              <c:idx val="11"/>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F1F-4706-B04A-E07C880478A1}"/>
                </c:ext>
              </c:extLst>
            </c:dLbl>
            <c:dLbl>
              <c:idx val="12"/>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1F-4706-B04A-E07C880478A1}"/>
                </c:ext>
              </c:extLst>
            </c:dLbl>
            <c:dLbl>
              <c:idx val="13"/>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F1F-4706-B04A-E07C880478A1}"/>
                </c:ext>
              </c:extLst>
            </c:dLbl>
            <c:dLbl>
              <c:idx val="14"/>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1F-4706-B04A-E07C880478A1}"/>
                </c:ext>
              </c:extLst>
            </c:dLbl>
            <c:dLbl>
              <c:idx val="15"/>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F1F-4706-B04A-E07C880478A1}"/>
                </c:ext>
              </c:extLst>
            </c:dLbl>
            <c:dLbl>
              <c:idx val="16"/>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F1F-4706-B04A-E07C880478A1}"/>
                </c:ext>
              </c:extLst>
            </c:dLbl>
            <c:dLbl>
              <c:idx val="17"/>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F1F-4706-B04A-E07C880478A1}"/>
                </c:ext>
              </c:extLst>
            </c:dLbl>
            <c:dLbl>
              <c:idx val="18"/>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F1F-4706-B04A-E07C880478A1}"/>
                </c:ext>
              </c:extLst>
            </c:dLbl>
            <c:dLbl>
              <c:idx val="19"/>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F1F-4706-B04A-E07C880478A1}"/>
                </c:ext>
              </c:extLst>
            </c:dLbl>
            <c:dLbl>
              <c:idx val="20"/>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F1F-4706-B04A-E07C880478A1}"/>
                </c:ext>
              </c:extLst>
            </c:dLbl>
            <c:dLbl>
              <c:idx val="21"/>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F1F-4706-B04A-E07C880478A1}"/>
                </c:ext>
              </c:extLst>
            </c:dLbl>
            <c:dLbl>
              <c:idx val="22"/>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F1F-4706-B04A-E07C880478A1}"/>
                </c:ext>
              </c:extLst>
            </c:dLbl>
            <c:dLbl>
              <c:idx val="23"/>
              <c:layout>
                <c:manualLayout>
                  <c:x val="0"/>
                  <c:y val="-6.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F1F-4706-B04A-E07C880478A1}"/>
                </c:ext>
              </c:extLst>
            </c:dLbl>
            <c:dLbl>
              <c:idx val="24"/>
              <c:layout>
                <c:manualLayout>
                  <c:x val="0"/>
                  <c:y val="-6.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F1F-4706-B04A-E07C880478A1}"/>
                </c:ext>
              </c:extLst>
            </c:dLbl>
            <c:dLbl>
              <c:idx val="25"/>
              <c:layout>
                <c:manualLayout>
                  <c:x val="0"/>
                  <c:y val="-6.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F1F-4706-B04A-E07C880478A1}"/>
                </c:ext>
              </c:extLst>
            </c:dLbl>
            <c:dLbl>
              <c:idx val="26"/>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F1F-4706-B04A-E07C880478A1}"/>
                </c:ext>
              </c:extLst>
            </c:dLbl>
            <c:dLbl>
              <c:idx val="27"/>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F1F-4706-B04A-E07C880478A1}"/>
                </c:ext>
              </c:extLst>
            </c:dLbl>
            <c:dLbl>
              <c:idx val="28"/>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F1F-4706-B04A-E07C880478A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2.2276113643328044</c:v>
                </c:pt>
                <c:pt idx="1">
                  <c:v>2.2249176686168548</c:v>
                </c:pt>
                <c:pt idx="2">
                  <c:v>2.216736883392989</c:v>
                </c:pt>
                <c:pt idx="3">
                  <c:v>2.2028812182779078</c:v>
                </c:pt>
                <c:pt idx="4">
                  <c:v>2.1857518621273497</c:v>
                </c:pt>
                <c:pt idx="5">
                  <c:v>2.1674628714931865</c:v>
                </c:pt>
                <c:pt idx="6">
                  <c:v>2.1484278889165598</c:v>
                </c:pt>
                <c:pt idx="7">
                  <c:v>2.1275056903134137</c:v>
                </c:pt>
                <c:pt idx="8">
                  <c:v>2.1056843302544981</c:v>
                </c:pt>
                <c:pt idx="9">
                  <c:v>2.0874255123705221</c:v>
                </c:pt>
                <c:pt idx="10">
                  <c:v>2.0912836022847103</c:v>
                </c:pt>
                <c:pt idx="11">
                  <c:v>2.1315699365325624</c:v>
                </c:pt>
                <c:pt idx="12">
                  <c:v>2.1874814799742848</c:v>
                </c:pt>
                <c:pt idx="13">
                  <c:v>2.2541550280187339</c:v>
                </c:pt>
                <c:pt idx="14">
                  <c:v>2.3450341363371652</c:v>
                </c:pt>
                <c:pt idx="15">
                  <c:v>2.4431652415707328</c:v>
                </c:pt>
                <c:pt idx="16">
                  <c:v>2.4967601056483768</c:v>
                </c:pt>
                <c:pt idx="17">
                  <c:v>2.5403694401527233</c:v>
                </c:pt>
                <c:pt idx="18">
                  <c:v>2.6436545861559635</c:v>
                </c:pt>
                <c:pt idx="19">
                  <c:v>2.7468932257696088</c:v>
                </c:pt>
                <c:pt idx="20">
                  <c:v>2.7892222799925204</c:v>
                </c:pt>
                <c:pt idx="21">
                  <c:v>2.8186039482336445</c:v>
                </c:pt>
                <c:pt idx="22">
                  <c:v>2.8639198769611518</c:v>
                </c:pt>
                <c:pt idx="23">
                  <c:v>2.91330784287267</c:v>
                </c:pt>
                <c:pt idx="24">
                  <c:v>2.9661689901720356</c:v>
                </c:pt>
                <c:pt idx="25">
                  <c:v>3.0209511607723338</c:v>
                </c:pt>
                <c:pt idx="26">
                  <c:v>3.3978814589094242</c:v>
                </c:pt>
                <c:pt idx="27">
                  <c:v>4.3725397595156696</c:v>
                </c:pt>
                <c:pt idx="28">
                  <c:v>5.7062037038665299</c:v>
                </c:pt>
              </c:numCache>
            </c:numRef>
          </c:val>
          <c:extLst>
            <c:ext xmlns:c16="http://schemas.microsoft.com/office/drawing/2014/chart" uri="{C3380CC4-5D6E-409C-BE32-E72D297353CC}">
              <c16:uniqueId val="{0000001F-5F1F-4706-B04A-E07C880478A1}"/>
            </c:ext>
          </c:extLst>
        </c:ser>
        <c:dLbls>
          <c:showLegendKey val="0"/>
          <c:showVal val="0"/>
          <c:showCatName val="0"/>
          <c:showSerName val="0"/>
          <c:showPercent val="0"/>
          <c:showBubbleSize val="0"/>
        </c:dLbls>
        <c:gapWidth val="60"/>
        <c:overlap val="100"/>
        <c:axId val="1610292015"/>
        <c:axId val="1"/>
      </c:barChart>
      <c:catAx>
        <c:axId val="16102920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0292015"/>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70477247502775E-2"/>
          <c:y val="4.6800000000000001E-2"/>
          <c:w val="0.87273399926008144"/>
          <c:h val="0.8808000000000000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9"/>
            <c:marker>
              <c:symbol val="none"/>
            </c:marker>
            <c:bubble3D val="0"/>
            <c:extLst>
              <c:ext xmlns:c16="http://schemas.microsoft.com/office/drawing/2014/chart" uri="{C3380CC4-5D6E-409C-BE32-E72D297353CC}">
                <c16:uniqueId val="{00000000-58AE-4A77-8C43-7083B04CE288}"/>
              </c:ext>
            </c:extLst>
          </c:dPt>
          <c:dLbls>
            <c:dLbl>
              <c:idx val="0"/>
              <c:layout>
                <c:manualLayout>
                  <c:x val="3.4036256011838698E-2"/>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AE-4A77-8C43-7083B04CE288}"/>
                </c:ext>
              </c:extLst>
            </c:dLbl>
            <c:dLbl>
              <c:idx val="1"/>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AE-4A77-8C43-7083B04CE288}"/>
                </c:ext>
              </c:extLst>
            </c:dLbl>
            <c:dLbl>
              <c:idx val="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AE-4A77-8C43-7083B04CE288}"/>
                </c:ext>
              </c:extLst>
            </c:dLbl>
            <c:dLbl>
              <c:idx val="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AE-4A77-8C43-7083B04CE288}"/>
                </c:ext>
              </c:extLst>
            </c:dLbl>
            <c:dLbl>
              <c:idx val="6"/>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8AE-4A77-8C43-7083B04CE288}"/>
                </c:ext>
              </c:extLst>
            </c:dLbl>
            <c:dLbl>
              <c:idx val="8"/>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8AE-4A77-8C43-7083B04CE288}"/>
                </c:ext>
              </c:extLst>
            </c:dLbl>
            <c:dLbl>
              <c:idx val="1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AE-4A77-8C43-7083B04CE288}"/>
                </c:ext>
              </c:extLst>
            </c:dLbl>
            <c:dLbl>
              <c:idx val="1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7.13</c:v>
                </c:pt>
                <c:pt idx="1">
                  <c:v>14.06</c:v>
                </c:pt>
                <c:pt idx="2">
                  <c:v>14.07</c:v>
                </c:pt>
                <c:pt idx="3">
                  <c:v>8.9600000000000009</c:v>
                </c:pt>
                <c:pt idx="4">
                  <c:v>9.41</c:v>
                </c:pt>
                <c:pt idx="5">
                  <c:v>8.8000000000000007</c:v>
                </c:pt>
                <c:pt idx="6">
                  <c:v>10.56</c:v>
                </c:pt>
                <c:pt idx="7">
                  <c:v>10.81</c:v>
                </c:pt>
                <c:pt idx="8">
                  <c:v>11.93</c:v>
                </c:pt>
                <c:pt idx="9">
                  <c:v>8.9149999999999991</c:v>
                </c:pt>
                <c:pt idx="10">
                  <c:v>5.9</c:v>
                </c:pt>
                <c:pt idx="11">
                  <c:v>6.5</c:v>
                </c:pt>
                <c:pt idx="12">
                  <c:v>11.39</c:v>
                </c:pt>
                <c:pt idx="13">
                  <c:v>12.52</c:v>
                </c:pt>
                <c:pt idx="14">
                  <c:v>12.12</c:v>
                </c:pt>
              </c:numCache>
            </c:numRef>
          </c:val>
          <c:smooth val="0"/>
          <c:extLst>
            <c:ext xmlns:c16="http://schemas.microsoft.com/office/drawing/2014/chart" uri="{C3380CC4-5D6E-409C-BE32-E72D297353CC}">
              <c16:uniqueId val="{00000009-58AE-4A77-8C43-7083B04CE28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5"/>
            <c:marker>
              <c:symbol val="none"/>
            </c:marker>
            <c:bubble3D val="0"/>
            <c:extLst>
              <c:ext xmlns:c16="http://schemas.microsoft.com/office/drawing/2014/chart" uri="{C3380CC4-5D6E-409C-BE32-E72D297353CC}">
                <c16:uniqueId val="{0000000A-58AE-4A77-8C43-7083B04CE288}"/>
              </c:ext>
            </c:extLst>
          </c:dPt>
          <c:dPt>
            <c:idx val="6"/>
            <c:marker>
              <c:symbol val="none"/>
            </c:marker>
            <c:bubble3D val="0"/>
            <c:extLst>
              <c:ext xmlns:c16="http://schemas.microsoft.com/office/drawing/2014/chart" uri="{C3380CC4-5D6E-409C-BE32-E72D297353CC}">
                <c16:uniqueId val="{0000000B-58AE-4A77-8C43-7083B04CE288}"/>
              </c:ext>
            </c:extLst>
          </c:dPt>
          <c:dPt>
            <c:idx val="7"/>
            <c:marker>
              <c:symbol val="none"/>
            </c:marker>
            <c:bubble3D val="0"/>
            <c:extLst>
              <c:ext xmlns:c16="http://schemas.microsoft.com/office/drawing/2014/chart" uri="{C3380CC4-5D6E-409C-BE32-E72D297353CC}">
                <c16:uniqueId val="{0000000C-58AE-4A77-8C43-7083B04CE288}"/>
              </c:ext>
            </c:extLst>
          </c:dPt>
          <c:dPt>
            <c:idx val="9"/>
            <c:marker>
              <c:symbol val="none"/>
            </c:marker>
            <c:bubble3D val="0"/>
            <c:extLst>
              <c:ext xmlns:c16="http://schemas.microsoft.com/office/drawing/2014/chart" uri="{C3380CC4-5D6E-409C-BE32-E72D297353CC}">
                <c16:uniqueId val="{0000000D-58AE-4A77-8C43-7083B04CE288}"/>
              </c:ext>
            </c:extLst>
          </c:dPt>
          <c:dLbls>
            <c:dLbl>
              <c:idx val="1"/>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8AE-4A77-8C43-7083B04CE288}"/>
                </c:ext>
              </c:extLst>
            </c:dLbl>
            <c:dLbl>
              <c:idx val="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8AE-4A77-8C43-7083B04CE288}"/>
                </c:ext>
              </c:extLst>
            </c:dLbl>
            <c:dLbl>
              <c:idx val="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8AE-4A77-8C43-7083B04CE288}"/>
                </c:ext>
              </c:extLst>
            </c:dLbl>
            <c:dLbl>
              <c:idx val="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8AE-4A77-8C43-7083B04CE288}"/>
                </c:ext>
              </c:extLst>
            </c:dLbl>
            <c:dLbl>
              <c:idx val="8"/>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8AE-4A77-8C43-7083B04CE288}"/>
                </c:ext>
              </c:extLst>
            </c:dLbl>
            <c:dLbl>
              <c:idx val="10"/>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8AE-4A77-8C43-7083B04CE288}"/>
                </c:ext>
              </c:extLst>
            </c:dLbl>
            <c:dLbl>
              <c:idx val="1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8AE-4A77-8C43-7083B04CE288}"/>
                </c:ext>
              </c:extLst>
            </c:dLbl>
            <c:dLbl>
              <c:idx val="1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8AE-4A77-8C43-7083B04CE288}"/>
                </c:ext>
              </c:extLst>
            </c:dLbl>
            <c:dLbl>
              <c:idx val="1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1.71</c:v>
                </c:pt>
                <c:pt idx="1">
                  <c:v>1.77</c:v>
                </c:pt>
                <c:pt idx="2">
                  <c:v>1.84</c:v>
                </c:pt>
                <c:pt idx="3">
                  <c:v>1.93</c:v>
                </c:pt>
                <c:pt idx="4">
                  <c:v>1.99</c:v>
                </c:pt>
                <c:pt idx="5">
                  <c:v>1.8925000000000001</c:v>
                </c:pt>
                <c:pt idx="6">
                  <c:v>1.7949999999999999</c:v>
                </c:pt>
                <c:pt idx="7">
                  <c:v>1.6975</c:v>
                </c:pt>
                <c:pt idx="8">
                  <c:v>1.6</c:v>
                </c:pt>
                <c:pt idx="9">
                  <c:v>1.17</c:v>
                </c:pt>
                <c:pt idx="10">
                  <c:v>0.74</c:v>
                </c:pt>
                <c:pt idx="11">
                  <c:v>0.98</c:v>
                </c:pt>
                <c:pt idx="12">
                  <c:v>2.36</c:v>
                </c:pt>
                <c:pt idx="13">
                  <c:v>2.89</c:v>
                </c:pt>
                <c:pt idx="14">
                  <c:v>2.6</c:v>
                </c:pt>
              </c:numCache>
            </c:numRef>
          </c:val>
          <c:smooth val="0"/>
          <c:extLst>
            <c:ext xmlns:c16="http://schemas.microsoft.com/office/drawing/2014/chart" uri="{C3380CC4-5D6E-409C-BE32-E72D297353CC}">
              <c16:uniqueId val="{00000017-58AE-4A77-8C43-7083B04CE288}"/>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8-58AE-4A77-8C43-7083B04CE288}"/>
              </c:ext>
            </c:extLst>
          </c:dPt>
          <c:dPt>
            <c:idx val="5"/>
            <c:marker>
              <c:symbol val="none"/>
            </c:marker>
            <c:bubble3D val="0"/>
            <c:extLst>
              <c:ext xmlns:c16="http://schemas.microsoft.com/office/drawing/2014/chart" uri="{C3380CC4-5D6E-409C-BE32-E72D297353CC}">
                <c16:uniqueId val="{00000019-58AE-4A77-8C43-7083B04CE288}"/>
              </c:ext>
            </c:extLst>
          </c:dPt>
          <c:dPt>
            <c:idx val="6"/>
            <c:marker>
              <c:symbol val="none"/>
            </c:marker>
            <c:bubble3D val="0"/>
            <c:extLst>
              <c:ext xmlns:c16="http://schemas.microsoft.com/office/drawing/2014/chart" uri="{C3380CC4-5D6E-409C-BE32-E72D297353CC}">
                <c16:uniqueId val="{0000001A-58AE-4A77-8C43-7083B04CE288}"/>
              </c:ext>
            </c:extLst>
          </c:dPt>
          <c:dPt>
            <c:idx val="7"/>
            <c:marker>
              <c:symbol val="none"/>
            </c:marker>
            <c:bubble3D val="0"/>
            <c:extLst>
              <c:ext xmlns:c16="http://schemas.microsoft.com/office/drawing/2014/chart" uri="{C3380CC4-5D6E-409C-BE32-E72D297353CC}">
                <c16:uniqueId val="{0000001B-58AE-4A77-8C43-7083B04CE288}"/>
              </c:ext>
            </c:extLst>
          </c:dPt>
          <c:dLbls>
            <c:dLbl>
              <c:idx val="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8AE-4A77-8C43-7083B04CE288}"/>
                </c:ext>
              </c:extLst>
            </c:dLbl>
            <c:dLbl>
              <c:idx val="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8AE-4A77-8C43-7083B04CE288}"/>
                </c:ext>
              </c:extLst>
            </c:dLbl>
            <c:dLbl>
              <c:idx val="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8AE-4A77-8C43-7083B04CE288}"/>
                </c:ext>
              </c:extLst>
            </c:dLbl>
            <c:dLbl>
              <c:idx val="8"/>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8AE-4A77-8C43-7083B04CE288}"/>
                </c:ext>
              </c:extLst>
            </c:dLbl>
            <c:dLbl>
              <c:idx val="1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8AE-4A77-8C43-7083B04CE288}"/>
                </c:ext>
              </c:extLst>
            </c:dLbl>
            <c:dLbl>
              <c:idx val="1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8AE-4A77-8C43-7083B04CE288}"/>
                </c:ext>
              </c:extLst>
            </c:dLbl>
            <c:dLbl>
              <c:idx val="1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0.74</c:v>
                </c:pt>
                <c:pt idx="1">
                  <c:v>0.60499999999999998</c:v>
                </c:pt>
                <c:pt idx="2">
                  <c:v>0.47</c:v>
                </c:pt>
                <c:pt idx="3">
                  <c:v>0.49</c:v>
                </c:pt>
                <c:pt idx="4">
                  <c:v>0.51</c:v>
                </c:pt>
                <c:pt idx="5">
                  <c:v>0.43</c:v>
                </c:pt>
                <c:pt idx="6">
                  <c:v>0.35</c:v>
                </c:pt>
                <c:pt idx="7">
                  <c:v>0.27</c:v>
                </c:pt>
                <c:pt idx="8">
                  <c:v>0.19</c:v>
                </c:pt>
                <c:pt idx="9">
                  <c:v>0.28000000000000003</c:v>
                </c:pt>
                <c:pt idx="10">
                  <c:v>0.33</c:v>
                </c:pt>
                <c:pt idx="11">
                  <c:v>0.28999999999999998</c:v>
                </c:pt>
                <c:pt idx="12">
                  <c:v>0.37</c:v>
                </c:pt>
                <c:pt idx="13">
                  <c:v>0.45</c:v>
                </c:pt>
                <c:pt idx="14">
                  <c:v>0.49</c:v>
                </c:pt>
              </c:numCache>
            </c:numRef>
          </c:val>
          <c:smooth val="0"/>
          <c:extLst>
            <c:ext xmlns:c16="http://schemas.microsoft.com/office/drawing/2014/chart" uri="{C3380CC4-5D6E-409C-BE32-E72D297353CC}">
              <c16:uniqueId val="{00000023-58AE-4A77-8C43-7083B04CE288}"/>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5"/>
            <c:marker>
              <c:symbol val="none"/>
            </c:marker>
            <c:bubble3D val="0"/>
            <c:extLst>
              <c:ext xmlns:c16="http://schemas.microsoft.com/office/drawing/2014/chart" uri="{C3380CC4-5D6E-409C-BE32-E72D297353CC}">
                <c16:uniqueId val="{00000024-58AE-4A77-8C43-7083B04CE288}"/>
              </c:ext>
            </c:extLst>
          </c:dPt>
          <c:dPt>
            <c:idx val="6"/>
            <c:marker>
              <c:symbol val="none"/>
            </c:marker>
            <c:bubble3D val="0"/>
            <c:extLst>
              <c:ext xmlns:c16="http://schemas.microsoft.com/office/drawing/2014/chart" uri="{C3380CC4-5D6E-409C-BE32-E72D297353CC}">
                <c16:uniqueId val="{00000025-58AE-4A77-8C43-7083B04CE288}"/>
              </c:ext>
            </c:extLst>
          </c:dPt>
          <c:dPt>
            <c:idx val="7"/>
            <c:marker>
              <c:symbol val="none"/>
            </c:marker>
            <c:bubble3D val="0"/>
            <c:extLst>
              <c:ext xmlns:c16="http://schemas.microsoft.com/office/drawing/2014/chart" uri="{C3380CC4-5D6E-409C-BE32-E72D297353CC}">
                <c16:uniqueId val="{00000026-58AE-4A77-8C43-7083B04CE288}"/>
              </c:ext>
            </c:extLst>
          </c:dPt>
          <c:dPt>
            <c:idx val="11"/>
            <c:marker>
              <c:symbol val="none"/>
            </c:marker>
            <c:bubble3D val="0"/>
            <c:extLst>
              <c:ext xmlns:c16="http://schemas.microsoft.com/office/drawing/2014/chart" uri="{C3380CC4-5D6E-409C-BE32-E72D297353CC}">
                <c16:uniqueId val="{00000027-58AE-4A77-8C43-7083B04CE288}"/>
              </c:ext>
            </c:extLst>
          </c:dPt>
          <c:dPt>
            <c:idx val="13"/>
            <c:marker>
              <c:symbol val="none"/>
            </c:marker>
            <c:bubble3D val="0"/>
            <c:extLst>
              <c:ext xmlns:c16="http://schemas.microsoft.com/office/drawing/2014/chart" uri="{C3380CC4-5D6E-409C-BE32-E72D297353CC}">
                <c16:uniqueId val="{00000028-58AE-4A77-8C43-7083B04CE288}"/>
              </c:ext>
            </c:extLst>
          </c:dPt>
          <c:dLbls>
            <c:dLbl>
              <c:idx val="1"/>
              <c:layout>
                <c:manualLayout>
                  <c:x val="0"/>
                  <c:y val="3.8399999999999997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58AE-4A77-8C43-7083B04CE288}"/>
                </c:ext>
              </c:extLst>
            </c:dLbl>
            <c:dLbl>
              <c:idx val="2"/>
              <c:layout>
                <c:manualLayout>
                  <c:x val="2.1087680355160933E-2"/>
                  <c:y val="3.3599999999999998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58AE-4A77-8C43-7083B04CE288}"/>
                </c:ext>
              </c:extLst>
            </c:dLbl>
            <c:dLbl>
              <c:idx val="9"/>
              <c:layout>
                <c:manualLayout>
                  <c:x val="-1.8867924528301886E-2"/>
                  <c:y val="2.7199999999999998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0.22</c:v>
                </c:pt>
                <c:pt idx="1">
                  <c:v>0.22</c:v>
                </c:pt>
                <c:pt idx="2">
                  <c:v>0.22</c:v>
                </c:pt>
                <c:pt idx="3">
                  <c:v>0.23</c:v>
                </c:pt>
                <c:pt idx="4">
                  <c:v>0.24</c:v>
                </c:pt>
                <c:pt idx="5">
                  <c:v>0.2225</c:v>
                </c:pt>
                <c:pt idx="6">
                  <c:v>0.20500000000000002</c:v>
                </c:pt>
                <c:pt idx="7">
                  <c:v>0.1875</c:v>
                </c:pt>
                <c:pt idx="8">
                  <c:v>0.17</c:v>
                </c:pt>
                <c:pt idx="9">
                  <c:v>0.25</c:v>
                </c:pt>
                <c:pt idx="10">
                  <c:v>0.05</c:v>
                </c:pt>
                <c:pt idx="11">
                  <c:v>0.15000000000000002</c:v>
                </c:pt>
                <c:pt idx="12">
                  <c:v>0.25</c:v>
                </c:pt>
                <c:pt idx="13">
                  <c:v>0.15</c:v>
                </c:pt>
                <c:pt idx="14">
                  <c:v>0.05</c:v>
                </c:pt>
              </c:numCache>
            </c:numRef>
          </c:val>
          <c:smooth val="0"/>
          <c:extLst>
            <c:ext xmlns:c16="http://schemas.microsoft.com/office/drawing/2014/chart" uri="{C3380CC4-5D6E-409C-BE32-E72D297353CC}">
              <c16:uniqueId val="{0000002C-58AE-4A77-8C43-7083B04CE288}"/>
            </c:ext>
          </c:extLst>
        </c:ser>
        <c:dLbls>
          <c:showLegendKey val="0"/>
          <c:showVal val="0"/>
          <c:showCatName val="0"/>
          <c:showSerName val="0"/>
          <c:showPercent val="0"/>
          <c:showBubbleSize val="0"/>
        </c:dLbls>
        <c:marker val="1"/>
        <c:smooth val="0"/>
        <c:axId val="1275759152"/>
        <c:axId val="1"/>
      </c:lineChart>
      <c:catAx>
        <c:axId val="12757591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5759152"/>
        <c:crosses val="min"/>
        <c:crossBetween val="midCat"/>
        <c:majorUnit val="1"/>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0044782803404"/>
          <c:y val="6.0683760683760683E-2"/>
          <c:w val="0.86341244961934616"/>
          <c:h val="0.87863247863247862"/>
        </c:manualLayout>
      </c:layout>
      <c:lineChart>
        <c:grouping val="standard"/>
        <c:varyColors val="0"/>
        <c:ser>
          <c:idx val="0"/>
          <c:order val="0"/>
          <c:spPr>
            <a:ln w="19050" cmpd="sng" algn="ctr">
              <a:solidFill>
                <a:schemeClr val="accent1"/>
              </a:solidFill>
              <a:prstDash val="solid"/>
            </a:ln>
          </c:spPr>
          <c:marker>
            <c:symbol val="none"/>
          </c:marker>
          <c:dLbls>
            <c:dLbl>
              <c:idx val="0"/>
              <c:layout>
                <c:manualLayout>
                  <c:x val="3.090013434841021E-2"/>
                  <c:y val="1.4957264957264958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24-4D4F-A09D-9AD5133CD88A}"/>
                </c:ext>
              </c:extLst>
            </c:dLbl>
            <c:dLbl>
              <c:idx val="1"/>
              <c:layout>
                <c:manualLayout>
                  <c:x val="4.2095835199283477E-2"/>
                  <c:y val="4.401709401709402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24-4D4F-A09D-9AD5133CD88A}"/>
                </c:ext>
              </c:extLst>
            </c:dLbl>
            <c:dLbl>
              <c:idx val="3"/>
              <c:layout>
                <c:manualLayout>
                  <c:x val="0"/>
                  <c:y val="-3.4615384615384617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24-4D4F-A09D-9AD5133CD88A}"/>
                </c:ext>
              </c:extLst>
            </c:dLbl>
            <c:dLbl>
              <c:idx val="4"/>
              <c:layout>
                <c:manualLayout>
                  <c:x val="0"/>
                  <c:y val="-3.4615384615384617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24-4D4F-A09D-9AD5133CD88A}"/>
                </c:ext>
              </c:extLst>
            </c:dLbl>
            <c:dLbl>
              <c:idx val="5"/>
              <c:layout>
                <c:manualLayout>
                  <c:x val="0"/>
                  <c:y val="-3.4615384615384617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9482</c:v>
                </c:pt>
                <c:pt idx="1">
                  <c:v>9988</c:v>
                </c:pt>
                <c:pt idx="2">
                  <c:v>11652</c:v>
                </c:pt>
                <c:pt idx="3">
                  <c:v>10638</c:v>
                </c:pt>
                <c:pt idx="4">
                  <c:v>9967</c:v>
                </c:pt>
                <c:pt idx="5">
                  <c:v>10112</c:v>
                </c:pt>
              </c:numCache>
            </c:numRef>
          </c:val>
          <c:smooth val="0"/>
          <c:extLst>
            <c:ext xmlns:c16="http://schemas.microsoft.com/office/drawing/2014/chart" uri="{C3380CC4-5D6E-409C-BE32-E72D297353CC}">
              <c16:uniqueId val="{00000005-1024-4D4F-A09D-9AD5133CD88A}"/>
            </c:ext>
          </c:extLst>
        </c:ser>
        <c:ser>
          <c:idx val="1"/>
          <c:order val="1"/>
          <c:spPr>
            <a:ln w="19050" cmpd="sng" algn="ctr">
              <a:solidFill>
                <a:schemeClr val="accent2"/>
              </a:solidFill>
              <a:prstDash val="solid"/>
            </a:ln>
          </c:spPr>
          <c:marker>
            <c:symbol val="none"/>
          </c:marker>
          <c:dLbls>
            <c:dLbl>
              <c:idx val="0"/>
              <c:layout>
                <c:manualLayout>
                  <c:x val="3.5826242722794444E-2"/>
                  <c:y val="-3.4615384615384617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24-4D4F-A09D-9AD5133CD88A}"/>
                </c:ext>
              </c:extLst>
            </c:dLbl>
            <c:dLbl>
              <c:idx val="2"/>
              <c:layout>
                <c:manualLayout>
                  <c:x val="2.9556650246305417E-2"/>
                  <c:y val="-4.401709401709402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24-4D4F-A09D-9AD5133CD88A}"/>
                </c:ext>
              </c:extLst>
            </c:dLbl>
            <c:dLbl>
              <c:idx val="3"/>
              <c:layout>
                <c:manualLayout>
                  <c:x val="0"/>
                  <c:y val="-3.4615384615384617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24-4D4F-A09D-9AD5133CD88A}"/>
                </c:ext>
              </c:extLst>
            </c:dLbl>
            <c:dLbl>
              <c:idx val="4"/>
              <c:layout>
                <c:manualLayout>
                  <c:x val="0"/>
                  <c:y val="-3.4615384615384617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11056</c:v>
                </c:pt>
                <c:pt idx="1">
                  <c:v>10248</c:v>
                </c:pt>
                <c:pt idx="2">
                  <c:v>11781</c:v>
                </c:pt>
                <c:pt idx="3">
                  <c:v>12470</c:v>
                </c:pt>
                <c:pt idx="4">
                  <c:v>13981</c:v>
                </c:pt>
                <c:pt idx="5">
                  <c:v>14475</c:v>
                </c:pt>
              </c:numCache>
            </c:numRef>
          </c:val>
          <c:smooth val="0"/>
          <c:extLst>
            <c:ext xmlns:c16="http://schemas.microsoft.com/office/drawing/2014/chart" uri="{C3380CC4-5D6E-409C-BE32-E72D297353CC}">
              <c16:uniqueId val="{0000000A-1024-4D4F-A09D-9AD5133CD88A}"/>
            </c:ext>
          </c:extLst>
        </c:ser>
        <c:ser>
          <c:idx val="2"/>
          <c:order val="2"/>
          <c:spPr>
            <a:ln w="19050" cmpd="sng" algn="ctr">
              <a:solidFill>
                <a:schemeClr val="accent3"/>
              </a:solidFill>
              <a:prstDash val="solid"/>
            </a:ln>
          </c:spPr>
          <c:marker>
            <c:symbol val="none"/>
          </c:marker>
          <c:dLbls>
            <c:dLbl>
              <c:idx val="0"/>
              <c:layout>
                <c:manualLayout>
                  <c:x val="3.090013434841021E-2"/>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24-4D4F-A09D-9AD5133CD88A}"/>
                </c:ext>
              </c:extLst>
            </c:dLbl>
            <c:dLbl>
              <c:idx val="1"/>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24-4D4F-A09D-9AD5133CD88A}"/>
                </c:ext>
              </c:extLst>
            </c:dLbl>
            <c:dLbl>
              <c:idx val="2"/>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24-4D4F-A09D-9AD5133CD88A}"/>
                </c:ext>
              </c:extLst>
            </c:dLbl>
            <c:dLbl>
              <c:idx val="3"/>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24-4D4F-A09D-9AD5133CD88A}"/>
                </c:ext>
              </c:extLst>
            </c:dLbl>
            <c:dLbl>
              <c:idx val="4"/>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24-4D4F-A09D-9AD5133CD88A}"/>
                </c:ext>
              </c:extLst>
            </c:dLbl>
            <c:dLbl>
              <c:idx val="5"/>
              <c:layout>
                <c:manualLayout>
                  <c:x val="-8.9565606806986109E-3"/>
                  <c:y val="-5.6410256410256411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1405</c:v>
                </c:pt>
                <c:pt idx="1">
                  <c:v>1817</c:v>
                </c:pt>
                <c:pt idx="2">
                  <c:v>2022</c:v>
                </c:pt>
                <c:pt idx="3">
                  <c:v>2299</c:v>
                </c:pt>
                <c:pt idx="4">
                  <c:v>2372</c:v>
                </c:pt>
                <c:pt idx="5">
                  <c:v>2684</c:v>
                </c:pt>
              </c:numCache>
            </c:numRef>
          </c:val>
          <c:smooth val="0"/>
          <c:extLst>
            <c:ext xmlns:c16="http://schemas.microsoft.com/office/drawing/2014/chart" uri="{C3380CC4-5D6E-409C-BE32-E72D297353CC}">
              <c16:uniqueId val="{00000011-1024-4D4F-A09D-9AD5133CD88A}"/>
            </c:ext>
          </c:extLst>
        </c:ser>
        <c:ser>
          <c:idx val="3"/>
          <c:order val="3"/>
          <c:spPr>
            <a:ln w="19050" cmpd="sng" algn="ctr">
              <a:solidFill>
                <a:schemeClr val="accent4"/>
              </a:solidFill>
              <a:prstDash val="solid"/>
            </a:ln>
          </c:spPr>
          <c:marker>
            <c:symbol val="none"/>
          </c:marker>
          <c:dLbls>
            <c:dLbl>
              <c:idx val="0"/>
              <c:layout>
                <c:manualLayout>
                  <c:x val="3.090013434841021E-2"/>
                  <c:y val="-3.4615384615384617E-2"/>
                </c:manualLayout>
              </c:layout>
              <c:numFmt formatCode="#,##0;&quot;-&quot;#,##0" sourceLinked="0"/>
              <c:spPr>
                <a:noFill/>
                <a:ln>
                  <a:noFill/>
                </a:ln>
              </c:spPr>
              <c:txPr>
                <a:bodyPr wrap="none"/>
                <a:lstStyle/>
                <a:p>
                  <a:pPr>
                    <a:defRPr kumimoji="1" lang="ja-JP" sz="1000" kern="1200">
                      <a:solidFill>
                        <a:schemeClr val="accent4"/>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24-4D4F-A09D-9AD5133CD88A}"/>
                </c:ext>
              </c:extLst>
            </c:dLbl>
            <c:dLbl>
              <c:idx val="5"/>
              <c:layout>
                <c:manualLayout>
                  <c:x val="0"/>
                  <c:y val="-3.4615384615384617E-2"/>
                </c:manualLayout>
              </c:layout>
              <c:numFmt formatCode="#,##0;&quot;-&quot;#,##0" sourceLinked="0"/>
              <c:spPr>
                <a:noFill/>
                <a:ln>
                  <a:noFill/>
                </a:ln>
              </c:spPr>
              <c:txPr>
                <a:bodyPr wrap="none"/>
                <a:lstStyle/>
                <a:p>
                  <a:pPr>
                    <a:defRPr kumimoji="1" lang="ja-JP" sz="1000" kern="1200">
                      <a:solidFill>
                        <a:schemeClr val="accent4"/>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9773</c:v>
                </c:pt>
                <c:pt idx="1">
                  <c:v>10521</c:v>
                </c:pt>
                <c:pt idx="2">
                  <c:v>11621</c:v>
                </c:pt>
                <c:pt idx="3">
                  <c:v>12110</c:v>
                </c:pt>
                <c:pt idx="4">
                  <c:v>13558</c:v>
                </c:pt>
                <c:pt idx="5">
                  <c:v>14261</c:v>
                </c:pt>
              </c:numCache>
            </c:numRef>
          </c:val>
          <c:smooth val="0"/>
          <c:extLst>
            <c:ext xmlns:c16="http://schemas.microsoft.com/office/drawing/2014/chart" uri="{C3380CC4-5D6E-409C-BE32-E72D297353CC}">
              <c16:uniqueId val="{00000014-1024-4D4F-A09D-9AD5133CD88A}"/>
            </c:ext>
          </c:extLst>
        </c:ser>
        <c:ser>
          <c:idx val="4"/>
          <c:order val="4"/>
          <c:spPr>
            <a:ln w="19050" cmpd="sng" algn="ctr">
              <a:solidFill>
                <a:schemeClr val="accent5"/>
              </a:solidFill>
              <a:prstDash val="solid"/>
            </a:ln>
          </c:spPr>
          <c:marker>
            <c:symbol val="none"/>
          </c:marker>
          <c:dLbls>
            <c:dLbl>
              <c:idx val="0"/>
              <c:layout>
                <c:manualLayout>
                  <c:x val="2.3510971786833857E-2"/>
                  <c:y val="-3.4615384615384617E-2"/>
                </c:manualLayout>
              </c:layout>
              <c:numFmt formatCode="#,##0;&quot;-&quot;#,##0" sourceLinked="0"/>
              <c:spPr>
                <a:noFill/>
                <a:ln>
                  <a:noFill/>
                </a:ln>
              </c:spPr>
              <c:txPr>
                <a:bodyPr wrap="none"/>
                <a:lstStyle/>
                <a:p>
                  <a:pPr>
                    <a:defRPr kumimoji="1" lang="ja-JP"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24-4D4F-A09D-9AD5133CD88A}"/>
                </c:ext>
              </c:extLst>
            </c:dLbl>
            <c:dLbl>
              <c:idx val="1"/>
              <c:layout>
                <c:manualLayout>
                  <c:x val="0"/>
                  <c:y val="-3.4615384615384617E-2"/>
                </c:manualLayout>
              </c:layout>
              <c:numFmt formatCode="#,##0;&quot;-&quot;#,##0" sourceLinked="0"/>
              <c:spPr>
                <a:noFill/>
                <a:ln>
                  <a:noFill/>
                </a:ln>
              </c:spPr>
              <c:txPr>
                <a:bodyPr wrap="none"/>
                <a:lstStyle/>
                <a:p>
                  <a:pPr>
                    <a:defRPr kumimoji="1" lang="ja-JP"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024-4D4F-A09D-9AD5133CD88A}"/>
                </c:ext>
              </c:extLst>
            </c:dLbl>
            <c:dLbl>
              <c:idx val="2"/>
              <c:layout>
                <c:manualLayout>
                  <c:x val="0"/>
                  <c:y val="-3.4615384615384617E-2"/>
                </c:manualLayout>
              </c:layout>
              <c:numFmt formatCode="#,##0;&quot;-&quot;#,##0" sourceLinked="0"/>
              <c:spPr>
                <a:noFill/>
                <a:ln>
                  <a:noFill/>
                </a:ln>
              </c:spPr>
              <c:txPr>
                <a:bodyPr wrap="none"/>
                <a:lstStyle/>
                <a:p>
                  <a:pPr>
                    <a:defRPr kumimoji="1" lang="ja-JP"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281</c:v>
                </c:pt>
                <c:pt idx="1">
                  <c:v>641</c:v>
                </c:pt>
                <c:pt idx="2">
                  <c:v>981</c:v>
                </c:pt>
                <c:pt idx="3">
                  <c:v>1419</c:v>
                </c:pt>
                <c:pt idx="4">
                  <c:v>1722</c:v>
                </c:pt>
                <c:pt idx="5">
                  <c:v>2367</c:v>
                </c:pt>
              </c:numCache>
            </c:numRef>
          </c:val>
          <c:smooth val="0"/>
          <c:extLst>
            <c:ext xmlns:c16="http://schemas.microsoft.com/office/drawing/2014/chart" uri="{C3380CC4-5D6E-409C-BE32-E72D297353CC}">
              <c16:uniqueId val="{00000018-1024-4D4F-A09D-9AD5133CD88A}"/>
            </c:ext>
          </c:extLst>
        </c:ser>
        <c:dLbls>
          <c:showLegendKey val="0"/>
          <c:showVal val="0"/>
          <c:showCatName val="0"/>
          <c:showSerName val="0"/>
          <c:showPercent val="0"/>
          <c:showBubbleSize val="0"/>
        </c:dLbls>
        <c:smooth val="0"/>
        <c:axId val="1310607616"/>
        <c:axId val="1"/>
      </c:lineChart>
      <c:catAx>
        <c:axId val="13106076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en-US"/>
          </a:p>
        </c:txPr>
        <c:crossAx val="1310607616"/>
        <c:crosses val="min"/>
        <c:crossBetween val="midCat"/>
        <c:majorUnit val="5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51225127446143E-3"/>
          <c:y val="9.6925133689839571E-2"/>
          <c:w val="0.98289754974510768"/>
          <c:h val="0.86831550802139035"/>
        </c:manualLayout>
      </c:layout>
      <c:barChart>
        <c:barDir val="col"/>
        <c:grouping val="clustered"/>
        <c:varyColors val="0"/>
        <c:ser>
          <c:idx val="0"/>
          <c:order val="0"/>
          <c:spPr>
            <a:solidFill>
              <a:schemeClr val="accent1"/>
            </a:solidFill>
            <a:ln>
              <a:noFill/>
            </a:ln>
          </c:spPr>
          <c:invertIfNegative val="0"/>
          <c:dLbls>
            <c:dLbl>
              <c:idx val="0"/>
              <c:layout>
                <c:manualLayout>
                  <c:x val="-1.1675711231705311E-2"/>
                  <c:y val="-0.1744652406417112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6D-40A6-946A-546668979782}"/>
                </c:ext>
              </c:extLst>
            </c:dLbl>
            <c:dLbl>
              <c:idx val="1"/>
              <c:layout>
                <c:manualLayout>
                  <c:x val="-1.1675711231705311E-2"/>
                  <c:y val="-0.18917112299465241"/>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6D-40A6-946A-546668979782}"/>
                </c:ext>
              </c:extLst>
            </c:dLbl>
            <c:dLbl>
              <c:idx val="2"/>
              <c:layout>
                <c:manualLayout>
                  <c:x val="-1.1675711231705311E-2"/>
                  <c:y val="-0.21524064171122995"/>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6D-40A6-946A-546668979782}"/>
                </c:ext>
              </c:extLst>
            </c:dLbl>
            <c:dLbl>
              <c:idx val="3"/>
              <c:layout>
                <c:manualLayout>
                  <c:x val="-1.1675711231705311E-2"/>
                  <c:y val="-0.2252673796791444"/>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6D-40A6-946A-546668979782}"/>
                </c:ext>
              </c:extLst>
            </c:dLbl>
            <c:dLbl>
              <c:idx val="4"/>
              <c:layout>
                <c:manualLayout>
                  <c:x val="-1.5951323795428383E-2"/>
                  <c:y val="-0.2372994652406417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6D-40A6-946A-546668979782}"/>
                </c:ext>
              </c:extLst>
            </c:dLbl>
            <c:dLbl>
              <c:idx val="5"/>
              <c:layout>
                <c:manualLayout>
                  <c:x val="-1.0524584227128911E-2"/>
                  <c:y val="5.3475935828877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Sheet1!$A$1:$F$1</c:f>
              <c:strCache>
                <c:ptCount val="6"/>
                <c:pt idx="0">
                  <c:v>2016/17</c:v>
                </c:pt>
                <c:pt idx="1">
                  <c:v>2017/18</c:v>
                </c:pt>
                <c:pt idx="2">
                  <c:v>2018/19</c:v>
                </c:pt>
                <c:pt idx="3">
                  <c:v>2019/20</c:v>
                </c:pt>
                <c:pt idx="4">
                  <c:v>2020/21</c:v>
                </c:pt>
                <c:pt idx="5">
                  <c:v>2021/22</c:v>
                </c:pt>
              </c:strCache>
            </c:strRef>
          </c:cat>
          <c:val>
            <c:numRef>
              <c:f>Sheet1!$A$2:$F$2</c:f>
              <c:numCache>
                <c:formatCode>#,##0;"-"#,##0</c:formatCode>
                <c:ptCount val="6"/>
                <c:pt idx="0">
                  <c:v>6729.2809999999999</c:v>
                </c:pt>
                <c:pt idx="1">
                  <c:v>7554.0249999999996</c:v>
                </c:pt>
                <c:pt idx="2">
                  <c:v>8959.35</c:v>
                </c:pt>
                <c:pt idx="3">
                  <c:v>9501.0849999999991</c:v>
                </c:pt>
                <c:pt idx="4">
                  <c:v>10128.821</c:v>
                </c:pt>
                <c:pt idx="5" formatCode="#,##0">
                  <c:v>9900</c:v>
                </c:pt>
              </c:numCache>
            </c:numRef>
          </c:val>
          <c:extLst>
            <c:ext xmlns:c16="http://schemas.microsoft.com/office/drawing/2014/chart" uri="{C3380CC4-5D6E-409C-BE32-E72D297353CC}">
              <c16:uniqueId val="{00000006-166D-40A6-946A-546668979782}"/>
            </c:ext>
          </c:extLst>
        </c:ser>
        <c:ser>
          <c:idx val="1"/>
          <c:order val="1"/>
          <c:spPr>
            <a:solidFill>
              <a:schemeClr val="accent2"/>
            </a:solidFill>
            <a:ln>
              <a:noFill/>
            </a:ln>
          </c:spPr>
          <c:invertIfNegative val="0"/>
          <c:dLbls>
            <c:dLbl>
              <c:idx val="0"/>
              <c:layout>
                <c:manualLayout>
                  <c:x val="-1.1840157868771583E-2"/>
                  <c:y val="-0.21323529411764705"/>
                </c:manualLayout>
              </c:layout>
              <c:numFmt formatCode="#,##0;&quot;-&quot;#,##0" sourceLinked="0"/>
              <c:spPr>
                <a:noFill/>
                <a:ln>
                  <a:noFill/>
                </a:ln>
              </c:spPr>
              <c:txPr>
                <a:bodyPr wrap="none"/>
                <a:lstStyle/>
                <a:p>
                  <a:pPr>
                    <a:defRPr kumimoji="1" lang="ja-JP" sz="1100" b="0" kern="1200">
                      <a:solidFill>
                        <a:schemeClr val="tx1"/>
                      </a:solidFill>
                      <a:latin typeface="+mj-lt"/>
                      <a:ea typeface="+mj-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66D-40A6-946A-546668979782}"/>
                </c:ext>
              </c:extLst>
            </c:dLbl>
            <c:dLbl>
              <c:idx val="1"/>
              <c:layout>
                <c:manualLayout>
                  <c:x val="-1.1675711231705311E-2"/>
                  <c:y val="-0.2332887700534759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66D-40A6-946A-546668979782}"/>
                </c:ext>
              </c:extLst>
            </c:dLbl>
            <c:dLbl>
              <c:idx val="2"/>
              <c:layout>
                <c:manualLayout>
                  <c:x val="-1.5622430521295839E-2"/>
                  <c:y val="-0.26737967914438504"/>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66D-40A6-946A-546668979782}"/>
                </c:ext>
              </c:extLst>
            </c:dLbl>
            <c:dLbl>
              <c:idx val="3"/>
              <c:layout>
                <c:manualLayout>
                  <c:x val="-1.5951323795428383E-2"/>
                  <c:y val="-0.28074866310160429"/>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66D-40A6-946A-546668979782}"/>
                </c:ext>
              </c:extLst>
            </c:dLbl>
            <c:dLbl>
              <c:idx val="4"/>
              <c:layout>
                <c:manualLayout>
                  <c:x val="-1.6115770432494656E-2"/>
                  <c:y val="-0.2961229946524064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66D-40A6-946A-546668979782}"/>
                </c:ext>
              </c:extLst>
            </c:dLbl>
            <c:dLbl>
              <c:idx val="5"/>
              <c:layout>
                <c:manualLayout>
                  <c:x val="-1.7102449369084421E-2"/>
                  <c:y val="-5.3475935828877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Sheet1!$A$1:$F$1</c:f>
              <c:strCache>
                <c:ptCount val="6"/>
                <c:pt idx="0">
                  <c:v>2016/17</c:v>
                </c:pt>
                <c:pt idx="1">
                  <c:v>2017/18</c:v>
                </c:pt>
                <c:pt idx="2">
                  <c:v>2018/19</c:v>
                </c:pt>
                <c:pt idx="3">
                  <c:v>2019/20</c:v>
                </c:pt>
                <c:pt idx="4">
                  <c:v>2020/21</c:v>
                </c:pt>
                <c:pt idx="5">
                  <c:v>2021/22</c:v>
                </c:pt>
              </c:strCache>
            </c:strRef>
          </c:cat>
          <c:val>
            <c:numRef>
              <c:f>Sheet1!$A$3:$F$3</c:f>
              <c:numCache>
                <c:formatCode>#,##0;"-"#,##0</c:formatCode>
                <c:ptCount val="6"/>
                <c:pt idx="0">
                  <c:v>8849.0049999999992</c:v>
                </c:pt>
                <c:pt idx="1">
                  <c:v>9933.5429999999997</c:v>
                </c:pt>
                <c:pt idx="2">
                  <c:v>11781.545</c:v>
                </c:pt>
                <c:pt idx="3">
                  <c:v>12493.925999999999</c:v>
                </c:pt>
                <c:pt idx="4">
                  <c:v>13319.398999999999</c:v>
                </c:pt>
                <c:pt idx="5" formatCode="#,##0">
                  <c:v>12900</c:v>
                </c:pt>
              </c:numCache>
            </c:numRef>
          </c:val>
          <c:extLst>
            <c:ext xmlns:c16="http://schemas.microsoft.com/office/drawing/2014/chart" uri="{C3380CC4-5D6E-409C-BE32-E72D297353CC}">
              <c16:uniqueId val="{0000000D-166D-40A6-946A-546668979782}"/>
            </c:ext>
          </c:extLst>
        </c:ser>
        <c:ser>
          <c:idx val="2"/>
          <c:order val="2"/>
          <c:spPr>
            <a:solidFill>
              <a:schemeClr val="accent4"/>
            </a:solidFill>
            <a:ln>
              <a:noFill/>
            </a:ln>
          </c:spPr>
          <c:invertIfNegative val="0"/>
          <c:dLbls>
            <c:dLbl>
              <c:idx val="0"/>
              <c:layout>
                <c:manualLayout>
                  <c:x val="0"/>
                  <c:y val="-0.33823529411764708"/>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66D-40A6-946A-546668979782}"/>
                </c:ext>
              </c:extLst>
            </c:dLbl>
            <c:dLbl>
              <c:idx val="1"/>
              <c:layout>
                <c:manualLayout>
                  <c:x val="0"/>
                  <c:y val="-0.37366310160427807"/>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66D-40A6-946A-546668979782}"/>
                </c:ext>
              </c:extLst>
            </c:dLbl>
            <c:dLbl>
              <c:idx val="2"/>
              <c:layout>
                <c:manualLayout>
                  <c:x val="0"/>
                  <c:y val="-0.4338235294117647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66D-40A6-946A-546668979782}"/>
                </c:ext>
              </c:extLst>
            </c:dLbl>
            <c:dLbl>
              <c:idx val="3"/>
              <c:layout>
                <c:manualLayout>
                  <c:x val="0"/>
                  <c:y val="-0.4565508021390374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66D-40A6-946A-546668979782}"/>
                </c:ext>
              </c:extLst>
            </c:dLbl>
            <c:dLbl>
              <c:idx val="4"/>
              <c:layout>
                <c:manualLayout>
                  <c:x val="0"/>
                  <c:y val="-0.48395721925133689"/>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66D-40A6-946A-546668979782}"/>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Sheet1!$A$1:$F$1</c:f>
              <c:strCache>
                <c:ptCount val="6"/>
                <c:pt idx="0">
                  <c:v>2016/17</c:v>
                </c:pt>
                <c:pt idx="1">
                  <c:v>2017/18</c:v>
                </c:pt>
                <c:pt idx="2">
                  <c:v>2018/19</c:v>
                </c:pt>
                <c:pt idx="3">
                  <c:v>2019/20</c:v>
                </c:pt>
                <c:pt idx="4">
                  <c:v>2020/21</c:v>
                </c:pt>
                <c:pt idx="5">
                  <c:v>2021/22</c:v>
                </c:pt>
              </c:strCache>
            </c:strRef>
          </c:cat>
          <c:val>
            <c:numRef>
              <c:f>Sheet1!$A$4:$F$4</c:f>
              <c:numCache>
                <c:formatCode>#,##0;"-"#,##0</c:formatCode>
                <c:ptCount val="6"/>
                <c:pt idx="0">
                  <c:v>15578.286</c:v>
                </c:pt>
                <c:pt idx="1">
                  <c:v>17487.567999999999</c:v>
                </c:pt>
                <c:pt idx="2">
                  <c:v>20740.895</c:v>
                </c:pt>
                <c:pt idx="3">
                  <c:v>21995.011999999999</c:v>
                </c:pt>
                <c:pt idx="4">
                  <c:v>23448.22</c:v>
                </c:pt>
                <c:pt idx="5" formatCode="#,##0">
                  <c:v>22800</c:v>
                </c:pt>
              </c:numCache>
            </c:numRef>
          </c:val>
          <c:extLst>
            <c:ext xmlns:c16="http://schemas.microsoft.com/office/drawing/2014/chart" uri="{C3380CC4-5D6E-409C-BE32-E72D297353CC}">
              <c16:uniqueId val="{00000014-166D-40A6-946A-546668979782}"/>
            </c:ext>
          </c:extLst>
        </c:ser>
        <c:dLbls>
          <c:showLegendKey val="0"/>
          <c:showVal val="0"/>
          <c:showCatName val="0"/>
          <c:showSerName val="0"/>
          <c:showPercent val="0"/>
          <c:showBubbleSize val="0"/>
        </c:dLbls>
        <c:gapWidth val="80"/>
        <c:axId val="447597600"/>
        <c:axId val="1"/>
      </c:barChart>
      <c:catAx>
        <c:axId val="447597600"/>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a:lstStyle/>
          <a:p>
            <a:pPr>
              <a:defRPr lang="ja-JP" b="1"/>
            </a:pPr>
            <a:endParaRPr lang="ja-JP"/>
          </a:p>
        </c:txPr>
        <c:crossAx val="1"/>
        <c:crosses val="min"/>
        <c:auto val="0"/>
        <c:lblAlgn val="ctr"/>
        <c:lblOffset val="100"/>
        <c:noMultiLvlLbl val="0"/>
      </c:catAx>
      <c:valAx>
        <c:axId val="1"/>
        <c:scaling>
          <c:orientation val="minMax"/>
          <c:max val="23448.219999999998"/>
          <c:min val="0"/>
        </c:scaling>
        <c:delete val="0"/>
        <c:axPos val="l"/>
        <c:numFmt formatCode="#,##0;&quot;-&quot;#,##0" sourceLinked="1"/>
        <c:majorTickMark val="out"/>
        <c:minorTickMark val="none"/>
        <c:tickLblPos val="nextTo"/>
        <c:txPr>
          <a:bodyPr/>
          <a:lstStyle/>
          <a:p>
            <a:pPr>
              <a:defRPr lang="ja-JP"/>
            </a:pPr>
            <a:endParaRPr lang="ja-JP"/>
          </a:p>
        </c:txPr>
        <c:crossAx val="44759760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78113709830774E-3"/>
          <c:y val="0.14595452141723955"/>
          <c:w val="0.9802243772580338"/>
          <c:h val="0.7519830777366473"/>
        </c:manualLayout>
      </c:layout>
      <c:barChart>
        <c:barDir val="col"/>
        <c:grouping val="stacked"/>
        <c:varyColors val="0"/>
        <c:ser>
          <c:idx val="0"/>
          <c:order val="0"/>
          <c:spPr>
            <a:solidFill>
              <a:schemeClr val="accent1"/>
            </a:solidFill>
            <a:ln>
              <a:noFill/>
            </a:ln>
          </c:spPr>
          <c:invertIfNegative val="0"/>
          <c:dLbls>
            <c:dLbl>
              <c:idx val="0"/>
              <c:layout>
                <c:manualLayout>
                  <c:x val="0"/>
                  <c:y val="-0.2517186673717609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03-4912-9270-26D6A2AAE67D}"/>
                </c:ext>
              </c:extLst>
            </c:dLbl>
            <c:dLbl>
              <c:idx val="1"/>
              <c:layout>
                <c:manualLayout>
                  <c:x val="0"/>
                  <c:y val="-0.26652564780539395"/>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03-4912-9270-26D6A2AAE67D}"/>
                </c:ext>
              </c:extLst>
            </c:dLbl>
            <c:dLbl>
              <c:idx val="2"/>
              <c:layout>
                <c:manualLayout>
                  <c:x val="0"/>
                  <c:y val="-0.2765732416710735"/>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03-4912-9270-26D6A2AAE67D}"/>
                </c:ext>
              </c:extLst>
            </c:dLbl>
            <c:dLbl>
              <c:idx val="3"/>
              <c:layout>
                <c:manualLayout>
                  <c:x val="0"/>
                  <c:y val="-0.31094658910629297"/>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03-4912-9270-26D6A2AAE67D}"/>
                </c:ext>
              </c:extLst>
            </c:dLbl>
            <c:dLbl>
              <c:idx val="4"/>
              <c:layout>
                <c:manualLayout>
                  <c:x val="0"/>
                  <c:y val="-0.37017451084082498"/>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03-4912-9270-26D6A2AAE67D}"/>
                </c:ext>
              </c:extLst>
            </c:dLbl>
            <c:dLbl>
              <c:idx val="5"/>
              <c:layout>
                <c:manualLayout>
                  <c:x val="0"/>
                  <c:y val="-0.41988365943945005"/>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03-4912-9270-26D6A2AAE67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42</c:v>
                </c:pt>
                <c:pt idx="1">
                  <c:v>45</c:v>
                </c:pt>
                <c:pt idx="2">
                  <c:v>47</c:v>
                </c:pt>
                <c:pt idx="3">
                  <c:v>54</c:v>
                </c:pt>
                <c:pt idx="4">
                  <c:v>66</c:v>
                </c:pt>
                <c:pt idx="5">
                  <c:v>76</c:v>
                </c:pt>
              </c:numCache>
            </c:numRef>
          </c:val>
          <c:extLst>
            <c:ext xmlns:c16="http://schemas.microsoft.com/office/drawing/2014/chart" uri="{C3380CC4-5D6E-409C-BE32-E72D297353CC}">
              <c16:uniqueId val="{00000006-EB03-4912-9270-26D6A2AAE67D}"/>
            </c:ext>
          </c:extLst>
        </c:ser>
        <c:dLbls>
          <c:showLegendKey val="0"/>
          <c:showVal val="0"/>
          <c:showCatName val="0"/>
          <c:showSerName val="0"/>
          <c:showPercent val="0"/>
          <c:showBubbleSize val="0"/>
        </c:dLbls>
        <c:gapWidth val="80"/>
        <c:overlap val="100"/>
        <c:axId val="1435047392"/>
        <c:axId val="1"/>
      </c:barChart>
      <c:catAx>
        <c:axId val="14350473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6"/>
          <c:min val="0"/>
        </c:scaling>
        <c:delete val="1"/>
        <c:axPos val="l"/>
        <c:numFmt formatCode="General" sourceLinked="1"/>
        <c:majorTickMark val="out"/>
        <c:minorTickMark val="none"/>
        <c:tickLblPos val="nextTo"/>
        <c:crossAx val="1435047392"/>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06343352387978E-2"/>
          <c:y val="6.4486830154405081E-2"/>
          <c:w val="0.94320486815415816"/>
          <c:h val="0.87102633969118981"/>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1553133514986375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141-4726-BF30-5BF1AFC2B966}"/>
                </c:ext>
              </c:extLst>
            </c:dLbl>
            <c:dLbl>
              <c:idx val="1"/>
              <c:layout>
                <c:manualLayout>
                  <c:x val="0"/>
                  <c:y val="-0.1643960036330608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141-4726-BF30-5BF1AFC2B966}"/>
                </c:ext>
              </c:extLst>
            </c:dLbl>
            <c:dLbl>
              <c:idx val="2"/>
              <c:layout>
                <c:manualLayout>
                  <c:x val="0"/>
                  <c:y val="-0.1680290644868301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141-4726-BF30-5BF1AFC2B966}"/>
                </c:ext>
              </c:extLst>
            </c:dLbl>
            <c:dLbl>
              <c:idx val="3"/>
              <c:layout>
                <c:manualLayout>
                  <c:x val="0"/>
                  <c:y val="-0.1798365122615803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41-4726-BF30-5BF1AFC2B966}"/>
                </c:ext>
              </c:extLst>
            </c:dLbl>
            <c:dLbl>
              <c:idx val="4"/>
              <c:layout>
                <c:manualLayout>
                  <c:x val="0"/>
                  <c:y val="-0.194368755676657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41-4726-BF30-5BF1AFC2B966}"/>
                </c:ext>
              </c:extLst>
            </c:dLbl>
            <c:dLbl>
              <c:idx val="5"/>
              <c:layout>
                <c:manualLayout>
                  <c:x val="0"/>
                  <c:y val="-0.2034514078110808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141-4726-BF30-5BF1AFC2B966}"/>
                </c:ext>
              </c:extLst>
            </c:dLbl>
            <c:dLbl>
              <c:idx val="6"/>
              <c:layout>
                <c:manualLayout>
                  <c:x val="0"/>
                  <c:y val="-0.248864668483197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41-4726-BF30-5BF1AFC2B966}"/>
                </c:ext>
              </c:extLst>
            </c:dLbl>
            <c:dLbl>
              <c:idx val="7"/>
              <c:layout>
                <c:manualLayout>
                  <c:x val="0"/>
                  <c:y val="-0.2693006357856493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141-4726-BF30-5BF1AFC2B966}"/>
                </c:ext>
              </c:extLst>
            </c:dLbl>
            <c:dLbl>
              <c:idx val="8"/>
              <c:layout>
                <c:manualLayout>
                  <c:x val="0"/>
                  <c:y val="-0.2724795640326975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41-4726-BF30-5BF1AFC2B966}"/>
                </c:ext>
              </c:extLst>
            </c:dLbl>
            <c:dLbl>
              <c:idx val="9"/>
              <c:layout>
                <c:manualLayout>
                  <c:x val="0"/>
                  <c:y val="-0.2856494096276112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41-4726-BF30-5BF1AFC2B966}"/>
                </c:ext>
              </c:extLst>
            </c:dLbl>
            <c:dLbl>
              <c:idx val="10"/>
              <c:layout>
                <c:manualLayout>
                  <c:x val="0"/>
                  <c:y val="-0.311534968210717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41-4726-BF30-5BF1AFC2B966}"/>
                </c:ext>
              </c:extLst>
            </c:dLbl>
            <c:dLbl>
              <c:idx val="11"/>
              <c:layout>
                <c:manualLayout>
                  <c:x val="0"/>
                  <c:y val="-0.3156221616712079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141-4726-BF30-5BF1AFC2B966}"/>
                </c:ext>
              </c:extLst>
            </c:dLbl>
            <c:dLbl>
              <c:idx val="12"/>
              <c:layout>
                <c:manualLayout>
                  <c:x val="0"/>
                  <c:y val="-0.3178928247048137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141-4726-BF30-5BF1AFC2B966}"/>
                </c:ext>
              </c:extLst>
            </c:dLbl>
            <c:dLbl>
              <c:idx val="13"/>
              <c:layout>
                <c:manualLayout>
                  <c:x val="0"/>
                  <c:y val="-0.324250681198910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141-4726-BF30-5BF1AFC2B966}"/>
                </c:ext>
              </c:extLst>
            </c:dLbl>
            <c:dLbl>
              <c:idx val="14"/>
              <c:layout>
                <c:manualLayout>
                  <c:x val="0"/>
                  <c:y val="-0.3378746594005449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141-4726-BF30-5BF1AFC2B966}"/>
                </c:ext>
              </c:extLst>
            </c:dLbl>
            <c:dLbl>
              <c:idx val="15"/>
              <c:layout>
                <c:manualLayout>
                  <c:x val="0"/>
                  <c:y val="-0.3428701180744777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141-4726-BF30-5BF1AFC2B966}"/>
                </c:ext>
              </c:extLst>
            </c:dLbl>
            <c:dLbl>
              <c:idx val="16"/>
              <c:layout>
                <c:manualLayout>
                  <c:x val="0"/>
                  <c:y val="-0.3555858310626702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141-4726-BF30-5BF1AFC2B966}"/>
                </c:ext>
              </c:extLst>
            </c:dLbl>
            <c:dLbl>
              <c:idx val="17"/>
              <c:layout>
                <c:manualLayout>
                  <c:x val="0"/>
                  <c:y val="-0.313351498637602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141-4726-BF30-5BF1AFC2B966}"/>
                </c:ext>
              </c:extLst>
            </c:dLbl>
            <c:dLbl>
              <c:idx val="18"/>
              <c:layout>
                <c:manualLayout>
                  <c:x val="0"/>
                  <c:y val="-0.3383287920072661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141-4726-BF30-5BF1AFC2B966}"/>
                </c:ext>
              </c:extLst>
            </c:dLbl>
            <c:dLbl>
              <c:idx val="19"/>
              <c:layout>
                <c:manualLayout>
                  <c:x val="0"/>
                  <c:y val="-0.3751135331516802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141-4726-BF30-5BF1AFC2B966}"/>
                </c:ext>
              </c:extLst>
            </c:dLbl>
            <c:dLbl>
              <c:idx val="20"/>
              <c:layout>
                <c:manualLayout>
                  <c:x val="0"/>
                  <c:y val="-0.3837420526793823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141-4726-BF30-5BF1AFC2B966}"/>
                </c:ext>
              </c:extLst>
            </c:dLbl>
            <c:dLbl>
              <c:idx val="21"/>
              <c:layout>
                <c:manualLayout>
                  <c:x val="0"/>
                  <c:y val="-0.4178019981834695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141-4726-BF30-5BF1AFC2B966}"/>
                </c:ext>
              </c:extLst>
            </c:dLbl>
            <c:dLbl>
              <c:idx val="22"/>
              <c:layout>
                <c:manualLayout>
                  <c:x val="0"/>
                  <c:y val="-0.4146230699364214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141-4726-BF30-5BF1AFC2B966}"/>
                </c:ext>
              </c:extLst>
            </c:dLbl>
            <c:dLbl>
              <c:idx val="23"/>
              <c:layout>
                <c:manualLayout>
                  <c:x val="0"/>
                  <c:y val="-0.4382379654859218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141-4726-BF30-5BF1AFC2B96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1.4494384812100001</c:v>
                </c:pt>
                <c:pt idx="1">
                  <c:v>1.5551388154999999</c:v>
                </c:pt>
                <c:pt idx="2">
                  <c:v>1.5966772745999998</c:v>
                </c:pt>
                <c:pt idx="3">
                  <c:v>1.7349835560900002</c:v>
                </c:pt>
                <c:pt idx="4">
                  <c:v>1.8955131537900001</c:v>
                </c:pt>
                <c:pt idx="5">
                  <c:v>2.0056571514099995</c:v>
                </c:pt>
                <c:pt idx="6">
                  <c:v>2.5237474788699998</c:v>
                </c:pt>
                <c:pt idx="7">
                  <c:v>2.7559295495099998</c:v>
                </c:pt>
                <c:pt idx="8">
                  <c:v>2.7983732131400001</c:v>
                </c:pt>
                <c:pt idx="9">
                  <c:v>2.9473173465899998</c:v>
                </c:pt>
                <c:pt idx="10">
                  <c:v>3.2430396787300002</c:v>
                </c:pt>
                <c:pt idx="11">
                  <c:v>3.2912175985000003</c:v>
                </c:pt>
                <c:pt idx="12">
                  <c:v>3.3198407988800005</c:v>
                </c:pt>
                <c:pt idx="13">
                  <c:v>3.3861263402899993</c:v>
                </c:pt>
                <c:pt idx="14">
                  <c:v>3.5428805189199992</c:v>
                </c:pt>
                <c:pt idx="15">
                  <c:v>3.6066336612700005</c:v>
                </c:pt>
                <c:pt idx="16">
                  <c:v>3.75064225154</c:v>
                </c:pt>
                <c:pt idx="17">
                  <c:v>3.2645062564800003</c:v>
                </c:pt>
                <c:pt idx="18">
                  <c:v>3.5474542851400002</c:v>
                </c:pt>
                <c:pt idx="19">
                  <c:v>3.9742435357799999</c:v>
                </c:pt>
                <c:pt idx="20">
                  <c:v>4.0756787900600004</c:v>
                </c:pt>
                <c:pt idx="21">
                  <c:v>4.4606243016000002</c:v>
                </c:pt>
                <c:pt idx="22">
                  <c:v>4.4240695459099992</c:v>
                </c:pt>
                <c:pt idx="23">
                  <c:v>4.7015458664199992</c:v>
                </c:pt>
              </c:numCache>
            </c:numRef>
          </c:val>
          <c:extLst>
            <c:ext xmlns:c16="http://schemas.microsoft.com/office/drawing/2014/chart" uri="{C3380CC4-5D6E-409C-BE32-E72D297353CC}">
              <c16:uniqueId val="{00000018-E141-4726-BF30-5BF1AFC2B966}"/>
            </c:ext>
          </c:extLst>
        </c:ser>
        <c:dLbls>
          <c:showLegendKey val="0"/>
          <c:showVal val="0"/>
          <c:showCatName val="0"/>
          <c:showSerName val="0"/>
          <c:showPercent val="0"/>
          <c:showBubbleSize val="0"/>
        </c:dLbls>
        <c:gapWidth val="60"/>
        <c:overlap val="100"/>
        <c:axId val="1449108720"/>
        <c:axId val="1"/>
      </c:barChart>
      <c:catAx>
        <c:axId val="1449108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49108720"/>
        <c:crosses val="min"/>
        <c:crossBetween val="between"/>
        <c:majorUnit val="0.5"/>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F357-4D8E-8D94-E0B6761F7F15}"/>
              </c:ext>
            </c:extLst>
          </c:dPt>
          <c:dPt>
            <c:idx val="3"/>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F357-4D8E-8D94-E0B6761F7F15}"/>
              </c:ext>
            </c:extLst>
          </c:dPt>
          <c:dPt>
            <c:idx val="4"/>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4-A0FB-497B-AA87-4D98FAD8A806}"/>
              </c:ext>
            </c:extLst>
          </c:dPt>
          <c:dLbls>
            <c:dLbl>
              <c:idx val="0"/>
              <c:layout>
                <c:manualLayout>
                  <c:x val="0"/>
                  <c:y val="-0.322169791387883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FB-497B-AA87-4D98FAD8A806}"/>
                </c:ext>
              </c:extLst>
            </c:dLbl>
            <c:dLbl>
              <c:idx val="1"/>
              <c:layout>
                <c:manualLayout>
                  <c:x val="0"/>
                  <c:y val="-0.325993830377642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57-4D8E-8D94-E0B6761F7F15}"/>
                </c:ext>
              </c:extLst>
            </c:dLbl>
            <c:dLbl>
              <c:idx val="2"/>
              <c:layout>
                <c:manualLayout>
                  <c:x val="0"/>
                  <c:y val="-0.32950910653162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FB-497B-AA87-4D98FAD8A806}"/>
                </c:ext>
              </c:extLst>
            </c:dLbl>
            <c:dLbl>
              <c:idx val="3"/>
              <c:layout>
                <c:manualLayout>
                  <c:x val="0"/>
                  <c:y val="-0.341960474976406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57-4D8E-8D94-E0B6761F7F15}"/>
                </c:ext>
              </c:extLst>
            </c:dLbl>
            <c:dLbl>
              <c:idx val="4"/>
              <c:tx>
                <c:rich>
                  <a:bodyPr/>
                  <a:lstStyle/>
                  <a:p>
                    <a:fld id="{D816A571-BF46-4D66-9637-D39DCE7A4CD8}" type="VALUE">
                      <a:rPr lang="en-US" altLang="ja-JP" dirty="0"/>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0FB-497B-AA87-4D98FAD8A806}"/>
                </c:ext>
              </c:extLst>
            </c:dLbl>
            <c:spPr>
              <a:noFill/>
              <a:ln>
                <a:noFill/>
              </a:ln>
              <a:effectLst/>
            </c:spPr>
            <c:txPr>
              <a:bodyPr wrap="square" lIns="38100" tIns="19050" rIns="38100" bIns="19050" anchor="ctr">
                <a:spAutoFit/>
              </a:bodyPr>
              <a:lstStyle/>
              <a:p>
                <a:pPr>
                  <a:defRPr lang="ja-JP" sz="1200"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5"/>
              <c:pt idx="0">
                <c:v>2019</c:v>
              </c:pt>
              <c:pt idx="1">
                <c:v>2020</c:v>
              </c:pt>
              <c:pt idx="2">
                <c:v>2021</c:v>
              </c:pt>
              <c:pt idx="3">
                <c:v>2022</c:v>
              </c:pt>
              <c:pt idx="4">
                <c:v>2026</c:v>
              </c:pt>
            </c:numLit>
          </c:cat>
          <c:val>
            <c:numRef>
              <c:f>Sheet1!$A$1:$E$1</c:f>
              <c:numCache>
                <c:formatCode>0.0</c:formatCode>
                <c:ptCount val="5"/>
                <c:pt idx="0">
                  <c:v>125.19</c:v>
                </c:pt>
                <c:pt idx="1">
                  <c:v>130</c:v>
                </c:pt>
                <c:pt idx="2">
                  <c:v>131.54</c:v>
                </c:pt>
                <c:pt idx="3">
                  <c:v>133.86000000000001</c:v>
                </c:pt>
                <c:pt idx="4">
                  <c:v>197.9</c:v>
                </c:pt>
              </c:numCache>
            </c:numRef>
          </c:val>
          <c:extLst>
            <c:ext xmlns:c16="http://schemas.microsoft.com/office/drawing/2014/chart" uri="{C3380CC4-5D6E-409C-BE32-E72D297353CC}">
              <c16:uniqueId val="{00000002-F357-4D8E-8D94-E0B6761F7F15}"/>
            </c:ext>
          </c:extLst>
        </c:ser>
        <c:dLbls>
          <c:showLegendKey val="0"/>
          <c:showVal val="0"/>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9014735"/>
        <c:crosses val="min"/>
        <c:crossBetween val="between"/>
        <c:majorUnit val="4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F6A-46EA-87B3-82687A38F9A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F6A-46EA-87B3-82687A38F9A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F6A-46EA-87B3-82687A38F9A3}"/>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F6A-46EA-87B3-82687A38F9A3}"/>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F6A-46EA-87B3-82687A38F9A3}"/>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6F6A-46EA-87B3-82687A38F9A3}"/>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D-6F6A-46EA-87B3-82687A38F9A3}"/>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6F6A-46EA-87B3-82687A38F9A3}"/>
              </c:ext>
            </c:extLst>
          </c:dPt>
          <c:dLbls>
            <c:dLbl>
              <c:idx val="0"/>
              <c:layout>
                <c:manualLayout>
                  <c:x val="-1.7047933444547907E-2"/>
                  <c:y val="-1.2956802479601149E-3"/>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中国</a:t>
                    </a:r>
                    <a:r>
                      <a:rPr lang="en-US" altLang="ja-JP" baseline="0" dirty="0"/>
                      <a:t>, </a:t>
                    </a:r>
                    <a:fld id="{9947C978-4BF9-4F59-9A65-DF7C51713940}" type="VALUE">
                      <a:rPr lang="en-US" altLang="ja-JP" baseline="0"/>
                      <a:pPr>
                        <a:defRPr kumimoji="1" lang="ja-JP" sz="1050" b="1" kern="1200">
                          <a:solidFill>
                            <a:schemeClr val="tx1"/>
                          </a:solidFill>
                          <a:latin typeface="+mn-lt"/>
                          <a:ea typeface="+mn-ea"/>
                          <a:cs typeface="+mn-cs"/>
                          <a:sym typeface="+mn-lt"/>
                        </a:defRPr>
                      </a:pPr>
                      <a:t>[値]</a:t>
                    </a:fld>
                    <a:endParaRPr lang="en-US" altLang="ja-JP"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6F6A-46EA-87B3-82687A38F9A3}"/>
                </c:ext>
              </c:extLst>
            </c:dLbl>
            <c:dLbl>
              <c:idx val="1"/>
              <c:layout>
                <c:manualLayout>
                  <c:x val="7.7481770261273349E-3"/>
                  <c:y val="-9.812700199219751E-2"/>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ドイツ </a:t>
                    </a:r>
                    <a:fld id="{EAEA6599-D4A3-4B20-8DBA-7BD0E9E89F41}" type="VALUE">
                      <a:rPr lang="en-US" altLang="ja-JP" baseline="0"/>
                      <a:pPr>
                        <a:defRPr kumimoji="1" lang="ja-JP" sz="1050" b="1" kern="1200">
                          <a:solidFill>
                            <a:schemeClr val="tx1"/>
                          </a:solidFill>
                          <a:latin typeface="+mn-lt"/>
                          <a:ea typeface="+mn-ea"/>
                          <a:cs typeface="+mn-cs"/>
                          <a:sym typeface="+mn-lt"/>
                        </a:defRPr>
                      </a:pPr>
                      <a:t>[値]</a:t>
                    </a:fld>
                    <a:endParaRPr lang="ja-JP" altLang="en-US"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6F6A-46EA-87B3-82687A38F9A3}"/>
                </c:ext>
              </c:extLst>
            </c:dLbl>
            <c:dLbl>
              <c:idx val="2"/>
              <c:layout>
                <c:manualLayout>
                  <c:x val="3.5658554778917231E-2"/>
                  <c:y val="0"/>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アメリカ合衆国</a:t>
                    </a:r>
                    <a:r>
                      <a:rPr lang="en-US" altLang="ja-JP" baseline="0" dirty="0"/>
                      <a:t>, </a:t>
                    </a:r>
                    <a:fld id="{E691B81C-998D-40DE-B204-EEBE12D62D38}" type="VALUE">
                      <a:rPr lang="en-US" altLang="ja-JP" baseline="0"/>
                      <a:pPr>
                        <a:defRPr kumimoji="1" lang="ja-JP" sz="1050" b="1" kern="1200">
                          <a:solidFill>
                            <a:schemeClr val="tx1"/>
                          </a:solidFill>
                          <a:latin typeface="+mn-lt"/>
                          <a:ea typeface="+mn-ea"/>
                          <a:cs typeface="+mn-cs"/>
                          <a:sym typeface="+mn-lt"/>
                        </a:defRPr>
                      </a:pPr>
                      <a:t>[値]</a:t>
                    </a:fld>
                    <a:endParaRPr lang="en-US" altLang="ja-JP"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6F6A-46EA-87B3-82687A38F9A3}"/>
                </c:ext>
              </c:extLst>
            </c:dLbl>
            <c:dLbl>
              <c:idx val="3"/>
              <c:layout>
                <c:manualLayout>
                  <c:x val="-6.5915047209725935E-4"/>
                  <c:y val="-6.6101854556132556E-3"/>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インド</a:t>
                    </a:r>
                    <a:r>
                      <a:rPr lang="en-US" altLang="ja-JP" baseline="0" dirty="0"/>
                      <a:t>, </a:t>
                    </a:r>
                    <a:fld id="{4BE3F82F-9DEB-4093-9800-214456CB2C26}" type="VALUE">
                      <a:rPr lang="en-US" altLang="ja-JP" baseline="0"/>
                      <a:pPr>
                        <a:defRPr kumimoji="1" lang="ja-JP" sz="1050" b="1" kern="1200">
                          <a:solidFill>
                            <a:schemeClr val="tx1"/>
                          </a:solidFill>
                          <a:latin typeface="+mn-lt"/>
                          <a:ea typeface="+mn-ea"/>
                          <a:cs typeface="+mn-cs"/>
                          <a:sym typeface="+mn-lt"/>
                        </a:defRPr>
                      </a:pPr>
                      <a:t>[値]</a:t>
                    </a:fld>
                    <a:endParaRPr lang="en-US" altLang="ja-JP"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6F6A-46EA-87B3-82687A38F9A3}"/>
                </c:ext>
              </c:extLst>
            </c:dLbl>
            <c:dLbl>
              <c:idx val="4"/>
              <c:layout>
                <c:manualLayout>
                  <c:x val="-1.4257201152950958E-2"/>
                  <c:y val="-7.6974250234876668E-2"/>
                </c:manualLayout>
              </c:layout>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F6A-46EA-87B3-82687A38F9A3}"/>
                </c:ext>
              </c:extLst>
            </c:dLbl>
            <c:dLbl>
              <c:idx val="5"/>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F6A-46EA-87B3-82687A38F9A3}"/>
                </c:ext>
              </c:extLst>
            </c:dLbl>
            <c:dLbl>
              <c:idx val="6"/>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F6A-46EA-87B3-82687A38F9A3}"/>
                </c:ext>
              </c:extLst>
            </c:dLbl>
            <c:dLbl>
              <c:idx val="7"/>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F6A-46EA-87B3-82687A38F9A3}"/>
                </c:ext>
              </c:extLst>
            </c:dLbl>
            <c:spPr>
              <a:noFill/>
              <a:ln>
                <a:noFill/>
              </a:ln>
              <a:effectLst/>
            </c:spPr>
            <c:txPr>
              <a:bodyPr wrap="square" lIns="38100" tIns="19050" rIns="38100" bIns="19050" anchor="ctr">
                <a:spAutoFit/>
              </a:bodyPr>
              <a:lstStyle/>
              <a:p>
                <a:pPr>
                  <a:defRPr lang="ja-JP" sz="1050" b="1">
                    <a:solidFill>
                      <a:schemeClr val="tx1"/>
                    </a:solidFill>
                  </a:defRPr>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Sheet1!$A$1:$A$6</c:f>
              <c:strCache>
                <c:ptCount val="6"/>
                <c:pt idx="0">
                  <c:v>中華</c:v>
                </c:pt>
                <c:pt idx="1">
                  <c:v>独国</c:v>
                </c:pt>
                <c:pt idx="2">
                  <c:v>北米合衆国</c:v>
                </c:pt>
                <c:pt idx="3">
                  <c:v>天竺</c:v>
                </c:pt>
                <c:pt idx="4">
                  <c:v>オランダ</c:v>
                </c:pt>
                <c:pt idx="5">
                  <c:v>その他</c:v>
                </c:pt>
              </c:strCache>
            </c:strRef>
          </c:cat>
          <c:val>
            <c:numRef>
              <c:f>Sheet1!$B$1:$B$6</c:f>
              <c:numCache>
                <c:formatCode>0.00</c:formatCode>
                <c:ptCount val="6"/>
                <c:pt idx="0">
                  <c:v>35.504063809379574</c:v>
                </c:pt>
                <c:pt idx="1">
                  <c:v>9.4906355696905447</c:v>
                </c:pt>
                <c:pt idx="2">
                  <c:v>9.1915291029330106</c:v>
                </c:pt>
                <c:pt idx="3">
                  <c:v>8.0556817608157907</c:v>
                </c:pt>
                <c:pt idx="4">
                  <c:v>6.9980816800444243</c:v>
                </c:pt>
                <c:pt idx="5">
                  <c:v>30.760008077136661</c:v>
                </c:pt>
              </c:numCache>
            </c:numRef>
          </c:val>
          <c:extLst>
            <c:ext xmlns:c16="http://schemas.microsoft.com/office/drawing/2014/chart" uri="{C3380CC4-5D6E-409C-BE32-E72D297353CC}">
              <c16:uniqueId val="{00000010-6F6A-46EA-87B3-82687A38F9A3}"/>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76925262858768E-2"/>
          <c:y val="6.356311548791406E-2"/>
          <c:w val="0.97044614947428243"/>
          <c:h val="0.8728737690241719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2.193375111906893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4C-46C8-950B-93E32F2681EB}"/>
                </c:ext>
              </c:extLst>
            </c:dLbl>
            <c:dLbl>
              <c:idx val="1"/>
              <c:layout>
                <c:manualLayout>
                  <c:x val="0"/>
                  <c:y val="-1.745747538048343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4C-46C8-950B-93E32F2681EB}"/>
                </c:ext>
              </c:extLst>
            </c:dLbl>
            <c:dLbl>
              <c:idx val="2"/>
              <c:layout>
                <c:manualLayout>
                  <c:x val="0"/>
                  <c:y val="1.880035810205908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4C-46C8-950B-93E32F2681EB}"/>
                </c:ext>
              </c:extLst>
            </c:dLbl>
            <c:dLbl>
              <c:idx val="3"/>
              <c:layout>
                <c:manualLayout>
                  <c:x val="-9.0934924694515487E-3"/>
                  <c:y val="-3.401969561324977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34C-46C8-950B-93E32F2681E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7.32</c:v>
                </c:pt>
                <c:pt idx="1">
                  <c:v>6.2350000000000003</c:v>
                </c:pt>
                <c:pt idx="2">
                  <c:v>9.0939999999999994</c:v>
                </c:pt>
                <c:pt idx="3">
                  <c:v>10.122</c:v>
                </c:pt>
                <c:pt idx="4">
                  <c:v>22.73</c:v>
                </c:pt>
                <c:pt idx="5">
                  <c:v>21.091999999999999</c:v>
                </c:pt>
                <c:pt idx="6">
                  <c:v>15.532</c:v>
                </c:pt>
                <c:pt idx="7">
                  <c:v>19.829999999999998</c:v>
                </c:pt>
              </c:numCache>
            </c:numRef>
          </c:val>
          <c:extLst>
            <c:ext xmlns:c16="http://schemas.microsoft.com/office/drawing/2014/chart" uri="{C3380CC4-5D6E-409C-BE32-E72D297353CC}">
              <c16:uniqueId val="{00000004-534C-46C8-950B-93E32F2681EB}"/>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58.692</c:v>
                </c:pt>
                <c:pt idx="1">
                  <c:v>60.956000000000003</c:v>
                </c:pt>
                <c:pt idx="2">
                  <c:v>58.335000000000001</c:v>
                </c:pt>
                <c:pt idx="3">
                  <c:v>62.12</c:v>
                </c:pt>
                <c:pt idx="4">
                  <c:v>67.667000000000002</c:v>
                </c:pt>
                <c:pt idx="5">
                  <c:v>68.957999999999998</c:v>
                </c:pt>
                <c:pt idx="6">
                  <c:v>61.276000000000003</c:v>
                </c:pt>
                <c:pt idx="7">
                  <c:v>79.236000000000004</c:v>
                </c:pt>
              </c:numCache>
            </c:numRef>
          </c:val>
          <c:extLst>
            <c:ext xmlns:c16="http://schemas.microsoft.com/office/drawing/2014/chart" uri="{C3380CC4-5D6E-409C-BE32-E72D297353CC}">
              <c16:uniqueId val="{00000005-534C-46C8-950B-93E32F2681EB}"/>
            </c:ext>
          </c:extLst>
        </c:ser>
        <c:dLbls>
          <c:showLegendKey val="0"/>
          <c:showVal val="0"/>
          <c:showCatName val="0"/>
          <c:showSerName val="0"/>
          <c:showPercent val="0"/>
          <c:showBubbleSize val="0"/>
        </c:dLbls>
        <c:gapWidth val="60"/>
        <c:axId val="1435045472"/>
        <c:axId val="1"/>
      </c:barChart>
      <c:catAx>
        <c:axId val="14350454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35045472"/>
        <c:crosses val="min"/>
        <c:crossBetween val="between"/>
        <c:majorUnit val="5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93152302243209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C16-4554-B39A-1709F3BB9B8C}"/>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C16-4554-B39A-1709F3BB9B8C}"/>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C16-4554-B39A-1709F3BB9B8C}"/>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C16-4554-B39A-1709F3BB9B8C}"/>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C16-4554-B39A-1709F3BB9B8C}"/>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C16-4554-B39A-1709F3BB9B8C}"/>
              </c:ext>
            </c:extLst>
          </c:dPt>
          <c:dLbls>
            <c:dLbl>
              <c:idx val="0"/>
              <c:layout>
                <c:manualLayout>
                  <c:x val="0.14226682408500591"/>
                  <c:y val="0"/>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16-4554-B39A-1709F3BB9B8C}"/>
                </c:ext>
              </c:extLst>
            </c:dLbl>
            <c:dLbl>
              <c:idx val="1"/>
              <c:layout>
                <c:manualLayout>
                  <c:x val="-3.6009445100354191E-2"/>
                  <c:y val="0.15069967707212056"/>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16-4554-B39A-1709F3BB9B8C}"/>
                </c:ext>
              </c:extLst>
            </c:dLbl>
            <c:dLbl>
              <c:idx val="2"/>
              <c:layout>
                <c:manualLayout>
                  <c:x val="-9.3270365997638729E-2"/>
                  <c:y val="0.1130247578040904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16-4554-B39A-1709F3BB9B8C}"/>
                </c:ext>
              </c:extLst>
            </c:dLbl>
            <c:dLbl>
              <c:idx val="3"/>
              <c:layout>
                <c:manualLayout>
                  <c:x val="-0.12750885478158205"/>
                  <c:y val="7.212055974165769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16-4554-B39A-1709F3BB9B8C}"/>
                </c:ext>
              </c:extLst>
            </c:dLbl>
            <c:dLbl>
              <c:idx val="4"/>
              <c:layout>
                <c:manualLayout>
                  <c:x val="-0.14639905548996457"/>
                  <c:y val="3.4445640473627553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16-4554-B39A-1709F3BB9B8C}"/>
                </c:ext>
              </c:extLst>
            </c:dLbl>
            <c:dLbl>
              <c:idx val="5"/>
              <c:layout>
                <c:manualLayout>
                  <c:x val="-0.1050767414403778"/>
                  <c:y val="-8.557588805166846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16-4554-B39A-1709F3BB9B8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50.004041320731972</c:v>
                </c:pt>
                <c:pt idx="1">
                  <c:v>6.8523783527009492</c:v>
                </c:pt>
                <c:pt idx="2">
                  <c:v>6.7268847089185568</c:v>
                </c:pt>
                <c:pt idx="3">
                  <c:v>5.1568670547279902</c:v>
                </c:pt>
                <c:pt idx="4">
                  <c:v>4.429287522244989</c:v>
                </c:pt>
                <c:pt idx="5">
                  <c:v>26.830541040675541</c:v>
                </c:pt>
              </c:numCache>
            </c:numRef>
          </c:val>
          <c:extLst>
            <c:ext xmlns:c16="http://schemas.microsoft.com/office/drawing/2014/chart" uri="{C3380CC4-5D6E-409C-BE32-E72D297353CC}">
              <c16:uniqueId val="{00000006-BC16-4554-B39A-1709F3BB9B8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02-42CD-9421-3809FC89920A}"/>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02-42CD-9421-3809FC89920A}"/>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02-42CD-9421-3809FC89920A}"/>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02-42CD-9421-3809FC89920A}"/>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B02-42CD-9421-3809FC89920A}"/>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B02-42CD-9421-3809FC89920A}"/>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B02-42CD-9421-3809FC89920A}"/>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B02-42CD-9421-3809FC89920A}"/>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B02-42CD-9421-3809FC8992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19.4553832211834</c:v>
                </c:pt>
                <c:pt idx="1">
                  <c:v>27.268674562504799</c:v>
                </c:pt>
                <c:pt idx="2">
                  <c:v>31.8713287706458</c:v>
                </c:pt>
                <c:pt idx="3">
                  <c:v>31.733802603995802</c:v>
                </c:pt>
                <c:pt idx="4">
                  <c:v>31.206349463261599</c:v>
                </c:pt>
                <c:pt idx="5">
                  <c:v>32.212119287174502</c:v>
                </c:pt>
                <c:pt idx="6">
                  <c:v>34.636052704151297</c:v>
                </c:pt>
                <c:pt idx="7">
                  <c:v>38.364744147617699</c:v>
                </c:pt>
                <c:pt idx="8">
                  <c:v>43.286047890434197</c:v>
                </c:pt>
                <c:pt idx="9">
                  <c:v>49.287850047409599</c:v>
                </c:pt>
                <c:pt idx="10">
                  <c:v>56.257973358069101</c:v>
                </c:pt>
              </c:numCache>
            </c:numRef>
          </c:val>
          <c:smooth val="0"/>
          <c:extLst>
            <c:ext xmlns:c16="http://schemas.microsoft.com/office/drawing/2014/chart" uri="{C3380CC4-5D6E-409C-BE32-E72D297353CC}">
              <c16:uniqueId val="{00000009-AB02-42CD-9421-3809FC89920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AB02-42CD-9421-3809FC89920A}"/>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AB02-42CD-9421-3809FC89920A}"/>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AB02-42CD-9421-3809FC89920A}"/>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AB02-42CD-9421-3809FC89920A}"/>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AB02-42CD-9421-3809FC89920A}"/>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AB02-42CD-9421-3809FC89920A}"/>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AB02-42CD-9421-3809FC89920A}"/>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AB02-42CD-9421-3809FC89920A}"/>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AB02-42CD-9421-3809FC89920A}"/>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AB02-42CD-9421-3809FC89920A}"/>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AB02-42CD-9421-3809FC89920A}"/>
              </c:ext>
            </c:extLst>
          </c:dPt>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B02-42CD-9421-3809FC89920A}"/>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B02-42CD-9421-3809FC89920A}"/>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B02-42CD-9421-3809FC89920A}"/>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B02-42CD-9421-3809FC89920A}"/>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B02-42CD-9421-3809FC89920A}"/>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02-42CD-9421-3809FC89920A}"/>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B02-42CD-9421-3809FC89920A}"/>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B02-42CD-9421-3809FC89920A}"/>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B02-42CD-9421-3809FC89920A}"/>
                </c:ext>
              </c:extLst>
            </c:dLbl>
            <c:dLbl>
              <c:idx val="9"/>
              <c:layout>
                <c:manualLayout>
                  <c:x val="2.4356297842727907E-3"/>
                  <c:y val="-3.30129544504805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B02-42CD-9421-3809FC89920A}"/>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B02-42CD-9421-3809FC8992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80.544616778816604</c:v>
                </c:pt>
                <c:pt idx="1">
                  <c:v>72.731325437495201</c:v>
                </c:pt>
                <c:pt idx="2">
                  <c:v>68.128671229354197</c:v>
                </c:pt>
                <c:pt idx="3">
                  <c:v>68.266197396004202</c:v>
                </c:pt>
                <c:pt idx="4">
                  <c:v>68.793650536738397</c:v>
                </c:pt>
                <c:pt idx="5">
                  <c:v>67.787880712825498</c:v>
                </c:pt>
                <c:pt idx="6">
                  <c:v>65.363947295848703</c:v>
                </c:pt>
                <c:pt idx="7">
                  <c:v>61.635255852382301</c:v>
                </c:pt>
                <c:pt idx="8">
                  <c:v>56.713952109565803</c:v>
                </c:pt>
                <c:pt idx="9">
                  <c:v>50.712149952590401</c:v>
                </c:pt>
                <c:pt idx="10">
                  <c:v>43.742026641930899</c:v>
                </c:pt>
              </c:numCache>
            </c:numRef>
          </c:val>
          <c:smooth val="0"/>
          <c:extLst>
            <c:ext xmlns:c16="http://schemas.microsoft.com/office/drawing/2014/chart" uri="{C3380CC4-5D6E-409C-BE32-E72D297353CC}">
              <c16:uniqueId val="{00000015-AB02-42CD-9421-3809FC89920A}"/>
            </c:ext>
          </c:extLst>
        </c:ser>
        <c:dLbls>
          <c:showLegendKey val="0"/>
          <c:showVal val="0"/>
          <c:showCatName val="0"/>
          <c:showSerName val="0"/>
          <c:showPercent val="0"/>
          <c:showBubbleSize val="0"/>
        </c:dLbls>
        <c:marker val="1"/>
        <c:smooth val="0"/>
        <c:axId val="1442389488"/>
        <c:axId val="1"/>
      </c:lineChart>
      <c:catAx>
        <c:axId val="14423894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42389488"/>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1995146939876E-2"/>
          <c:y val="2.5603151157065487E-2"/>
          <c:w val="0.97196009706120245"/>
          <c:h val="0.9487936976858690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124.18600000000001</c:v>
                </c:pt>
                <c:pt idx="1">
                  <c:v>130.143</c:v>
                </c:pt>
                <c:pt idx="2">
                  <c:v>116.52800000000001</c:v>
                </c:pt>
                <c:pt idx="3">
                  <c:v>128.553</c:v>
                </c:pt>
                <c:pt idx="4">
                  <c:v>137.858</c:v>
                </c:pt>
                <c:pt idx="5">
                  <c:v>149.846</c:v>
                </c:pt>
                <c:pt idx="6">
                  <c:v>166.411</c:v>
                </c:pt>
                <c:pt idx="7">
                  <c:v>174.512</c:v>
                </c:pt>
              </c:numCache>
            </c:numRef>
          </c:val>
          <c:extLst>
            <c:ext xmlns:c16="http://schemas.microsoft.com/office/drawing/2014/chart" uri="{C3380CC4-5D6E-409C-BE32-E72D297353CC}">
              <c16:uniqueId val="{00000000-E836-40CE-AAEC-A7CC57384FC4}"/>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518.38300000000004</c:v>
                </c:pt>
                <c:pt idx="1">
                  <c:v>558.49300000000005</c:v>
                </c:pt>
                <c:pt idx="2">
                  <c:v>557.24599999999998</c:v>
                </c:pt>
                <c:pt idx="3">
                  <c:v>690.51800000000003</c:v>
                </c:pt>
                <c:pt idx="4">
                  <c:v>776.798</c:v>
                </c:pt>
                <c:pt idx="5">
                  <c:v>759.66399999999999</c:v>
                </c:pt>
                <c:pt idx="6">
                  <c:v>616.25900000000001</c:v>
                </c:pt>
                <c:pt idx="7">
                  <c:v>705.21500000000003</c:v>
                </c:pt>
              </c:numCache>
            </c:numRef>
          </c:val>
          <c:extLst>
            <c:ext xmlns:c16="http://schemas.microsoft.com/office/drawing/2014/chart" uri="{C3380CC4-5D6E-409C-BE32-E72D297353CC}">
              <c16:uniqueId val="{00000001-E836-40CE-AAEC-A7CC57384FC4}"/>
            </c:ext>
          </c:extLst>
        </c:ser>
        <c:dLbls>
          <c:showLegendKey val="0"/>
          <c:showVal val="0"/>
          <c:showCatName val="0"/>
          <c:showSerName val="0"/>
          <c:showPercent val="0"/>
          <c:showBubbleSize val="0"/>
        </c:dLbls>
        <c:gapWidth val="60"/>
        <c:axId val="1275737072"/>
        <c:axId val="1"/>
      </c:barChart>
      <c:catAx>
        <c:axId val="12757370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275737072"/>
        <c:crosses val="min"/>
        <c:crossBetween val="between"/>
        <c:majorUnit val="5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72077590607452E-2"/>
          <c:y val="5.7695583704210886E-2"/>
          <c:w val="0.97345584481878511"/>
          <c:h val="0.87722013009243405"/>
        </c:manualLayout>
      </c:layout>
      <c:barChart>
        <c:barDir val="col"/>
        <c:grouping val="stacked"/>
        <c:varyColors val="0"/>
        <c:ser>
          <c:idx val="0"/>
          <c:order val="0"/>
          <c:spPr>
            <a:solidFill>
              <a:srgbClr val="C7D4EB"/>
            </a:solidFill>
            <a:ln w="9525" cap="flat" algn="ctr">
              <a:solidFill>
                <a:schemeClr val="tx1"/>
              </a:solidFill>
              <a:prstDash val="solid"/>
            </a:ln>
          </c:spPr>
          <c:invertIfNegative val="0"/>
          <c:dLbls>
            <c:spPr>
              <a:noFill/>
              <a:ln>
                <a:noFill/>
              </a:ln>
              <a:effectLst/>
            </c:spPr>
            <c:txPr>
              <a:bodyPr wrap="square" lIns="38100" tIns="19050" rIns="38100" bIns="19050" anchor="ctr">
                <a:spAutoFit/>
              </a:bodyPr>
              <a:lstStyle/>
              <a:p>
                <a:pPr>
                  <a:defRPr lang="ja-JP" sz="105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Sheet1!$A$1:$F$1</c:f>
              <c:numCache>
                <c:formatCode>0.00</c:formatCode>
                <c:ptCount val="6"/>
                <c:pt idx="0">
                  <c:v>104.1588</c:v>
                </c:pt>
                <c:pt idx="1">
                  <c:v>90.800300000000007</c:v>
                </c:pt>
                <c:pt idx="2">
                  <c:v>88.189300000000003</c:v>
                </c:pt>
                <c:pt idx="3">
                  <c:v>88.131600000000006</c:v>
                </c:pt>
                <c:pt idx="4">
                  <c:v>107.5157</c:v>
                </c:pt>
                <c:pt idx="5">
                  <c:v>121.9674</c:v>
                </c:pt>
              </c:numCache>
            </c:numRef>
          </c:val>
          <c:extLst>
            <c:ext xmlns:c16="http://schemas.microsoft.com/office/drawing/2014/chart" uri="{C3380CC4-5D6E-409C-BE32-E72D297353CC}">
              <c16:uniqueId val="{00000000-A4C5-4090-ACCB-837F74CDBF8C}"/>
            </c:ext>
          </c:extLst>
        </c:ser>
        <c:ser>
          <c:idx val="1"/>
          <c:order val="1"/>
          <c:spPr>
            <a:solidFill>
              <a:srgbClr val="A1B7DE"/>
            </a:solidFill>
            <a:ln w="9525" cap="flat" algn="ctr">
              <a:solidFill>
                <a:schemeClr val="tx1"/>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Sheet1!$A$2:$F$2</c:f>
              <c:numCache>
                <c:formatCode>0.00</c:formatCode>
                <c:ptCount val="6"/>
                <c:pt idx="0">
                  <c:v>2491.5970000000002</c:v>
                </c:pt>
                <c:pt idx="1">
                  <c:v>2936.7176900000004</c:v>
                </c:pt>
                <c:pt idx="2">
                  <c:v>3129.99764</c:v>
                </c:pt>
                <c:pt idx="3">
                  <c:v>3517.0774899999997</c:v>
                </c:pt>
                <c:pt idx="4">
                  <c:v>3870.7595000000001</c:v>
                </c:pt>
                <c:pt idx="5">
                  <c:v>3856.3078000000005</c:v>
                </c:pt>
              </c:numCache>
            </c:numRef>
          </c:val>
          <c:extLst>
            <c:ext xmlns:c16="http://schemas.microsoft.com/office/drawing/2014/chart" uri="{C3380CC4-5D6E-409C-BE32-E72D297353CC}">
              <c16:uniqueId val="{00000001-A4C5-4090-ACCB-837F74CDBF8C}"/>
            </c:ext>
          </c:extLst>
        </c:ser>
        <c:ser>
          <c:idx val="2"/>
          <c:order val="2"/>
          <c:spPr>
            <a:noFill/>
          </c:spPr>
          <c:invertIfNegative val="0"/>
          <c:dLbls>
            <c:spPr>
              <a:noFill/>
              <a:ln>
                <a:noFill/>
              </a:ln>
              <a:effectLst/>
            </c:spPr>
            <c:txPr>
              <a:bodyPr wrap="square" lIns="38100" tIns="19050" rIns="38100" bIns="19050" anchor="ctr">
                <a:spAutoFit/>
              </a:bodyPr>
              <a:lstStyle/>
              <a:p>
                <a:pPr>
                  <a:defRPr lang="ja-JP"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Sheet1!$A$3:$F$3</c:f>
              <c:numCache>
                <c:formatCode>0.00</c:formatCode>
                <c:ptCount val="6"/>
                <c:pt idx="0">
                  <c:v>2595.7557999999999</c:v>
                </c:pt>
                <c:pt idx="1">
                  <c:v>2731.6637500000002</c:v>
                </c:pt>
                <c:pt idx="2">
                  <c:v>3027.5179900000003</c:v>
                </c:pt>
                <c:pt idx="3">
                  <c:v>3218.18694</c:v>
                </c:pt>
                <c:pt idx="4">
                  <c:v>3605.2090899999998</c:v>
                </c:pt>
                <c:pt idx="5">
                  <c:v>3978.2752</c:v>
                </c:pt>
              </c:numCache>
            </c:numRef>
          </c:val>
          <c:extLst>
            <c:ext xmlns:c16="http://schemas.microsoft.com/office/drawing/2014/chart" uri="{C3380CC4-5D6E-409C-BE32-E72D297353CC}">
              <c16:uniqueId val="{00000002-A4C5-4090-ACCB-837F74CDBF8C}"/>
            </c:ext>
          </c:extLst>
        </c:ser>
        <c:dLbls>
          <c:dLblPos val="ctr"/>
          <c:showLegendKey val="0"/>
          <c:showVal val="1"/>
          <c:showCatName val="0"/>
          <c:showSerName val="0"/>
          <c:showPercent val="0"/>
          <c:showBubbleSize val="0"/>
        </c:dLbls>
        <c:gapWidth val="40"/>
        <c:overlap val="100"/>
        <c:axId val="1343874352"/>
        <c:axId val="1"/>
      </c:barChart>
      <c:catAx>
        <c:axId val="1343874352"/>
        <c:scaling>
          <c:orientation val="minMax"/>
        </c:scaling>
        <c:delete val="1"/>
        <c:axPos val="b"/>
        <c:majorGridlines>
          <c:spPr>
            <a:ln>
              <a:noFill/>
            </a:ln>
          </c:spPr>
        </c:majorGridlines>
        <c:numFmt formatCode="General" sourceLinked="1"/>
        <c:majorTickMark val="out"/>
        <c:minorTickMark val="none"/>
        <c:tickLblPos val="nextTo"/>
        <c:crossAx val="1"/>
        <c:crosses val="min"/>
        <c:auto val="0"/>
        <c:lblAlgn val="ctr"/>
        <c:lblOffset val="100"/>
        <c:noMultiLvlLbl val="0"/>
      </c:catAx>
      <c:valAx>
        <c:axId val="1"/>
        <c:scaling>
          <c:orientation val="minMax"/>
          <c:max val="4000.0279999999998"/>
          <c:min val="0"/>
        </c:scaling>
        <c:delete val="0"/>
        <c:axPos val="l"/>
        <c:numFmt formatCode="0.00" sourceLinked="1"/>
        <c:majorTickMark val="out"/>
        <c:minorTickMark val="none"/>
        <c:tickLblPos val="nextTo"/>
        <c:txPr>
          <a:bodyPr/>
          <a:lstStyle/>
          <a:p>
            <a:pPr>
              <a:defRPr lang="ja-JP"/>
            </a:pPr>
            <a:endParaRPr lang="ja-JP"/>
          </a:p>
        </c:txPr>
        <c:crossAx val="134387435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20473644003057"/>
          <c:y val="4.9723756906077346E-2"/>
          <c:w val="0.83193277310924374"/>
          <c:h val="0.90055248618784534"/>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5B-4549-9A43-FB29444B65F3}"/>
                </c:ext>
              </c:extLst>
            </c:dLbl>
            <c:dLbl>
              <c:idx val="1"/>
              <c:layout>
                <c:manualLayout>
                  <c:x val="0"/>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5B-4549-9A43-FB29444B65F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5B-4549-9A43-FB29444B65F3}"/>
                </c:ext>
              </c:extLst>
            </c:dLbl>
            <c:dLbl>
              <c:idx val="3"/>
              <c:layout>
                <c:manualLayout>
                  <c:x val="0"/>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2580.212</c:v>
                </c:pt>
                <c:pt idx="1">
                  <c:v>3779.2</c:v>
                </c:pt>
                <c:pt idx="2">
                  <c:v>6134.3339999999998</c:v>
                </c:pt>
                <c:pt idx="3">
                  <c:v>6686.4040000000005</c:v>
                </c:pt>
              </c:numCache>
            </c:numRef>
          </c:val>
          <c:extLst>
            <c:ext xmlns:c16="http://schemas.microsoft.com/office/drawing/2014/chart" uri="{C3380CC4-5D6E-409C-BE32-E72D297353CC}">
              <c16:uniqueId val="{00000004-B85B-4549-9A43-FB29444B65F3}"/>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5B-4549-9A43-FB29444B65F3}"/>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5B-4549-9A43-FB29444B65F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709.01200000000017</c:v>
                </c:pt>
                <c:pt idx="1">
                  <c:v>1000.8239999999996</c:v>
                </c:pt>
                <c:pt idx="2">
                  <c:v>1456.2070000000003</c:v>
                </c:pt>
                <c:pt idx="3">
                  <c:v>1541.5740000000005</c:v>
                </c:pt>
              </c:numCache>
            </c:numRef>
          </c:val>
          <c:extLst>
            <c:ext xmlns:c16="http://schemas.microsoft.com/office/drawing/2014/chart" uri="{C3380CC4-5D6E-409C-BE32-E72D297353CC}">
              <c16:uniqueId val="{00000009-B85B-4549-9A43-FB29444B65F3}"/>
            </c:ext>
          </c:extLst>
        </c:ser>
        <c:ser>
          <c:idx val="2"/>
          <c:order val="2"/>
          <c:spPr>
            <a:solidFill>
              <a:srgbClr val="3399CC"/>
            </a:solidFill>
            <a:ln w="9525" cmpd="sng" algn="ctr">
              <a:solidFill>
                <a:srgbClr val="808080"/>
              </a:solidFill>
              <a:prstDash val="solid"/>
            </a:ln>
          </c:spPr>
          <c:invertIfNegative val="0"/>
          <c:dLbls>
            <c:dLbl>
              <c:idx val="1"/>
              <c:layout>
                <c:manualLayout>
                  <c:x val="-3.2467532467532464E-2"/>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5B-4549-9A43-FB29444B65F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219.779</c:v>
                </c:pt>
                <c:pt idx="1">
                  <c:v>344.96699999999964</c:v>
                </c:pt>
                <c:pt idx="2">
                  <c:v>574.09100000000035</c:v>
                </c:pt>
                <c:pt idx="3">
                  <c:v>649.14700000000084</c:v>
                </c:pt>
              </c:numCache>
            </c:numRef>
          </c:val>
          <c:extLst>
            <c:ext xmlns:c16="http://schemas.microsoft.com/office/drawing/2014/chart" uri="{C3380CC4-5D6E-409C-BE32-E72D297353CC}">
              <c16:uniqueId val="{0000000D-B85B-4549-9A43-FB29444B65F3}"/>
            </c:ext>
          </c:extLst>
        </c:ser>
        <c:ser>
          <c:idx val="3"/>
          <c:order val="3"/>
          <c:spPr>
            <a:solidFill>
              <a:srgbClr val="80CCE8"/>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225.9369999999999</c:v>
                </c:pt>
                <c:pt idx="1">
                  <c:v>284.39800000000014</c:v>
                </c:pt>
                <c:pt idx="2">
                  <c:v>430.53200000000015</c:v>
                </c:pt>
                <c:pt idx="3">
                  <c:v>463.81999999999971</c:v>
                </c:pt>
              </c:numCache>
            </c:numRef>
          </c:val>
          <c:extLst>
            <c:ext xmlns:c16="http://schemas.microsoft.com/office/drawing/2014/chart" uri="{C3380CC4-5D6E-409C-BE32-E72D297353CC}">
              <c16:uniqueId val="{00000010-B85B-4549-9A43-FB29444B65F3}"/>
            </c:ext>
          </c:extLst>
        </c:ser>
        <c:ser>
          <c:idx val="4"/>
          <c:order val="4"/>
          <c:spPr>
            <a:solidFill>
              <a:srgbClr val="0064C8"/>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211.14699999999993</c:v>
                </c:pt>
                <c:pt idx="1">
                  <c:v>290.05599999999959</c:v>
                </c:pt>
                <c:pt idx="2">
                  <c:v>418.17499999999927</c:v>
                </c:pt>
                <c:pt idx="3">
                  <c:v>450.14899999999943</c:v>
                </c:pt>
              </c:numCache>
            </c:numRef>
          </c:val>
          <c:extLst>
            <c:ext xmlns:c16="http://schemas.microsoft.com/office/drawing/2014/chart" uri="{C3380CC4-5D6E-409C-BE32-E72D297353CC}">
              <c16:uniqueId val="{00000013-B85B-4549-9A43-FB29444B65F3}"/>
            </c:ext>
          </c:extLst>
        </c:ser>
        <c:dLbls>
          <c:showLegendKey val="0"/>
          <c:showVal val="0"/>
          <c:showCatName val="0"/>
          <c:showSerName val="0"/>
          <c:showPercent val="0"/>
          <c:showBubbleSize val="0"/>
        </c:dLbls>
        <c:gapWidth val="60"/>
        <c:overlap val="100"/>
        <c:axId val="1322895488"/>
        <c:axId val="1"/>
      </c:barChart>
      <c:catAx>
        <c:axId val="13228954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22895488"/>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0373906125699E-2"/>
          <c:y val="0.1134185303514377"/>
          <c:w val="0.88504375497215593"/>
          <c:h val="0.7731629392971246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859424920127795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DE-41E5-AEF7-65435E7AEC77}"/>
                </c:ext>
              </c:extLst>
            </c:dLbl>
            <c:dLbl>
              <c:idx val="1"/>
              <c:layout>
                <c:manualLayout>
                  <c:x val="0"/>
                  <c:y val="-7.987220447284344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DE-41E5-AEF7-65435E7AEC77}"/>
                </c:ext>
              </c:extLst>
            </c:dLbl>
            <c:dLbl>
              <c:idx val="2"/>
              <c:layout>
                <c:manualLayout>
                  <c:x val="-1.47175815433572E-2"/>
                  <c:y val="-8.067092651757187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DE-41E5-AEF7-65435E7AEC77}"/>
                </c:ext>
              </c:extLst>
            </c:dLbl>
            <c:dLbl>
              <c:idx val="3"/>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DE-41E5-AEF7-65435E7AEC7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DE-41E5-AEF7-65435E7AEC7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DE-41E5-AEF7-65435E7AEC77}"/>
                </c:ext>
              </c:extLst>
            </c:dLbl>
            <c:dLbl>
              <c:idx val="6"/>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DE-41E5-AEF7-65435E7AEC77}"/>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DE-41E5-AEF7-65435E7AEC77}"/>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DE-41E5-AEF7-65435E7AEC77}"/>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DE-41E5-AEF7-65435E7AEC77}"/>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DE-41E5-AEF7-65435E7AEC77}"/>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DE-41E5-AEF7-65435E7AEC77}"/>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DE-41E5-AEF7-65435E7AEC77}"/>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DE-41E5-AEF7-65435E7AEC77}"/>
                </c:ext>
              </c:extLst>
            </c:dLbl>
            <c:dLbl>
              <c:idx val="14"/>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DE-41E5-AEF7-65435E7AEC77}"/>
                </c:ext>
              </c:extLst>
            </c:dLbl>
            <c:dLbl>
              <c:idx val="15"/>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DE-41E5-AEF7-65435E7AEC77}"/>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DE-41E5-AEF7-65435E7AEC77}"/>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DE-41E5-AEF7-65435E7AEC77}"/>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DE-41E5-AEF7-65435E7AEC77}"/>
                </c:ext>
              </c:extLst>
            </c:dLbl>
            <c:dLbl>
              <c:idx val="20"/>
              <c:layout>
                <c:manualLayout>
                  <c:x val="0"/>
                  <c:y val="-0.207667731629392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DE-41E5-AEF7-65435E7AEC7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18.206</c:v>
                </c:pt>
                <c:pt idx="1">
                  <c:v>18.696999999999999</c:v>
                </c:pt>
                <c:pt idx="2">
                  <c:v>19.03</c:v>
                </c:pt>
                <c:pt idx="3">
                  <c:v>21.390999999999998</c:v>
                </c:pt>
                <c:pt idx="4">
                  <c:v>22.79</c:v>
                </c:pt>
                <c:pt idx="5">
                  <c:v>26.306999999999999</c:v>
                </c:pt>
                <c:pt idx="6">
                  <c:v>29.667999999999999</c:v>
                </c:pt>
                <c:pt idx="7">
                  <c:v>36.707999999999998</c:v>
                </c:pt>
                <c:pt idx="8">
                  <c:v>41.058</c:v>
                </c:pt>
                <c:pt idx="9">
                  <c:v>42.347000000000001</c:v>
                </c:pt>
                <c:pt idx="10">
                  <c:v>45.405999999999999</c:v>
                </c:pt>
                <c:pt idx="11">
                  <c:v>46.555</c:v>
                </c:pt>
                <c:pt idx="12">
                  <c:v>56.406999999999996</c:v>
                </c:pt>
                <c:pt idx="13">
                  <c:v>61.703000000000003</c:v>
                </c:pt>
                <c:pt idx="14">
                  <c:v>68.394999999999996</c:v>
                </c:pt>
                <c:pt idx="15">
                  <c:v>70.37</c:v>
                </c:pt>
                <c:pt idx="16">
                  <c:v>74.816000000000003</c:v>
                </c:pt>
                <c:pt idx="17">
                  <c:v>81.965000000000003</c:v>
                </c:pt>
                <c:pt idx="18">
                  <c:v>92.210999999999999</c:v>
                </c:pt>
                <c:pt idx="19">
                  <c:v>100.328</c:v>
                </c:pt>
                <c:pt idx="20">
                  <c:v>100.922</c:v>
                </c:pt>
                <c:pt idx="21">
                  <c:v>109.875</c:v>
                </c:pt>
                <c:pt idx="22">
                  <c:v>114.733</c:v>
                </c:pt>
                <c:pt idx="23">
                  <c:v>108.206</c:v>
                </c:pt>
                <c:pt idx="24">
                  <c:v>119.307</c:v>
                </c:pt>
              </c:numCache>
            </c:numRef>
          </c:val>
          <c:extLst>
            <c:ext xmlns:c16="http://schemas.microsoft.com/office/drawing/2014/chart" uri="{C3380CC4-5D6E-409C-BE32-E72D297353CC}">
              <c16:uniqueId val="{00000014-25DE-41E5-AEF7-65435E7AEC77}"/>
            </c:ext>
          </c:extLst>
        </c:ser>
        <c:dLbls>
          <c:showLegendKey val="0"/>
          <c:showVal val="0"/>
          <c:showCatName val="0"/>
          <c:showSerName val="0"/>
          <c:showPercent val="0"/>
          <c:showBubbleSize val="0"/>
        </c:dLbls>
        <c:gapWidth val="60"/>
        <c:overlap val="100"/>
        <c:axId val="190334519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DE-41E5-AEF7-65435E7AEC77}"/>
                </c:ext>
              </c:extLst>
            </c:dLbl>
            <c:dLbl>
              <c:idx val="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DE-41E5-AEF7-65435E7AEC77}"/>
                </c:ext>
              </c:extLst>
            </c:dLbl>
            <c:dLbl>
              <c:idx val="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DE-41E5-AEF7-65435E7AEC77}"/>
                </c:ext>
              </c:extLst>
            </c:dLbl>
            <c:dLbl>
              <c:idx val="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DE-41E5-AEF7-65435E7AEC77}"/>
                </c:ext>
              </c:extLst>
            </c:dLbl>
            <c:dLbl>
              <c:idx val="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5DE-41E5-AEF7-65435E7AEC77}"/>
                </c:ext>
              </c:extLst>
            </c:dLbl>
            <c:dLbl>
              <c:idx val="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5DE-41E5-AEF7-65435E7AEC77}"/>
                </c:ext>
              </c:extLst>
            </c:dLbl>
            <c:dLbl>
              <c:idx val="10"/>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5DE-41E5-AEF7-65435E7AEC77}"/>
                </c:ext>
              </c:extLst>
            </c:dLbl>
            <c:dLbl>
              <c:idx val="1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5DE-41E5-AEF7-65435E7AEC77}"/>
                </c:ext>
              </c:extLst>
            </c:dLbl>
            <c:dLbl>
              <c:idx val="1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5DE-41E5-AEF7-65435E7AEC77}"/>
                </c:ext>
              </c:extLst>
            </c:dLbl>
            <c:dLbl>
              <c:idx val="1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5DE-41E5-AEF7-65435E7AEC77}"/>
                </c:ext>
              </c:extLst>
            </c:dLbl>
            <c:dLbl>
              <c:idx val="1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5DE-41E5-AEF7-65435E7AEC77}"/>
                </c:ext>
              </c:extLst>
            </c:dLbl>
            <c:dLbl>
              <c:idx val="1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5DE-41E5-AEF7-65435E7AEC77}"/>
                </c:ext>
              </c:extLst>
            </c:dLbl>
            <c:dLbl>
              <c:idx val="1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5DE-41E5-AEF7-65435E7AEC77}"/>
                </c:ext>
              </c:extLst>
            </c:dLbl>
            <c:dLbl>
              <c:idx val="18"/>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5DE-41E5-AEF7-65435E7AEC77}"/>
                </c:ext>
              </c:extLst>
            </c:dLbl>
            <c:dLbl>
              <c:idx val="19"/>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5DE-41E5-AEF7-65435E7AEC77}"/>
                </c:ext>
              </c:extLst>
            </c:dLbl>
            <c:dLbl>
              <c:idx val="2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5DE-41E5-AEF7-65435E7AEC77}"/>
                </c:ext>
              </c:extLst>
            </c:dLbl>
            <c:dLbl>
              <c:idx val="2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5DE-41E5-AEF7-65435E7AEC77}"/>
                </c:ext>
              </c:extLst>
            </c:dLbl>
            <c:dLbl>
              <c:idx val="2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5DE-41E5-AEF7-65435E7AEC77}"/>
                </c:ext>
              </c:extLst>
            </c:dLbl>
            <c:dLbl>
              <c:idx val="2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5DE-41E5-AEF7-65435E7AEC7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0.34699999999999998</c:v>
                </c:pt>
                <c:pt idx="1">
                  <c:v>3.9790000000000001</c:v>
                </c:pt>
                <c:pt idx="2">
                  <c:v>0.48099999999999998</c:v>
                </c:pt>
                <c:pt idx="3">
                  <c:v>2.9489999999999998</c:v>
                </c:pt>
                <c:pt idx="4">
                  <c:v>4.6349999999999998</c:v>
                </c:pt>
                <c:pt idx="5">
                  <c:v>5.665</c:v>
                </c:pt>
                <c:pt idx="6">
                  <c:v>5.8540000000000001</c:v>
                </c:pt>
                <c:pt idx="7">
                  <c:v>6.851</c:v>
                </c:pt>
                <c:pt idx="8">
                  <c:v>0.23200000000000001</c:v>
                </c:pt>
                <c:pt idx="9">
                  <c:v>3.3069999999999999</c:v>
                </c:pt>
                <c:pt idx="10">
                  <c:v>8.0579999999999998</c:v>
                </c:pt>
                <c:pt idx="11">
                  <c:v>5.1210000000000004</c:v>
                </c:pt>
                <c:pt idx="12">
                  <c:v>4.569</c:v>
                </c:pt>
                <c:pt idx="13">
                  <c:v>3.798</c:v>
                </c:pt>
                <c:pt idx="14">
                  <c:v>5.0199999999999996</c:v>
                </c:pt>
                <c:pt idx="15">
                  <c:v>4.968</c:v>
                </c:pt>
                <c:pt idx="16">
                  <c:v>4.2140000000000004</c:v>
                </c:pt>
                <c:pt idx="17">
                  <c:v>3.8159999999999998</c:v>
                </c:pt>
                <c:pt idx="18">
                  <c:v>5.6710000000000003</c:v>
                </c:pt>
                <c:pt idx="19">
                  <c:v>5.1139999999999999</c:v>
                </c:pt>
                <c:pt idx="20">
                  <c:v>-0.27300000000000002</c:v>
                </c:pt>
                <c:pt idx="21">
                  <c:v>7.59</c:v>
                </c:pt>
                <c:pt idx="22">
                  <c:v>4.8600000000000003</c:v>
                </c:pt>
                <c:pt idx="23">
                  <c:v>5.72</c:v>
                </c:pt>
                <c:pt idx="24">
                  <c:v>4.7249999999999996</c:v>
                </c:pt>
              </c:numCache>
            </c:numRef>
          </c:val>
          <c:smooth val="0"/>
          <c:extLst>
            <c:ext xmlns:c16="http://schemas.microsoft.com/office/drawing/2014/chart" uri="{C3380CC4-5D6E-409C-BE32-E72D297353CC}">
              <c16:uniqueId val="{00000028-25DE-41E5-AEF7-65435E7AEC77}"/>
            </c:ext>
          </c:extLst>
        </c:ser>
        <c:dLbls>
          <c:showLegendKey val="0"/>
          <c:showVal val="0"/>
          <c:showCatName val="0"/>
          <c:showSerName val="0"/>
          <c:showPercent val="0"/>
          <c:showBubbleSize val="0"/>
        </c:dLbls>
        <c:marker val="1"/>
        <c:smooth val="0"/>
        <c:axId val="2"/>
        <c:axId val="3"/>
      </c:lineChart>
      <c:catAx>
        <c:axId val="19033451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03345199"/>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2"/>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90288500609507E-2"/>
          <c:y val="0.14017094017094017"/>
          <c:w val="0.91324664770418529"/>
          <c:h val="0.738461538461538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46153846153846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02E-48D8-9605-54C9E189F601}"/>
                </c:ext>
              </c:extLst>
            </c:dLbl>
            <c:dLbl>
              <c:idx val="1"/>
              <c:layout>
                <c:manualLayout>
                  <c:x val="0"/>
                  <c:y val="-0.145299145299145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02E-48D8-9605-54C9E189F601}"/>
                </c:ext>
              </c:extLst>
            </c:dLbl>
            <c:dLbl>
              <c:idx val="2"/>
              <c:layout>
                <c:manualLayout>
                  <c:x val="0"/>
                  <c:y val="-0.145299145299145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02E-48D8-9605-54C9E189F601}"/>
                </c:ext>
              </c:extLst>
            </c:dLbl>
            <c:dLbl>
              <c:idx val="3"/>
              <c:layout>
                <c:manualLayout>
                  <c:x val="0"/>
                  <c:y val="-0.1529914529914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02E-48D8-9605-54C9E189F601}"/>
                </c:ext>
              </c:extLst>
            </c:dLbl>
            <c:dLbl>
              <c:idx val="4"/>
              <c:layout>
                <c:manualLayout>
                  <c:x val="0"/>
                  <c:y val="-0.157264957264957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02E-48D8-9605-54C9E189F601}"/>
                </c:ext>
              </c:extLst>
            </c:dLbl>
            <c:dLbl>
              <c:idx val="5"/>
              <c:layout>
                <c:manualLayout>
                  <c:x val="0"/>
                  <c:y val="-0.169230769230769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02E-48D8-9605-54C9E189F601}"/>
                </c:ext>
              </c:extLst>
            </c:dLbl>
            <c:dLbl>
              <c:idx val="6"/>
              <c:layout>
                <c:manualLayout>
                  <c:x val="0"/>
                  <c:y val="-0.181196581196581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02E-48D8-9605-54C9E189F601}"/>
                </c:ext>
              </c:extLst>
            </c:dLbl>
            <c:dLbl>
              <c:idx val="7"/>
              <c:layout>
                <c:manualLayout>
                  <c:x val="0"/>
                  <c:y val="-0.206837606837606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02E-48D8-9605-54C9E189F601}"/>
                </c:ext>
              </c:extLst>
            </c:dLbl>
            <c:dLbl>
              <c:idx val="8"/>
              <c:layout>
                <c:manualLayout>
                  <c:x val="-9.3457943925233638E-3"/>
                  <c:y val="-0.275213675213675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02E-48D8-9605-54C9E189F601}"/>
                </c:ext>
              </c:extLst>
            </c:dLbl>
            <c:dLbl>
              <c:idx val="9"/>
              <c:layout>
                <c:manualLayout>
                  <c:x val="0"/>
                  <c:y val="-0.220512820512820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02E-48D8-9605-54C9E189F601}"/>
                </c:ext>
              </c:extLst>
            </c:dLbl>
            <c:dLbl>
              <c:idx val="10"/>
              <c:layout>
                <c:manualLayout>
                  <c:x val="-9.3457943925233638E-3"/>
                  <c:y val="-0.294017094017094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02E-48D8-9605-54C9E189F601}"/>
                </c:ext>
              </c:extLst>
            </c:dLbl>
            <c:dLbl>
              <c:idx val="11"/>
              <c:layout>
                <c:manualLayout>
                  <c:x val="0"/>
                  <c:y val="-0.22820512820512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02E-48D8-9605-54C9E189F601}"/>
                </c:ext>
              </c:extLst>
            </c:dLbl>
            <c:dLbl>
              <c:idx val="12"/>
              <c:layout>
                <c:manualLayout>
                  <c:x val="0"/>
                  <c:y val="-0.278632478632478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02E-48D8-9605-54C9E189F601}"/>
                </c:ext>
              </c:extLst>
            </c:dLbl>
            <c:dLbl>
              <c:idx val="13"/>
              <c:layout>
                <c:manualLayout>
                  <c:x val="-9.3457943925233638E-3"/>
                  <c:y val="-0.346153846153846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02E-48D8-9605-54C9E189F601}"/>
                </c:ext>
              </c:extLst>
            </c:dLbl>
            <c:dLbl>
              <c:idx val="14"/>
              <c:layout>
                <c:manualLayout>
                  <c:x val="0"/>
                  <c:y val="-0.293162393162393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02E-48D8-9605-54C9E189F601}"/>
                </c:ext>
              </c:extLst>
            </c:dLbl>
            <c:dLbl>
              <c:idx val="15"/>
              <c:layout>
                <c:manualLayout>
                  <c:x val="-9.3457943925233638E-3"/>
                  <c:y val="-0.373504273504273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02E-48D8-9605-54C9E189F601}"/>
                </c:ext>
              </c:extLst>
            </c:dLbl>
            <c:dLbl>
              <c:idx val="16"/>
              <c:layout>
                <c:manualLayout>
                  <c:x val="0"/>
                  <c:y val="-0.304273504273504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02E-48D8-9605-54C9E189F601}"/>
                </c:ext>
              </c:extLst>
            </c:dLbl>
            <c:dLbl>
              <c:idx val="17"/>
              <c:layout>
                <c:manualLayout>
                  <c:x val="0"/>
                  <c:y val="-0.369230769230769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02E-48D8-9605-54C9E189F601}"/>
                </c:ext>
              </c:extLst>
            </c:dLbl>
            <c:dLbl>
              <c:idx val="18"/>
              <c:layout>
                <c:manualLayout>
                  <c:x val="0"/>
                  <c:y val="-0.423931623931623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02E-48D8-9605-54C9E189F601}"/>
                </c:ext>
              </c:extLst>
            </c:dLbl>
            <c:dLbl>
              <c:idx val="19"/>
              <c:layout>
                <c:manualLayout>
                  <c:x val="9.3457943925233638E-3"/>
                  <c:y val="-0.436752136752136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02E-48D8-9605-54C9E189F601}"/>
                </c:ext>
              </c:extLst>
            </c:dLbl>
            <c:dLbl>
              <c:idx val="20"/>
              <c:layout>
                <c:manualLayout>
                  <c:x val="0"/>
                  <c:y val="-0.359829059829059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02E-48D8-9605-54C9E189F601}"/>
                </c:ext>
              </c:extLst>
            </c:dLbl>
            <c:dLbl>
              <c:idx val="21"/>
              <c:layout>
                <c:manualLayout>
                  <c:x val="0"/>
                  <c:y val="-0.421367521367521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02E-48D8-9605-54C9E189F601}"/>
                </c:ext>
              </c:extLst>
            </c:dLbl>
            <c:dLbl>
              <c:idx val="22"/>
              <c:layout>
                <c:manualLayout>
                  <c:x val="9.3457943925233638E-3"/>
                  <c:y val="-0.422222222222222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02E-48D8-9605-54C9E189F601}"/>
                </c:ext>
              </c:extLst>
            </c:dLbl>
            <c:dLbl>
              <c:idx val="23"/>
              <c:layout>
                <c:manualLayout>
                  <c:x val="0"/>
                  <c:y val="-0.364957264957264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02E-48D8-9605-54C9E189F601}"/>
                </c:ext>
              </c:extLst>
            </c:dLbl>
            <c:dLbl>
              <c:idx val="24"/>
              <c:layout>
                <c:manualLayout>
                  <c:x val="9.3457943925233638E-3"/>
                  <c:y val="-0.39059829059829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02E-48D8-9605-54C9E189F60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617.13900000000001</c:v>
                </c:pt>
                <c:pt idx="1">
                  <c:v>617.04700000000003</c:v>
                </c:pt>
                <c:pt idx="2">
                  <c:v>611.89300000000003</c:v>
                </c:pt>
                <c:pt idx="3">
                  <c:v>668.47500000000002</c:v>
                </c:pt>
                <c:pt idx="4">
                  <c:v>692.70899999999995</c:v>
                </c:pt>
                <c:pt idx="5">
                  <c:v>778.32299999999998</c:v>
                </c:pt>
                <c:pt idx="6">
                  <c:v>854.98099999999999</c:v>
                </c:pt>
                <c:pt idx="7">
                  <c:v>1028.2260000000001</c:v>
                </c:pt>
                <c:pt idx="8">
                  <c:v>1118.7550000000001</c:v>
                </c:pt>
                <c:pt idx="9">
                  <c:v>1123.268</c:v>
                </c:pt>
                <c:pt idx="10">
                  <c:v>1176.3109999999999</c:v>
                </c:pt>
                <c:pt idx="11">
                  <c:v>1178.5989999999999</c:v>
                </c:pt>
                <c:pt idx="12">
                  <c:v>1396.22</c:v>
                </c:pt>
                <c:pt idx="13">
                  <c:v>1490.422</c:v>
                </c:pt>
                <c:pt idx="14">
                  <c:v>1613.1010000000001</c:v>
                </c:pt>
                <c:pt idx="15">
                  <c:v>1625.1759999999999</c:v>
                </c:pt>
                <c:pt idx="16">
                  <c:v>1688.8520000000001</c:v>
                </c:pt>
                <c:pt idx="17">
                  <c:v>1805.3979999999999</c:v>
                </c:pt>
                <c:pt idx="18">
                  <c:v>1987.3019999999999</c:v>
                </c:pt>
                <c:pt idx="19">
                  <c:v>2107.7350000000001</c:v>
                </c:pt>
                <c:pt idx="20">
                  <c:v>2068.1759999999999</c:v>
                </c:pt>
                <c:pt idx="21">
                  <c:v>2208.6909999999998</c:v>
                </c:pt>
                <c:pt idx="22">
                  <c:v>2265.6579999999999</c:v>
                </c:pt>
                <c:pt idx="23">
                  <c:v>2099.4989999999998</c:v>
                </c:pt>
                <c:pt idx="24">
                  <c:v>2274.9459999999999</c:v>
                </c:pt>
              </c:numCache>
            </c:numRef>
          </c:val>
          <c:extLst>
            <c:ext xmlns:c16="http://schemas.microsoft.com/office/drawing/2014/chart" uri="{C3380CC4-5D6E-409C-BE32-E72D297353CC}">
              <c16:uniqueId val="{00000019-702E-48D8-9605-54C9E189F601}"/>
            </c:ext>
          </c:extLst>
        </c:ser>
        <c:dLbls>
          <c:showLegendKey val="0"/>
          <c:showVal val="0"/>
          <c:showCatName val="0"/>
          <c:showSerName val="0"/>
          <c:showPercent val="0"/>
          <c:showBubbleSize val="0"/>
        </c:dLbls>
        <c:gapWidth val="60"/>
        <c:overlap val="100"/>
        <c:axId val="1481420320"/>
        <c:axId val="1"/>
      </c:barChart>
      <c:catAx>
        <c:axId val="14814203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81420320"/>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41218760698386E-2"/>
          <c:y val="6.069094304388422E-2"/>
          <c:w val="0.88086271824717566"/>
          <c:h val="0.88468720821661995"/>
        </c:manualLayout>
      </c:layout>
      <c:lineChart>
        <c:grouping val="standard"/>
        <c:varyColors val="0"/>
        <c:ser>
          <c:idx val="0"/>
          <c:order val="0"/>
          <c:spPr>
            <a:ln w="19050" cmpd="sng" algn="ctr">
              <a:solidFill>
                <a:schemeClr val="accent1"/>
              </a:solidFill>
              <a:prstDash val="solid"/>
            </a:ln>
          </c:spPr>
          <c:marker>
            <c:symbol val="none"/>
          </c:marker>
          <c:dLbls>
            <c:dLbl>
              <c:idx val="2"/>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E6-4C9A-A946-27226515382F}"/>
                </c:ext>
              </c:extLst>
            </c:dLbl>
            <c:dLbl>
              <c:idx val="8"/>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E6-4C9A-A946-27226515382F}"/>
                </c:ext>
              </c:extLst>
            </c:dLbl>
            <c:dLbl>
              <c:idx val="9"/>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E6-4C9A-A946-27226515382F}"/>
                </c:ext>
              </c:extLst>
            </c:dLbl>
            <c:dLbl>
              <c:idx val="10"/>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E6-4C9A-A946-27226515382F}"/>
                </c:ext>
              </c:extLst>
            </c:dLbl>
            <c:dLbl>
              <c:idx val="12"/>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E6-4C9A-A946-27226515382F}"/>
                </c:ext>
              </c:extLst>
            </c:dLbl>
            <c:dLbl>
              <c:idx val="13"/>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E6-4C9A-A946-27226515382F}"/>
                </c:ext>
              </c:extLst>
            </c:dLbl>
            <c:dLbl>
              <c:idx val="14"/>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E6-4C9A-A946-27226515382F}"/>
                </c:ext>
              </c:extLst>
            </c:dLbl>
            <c:dLbl>
              <c:idx val="15"/>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E6-4C9A-A946-27226515382F}"/>
                </c:ext>
              </c:extLst>
            </c:dLbl>
            <c:dLbl>
              <c:idx val="17"/>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E6-4C9A-A946-27226515382F}"/>
                </c:ext>
              </c:extLst>
            </c:dLbl>
            <c:dLbl>
              <c:idx val="18"/>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E6-4C9A-A946-27226515382F}"/>
                </c:ext>
              </c:extLst>
            </c:dLbl>
            <c:dLbl>
              <c:idx val="20"/>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E6-4C9A-A946-27226515382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General</c:formatCode>
                <c:ptCount val="21"/>
                <c:pt idx="0">
                  <c:v>1.4518229568088485</c:v>
                </c:pt>
                <c:pt idx="1">
                  <c:v>1.610556146078377</c:v>
                </c:pt>
                <c:pt idx="2">
                  <c:v>1.7471316376833628</c:v>
                </c:pt>
                <c:pt idx="3">
                  <c:v>1.4917656627526439</c:v>
                </c:pt>
                <c:pt idx="4">
                  <c:v>1.2076412406876726</c:v>
                </c:pt>
                <c:pt idx="5">
                  <c:v>1.1038109167885692</c:v>
                </c:pt>
                <c:pt idx="6">
                  <c:v>0.89492946071881019</c:v>
                </c:pt>
                <c:pt idx="7">
                  <c:v>0.94397303025941981</c:v>
                </c:pt>
                <c:pt idx="8">
                  <c:v>1.1304367572707035</c:v>
                </c:pt>
                <c:pt idx="9">
                  <c:v>1.2006074330377998</c:v>
                </c:pt>
                <c:pt idx="10">
                  <c:v>1.2301819343841076</c:v>
                </c:pt>
                <c:pt idx="11">
                  <c:v>1.067799794167495</c:v>
                </c:pt>
                <c:pt idx="12">
                  <c:v>1.0844786483419051</c:v>
                </c:pt>
                <c:pt idx="13">
                  <c:v>1.0899108815621232</c:v>
                </c:pt>
                <c:pt idx="14">
                  <c:v>1.0681885328149354</c:v>
                </c:pt>
                <c:pt idx="15">
                  <c:v>1.001967126813007</c:v>
                </c:pt>
                <c:pt idx="16">
                  <c:v>1.0006129212590869</c:v>
                </c:pt>
                <c:pt idx="17">
                  <c:v>1.1094203284648545</c:v>
                </c:pt>
                <c:pt idx="18">
                  <c:v>1.1000000000000001</c:v>
                </c:pt>
                <c:pt idx="19">
                  <c:v>0.81</c:v>
                </c:pt>
                <c:pt idx="20">
                  <c:v>0.82</c:v>
                </c:pt>
              </c:numCache>
            </c:numRef>
          </c:val>
          <c:smooth val="0"/>
          <c:extLst>
            <c:ext xmlns:c16="http://schemas.microsoft.com/office/drawing/2014/chart" uri="{C3380CC4-5D6E-409C-BE32-E72D297353CC}">
              <c16:uniqueId val="{0000000B-59E6-4C9A-A946-27226515382F}"/>
            </c:ext>
          </c:extLst>
        </c:ser>
        <c:dLbls>
          <c:showLegendKey val="0"/>
          <c:showVal val="0"/>
          <c:showCatName val="0"/>
          <c:showSerName val="0"/>
          <c:showPercent val="0"/>
          <c:showBubbleSize val="0"/>
        </c:dLbls>
        <c:smooth val="0"/>
        <c:axId val="1322428160"/>
        <c:axId val="1"/>
      </c:lineChart>
      <c:catAx>
        <c:axId val="13224281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8"/>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1322428160"/>
        <c:crosses val="min"/>
        <c:crossBetween val="midCat"/>
        <c:majorUnit val="0.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39113680154145E-2"/>
          <c:y val="5.6641404068607897E-2"/>
          <c:w val="0.87668593448940269"/>
          <c:h val="0.8867171918627841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682080924855488E-2"/>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8C-4AC7-AA5D-3E8CE7A7D777}"/>
                </c:ext>
              </c:extLst>
            </c:dLbl>
            <c:dLbl>
              <c:idx val="4"/>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8C-4AC7-AA5D-3E8CE7A7D777}"/>
                </c:ext>
              </c:extLst>
            </c:dLbl>
            <c:dLbl>
              <c:idx val="8"/>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8C-4AC7-AA5D-3E8CE7A7D777}"/>
                </c:ext>
              </c:extLst>
            </c:dLbl>
            <c:dLbl>
              <c:idx val="11"/>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8C-4AC7-AA5D-3E8CE7A7D777}"/>
                </c:ext>
              </c:extLst>
            </c:dLbl>
            <c:dLbl>
              <c:idx val="14"/>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8C-4AC7-AA5D-3E8CE7A7D777}"/>
                </c:ext>
              </c:extLst>
            </c:dLbl>
            <c:dLbl>
              <c:idx val="15"/>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8C-4AC7-AA5D-3E8CE7A7D777}"/>
                </c:ext>
              </c:extLst>
            </c:dLbl>
            <c:dLbl>
              <c:idx val="17"/>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78C-4AC7-AA5D-3E8CE7A7D777}"/>
                </c:ext>
              </c:extLst>
            </c:dLbl>
            <c:dLbl>
              <c:idx val="19"/>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8C-4AC7-AA5D-3E8CE7A7D777}"/>
                </c:ext>
              </c:extLst>
            </c:dLbl>
            <c:dLbl>
              <c:idx val="20"/>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8C-4AC7-AA5D-3E8CE7A7D777}"/>
                </c:ext>
              </c:extLst>
            </c:dLbl>
            <c:dLbl>
              <c:idx val="22"/>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8C-4AC7-AA5D-3E8CE7A7D777}"/>
                </c:ext>
              </c:extLst>
            </c:dLbl>
            <c:dLbl>
              <c:idx val="23"/>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8C-4AC7-AA5D-3E8CE7A7D777}"/>
                </c:ext>
              </c:extLst>
            </c:dLbl>
            <c:dLbl>
              <c:idx val="26"/>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78C-4AC7-AA5D-3E8CE7A7D77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10</c:v>
                </c:pt>
                <c:pt idx="1">
                  <c:v>5.7</c:v>
                </c:pt>
                <c:pt idx="2">
                  <c:v>2</c:v>
                </c:pt>
                <c:pt idx="3">
                  <c:v>9.8000000000000007</c:v>
                </c:pt>
                <c:pt idx="4">
                  <c:v>11.8</c:v>
                </c:pt>
                <c:pt idx="5">
                  <c:v>9.9</c:v>
                </c:pt>
                <c:pt idx="6">
                  <c:v>6</c:v>
                </c:pt>
                <c:pt idx="7">
                  <c:v>4.3</c:v>
                </c:pt>
                <c:pt idx="8">
                  <c:v>15.1</c:v>
                </c:pt>
                <c:pt idx="9">
                  <c:v>10.5</c:v>
                </c:pt>
                <c:pt idx="10">
                  <c:v>4.0999999999999996</c:v>
                </c:pt>
                <c:pt idx="11">
                  <c:v>14</c:v>
                </c:pt>
                <c:pt idx="12">
                  <c:v>9.4</c:v>
                </c:pt>
                <c:pt idx="13">
                  <c:v>5.7</c:v>
                </c:pt>
                <c:pt idx="14">
                  <c:v>6.9</c:v>
                </c:pt>
                <c:pt idx="15">
                  <c:v>6.6</c:v>
                </c:pt>
                <c:pt idx="16">
                  <c:v>6.3</c:v>
                </c:pt>
                <c:pt idx="17">
                  <c:v>8</c:v>
                </c:pt>
                <c:pt idx="18">
                  <c:v>4.7</c:v>
                </c:pt>
                <c:pt idx="19">
                  <c:v>5.2</c:v>
                </c:pt>
                <c:pt idx="20">
                  <c:v>5.3</c:v>
                </c:pt>
                <c:pt idx="21">
                  <c:v>6.1</c:v>
                </c:pt>
                <c:pt idx="22">
                  <c:v>7.6</c:v>
                </c:pt>
                <c:pt idx="23">
                  <c:v>7.7</c:v>
                </c:pt>
                <c:pt idx="24">
                  <c:v>4.5</c:v>
                </c:pt>
                <c:pt idx="25">
                  <c:v>4</c:v>
                </c:pt>
                <c:pt idx="26">
                  <c:v>5.2</c:v>
                </c:pt>
              </c:numCache>
            </c:numRef>
          </c:val>
          <c:smooth val="0"/>
          <c:extLst>
            <c:ext xmlns:c16="http://schemas.microsoft.com/office/drawing/2014/chart" uri="{C3380CC4-5D6E-409C-BE32-E72D297353CC}">
              <c16:uniqueId val="{0000000C-278C-4AC7-AA5D-3E8CE7A7D777}"/>
            </c:ext>
          </c:extLst>
        </c:ser>
        <c:dLbls>
          <c:showLegendKey val="0"/>
          <c:showVal val="0"/>
          <c:showCatName val="0"/>
          <c:showSerName val="0"/>
          <c:showPercent val="0"/>
          <c:showBubbleSize val="0"/>
        </c:dLbls>
        <c:marker val="1"/>
        <c:smooth val="0"/>
        <c:axId val="1631869407"/>
        <c:axId val="1"/>
      </c:lineChart>
      <c:catAx>
        <c:axId val="16318694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6"/>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31869407"/>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843167204164393E-2"/>
                  <c:y val="3.0165246920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3-443C-A073-528623D1308D}"/>
                </c:ext>
              </c:extLst>
            </c:dLbl>
            <c:dLbl>
              <c:idx val="2"/>
              <c:layout>
                <c:manualLayout>
                  <c:x val="-6.4060439418814522E-2"/>
                  <c:y val="3.694203551250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3-443C-A073-528623D1308D}"/>
                </c:ext>
              </c:extLst>
            </c:dLbl>
            <c:dLbl>
              <c:idx val="3"/>
              <c:layout>
                <c:manualLayout>
                  <c:x val="-3.7375728491636818E-2"/>
                  <c:y val="4.0330429808478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3-443C-A073-528623D1308D}"/>
                </c:ext>
              </c:extLst>
            </c:dLbl>
            <c:dLbl>
              <c:idx val="4"/>
              <c:layout>
                <c:manualLayout>
                  <c:x val="-1.9545389269183609E-2"/>
                  <c:y val="4.371882410444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3-443C-A073-528623D1308D}"/>
                </c:ext>
              </c:extLst>
            </c:dLbl>
            <c:dLbl>
              <c:idx val="6"/>
              <c:layout>
                <c:manualLayout>
                  <c:x val="-7.3307710744713567E-2"/>
                  <c:y val="-4.776782188678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3-443C-A073-528623D1308D}"/>
                </c:ext>
              </c:extLst>
            </c:dLbl>
            <c:dLbl>
              <c:idx val="7"/>
              <c:layout>
                <c:manualLayout>
                  <c:x val="-1.9409737365098493E-2"/>
                  <c:y val="-4.099103329484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03-443C-A073-528623D1308D}"/>
                </c:ext>
              </c:extLst>
            </c:dLbl>
            <c:dLbl>
              <c:idx val="8"/>
              <c:layout>
                <c:manualLayout>
                  <c:x val="-3.0657160847570007E-2"/>
                  <c:y val="-8.5040159142474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03-443C-A073-528623D1308D}"/>
                </c:ext>
              </c:extLst>
            </c:dLbl>
            <c:dLbl>
              <c:idx val="9"/>
              <c:layout>
                <c:manualLayout>
                  <c:x val="-3.7375728491636818E-2"/>
                  <c:y val="6.0660795584308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03-443C-A073-528623D1308D}"/>
                </c:ext>
              </c:extLst>
            </c:dLbl>
            <c:dLbl>
              <c:idx val="11"/>
              <c:layout>
                <c:manualLayout>
                  <c:x val="-6.5768865604281766E-3"/>
                  <c:y val="9.8348811447329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03-443C-A073-528623D1308D}"/>
                </c:ext>
              </c:extLst>
            </c:dLbl>
            <c:dLbl>
              <c:idx val="13"/>
              <c:layout>
                <c:manualLayout>
                  <c:x val="-4.8636504549700414E-2"/>
                  <c:y val="-9.572213886120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03-443C-A073-528623D1308D}"/>
                </c:ext>
              </c:extLst>
            </c:dLbl>
            <c:dLbl>
              <c:idx val="15"/>
              <c:layout>
                <c:manualLayout>
                  <c:x val="-2.2970802940359782E-2"/>
                  <c:y val="-9.233374456522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03-443C-A073-528623D1308D}"/>
                </c:ext>
              </c:extLst>
            </c:dLbl>
            <c:dLbl>
              <c:idx val="16"/>
              <c:layout>
                <c:manualLayout>
                  <c:x val="-3.7375728491636818E-2"/>
                  <c:y val="3.355364121653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03-443C-A073-528623D1308D}"/>
                </c:ext>
              </c:extLst>
            </c:dLbl>
            <c:dLbl>
              <c:idx val="17"/>
              <c:layout>
                <c:manualLayout>
                  <c:x val="-3.9942298652570873E-2"/>
                  <c:y val="-8.504015914247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03-443C-A073-528623D1308D}"/>
                </c:ext>
              </c:extLst>
            </c:dLbl>
            <c:dLbl>
              <c:idx val="20"/>
              <c:layout>
                <c:manualLayout>
                  <c:x val="-1.9050238129293375E-2"/>
                  <c:y val="4.371882410445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03-443C-A073-528623D1308D}"/>
                </c:ext>
              </c:extLst>
            </c:dLbl>
            <c:dLbl>
              <c:idx val="21"/>
              <c:layout>
                <c:manualLayout>
                  <c:x val="-4.221626129531654E-2"/>
                  <c:y val="-5.45446104787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03-443C-A073-528623D1308D}"/>
                </c:ext>
              </c:extLst>
            </c:dLbl>
            <c:dLbl>
              <c:idx val="22"/>
              <c:layout>
                <c:manualLayout>
                  <c:x val="-5.7908289779109251E-2"/>
                  <c:y val="-8.84285534384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03-443C-A073-528623D1308D}"/>
                </c:ext>
              </c:extLst>
            </c:dLbl>
            <c:dLbl>
              <c:idx val="23"/>
              <c:layout>
                <c:manualLayout>
                  <c:x val="-2.7109447847900606E-2"/>
                  <c:y val="-6.132139907067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03-443C-A073-528623D1308D}"/>
                </c:ext>
              </c:extLst>
            </c:dLbl>
            <c:dLbl>
              <c:idx val="24"/>
              <c:layout>
                <c:manualLayout>
                  <c:x val="-5.5341719618175383E-2"/>
                  <c:y val="5.388400699236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03-443C-A073-528623D1308D}"/>
                </c:ext>
              </c:extLst>
            </c:dLbl>
            <c:dLbl>
              <c:idx val="25"/>
              <c:layout>
                <c:manualLayout>
                  <c:x val="-4.9726791637750654E-3"/>
                  <c:y val="2.338845832861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03-443C-A073-528623D1308D}"/>
                </c:ext>
              </c:extLst>
            </c:dLbl>
            <c:numFmt formatCode="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Sheet1!$B$1:$F$1</c:f>
              <c:numCache>
                <c:formatCode>#,##0.0;"-"#,##0.0</c:formatCode>
                <c:ptCount val="5"/>
                <c:pt idx="0">
                  <c:v>52.1</c:v>
                </c:pt>
                <c:pt idx="1">
                  <c:v>47.5</c:v>
                </c:pt>
                <c:pt idx="2">
                  <c:v>44.1</c:v>
                </c:pt>
                <c:pt idx="3">
                  <c:v>46.6</c:v>
                </c:pt>
                <c:pt idx="4" formatCode="General">
                  <c:v>45.6</c:v>
                </c:pt>
              </c:numCache>
            </c:numRef>
          </c:val>
          <c:smooth val="0"/>
          <c:extLst>
            <c:ext xmlns:c16="http://schemas.microsoft.com/office/drawing/2014/chart" uri="{C3380CC4-5D6E-409C-BE32-E72D297353CC}">
              <c16:uniqueId val="{00000013-BA03-443C-A073-528623D1308D}"/>
            </c:ext>
          </c:extLst>
        </c:ser>
        <c:ser>
          <c:idx val="1"/>
          <c:order val="1"/>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Sheet1!$B$2:$F$2</c:f>
              <c:numCache>
                <c:formatCode>#,##0.0;"-"#,##0.0</c:formatCode>
                <c:ptCount val="5"/>
                <c:pt idx="0">
                  <c:v>13.4</c:v>
                </c:pt>
                <c:pt idx="1">
                  <c:v>14.6</c:v>
                </c:pt>
                <c:pt idx="2">
                  <c:v>15.4</c:v>
                </c:pt>
                <c:pt idx="3">
                  <c:v>14.6</c:v>
                </c:pt>
                <c:pt idx="4" formatCode="General">
                  <c:v>14.8</c:v>
                </c:pt>
              </c:numCache>
            </c:numRef>
          </c:val>
          <c:smooth val="0"/>
          <c:extLst>
            <c:ext xmlns:c16="http://schemas.microsoft.com/office/drawing/2014/chart" uri="{C3380CC4-5D6E-409C-BE32-E72D297353CC}">
              <c16:uniqueId val="{00000014-BA03-443C-A073-528623D1308D}"/>
            </c:ext>
          </c:extLst>
        </c:ser>
        <c:ser>
          <c:idx val="2"/>
          <c:order val="2"/>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#,##0.0;"-"#,##0.0</c:formatCode>
                <c:ptCount val="5"/>
                <c:pt idx="0">
                  <c:v>9.1</c:v>
                </c:pt>
                <c:pt idx="1">
                  <c:v>10.3</c:v>
                </c:pt>
                <c:pt idx="2">
                  <c:v>11.4</c:v>
                </c:pt>
                <c:pt idx="3">
                  <c:v>11</c:v>
                </c:pt>
                <c:pt idx="4" formatCode="General">
                  <c:v>11.1</c:v>
                </c:pt>
              </c:numCache>
            </c:numRef>
          </c:val>
          <c:smooth val="0"/>
          <c:extLst>
            <c:ext xmlns:c16="http://schemas.microsoft.com/office/drawing/2014/chart" uri="{C3380CC4-5D6E-409C-BE32-E72D297353CC}">
              <c16:uniqueId val="{00000015-BA03-443C-A073-528623D1308D}"/>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8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Sheet1!$B$4:$F$4</c:f>
              <c:numCache>
                <c:formatCode>#,##0.0;"-"#,##0.0</c:formatCode>
                <c:ptCount val="5"/>
                <c:pt idx="0">
                  <c:v>5</c:v>
                </c:pt>
                <c:pt idx="1">
                  <c:v>6.2</c:v>
                </c:pt>
                <c:pt idx="2">
                  <c:v>7.3</c:v>
                </c:pt>
                <c:pt idx="3">
                  <c:v>7.2</c:v>
                </c:pt>
                <c:pt idx="4" formatCode="General">
                  <c:v>7.2</c:v>
                </c:pt>
              </c:numCache>
            </c:numRef>
          </c:val>
          <c:smooth val="0"/>
          <c:extLst>
            <c:ext xmlns:c16="http://schemas.microsoft.com/office/drawing/2014/chart" uri="{C3380CC4-5D6E-409C-BE32-E72D297353CC}">
              <c16:uniqueId val="{00000016-BA03-443C-A073-528623D1308D}"/>
            </c:ext>
          </c:extLst>
        </c:ser>
        <c:ser>
          <c:idx val="4"/>
          <c:order val="4"/>
          <c:spPr>
            <a:ln>
              <a:solidFill>
                <a:schemeClr val="bg2"/>
              </a:solidFill>
            </a:ln>
          </c:spPr>
          <c:marker>
            <c:spPr>
              <a:ln>
                <a:solidFill>
                  <a:schemeClr val="bg2"/>
                </a:solidFill>
              </a:ln>
            </c:spPr>
          </c:marker>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Sheet1!$B$5:$F$5</c:f>
              <c:numCache>
                <c:formatCode>#,##0.0;"-"#,##0.0</c:formatCode>
                <c:ptCount val="5"/>
                <c:pt idx="0">
                  <c:v>20.399999999999999</c:v>
                </c:pt>
                <c:pt idx="1">
                  <c:v>21.5</c:v>
                </c:pt>
                <c:pt idx="2">
                  <c:v>21.8</c:v>
                </c:pt>
                <c:pt idx="3">
                  <c:v>20.6</c:v>
                </c:pt>
                <c:pt idx="4" formatCode="General">
                  <c:v>21.3</c:v>
                </c:pt>
              </c:numCache>
            </c:numRef>
          </c:val>
          <c:smooth val="0"/>
          <c:extLst>
            <c:ext xmlns:c16="http://schemas.microsoft.com/office/drawing/2014/chart" uri="{C3380CC4-5D6E-409C-BE32-E72D297353CC}">
              <c16:uniqueId val="{00000000-7554-4DE5-A22F-DDC5BF6D37AF}"/>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majorUnit val="5"/>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35</a:t>
            </a:fld>
            <a:endParaRPr kumimoji="1" lang="ja-JP" altLang="en-US"/>
          </a:p>
        </p:txBody>
      </p:sp>
    </p:spTree>
    <p:extLst>
      <p:ext uri="{BB962C8B-B14F-4D97-AF65-F5344CB8AC3E}">
        <p14:creationId xmlns:p14="http://schemas.microsoft.com/office/powerpoint/2010/main" val="383693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36</a:t>
            </a:fld>
            <a:endParaRPr kumimoji="1" lang="ja-JP" altLang="en-US"/>
          </a:p>
        </p:txBody>
      </p:sp>
    </p:spTree>
    <p:extLst>
      <p:ext uri="{BB962C8B-B14F-4D97-AF65-F5344CB8AC3E}">
        <p14:creationId xmlns:p14="http://schemas.microsoft.com/office/powerpoint/2010/main" val="161065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37</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noProof="1"/>
              <a:t>https://www.kentrade.go.ke/wp-content/uploads/2022/09/Data-Protection-Act-1.pdf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https://www.dlapiperdataprotection.com/?t=collection-and-processing&amp;c=KE#insight</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1"/>
              <a:t>https://www.kentrade.go.ke/wp-content/uploads/2022/09/Data-Protection-Act-1.pdf</a:t>
            </a:r>
          </a:p>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307100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4156-8DB3-3412-B967-45FC848B3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292CC-8773-184C-3076-8AEEF1A99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AC51A-EFBD-1603-7A40-C05D79AF8E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noProof="1"/>
              <a:t>https://www.kentrade.go.ke/wp-content/uploads/2022/09/Data-Protection-Act-1.pdf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https://www.dlapiperdataprotection.com/?t=collection-and-processing&amp;c=KE#insight</a:t>
            </a:r>
          </a:p>
        </p:txBody>
      </p:sp>
      <p:sp>
        <p:nvSpPr>
          <p:cNvPr id="4" name="Slide Number Placeholder 3">
            <a:extLst>
              <a:ext uri="{FF2B5EF4-FFF2-40B4-BE49-F238E27FC236}">
                <a16:creationId xmlns:a16="http://schemas.microsoft.com/office/drawing/2014/main" id="{27830642-4753-FDE4-24C5-84FDA64DB621}"/>
              </a:ext>
            </a:extLst>
          </p:cNvPr>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169691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75AB-281C-3CB5-6004-66FD7C00C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B1E05-4874-80C0-75A6-F8B5DE20E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C3167-59E3-8188-CEBE-E751E2FF2E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https://new.kenyalaw.org/akn/ke/act/2023/15/eng%402023-11-24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https://new.kenyalaw.org/akn/ke/act/ln/2025/76/eng%402025-04-11</a:t>
            </a:r>
          </a:p>
        </p:txBody>
      </p:sp>
      <p:sp>
        <p:nvSpPr>
          <p:cNvPr id="4" name="Slide Number Placeholder 3">
            <a:extLst>
              <a:ext uri="{FF2B5EF4-FFF2-40B4-BE49-F238E27FC236}">
                <a16:creationId xmlns:a16="http://schemas.microsoft.com/office/drawing/2014/main" id="{3D2481F0-FCB6-256C-FD7C-1F8B76B8CA22}"/>
              </a:ext>
            </a:extLst>
          </p:cNvPr>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268358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F8C0-7C36-EA5E-A702-FCDED9026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FCEF1-BD3B-0C2C-31E3-B7AF8BF6E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6E89E-3C79-CBC0-581E-5447660830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noProof="1"/>
              <a:t>https://www.kentrade.go.ke/wp-content/uploads/2022/09/Data-Protection-Act-1.pdf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https://www.dlapiperdataprotection.com/?t=collection-and-processing&amp;c=KE#insight</a:t>
            </a:r>
          </a:p>
        </p:txBody>
      </p:sp>
      <p:sp>
        <p:nvSpPr>
          <p:cNvPr id="4" name="Slide Number Placeholder 3">
            <a:extLst>
              <a:ext uri="{FF2B5EF4-FFF2-40B4-BE49-F238E27FC236}">
                <a16:creationId xmlns:a16="http://schemas.microsoft.com/office/drawing/2014/main" id="{A4C17957-9CA9-CC63-6189-E5893D148903}"/>
              </a:ext>
            </a:extLst>
          </p:cNvPr>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343398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E066C-A292-89B8-FBC2-A044A519D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E2FBD-BC54-C0EB-A05A-3A948081C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339F7-0002-C938-5132-0B43FC9712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https://new.kenyalaw.org/akn/ke/act/2023/15/eng%402023-11-24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https://new.kenyalaw.org/akn/ke/act/ln/2025/76/eng%402025-04-11</a:t>
            </a:r>
          </a:p>
        </p:txBody>
      </p:sp>
      <p:sp>
        <p:nvSpPr>
          <p:cNvPr id="4" name="Slide Number Placeholder 3">
            <a:extLst>
              <a:ext uri="{FF2B5EF4-FFF2-40B4-BE49-F238E27FC236}">
                <a16:creationId xmlns:a16="http://schemas.microsoft.com/office/drawing/2014/main" id="{70B3E836-82BC-843F-C378-76E0ABFE0D48}"/>
              </a:ext>
            </a:extLst>
          </p:cNvPr>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135391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E1F80-337C-6BD3-C8D4-159557A07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C8035-C800-E764-2888-389D0AC32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F2A20-2658-7D4F-FE29-28CD5F84AC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https://new.kenyalaw.org/akn/ke/act/2023/15/eng%402023-11-24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https://new.kenyalaw.org/akn/ke/act/ln/2025/76/eng%402025-04-11</a:t>
            </a:r>
          </a:p>
        </p:txBody>
      </p:sp>
      <p:sp>
        <p:nvSpPr>
          <p:cNvPr id="4" name="Slide Number Placeholder 3">
            <a:extLst>
              <a:ext uri="{FF2B5EF4-FFF2-40B4-BE49-F238E27FC236}">
                <a16:creationId xmlns:a16="http://schemas.microsoft.com/office/drawing/2014/main" id="{70ECCFC9-18BB-2A82-1D47-E187B30CCA25}"/>
              </a:ext>
            </a:extLst>
          </p:cNvPr>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388675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76832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52</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53</a:t>
            </a:fld>
            <a:endParaRPr lang="ja-JP" altLang="en-US" dirty="0"/>
          </a:p>
        </p:txBody>
      </p:sp>
    </p:spTree>
    <p:extLst>
      <p:ext uri="{BB962C8B-B14F-4D97-AF65-F5344CB8AC3E}">
        <p14:creationId xmlns:p14="http://schemas.microsoft.com/office/powerpoint/2010/main" val="399669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55</a:t>
            </a:fld>
            <a:endParaRPr kumimoji="1" lang="ja-JP" altLang="en-US"/>
          </a:p>
        </p:txBody>
      </p:sp>
    </p:spTree>
    <p:extLst>
      <p:ext uri="{BB962C8B-B14F-4D97-AF65-F5344CB8AC3E}">
        <p14:creationId xmlns:p14="http://schemas.microsoft.com/office/powerpoint/2010/main" val="3565568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56</a:t>
            </a:fld>
            <a:endParaRPr kumimoji="1" lang="ja-JP" altLang="en-US"/>
          </a:p>
        </p:txBody>
      </p:sp>
    </p:spTree>
    <p:extLst>
      <p:ext uri="{BB962C8B-B14F-4D97-AF65-F5344CB8AC3E}">
        <p14:creationId xmlns:p14="http://schemas.microsoft.com/office/powerpoint/2010/main" val="211395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57</a:t>
            </a:fld>
            <a:endParaRPr kumimoji="1" lang="ja-JP" altLang="en-US"/>
          </a:p>
        </p:txBody>
      </p:sp>
    </p:spTree>
    <p:extLst>
      <p:ext uri="{BB962C8B-B14F-4D97-AF65-F5344CB8AC3E}">
        <p14:creationId xmlns:p14="http://schemas.microsoft.com/office/powerpoint/2010/main" val="3806588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ctr">
              <a:lnSpc>
                <a:spcPct val="114000"/>
              </a:lnSpc>
              <a:spcAft>
                <a:spcPts val="400"/>
              </a:spcAft>
            </a:pPr>
            <a:endParaRPr kumimoji="1" lang="ja-JP" altLang="en-US"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778562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59</a:t>
            </a:fld>
            <a:endParaRPr kumimoji="1" lang="ja-JP" altLang="en-US"/>
          </a:p>
        </p:txBody>
      </p:sp>
    </p:spTree>
    <p:extLst>
      <p:ext uri="{BB962C8B-B14F-4D97-AF65-F5344CB8AC3E}">
        <p14:creationId xmlns:p14="http://schemas.microsoft.com/office/powerpoint/2010/main" val="2555122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60</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ケニア一次医療戦略フレームワーク</a:t>
            </a:r>
            <a:endParaRPr lang="en-I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https://www.studocu.com/row/document/kenya-medical-training-college/community-health-nursing/kenya-primary-healthcare-strategic-framework-signed/30714219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http://guidelines.health.go.ke:8000/media/Primary_Health_Care_Network_Guidelines_-_May_2021.pdf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ケニア地域保健政策 (2020~2030年)</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https://chu4uhc.org/wp-content/uploads/2023/08/Kenya-Community-Health-Policy-Signed-1.pdf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https://nurturing-care.org/kenya-community-health-policy-2020-2030/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88</a:t>
            </a:fld>
            <a:endParaRPr lang="ja-JP" altLang="en-US" dirty="0"/>
          </a:p>
        </p:txBody>
      </p:sp>
    </p:spTree>
    <p:extLst>
      <p:ext uri="{BB962C8B-B14F-4D97-AF65-F5344CB8AC3E}">
        <p14:creationId xmlns:p14="http://schemas.microsoft.com/office/powerpoint/2010/main" val="1024256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noProof="1"/>
              <a:t>非感染性疾患の予防と管理のための国家戦略計画</a:t>
            </a:r>
            <a:endParaRPr kumimoji="1" lang="ja-JP"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https://www.iccp-portal.org/sites/default/files/plans/Kenya-Non-Communicable-Disease-NCD-Strategic-Plan-2021-2025.pdf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https://www.iccp-portal.org/resources/kenya-national-ncd-strategic-plan-202122-202526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ケニア保健財政戦略</a:t>
            </a:r>
            <a:endParaRPr kumimoji="1" lang="ja-JP"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http://guidelines.health.go.ke:8000/media/Kenya_Health_Financing_Strategy_Abridged_Version_2020-2030.pdf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89</a:t>
            </a:fld>
            <a:endParaRPr lang="ja-JP" altLang="en-US" dirty="0"/>
          </a:p>
        </p:txBody>
      </p:sp>
    </p:spTree>
    <p:extLst>
      <p:ext uri="{BB962C8B-B14F-4D97-AF65-F5344CB8AC3E}">
        <p14:creationId xmlns:p14="http://schemas.microsoft.com/office/powerpoint/2010/main" val="237015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21</a:t>
            </a:fld>
            <a:endParaRPr lang="ja-JP" altLang="en-US"/>
          </a:p>
        </p:txBody>
      </p:sp>
    </p:spTree>
    <p:extLst>
      <p:ext uri="{BB962C8B-B14F-4D97-AF65-F5344CB8AC3E}">
        <p14:creationId xmlns:p14="http://schemas.microsoft.com/office/powerpoint/2010/main" val="11745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30</a:t>
            </a:fld>
            <a:endParaRPr kumimoji="1" lang="ja-JP" altLang="en-US"/>
          </a:p>
        </p:txBody>
      </p:sp>
    </p:spTree>
    <p:extLst>
      <p:ext uri="{BB962C8B-B14F-4D97-AF65-F5344CB8AC3E}">
        <p14:creationId xmlns:p14="http://schemas.microsoft.com/office/powerpoint/2010/main" val="253324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31</a:t>
            </a:fld>
            <a:endParaRPr kumimoji="1" lang="ja-JP" altLang="en-US"/>
          </a:p>
        </p:txBody>
      </p:sp>
    </p:spTree>
    <p:extLst>
      <p:ext uri="{BB962C8B-B14F-4D97-AF65-F5344CB8AC3E}">
        <p14:creationId xmlns:p14="http://schemas.microsoft.com/office/powerpoint/2010/main" val="21799766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31.xml"/><Relationship Id="rId21" Type="http://schemas.openxmlformats.org/officeDocument/2006/relationships/tags" Target="../tags/tag426.xml"/><Relationship Id="rId42" Type="http://schemas.openxmlformats.org/officeDocument/2006/relationships/tags" Target="../tags/tag447.xml"/><Relationship Id="rId47" Type="http://schemas.openxmlformats.org/officeDocument/2006/relationships/tags" Target="../tags/tag452.xml"/><Relationship Id="rId63" Type="http://schemas.openxmlformats.org/officeDocument/2006/relationships/tags" Target="../tags/tag468.xml"/><Relationship Id="rId68" Type="http://schemas.openxmlformats.org/officeDocument/2006/relationships/tags" Target="../tags/tag473.xml"/><Relationship Id="rId84" Type="http://schemas.openxmlformats.org/officeDocument/2006/relationships/tags" Target="../tags/tag489.xml"/><Relationship Id="rId89" Type="http://schemas.openxmlformats.org/officeDocument/2006/relationships/slideLayout" Target="../slideLayouts/slideLayout3.xml"/><Relationship Id="rId16" Type="http://schemas.openxmlformats.org/officeDocument/2006/relationships/tags" Target="../tags/tag421.xml"/><Relationship Id="rId11" Type="http://schemas.openxmlformats.org/officeDocument/2006/relationships/tags" Target="../tags/tag416.xml"/><Relationship Id="rId32" Type="http://schemas.openxmlformats.org/officeDocument/2006/relationships/tags" Target="../tags/tag437.xml"/><Relationship Id="rId37" Type="http://schemas.openxmlformats.org/officeDocument/2006/relationships/tags" Target="../tags/tag442.xml"/><Relationship Id="rId53" Type="http://schemas.openxmlformats.org/officeDocument/2006/relationships/tags" Target="../tags/tag458.xml"/><Relationship Id="rId58" Type="http://schemas.openxmlformats.org/officeDocument/2006/relationships/tags" Target="../tags/tag463.xml"/><Relationship Id="rId74" Type="http://schemas.openxmlformats.org/officeDocument/2006/relationships/tags" Target="../tags/tag479.xml"/><Relationship Id="rId79" Type="http://schemas.openxmlformats.org/officeDocument/2006/relationships/tags" Target="../tags/tag484.xml"/><Relationship Id="rId5" Type="http://schemas.openxmlformats.org/officeDocument/2006/relationships/tags" Target="../tags/tag410.xml"/><Relationship Id="rId90" Type="http://schemas.openxmlformats.org/officeDocument/2006/relationships/oleObject" Target="../embeddings/oleObject9.bin"/><Relationship Id="rId22" Type="http://schemas.openxmlformats.org/officeDocument/2006/relationships/tags" Target="../tags/tag427.xml"/><Relationship Id="rId27" Type="http://schemas.openxmlformats.org/officeDocument/2006/relationships/tags" Target="../tags/tag432.xml"/><Relationship Id="rId43" Type="http://schemas.openxmlformats.org/officeDocument/2006/relationships/tags" Target="../tags/tag448.xml"/><Relationship Id="rId48" Type="http://schemas.openxmlformats.org/officeDocument/2006/relationships/tags" Target="../tags/tag453.xml"/><Relationship Id="rId64" Type="http://schemas.openxmlformats.org/officeDocument/2006/relationships/tags" Target="../tags/tag469.xml"/><Relationship Id="rId69" Type="http://schemas.openxmlformats.org/officeDocument/2006/relationships/tags" Target="../tags/tag474.xml"/><Relationship Id="rId8" Type="http://schemas.openxmlformats.org/officeDocument/2006/relationships/tags" Target="../tags/tag413.xml"/><Relationship Id="rId51" Type="http://schemas.openxmlformats.org/officeDocument/2006/relationships/tags" Target="../tags/tag456.xml"/><Relationship Id="rId72" Type="http://schemas.openxmlformats.org/officeDocument/2006/relationships/tags" Target="../tags/tag477.xml"/><Relationship Id="rId80" Type="http://schemas.openxmlformats.org/officeDocument/2006/relationships/tags" Target="../tags/tag485.xml"/><Relationship Id="rId85" Type="http://schemas.openxmlformats.org/officeDocument/2006/relationships/tags" Target="../tags/tag490.xml"/><Relationship Id="rId93" Type="http://schemas.openxmlformats.org/officeDocument/2006/relationships/chart" Target="../charts/chart8.xml"/><Relationship Id="rId3" Type="http://schemas.openxmlformats.org/officeDocument/2006/relationships/tags" Target="../tags/tag408.xml"/><Relationship Id="rId12" Type="http://schemas.openxmlformats.org/officeDocument/2006/relationships/tags" Target="../tags/tag417.xml"/><Relationship Id="rId17" Type="http://schemas.openxmlformats.org/officeDocument/2006/relationships/tags" Target="../tags/tag422.xml"/><Relationship Id="rId25" Type="http://schemas.openxmlformats.org/officeDocument/2006/relationships/tags" Target="../tags/tag430.xml"/><Relationship Id="rId33" Type="http://schemas.openxmlformats.org/officeDocument/2006/relationships/tags" Target="../tags/tag438.xml"/><Relationship Id="rId38" Type="http://schemas.openxmlformats.org/officeDocument/2006/relationships/tags" Target="../tags/tag443.xml"/><Relationship Id="rId46" Type="http://schemas.openxmlformats.org/officeDocument/2006/relationships/tags" Target="../tags/tag451.xml"/><Relationship Id="rId59" Type="http://schemas.openxmlformats.org/officeDocument/2006/relationships/tags" Target="../tags/tag464.xml"/><Relationship Id="rId67" Type="http://schemas.openxmlformats.org/officeDocument/2006/relationships/tags" Target="../tags/tag472.xml"/><Relationship Id="rId20" Type="http://schemas.openxmlformats.org/officeDocument/2006/relationships/tags" Target="../tags/tag425.xml"/><Relationship Id="rId41" Type="http://schemas.openxmlformats.org/officeDocument/2006/relationships/tags" Target="../tags/tag446.xml"/><Relationship Id="rId54" Type="http://schemas.openxmlformats.org/officeDocument/2006/relationships/tags" Target="../tags/tag459.xml"/><Relationship Id="rId62" Type="http://schemas.openxmlformats.org/officeDocument/2006/relationships/tags" Target="../tags/tag467.xml"/><Relationship Id="rId70" Type="http://schemas.openxmlformats.org/officeDocument/2006/relationships/tags" Target="../tags/tag475.xml"/><Relationship Id="rId75" Type="http://schemas.openxmlformats.org/officeDocument/2006/relationships/tags" Target="../tags/tag480.xml"/><Relationship Id="rId83" Type="http://schemas.openxmlformats.org/officeDocument/2006/relationships/tags" Target="../tags/tag488.xml"/><Relationship Id="rId88" Type="http://schemas.openxmlformats.org/officeDocument/2006/relationships/tags" Target="../tags/tag493.xml"/><Relationship Id="rId91" Type="http://schemas.openxmlformats.org/officeDocument/2006/relationships/image" Target="../media/image18.emf"/><Relationship Id="rId1" Type="http://schemas.openxmlformats.org/officeDocument/2006/relationships/tags" Target="../tags/tag406.xml"/><Relationship Id="rId6" Type="http://schemas.openxmlformats.org/officeDocument/2006/relationships/tags" Target="../tags/tag411.xml"/><Relationship Id="rId15" Type="http://schemas.openxmlformats.org/officeDocument/2006/relationships/tags" Target="../tags/tag420.xml"/><Relationship Id="rId23" Type="http://schemas.openxmlformats.org/officeDocument/2006/relationships/tags" Target="../tags/tag428.xml"/><Relationship Id="rId28" Type="http://schemas.openxmlformats.org/officeDocument/2006/relationships/tags" Target="../tags/tag433.xml"/><Relationship Id="rId36" Type="http://schemas.openxmlformats.org/officeDocument/2006/relationships/tags" Target="../tags/tag441.xml"/><Relationship Id="rId49" Type="http://schemas.openxmlformats.org/officeDocument/2006/relationships/tags" Target="../tags/tag454.xml"/><Relationship Id="rId57" Type="http://schemas.openxmlformats.org/officeDocument/2006/relationships/tags" Target="../tags/tag462.xml"/><Relationship Id="rId10" Type="http://schemas.openxmlformats.org/officeDocument/2006/relationships/tags" Target="../tags/tag415.xml"/><Relationship Id="rId31" Type="http://schemas.openxmlformats.org/officeDocument/2006/relationships/tags" Target="../tags/tag436.xml"/><Relationship Id="rId44" Type="http://schemas.openxmlformats.org/officeDocument/2006/relationships/tags" Target="../tags/tag449.xml"/><Relationship Id="rId52" Type="http://schemas.openxmlformats.org/officeDocument/2006/relationships/tags" Target="../tags/tag457.xml"/><Relationship Id="rId60" Type="http://schemas.openxmlformats.org/officeDocument/2006/relationships/tags" Target="../tags/tag465.xml"/><Relationship Id="rId65" Type="http://schemas.openxmlformats.org/officeDocument/2006/relationships/tags" Target="../tags/tag470.xml"/><Relationship Id="rId73" Type="http://schemas.openxmlformats.org/officeDocument/2006/relationships/tags" Target="../tags/tag478.xml"/><Relationship Id="rId78" Type="http://schemas.openxmlformats.org/officeDocument/2006/relationships/tags" Target="../tags/tag483.xml"/><Relationship Id="rId81" Type="http://schemas.openxmlformats.org/officeDocument/2006/relationships/tags" Target="../tags/tag486.xml"/><Relationship Id="rId86" Type="http://schemas.openxmlformats.org/officeDocument/2006/relationships/tags" Target="../tags/tag491.xml"/><Relationship Id="rId4" Type="http://schemas.openxmlformats.org/officeDocument/2006/relationships/tags" Target="../tags/tag409.xml"/><Relationship Id="rId9" Type="http://schemas.openxmlformats.org/officeDocument/2006/relationships/tags" Target="../tags/tag414.xml"/><Relationship Id="rId13" Type="http://schemas.openxmlformats.org/officeDocument/2006/relationships/tags" Target="../tags/tag418.xml"/><Relationship Id="rId18" Type="http://schemas.openxmlformats.org/officeDocument/2006/relationships/tags" Target="../tags/tag423.xml"/><Relationship Id="rId39" Type="http://schemas.openxmlformats.org/officeDocument/2006/relationships/tags" Target="../tags/tag444.xml"/><Relationship Id="rId34" Type="http://schemas.openxmlformats.org/officeDocument/2006/relationships/tags" Target="../tags/tag439.xml"/><Relationship Id="rId50" Type="http://schemas.openxmlformats.org/officeDocument/2006/relationships/tags" Target="../tags/tag455.xml"/><Relationship Id="rId55" Type="http://schemas.openxmlformats.org/officeDocument/2006/relationships/tags" Target="../tags/tag460.xml"/><Relationship Id="rId76" Type="http://schemas.openxmlformats.org/officeDocument/2006/relationships/tags" Target="../tags/tag481.xml"/><Relationship Id="rId7" Type="http://schemas.openxmlformats.org/officeDocument/2006/relationships/tags" Target="../tags/tag412.xml"/><Relationship Id="rId71" Type="http://schemas.openxmlformats.org/officeDocument/2006/relationships/tags" Target="../tags/tag476.xml"/><Relationship Id="rId92" Type="http://schemas.openxmlformats.org/officeDocument/2006/relationships/chart" Target="../charts/chart7.xml"/><Relationship Id="rId2" Type="http://schemas.openxmlformats.org/officeDocument/2006/relationships/tags" Target="../tags/tag407.xml"/><Relationship Id="rId29" Type="http://schemas.openxmlformats.org/officeDocument/2006/relationships/tags" Target="../tags/tag434.xml"/><Relationship Id="rId24" Type="http://schemas.openxmlformats.org/officeDocument/2006/relationships/tags" Target="../tags/tag429.xml"/><Relationship Id="rId40" Type="http://schemas.openxmlformats.org/officeDocument/2006/relationships/tags" Target="../tags/tag445.xml"/><Relationship Id="rId45" Type="http://schemas.openxmlformats.org/officeDocument/2006/relationships/tags" Target="../tags/tag450.xml"/><Relationship Id="rId66" Type="http://schemas.openxmlformats.org/officeDocument/2006/relationships/tags" Target="../tags/tag471.xml"/><Relationship Id="rId87" Type="http://schemas.openxmlformats.org/officeDocument/2006/relationships/tags" Target="../tags/tag492.xml"/><Relationship Id="rId61" Type="http://schemas.openxmlformats.org/officeDocument/2006/relationships/tags" Target="../tags/tag466.xml"/><Relationship Id="rId82" Type="http://schemas.openxmlformats.org/officeDocument/2006/relationships/tags" Target="../tags/tag487.xml"/><Relationship Id="rId19" Type="http://schemas.openxmlformats.org/officeDocument/2006/relationships/tags" Target="../tags/tag424.xml"/><Relationship Id="rId14" Type="http://schemas.openxmlformats.org/officeDocument/2006/relationships/tags" Target="../tags/tag419.xml"/><Relationship Id="rId30" Type="http://schemas.openxmlformats.org/officeDocument/2006/relationships/tags" Target="../tags/tag435.xml"/><Relationship Id="rId35" Type="http://schemas.openxmlformats.org/officeDocument/2006/relationships/tags" Target="../tags/tag440.xml"/><Relationship Id="rId56" Type="http://schemas.openxmlformats.org/officeDocument/2006/relationships/tags" Target="../tags/tag461.xml"/><Relationship Id="rId77" Type="http://schemas.openxmlformats.org/officeDocument/2006/relationships/tags" Target="../tags/tag48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1070.xml"/><Relationship Id="rId4" Type="http://schemas.openxmlformats.org/officeDocument/2006/relationships/image" Target="../media/image19.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1071.xml"/><Relationship Id="rId4" Type="http://schemas.openxmlformats.org/officeDocument/2006/relationships/image" Target="../media/image19.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3.xml"/><Relationship Id="rId1" Type="http://schemas.openxmlformats.org/officeDocument/2006/relationships/tags" Target="../tags/tag1072.xml"/><Relationship Id="rId4" Type="http://schemas.openxmlformats.org/officeDocument/2006/relationships/image" Target="../media/image52.emf"/></Relationships>
</file>

<file path=ppt/slides/_rels/slide103.xml.rels><?xml version="1.0" encoding="UTF-8" standalone="yes"?>
<Relationships xmlns="http://schemas.openxmlformats.org/package/2006/relationships"><Relationship Id="rId8" Type="http://schemas.openxmlformats.org/officeDocument/2006/relationships/hyperlink" Target="https://www.jetro.go.jp/ext_images/_Reports/02/2021/9b33dc8a948ba799/202105.pdf" TargetMode="External"/><Relationship Id="rId3" Type="http://schemas.openxmlformats.org/officeDocument/2006/relationships/oleObject" Target="../embeddings/oleObject72.bin"/><Relationship Id="rId7" Type="http://schemas.openxmlformats.org/officeDocument/2006/relationships/hyperlink" Target="https://www.youtube.com/watch?v=oato5ZGWObU" TargetMode="External"/><Relationship Id="rId2" Type="http://schemas.openxmlformats.org/officeDocument/2006/relationships/slideLayout" Target="../slideLayouts/slideLayout3.xml"/><Relationship Id="rId1" Type="http://schemas.openxmlformats.org/officeDocument/2006/relationships/tags" Target="../tags/tag1073.xml"/><Relationship Id="rId6" Type="http://schemas.openxmlformats.org/officeDocument/2006/relationships/hyperlink" Target="https://www.jetro.go.jp/world/covid-19/africa/video/028ef0736d7145a6.html?_previewDate_=null&amp;revision=0&amp;viewForce=1&amp;_tmpCssPreview_=0%2F.html" TargetMode="External"/><Relationship Id="rId5" Type="http://schemas.openxmlformats.org/officeDocument/2006/relationships/hyperlink" Target="https://www.jetro.go.jp/ext_images/_Reports/02/2017/4ea799ddbf3e08ee/rpt_establishmentcompany_ke201908.pdf" TargetMode="External"/><Relationship Id="rId10" Type="http://schemas.openxmlformats.org/officeDocument/2006/relationships/hyperlink" Target="https://www.jetro.go.jp/ext_images/theme/ip/iippf/project/20221018.pdf" TargetMode="External"/><Relationship Id="rId4" Type="http://schemas.openxmlformats.org/officeDocument/2006/relationships/image" Target="../media/image19.emf"/><Relationship Id="rId9" Type="http://schemas.openxmlformats.org/officeDocument/2006/relationships/hyperlink" Target="https://www.jetro.go.jp/ext_images/_Reports/02/2022/ad09c77fe30f9289/202202.pdf"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chart" Target="../charts/chart9.xml"/><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image" Target="../media/image18.emf"/><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oleObject" Target="../embeddings/oleObject10.bin"/><Relationship Id="rId5" Type="http://schemas.openxmlformats.org/officeDocument/2006/relationships/tags" Target="../tags/tag498.xml"/><Relationship Id="rId10" Type="http://schemas.openxmlformats.org/officeDocument/2006/relationships/notesSlide" Target="../notesSlides/notesSlide5.xml"/><Relationship Id="rId4" Type="http://schemas.openxmlformats.org/officeDocument/2006/relationships/tags" Target="../tags/tag497.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50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505.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506.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50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508.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117" Type="http://schemas.openxmlformats.org/officeDocument/2006/relationships/tags" Target="../tags/tag625.xml"/><Relationship Id="rId21" Type="http://schemas.openxmlformats.org/officeDocument/2006/relationships/tags" Target="../tags/tag529.xml"/><Relationship Id="rId42" Type="http://schemas.openxmlformats.org/officeDocument/2006/relationships/tags" Target="../tags/tag550.xml"/><Relationship Id="rId63" Type="http://schemas.openxmlformats.org/officeDocument/2006/relationships/tags" Target="../tags/tag571.xml"/><Relationship Id="rId84" Type="http://schemas.openxmlformats.org/officeDocument/2006/relationships/tags" Target="../tags/tag592.xml"/><Relationship Id="rId138" Type="http://schemas.openxmlformats.org/officeDocument/2006/relationships/tags" Target="../tags/tag646.xml"/><Relationship Id="rId107" Type="http://schemas.openxmlformats.org/officeDocument/2006/relationships/tags" Target="../tags/tag615.xml"/><Relationship Id="rId11" Type="http://schemas.openxmlformats.org/officeDocument/2006/relationships/tags" Target="../tags/tag519.xml"/><Relationship Id="rId32" Type="http://schemas.openxmlformats.org/officeDocument/2006/relationships/tags" Target="../tags/tag540.xml"/><Relationship Id="rId53" Type="http://schemas.openxmlformats.org/officeDocument/2006/relationships/tags" Target="../tags/tag561.xml"/><Relationship Id="rId74" Type="http://schemas.openxmlformats.org/officeDocument/2006/relationships/tags" Target="../tags/tag582.xml"/><Relationship Id="rId128" Type="http://schemas.openxmlformats.org/officeDocument/2006/relationships/tags" Target="../tags/tag636.xml"/><Relationship Id="rId149" Type="http://schemas.openxmlformats.org/officeDocument/2006/relationships/slideLayout" Target="../slideLayouts/slideLayout3.xml"/><Relationship Id="rId5" Type="http://schemas.openxmlformats.org/officeDocument/2006/relationships/tags" Target="../tags/tag513.xml"/><Relationship Id="rId95" Type="http://schemas.openxmlformats.org/officeDocument/2006/relationships/tags" Target="../tags/tag603.xml"/><Relationship Id="rId22" Type="http://schemas.openxmlformats.org/officeDocument/2006/relationships/tags" Target="../tags/tag530.xml"/><Relationship Id="rId27" Type="http://schemas.openxmlformats.org/officeDocument/2006/relationships/tags" Target="../tags/tag535.xml"/><Relationship Id="rId43" Type="http://schemas.openxmlformats.org/officeDocument/2006/relationships/tags" Target="../tags/tag551.xml"/><Relationship Id="rId48" Type="http://schemas.openxmlformats.org/officeDocument/2006/relationships/tags" Target="../tags/tag556.xml"/><Relationship Id="rId64" Type="http://schemas.openxmlformats.org/officeDocument/2006/relationships/tags" Target="../tags/tag572.xml"/><Relationship Id="rId69" Type="http://schemas.openxmlformats.org/officeDocument/2006/relationships/tags" Target="../tags/tag577.xml"/><Relationship Id="rId113" Type="http://schemas.openxmlformats.org/officeDocument/2006/relationships/tags" Target="../tags/tag621.xml"/><Relationship Id="rId118" Type="http://schemas.openxmlformats.org/officeDocument/2006/relationships/tags" Target="../tags/tag626.xml"/><Relationship Id="rId134" Type="http://schemas.openxmlformats.org/officeDocument/2006/relationships/tags" Target="../tags/tag642.xml"/><Relationship Id="rId139" Type="http://schemas.openxmlformats.org/officeDocument/2006/relationships/tags" Target="../tags/tag647.xml"/><Relationship Id="rId80" Type="http://schemas.openxmlformats.org/officeDocument/2006/relationships/tags" Target="../tags/tag588.xml"/><Relationship Id="rId85" Type="http://schemas.openxmlformats.org/officeDocument/2006/relationships/tags" Target="../tags/tag593.xml"/><Relationship Id="rId150" Type="http://schemas.openxmlformats.org/officeDocument/2006/relationships/notesSlide" Target="../notesSlides/notesSlide6.xml"/><Relationship Id="rId155" Type="http://schemas.openxmlformats.org/officeDocument/2006/relationships/chart" Target="../charts/chart12.xml"/><Relationship Id="rId12" Type="http://schemas.openxmlformats.org/officeDocument/2006/relationships/tags" Target="../tags/tag520.xml"/><Relationship Id="rId17" Type="http://schemas.openxmlformats.org/officeDocument/2006/relationships/tags" Target="../tags/tag525.xml"/><Relationship Id="rId33" Type="http://schemas.openxmlformats.org/officeDocument/2006/relationships/tags" Target="../tags/tag541.xml"/><Relationship Id="rId38" Type="http://schemas.openxmlformats.org/officeDocument/2006/relationships/tags" Target="../tags/tag546.xml"/><Relationship Id="rId59" Type="http://schemas.openxmlformats.org/officeDocument/2006/relationships/tags" Target="../tags/tag567.xml"/><Relationship Id="rId103" Type="http://schemas.openxmlformats.org/officeDocument/2006/relationships/tags" Target="../tags/tag611.xml"/><Relationship Id="rId108" Type="http://schemas.openxmlformats.org/officeDocument/2006/relationships/tags" Target="../tags/tag616.xml"/><Relationship Id="rId124" Type="http://schemas.openxmlformats.org/officeDocument/2006/relationships/tags" Target="../tags/tag632.xml"/><Relationship Id="rId129" Type="http://schemas.openxmlformats.org/officeDocument/2006/relationships/tags" Target="../tags/tag637.xml"/><Relationship Id="rId54" Type="http://schemas.openxmlformats.org/officeDocument/2006/relationships/tags" Target="../tags/tag562.xml"/><Relationship Id="rId70" Type="http://schemas.openxmlformats.org/officeDocument/2006/relationships/tags" Target="../tags/tag578.xml"/><Relationship Id="rId75" Type="http://schemas.openxmlformats.org/officeDocument/2006/relationships/tags" Target="../tags/tag583.xml"/><Relationship Id="rId91" Type="http://schemas.openxmlformats.org/officeDocument/2006/relationships/tags" Target="../tags/tag599.xml"/><Relationship Id="rId96" Type="http://schemas.openxmlformats.org/officeDocument/2006/relationships/tags" Target="../tags/tag604.xml"/><Relationship Id="rId140" Type="http://schemas.openxmlformats.org/officeDocument/2006/relationships/tags" Target="../tags/tag648.xml"/><Relationship Id="rId145" Type="http://schemas.openxmlformats.org/officeDocument/2006/relationships/tags" Target="../tags/tag653.xml"/><Relationship Id="rId1" Type="http://schemas.openxmlformats.org/officeDocument/2006/relationships/tags" Target="../tags/tag509.xml"/><Relationship Id="rId6" Type="http://schemas.openxmlformats.org/officeDocument/2006/relationships/tags" Target="../tags/tag514.xml"/><Relationship Id="rId23" Type="http://schemas.openxmlformats.org/officeDocument/2006/relationships/tags" Target="../tags/tag531.xml"/><Relationship Id="rId28" Type="http://schemas.openxmlformats.org/officeDocument/2006/relationships/tags" Target="../tags/tag536.xml"/><Relationship Id="rId49" Type="http://schemas.openxmlformats.org/officeDocument/2006/relationships/tags" Target="../tags/tag557.xml"/><Relationship Id="rId114" Type="http://schemas.openxmlformats.org/officeDocument/2006/relationships/tags" Target="../tags/tag622.xml"/><Relationship Id="rId119" Type="http://schemas.openxmlformats.org/officeDocument/2006/relationships/tags" Target="../tags/tag627.xml"/><Relationship Id="rId44" Type="http://schemas.openxmlformats.org/officeDocument/2006/relationships/tags" Target="../tags/tag552.xml"/><Relationship Id="rId60" Type="http://schemas.openxmlformats.org/officeDocument/2006/relationships/tags" Target="../tags/tag568.xml"/><Relationship Id="rId65" Type="http://schemas.openxmlformats.org/officeDocument/2006/relationships/tags" Target="../tags/tag573.xml"/><Relationship Id="rId81" Type="http://schemas.openxmlformats.org/officeDocument/2006/relationships/tags" Target="../tags/tag589.xml"/><Relationship Id="rId86" Type="http://schemas.openxmlformats.org/officeDocument/2006/relationships/tags" Target="../tags/tag594.xml"/><Relationship Id="rId130" Type="http://schemas.openxmlformats.org/officeDocument/2006/relationships/tags" Target="../tags/tag638.xml"/><Relationship Id="rId135" Type="http://schemas.openxmlformats.org/officeDocument/2006/relationships/tags" Target="../tags/tag643.xml"/><Relationship Id="rId151" Type="http://schemas.openxmlformats.org/officeDocument/2006/relationships/oleObject" Target="../embeddings/oleObject16.bin"/><Relationship Id="rId13" Type="http://schemas.openxmlformats.org/officeDocument/2006/relationships/tags" Target="../tags/tag521.xml"/><Relationship Id="rId18" Type="http://schemas.openxmlformats.org/officeDocument/2006/relationships/tags" Target="../tags/tag526.xml"/><Relationship Id="rId39" Type="http://schemas.openxmlformats.org/officeDocument/2006/relationships/tags" Target="../tags/tag547.xml"/><Relationship Id="rId109" Type="http://schemas.openxmlformats.org/officeDocument/2006/relationships/tags" Target="../tags/tag617.xml"/><Relationship Id="rId34" Type="http://schemas.openxmlformats.org/officeDocument/2006/relationships/tags" Target="../tags/tag542.xml"/><Relationship Id="rId50" Type="http://schemas.openxmlformats.org/officeDocument/2006/relationships/tags" Target="../tags/tag558.xml"/><Relationship Id="rId55" Type="http://schemas.openxmlformats.org/officeDocument/2006/relationships/tags" Target="../tags/tag563.xml"/><Relationship Id="rId76" Type="http://schemas.openxmlformats.org/officeDocument/2006/relationships/tags" Target="../tags/tag584.xml"/><Relationship Id="rId97" Type="http://schemas.openxmlformats.org/officeDocument/2006/relationships/tags" Target="../tags/tag605.xml"/><Relationship Id="rId104" Type="http://schemas.openxmlformats.org/officeDocument/2006/relationships/tags" Target="../tags/tag612.xml"/><Relationship Id="rId120" Type="http://schemas.openxmlformats.org/officeDocument/2006/relationships/tags" Target="../tags/tag628.xml"/><Relationship Id="rId125" Type="http://schemas.openxmlformats.org/officeDocument/2006/relationships/tags" Target="../tags/tag633.xml"/><Relationship Id="rId141" Type="http://schemas.openxmlformats.org/officeDocument/2006/relationships/tags" Target="../tags/tag649.xml"/><Relationship Id="rId146" Type="http://schemas.openxmlformats.org/officeDocument/2006/relationships/tags" Target="../tags/tag654.xml"/><Relationship Id="rId7" Type="http://schemas.openxmlformats.org/officeDocument/2006/relationships/tags" Target="../tags/tag515.xml"/><Relationship Id="rId71" Type="http://schemas.openxmlformats.org/officeDocument/2006/relationships/tags" Target="../tags/tag579.xml"/><Relationship Id="rId92" Type="http://schemas.openxmlformats.org/officeDocument/2006/relationships/tags" Target="../tags/tag600.xml"/><Relationship Id="rId2" Type="http://schemas.openxmlformats.org/officeDocument/2006/relationships/tags" Target="../tags/tag510.xml"/><Relationship Id="rId29" Type="http://schemas.openxmlformats.org/officeDocument/2006/relationships/tags" Target="../tags/tag537.xml"/><Relationship Id="rId24" Type="http://schemas.openxmlformats.org/officeDocument/2006/relationships/tags" Target="../tags/tag532.xml"/><Relationship Id="rId40" Type="http://schemas.openxmlformats.org/officeDocument/2006/relationships/tags" Target="../tags/tag548.xml"/><Relationship Id="rId45" Type="http://schemas.openxmlformats.org/officeDocument/2006/relationships/tags" Target="../tags/tag553.xml"/><Relationship Id="rId66" Type="http://schemas.openxmlformats.org/officeDocument/2006/relationships/tags" Target="../tags/tag574.xml"/><Relationship Id="rId87" Type="http://schemas.openxmlformats.org/officeDocument/2006/relationships/tags" Target="../tags/tag595.xml"/><Relationship Id="rId110" Type="http://schemas.openxmlformats.org/officeDocument/2006/relationships/tags" Target="../tags/tag618.xml"/><Relationship Id="rId115" Type="http://schemas.openxmlformats.org/officeDocument/2006/relationships/tags" Target="../tags/tag623.xml"/><Relationship Id="rId131" Type="http://schemas.openxmlformats.org/officeDocument/2006/relationships/tags" Target="../tags/tag639.xml"/><Relationship Id="rId136" Type="http://schemas.openxmlformats.org/officeDocument/2006/relationships/tags" Target="../tags/tag644.xml"/><Relationship Id="rId61" Type="http://schemas.openxmlformats.org/officeDocument/2006/relationships/tags" Target="../tags/tag569.xml"/><Relationship Id="rId82" Type="http://schemas.openxmlformats.org/officeDocument/2006/relationships/tags" Target="../tags/tag590.xml"/><Relationship Id="rId152" Type="http://schemas.openxmlformats.org/officeDocument/2006/relationships/image" Target="../media/image1.emf"/><Relationship Id="rId19" Type="http://schemas.openxmlformats.org/officeDocument/2006/relationships/tags" Target="../tags/tag527.xml"/><Relationship Id="rId14" Type="http://schemas.openxmlformats.org/officeDocument/2006/relationships/tags" Target="../tags/tag522.xml"/><Relationship Id="rId30" Type="http://schemas.openxmlformats.org/officeDocument/2006/relationships/tags" Target="../tags/tag538.xml"/><Relationship Id="rId35" Type="http://schemas.openxmlformats.org/officeDocument/2006/relationships/tags" Target="../tags/tag543.xml"/><Relationship Id="rId56" Type="http://schemas.openxmlformats.org/officeDocument/2006/relationships/tags" Target="../tags/tag564.xml"/><Relationship Id="rId77" Type="http://schemas.openxmlformats.org/officeDocument/2006/relationships/tags" Target="../tags/tag585.xml"/><Relationship Id="rId100" Type="http://schemas.openxmlformats.org/officeDocument/2006/relationships/tags" Target="../tags/tag608.xml"/><Relationship Id="rId105" Type="http://schemas.openxmlformats.org/officeDocument/2006/relationships/tags" Target="../tags/tag613.xml"/><Relationship Id="rId126" Type="http://schemas.openxmlformats.org/officeDocument/2006/relationships/tags" Target="../tags/tag634.xml"/><Relationship Id="rId147" Type="http://schemas.openxmlformats.org/officeDocument/2006/relationships/tags" Target="../tags/tag655.xml"/><Relationship Id="rId8" Type="http://schemas.openxmlformats.org/officeDocument/2006/relationships/tags" Target="../tags/tag516.xml"/><Relationship Id="rId51" Type="http://schemas.openxmlformats.org/officeDocument/2006/relationships/tags" Target="../tags/tag559.xml"/><Relationship Id="rId72" Type="http://schemas.openxmlformats.org/officeDocument/2006/relationships/tags" Target="../tags/tag580.xml"/><Relationship Id="rId93" Type="http://schemas.openxmlformats.org/officeDocument/2006/relationships/tags" Target="../tags/tag601.xml"/><Relationship Id="rId98" Type="http://schemas.openxmlformats.org/officeDocument/2006/relationships/tags" Target="../tags/tag606.xml"/><Relationship Id="rId121" Type="http://schemas.openxmlformats.org/officeDocument/2006/relationships/tags" Target="../tags/tag629.xml"/><Relationship Id="rId142" Type="http://schemas.openxmlformats.org/officeDocument/2006/relationships/tags" Target="../tags/tag650.xml"/><Relationship Id="rId3" Type="http://schemas.openxmlformats.org/officeDocument/2006/relationships/tags" Target="../tags/tag511.xml"/><Relationship Id="rId25" Type="http://schemas.openxmlformats.org/officeDocument/2006/relationships/tags" Target="../tags/tag533.xml"/><Relationship Id="rId46" Type="http://schemas.openxmlformats.org/officeDocument/2006/relationships/tags" Target="../tags/tag554.xml"/><Relationship Id="rId67" Type="http://schemas.openxmlformats.org/officeDocument/2006/relationships/tags" Target="../tags/tag575.xml"/><Relationship Id="rId116" Type="http://schemas.openxmlformats.org/officeDocument/2006/relationships/tags" Target="../tags/tag624.xml"/><Relationship Id="rId137" Type="http://schemas.openxmlformats.org/officeDocument/2006/relationships/tags" Target="../tags/tag645.xml"/><Relationship Id="rId20" Type="http://schemas.openxmlformats.org/officeDocument/2006/relationships/tags" Target="../tags/tag528.xml"/><Relationship Id="rId41" Type="http://schemas.openxmlformats.org/officeDocument/2006/relationships/tags" Target="../tags/tag549.xml"/><Relationship Id="rId62" Type="http://schemas.openxmlformats.org/officeDocument/2006/relationships/tags" Target="../tags/tag570.xml"/><Relationship Id="rId83" Type="http://schemas.openxmlformats.org/officeDocument/2006/relationships/tags" Target="../tags/tag591.xml"/><Relationship Id="rId88" Type="http://schemas.openxmlformats.org/officeDocument/2006/relationships/tags" Target="../tags/tag596.xml"/><Relationship Id="rId111" Type="http://schemas.openxmlformats.org/officeDocument/2006/relationships/tags" Target="../tags/tag619.xml"/><Relationship Id="rId132" Type="http://schemas.openxmlformats.org/officeDocument/2006/relationships/tags" Target="../tags/tag640.xml"/><Relationship Id="rId153" Type="http://schemas.openxmlformats.org/officeDocument/2006/relationships/chart" Target="../charts/chart10.xml"/><Relationship Id="rId15" Type="http://schemas.openxmlformats.org/officeDocument/2006/relationships/tags" Target="../tags/tag523.xml"/><Relationship Id="rId36" Type="http://schemas.openxmlformats.org/officeDocument/2006/relationships/tags" Target="../tags/tag544.xml"/><Relationship Id="rId57" Type="http://schemas.openxmlformats.org/officeDocument/2006/relationships/tags" Target="../tags/tag565.xml"/><Relationship Id="rId106" Type="http://schemas.openxmlformats.org/officeDocument/2006/relationships/tags" Target="../tags/tag614.xml"/><Relationship Id="rId127" Type="http://schemas.openxmlformats.org/officeDocument/2006/relationships/tags" Target="../tags/tag635.xml"/><Relationship Id="rId10" Type="http://schemas.openxmlformats.org/officeDocument/2006/relationships/tags" Target="../tags/tag518.xml"/><Relationship Id="rId31" Type="http://schemas.openxmlformats.org/officeDocument/2006/relationships/tags" Target="../tags/tag539.xml"/><Relationship Id="rId52" Type="http://schemas.openxmlformats.org/officeDocument/2006/relationships/tags" Target="../tags/tag560.xml"/><Relationship Id="rId73" Type="http://schemas.openxmlformats.org/officeDocument/2006/relationships/tags" Target="../tags/tag581.xml"/><Relationship Id="rId78" Type="http://schemas.openxmlformats.org/officeDocument/2006/relationships/tags" Target="../tags/tag586.xml"/><Relationship Id="rId94" Type="http://schemas.openxmlformats.org/officeDocument/2006/relationships/tags" Target="../tags/tag602.xml"/><Relationship Id="rId99" Type="http://schemas.openxmlformats.org/officeDocument/2006/relationships/tags" Target="../tags/tag607.xml"/><Relationship Id="rId101" Type="http://schemas.openxmlformats.org/officeDocument/2006/relationships/tags" Target="../tags/tag609.xml"/><Relationship Id="rId122" Type="http://schemas.openxmlformats.org/officeDocument/2006/relationships/tags" Target="../tags/tag630.xml"/><Relationship Id="rId143" Type="http://schemas.openxmlformats.org/officeDocument/2006/relationships/tags" Target="../tags/tag651.xml"/><Relationship Id="rId148" Type="http://schemas.openxmlformats.org/officeDocument/2006/relationships/tags" Target="../tags/tag656.xml"/><Relationship Id="rId4" Type="http://schemas.openxmlformats.org/officeDocument/2006/relationships/tags" Target="../tags/tag512.xml"/><Relationship Id="rId9" Type="http://schemas.openxmlformats.org/officeDocument/2006/relationships/tags" Target="../tags/tag517.xml"/><Relationship Id="rId26" Type="http://schemas.openxmlformats.org/officeDocument/2006/relationships/tags" Target="../tags/tag534.xml"/><Relationship Id="rId47" Type="http://schemas.openxmlformats.org/officeDocument/2006/relationships/tags" Target="../tags/tag555.xml"/><Relationship Id="rId68" Type="http://schemas.openxmlformats.org/officeDocument/2006/relationships/tags" Target="../tags/tag576.xml"/><Relationship Id="rId89" Type="http://schemas.openxmlformats.org/officeDocument/2006/relationships/tags" Target="../tags/tag597.xml"/><Relationship Id="rId112" Type="http://schemas.openxmlformats.org/officeDocument/2006/relationships/tags" Target="../tags/tag620.xml"/><Relationship Id="rId133" Type="http://schemas.openxmlformats.org/officeDocument/2006/relationships/tags" Target="../tags/tag641.xml"/><Relationship Id="rId154" Type="http://schemas.openxmlformats.org/officeDocument/2006/relationships/chart" Target="../charts/chart11.xml"/><Relationship Id="rId16" Type="http://schemas.openxmlformats.org/officeDocument/2006/relationships/tags" Target="../tags/tag524.xml"/><Relationship Id="rId37" Type="http://schemas.openxmlformats.org/officeDocument/2006/relationships/tags" Target="../tags/tag545.xml"/><Relationship Id="rId58" Type="http://schemas.openxmlformats.org/officeDocument/2006/relationships/tags" Target="../tags/tag566.xml"/><Relationship Id="rId79" Type="http://schemas.openxmlformats.org/officeDocument/2006/relationships/tags" Target="../tags/tag587.xml"/><Relationship Id="rId102" Type="http://schemas.openxmlformats.org/officeDocument/2006/relationships/tags" Target="../tags/tag610.xml"/><Relationship Id="rId123" Type="http://schemas.openxmlformats.org/officeDocument/2006/relationships/tags" Target="../tags/tag631.xml"/><Relationship Id="rId144" Type="http://schemas.openxmlformats.org/officeDocument/2006/relationships/tags" Target="../tags/tag652.xml"/><Relationship Id="rId90" Type="http://schemas.openxmlformats.org/officeDocument/2006/relationships/tags" Target="../tags/tag59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664.xml"/><Relationship Id="rId13" Type="http://schemas.openxmlformats.org/officeDocument/2006/relationships/tags" Target="../tags/tag669.xml"/><Relationship Id="rId18" Type="http://schemas.openxmlformats.org/officeDocument/2006/relationships/tags" Target="../tags/tag674.xml"/><Relationship Id="rId3" Type="http://schemas.openxmlformats.org/officeDocument/2006/relationships/tags" Target="../tags/tag659.xml"/><Relationship Id="rId21" Type="http://schemas.openxmlformats.org/officeDocument/2006/relationships/slideLayout" Target="../slideLayouts/slideLayout3.xml"/><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chart" Target="../charts/chart14.xml"/><Relationship Id="rId2" Type="http://schemas.openxmlformats.org/officeDocument/2006/relationships/tags" Target="../tags/tag658.xml"/><Relationship Id="rId16" Type="http://schemas.openxmlformats.org/officeDocument/2006/relationships/tags" Target="../tags/tag672.xml"/><Relationship Id="rId20" Type="http://schemas.openxmlformats.org/officeDocument/2006/relationships/tags" Target="../tags/tag676.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tags" Target="../tags/tag667.xml"/><Relationship Id="rId24" Type="http://schemas.openxmlformats.org/officeDocument/2006/relationships/chart" Target="../charts/chart13.xml"/><Relationship Id="rId5" Type="http://schemas.openxmlformats.org/officeDocument/2006/relationships/tags" Target="../tags/tag661.xml"/><Relationship Id="rId15" Type="http://schemas.openxmlformats.org/officeDocument/2006/relationships/tags" Target="../tags/tag671.xml"/><Relationship Id="rId23" Type="http://schemas.openxmlformats.org/officeDocument/2006/relationships/image" Target="../media/image18.emf"/><Relationship Id="rId10" Type="http://schemas.openxmlformats.org/officeDocument/2006/relationships/tags" Target="../tags/tag666.xml"/><Relationship Id="rId19" Type="http://schemas.openxmlformats.org/officeDocument/2006/relationships/tags" Target="../tags/tag675.xml"/><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2"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8.xml"/><Relationship Id="rId1" Type="http://schemas.openxmlformats.org/officeDocument/2006/relationships/tags" Target="../tags/tag677.x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image" Target="../media/image19.emf"/><Relationship Id="rId7" Type="http://schemas.openxmlformats.org/officeDocument/2006/relationships/tags" Target="../tags/tag687.xml"/><Relationship Id="rId2" Type="http://schemas.openxmlformats.org/officeDocument/2006/relationships/tags" Target="../tags/tag682.xml"/><Relationship Id="rId16" Type="http://schemas.openxmlformats.org/officeDocument/2006/relationships/tags" Target="../tags/tag696.xml"/><Relationship Id="rId29" Type="http://schemas.openxmlformats.org/officeDocument/2006/relationships/tags" Target="../tags/tag709.xml"/><Relationship Id="rId1" Type="http://schemas.openxmlformats.org/officeDocument/2006/relationships/tags" Target="../tags/tag681.xml"/><Relationship Id="rId6" Type="http://schemas.openxmlformats.org/officeDocument/2006/relationships/tags" Target="../tags/tag686.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slideLayout" Target="../slideLayouts/slideLayout3.xml"/><Relationship Id="rId45" Type="http://schemas.openxmlformats.org/officeDocument/2006/relationships/chart" Target="../charts/chart17.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tags" Target="../tags/tag711.xml"/><Relationship Id="rId44" Type="http://schemas.openxmlformats.org/officeDocument/2006/relationships/chart" Target="../charts/chart16.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chart" Target="../charts/chart15.xml"/><Relationship Id="rId8" Type="http://schemas.openxmlformats.org/officeDocument/2006/relationships/tags" Target="../tags/tag688.xml"/><Relationship Id="rId3" Type="http://schemas.openxmlformats.org/officeDocument/2006/relationships/tags" Target="../tags/tag683.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chart" Target="../charts/chart18.xml"/><Relationship Id="rId20" Type="http://schemas.openxmlformats.org/officeDocument/2006/relationships/tags" Target="../tags/tag700.xml"/><Relationship Id="rId41"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720.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2.xml"/><Relationship Id="rId1" Type="http://schemas.openxmlformats.org/officeDocument/2006/relationships/tags" Target="../tags/tag721.xml"/><Relationship Id="rId5" Type="http://schemas.openxmlformats.org/officeDocument/2006/relationships/image" Target="../media/image19.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26" Type="http://schemas.openxmlformats.org/officeDocument/2006/relationships/tags" Target="../tags/tag748.xml"/><Relationship Id="rId117" Type="http://schemas.openxmlformats.org/officeDocument/2006/relationships/tags" Target="../tags/tag839.xml"/><Relationship Id="rId21" Type="http://schemas.openxmlformats.org/officeDocument/2006/relationships/tags" Target="../tags/tag743.xml"/><Relationship Id="rId42" Type="http://schemas.openxmlformats.org/officeDocument/2006/relationships/tags" Target="../tags/tag764.xml"/><Relationship Id="rId47" Type="http://schemas.openxmlformats.org/officeDocument/2006/relationships/tags" Target="../tags/tag769.xml"/><Relationship Id="rId63" Type="http://schemas.openxmlformats.org/officeDocument/2006/relationships/tags" Target="../tags/tag785.xml"/><Relationship Id="rId68" Type="http://schemas.openxmlformats.org/officeDocument/2006/relationships/tags" Target="../tags/tag790.xml"/><Relationship Id="rId84" Type="http://schemas.openxmlformats.org/officeDocument/2006/relationships/tags" Target="../tags/tag806.xml"/><Relationship Id="rId89" Type="http://schemas.openxmlformats.org/officeDocument/2006/relationships/tags" Target="../tags/tag811.xml"/><Relationship Id="rId112" Type="http://schemas.openxmlformats.org/officeDocument/2006/relationships/tags" Target="../tags/tag834.xml"/><Relationship Id="rId16" Type="http://schemas.openxmlformats.org/officeDocument/2006/relationships/tags" Target="../tags/tag738.xml"/><Relationship Id="rId107" Type="http://schemas.openxmlformats.org/officeDocument/2006/relationships/tags" Target="../tags/tag829.xml"/><Relationship Id="rId11" Type="http://schemas.openxmlformats.org/officeDocument/2006/relationships/tags" Target="../tags/tag733.xml"/><Relationship Id="rId32" Type="http://schemas.openxmlformats.org/officeDocument/2006/relationships/tags" Target="../tags/tag754.xml"/><Relationship Id="rId37" Type="http://schemas.openxmlformats.org/officeDocument/2006/relationships/tags" Target="../tags/tag759.xml"/><Relationship Id="rId53" Type="http://schemas.openxmlformats.org/officeDocument/2006/relationships/tags" Target="../tags/tag775.xml"/><Relationship Id="rId58" Type="http://schemas.openxmlformats.org/officeDocument/2006/relationships/tags" Target="../tags/tag780.xml"/><Relationship Id="rId74" Type="http://schemas.openxmlformats.org/officeDocument/2006/relationships/tags" Target="../tags/tag796.xml"/><Relationship Id="rId79" Type="http://schemas.openxmlformats.org/officeDocument/2006/relationships/tags" Target="../tags/tag801.xml"/><Relationship Id="rId102" Type="http://schemas.openxmlformats.org/officeDocument/2006/relationships/tags" Target="../tags/tag824.xml"/><Relationship Id="rId123" Type="http://schemas.openxmlformats.org/officeDocument/2006/relationships/chart" Target="../charts/chart20.xml"/><Relationship Id="rId5" Type="http://schemas.openxmlformats.org/officeDocument/2006/relationships/tags" Target="../tags/tag727.xml"/><Relationship Id="rId90" Type="http://schemas.openxmlformats.org/officeDocument/2006/relationships/tags" Target="../tags/tag812.xml"/><Relationship Id="rId95" Type="http://schemas.openxmlformats.org/officeDocument/2006/relationships/tags" Target="../tags/tag817.xml"/><Relationship Id="rId22" Type="http://schemas.openxmlformats.org/officeDocument/2006/relationships/tags" Target="../tags/tag744.xml"/><Relationship Id="rId27" Type="http://schemas.openxmlformats.org/officeDocument/2006/relationships/tags" Target="../tags/tag749.xml"/><Relationship Id="rId43" Type="http://schemas.openxmlformats.org/officeDocument/2006/relationships/tags" Target="../tags/tag765.xml"/><Relationship Id="rId48" Type="http://schemas.openxmlformats.org/officeDocument/2006/relationships/tags" Target="../tags/tag770.xml"/><Relationship Id="rId64" Type="http://schemas.openxmlformats.org/officeDocument/2006/relationships/tags" Target="../tags/tag786.xml"/><Relationship Id="rId69" Type="http://schemas.openxmlformats.org/officeDocument/2006/relationships/tags" Target="../tags/tag791.xml"/><Relationship Id="rId113" Type="http://schemas.openxmlformats.org/officeDocument/2006/relationships/tags" Target="../tags/tag835.xml"/><Relationship Id="rId118" Type="http://schemas.openxmlformats.org/officeDocument/2006/relationships/tags" Target="../tags/tag840.xml"/><Relationship Id="rId80" Type="http://schemas.openxmlformats.org/officeDocument/2006/relationships/tags" Target="../tags/tag802.xml"/><Relationship Id="rId85" Type="http://schemas.openxmlformats.org/officeDocument/2006/relationships/tags" Target="../tags/tag807.xml"/><Relationship Id="rId12" Type="http://schemas.openxmlformats.org/officeDocument/2006/relationships/tags" Target="../tags/tag734.xml"/><Relationship Id="rId17" Type="http://schemas.openxmlformats.org/officeDocument/2006/relationships/tags" Target="../tags/tag739.xml"/><Relationship Id="rId33" Type="http://schemas.openxmlformats.org/officeDocument/2006/relationships/tags" Target="../tags/tag755.xml"/><Relationship Id="rId38" Type="http://schemas.openxmlformats.org/officeDocument/2006/relationships/tags" Target="../tags/tag760.xml"/><Relationship Id="rId59" Type="http://schemas.openxmlformats.org/officeDocument/2006/relationships/tags" Target="../tags/tag781.xml"/><Relationship Id="rId103" Type="http://schemas.openxmlformats.org/officeDocument/2006/relationships/tags" Target="../tags/tag825.xml"/><Relationship Id="rId108" Type="http://schemas.openxmlformats.org/officeDocument/2006/relationships/tags" Target="../tags/tag830.xml"/><Relationship Id="rId54" Type="http://schemas.openxmlformats.org/officeDocument/2006/relationships/tags" Target="../tags/tag776.xml"/><Relationship Id="rId70" Type="http://schemas.openxmlformats.org/officeDocument/2006/relationships/tags" Target="../tags/tag792.xml"/><Relationship Id="rId75" Type="http://schemas.openxmlformats.org/officeDocument/2006/relationships/tags" Target="../tags/tag797.xml"/><Relationship Id="rId91" Type="http://schemas.openxmlformats.org/officeDocument/2006/relationships/tags" Target="../tags/tag813.xml"/><Relationship Id="rId96" Type="http://schemas.openxmlformats.org/officeDocument/2006/relationships/tags" Target="../tags/tag818.xml"/><Relationship Id="rId1" Type="http://schemas.openxmlformats.org/officeDocument/2006/relationships/tags" Target="../tags/tag723.xml"/><Relationship Id="rId6" Type="http://schemas.openxmlformats.org/officeDocument/2006/relationships/tags" Target="../tags/tag728.xml"/><Relationship Id="rId23" Type="http://schemas.openxmlformats.org/officeDocument/2006/relationships/tags" Target="../tags/tag745.xml"/><Relationship Id="rId28" Type="http://schemas.openxmlformats.org/officeDocument/2006/relationships/tags" Target="../tags/tag750.xml"/><Relationship Id="rId49" Type="http://schemas.openxmlformats.org/officeDocument/2006/relationships/tags" Target="../tags/tag771.xml"/><Relationship Id="rId114" Type="http://schemas.openxmlformats.org/officeDocument/2006/relationships/tags" Target="../tags/tag836.xml"/><Relationship Id="rId119" Type="http://schemas.openxmlformats.org/officeDocument/2006/relationships/slideLayout" Target="../slideLayouts/slideLayout3.xml"/><Relationship Id="rId44" Type="http://schemas.openxmlformats.org/officeDocument/2006/relationships/tags" Target="../tags/tag766.xml"/><Relationship Id="rId60" Type="http://schemas.openxmlformats.org/officeDocument/2006/relationships/tags" Target="../tags/tag782.xml"/><Relationship Id="rId65" Type="http://schemas.openxmlformats.org/officeDocument/2006/relationships/tags" Target="../tags/tag787.xml"/><Relationship Id="rId81" Type="http://schemas.openxmlformats.org/officeDocument/2006/relationships/tags" Target="../tags/tag803.xml"/><Relationship Id="rId86" Type="http://schemas.openxmlformats.org/officeDocument/2006/relationships/tags" Target="../tags/tag808.xml"/><Relationship Id="rId4" Type="http://schemas.openxmlformats.org/officeDocument/2006/relationships/tags" Target="../tags/tag726.xml"/><Relationship Id="rId9" Type="http://schemas.openxmlformats.org/officeDocument/2006/relationships/tags" Target="../tags/tag731.xml"/><Relationship Id="rId13" Type="http://schemas.openxmlformats.org/officeDocument/2006/relationships/tags" Target="../tags/tag735.xml"/><Relationship Id="rId18" Type="http://schemas.openxmlformats.org/officeDocument/2006/relationships/tags" Target="../tags/tag740.xml"/><Relationship Id="rId39" Type="http://schemas.openxmlformats.org/officeDocument/2006/relationships/tags" Target="../tags/tag761.xml"/><Relationship Id="rId109" Type="http://schemas.openxmlformats.org/officeDocument/2006/relationships/tags" Target="../tags/tag831.xml"/><Relationship Id="rId34" Type="http://schemas.openxmlformats.org/officeDocument/2006/relationships/tags" Target="../tags/tag756.xml"/><Relationship Id="rId50" Type="http://schemas.openxmlformats.org/officeDocument/2006/relationships/tags" Target="../tags/tag772.xml"/><Relationship Id="rId55" Type="http://schemas.openxmlformats.org/officeDocument/2006/relationships/tags" Target="../tags/tag777.xml"/><Relationship Id="rId76" Type="http://schemas.openxmlformats.org/officeDocument/2006/relationships/tags" Target="../tags/tag798.xml"/><Relationship Id="rId97" Type="http://schemas.openxmlformats.org/officeDocument/2006/relationships/tags" Target="../tags/tag819.xml"/><Relationship Id="rId104" Type="http://schemas.openxmlformats.org/officeDocument/2006/relationships/tags" Target="../tags/tag826.xml"/><Relationship Id="rId120" Type="http://schemas.openxmlformats.org/officeDocument/2006/relationships/oleObject" Target="../embeddings/oleObject22.bin"/><Relationship Id="rId7" Type="http://schemas.openxmlformats.org/officeDocument/2006/relationships/tags" Target="../tags/tag729.xml"/><Relationship Id="rId71" Type="http://schemas.openxmlformats.org/officeDocument/2006/relationships/tags" Target="../tags/tag793.xml"/><Relationship Id="rId92" Type="http://schemas.openxmlformats.org/officeDocument/2006/relationships/tags" Target="../tags/tag814.xml"/><Relationship Id="rId2" Type="http://schemas.openxmlformats.org/officeDocument/2006/relationships/tags" Target="../tags/tag724.xml"/><Relationship Id="rId29" Type="http://schemas.openxmlformats.org/officeDocument/2006/relationships/tags" Target="../tags/tag751.xml"/><Relationship Id="rId24" Type="http://schemas.openxmlformats.org/officeDocument/2006/relationships/tags" Target="../tags/tag746.xml"/><Relationship Id="rId40" Type="http://schemas.openxmlformats.org/officeDocument/2006/relationships/tags" Target="../tags/tag762.xml"/><Relationship Id="rId45" Type="http://schemas.openxmlformats.org/officeDocument/2006/relationships/tags" Target="../tags/tag767.xml"/><Relationship Id="rId66" Type="http://schemas.openxmlformats.org/officeDocument/2006/relationships/tags" Target="../tags/tag788.xml"/><Relationship Id="rId87" Type="http://schemas.openxmlformats.org/officeDocument/2006/relationships/tags" Target="../tags/tag809.xml"/><Relationship Id="rId110" Type="http://schemas.openxmlformats.org/officeDocument/2006/relationships/tags" Target="../tags/tag832.xml"/><Relationship Id="rId115" Type="http://schemas.openxmlformats.org/officeDocument/2006/relationships/tags" Target="../tags/tag837.xml"/><Relationship Id="rId61" Type="http://schemas.openxmlformats.org/officeDocument/2006/relationships/tags" Target="../tags/tag783.xml"/><Relationship Id="rId82" Type="http://schemas.openxmlformats.org/officeDocument/2006/relationships/tags" Target="../tags/tag804.xml"/><Relationship Id="rId19" Type="http://schemas.openxmlformats.org/officeDocument/2006/relationships/tags" Target="../tags/tag741.xml"/><Relationship Id="rId14" Type="http://schemas.openxmlformats.org/officeDocument/2006/relationships/tags" Target="../tags/tag736.xml"/><Relationship Id="rId30" Type="http://schemas.openxmlformats.org/officeDocument/2006/relationships/tags" Target="../tags/tag752.xml"/><Relationship Id="rId35" Type="http://schemas.openxmlformats.org/officeDocument/2006/relationships/tags" Target="../tags/tag757.xml"/><Relationship Id="rId56" Type="http://schemas.openxmlformats.org/officeDocument/2006/relationships/tags" Target="../tags/tag778.xml"/><Relationship Id="rId77" Type="http://schemas.openxmlformats.org/officeDocument/2006/relationships/tags" Target="../tags/tag799.xml"/><Relationship Id="rId100" Type="http://schemas.openxmlformats.org/officeDocument/2006/relationships/tags" Target="../tags/tag822.xml"/><Relationship Id="rId105" Type="http://schemas.openxmlformats.org/officeDocument/2006/relationships/tags" Target="../tags/tag827.xml"/><Relationship Id="rId8" Type="http://schemas.openxmlformats.org/officeDocument/2006/relationships/tags" Target="../tags/tag730.xml"/><Relationship Id="rId51" Type="http://schemas.openxmlformats.org/officeDocument/2006/relationships/tags" Target="../tags/tag773.xml"/><Relationship Id="rId72" Type="http://schemas.openxmlformats.org/officeDocument/2006/relationships/tags" Target="../tags/tag794.xml"/><Relationship Id="rId93" Type="http://schemas.openxmlformats.org/officeDocument/2006/relationships/tags" Target="../tags/tag815.xml"/><Relationship Id="rId98" Type="http://schemas.openxmlformats.org/officeDocument/2006/relationships/tags" Target="../tags/tag820.xml"/><Relationship Id="rId121" Type="http://schemas.openxmlformats.org/officeDocument/2006/relationships/image" Target="../media/image18.emf"/><Relationship Id="rId3" Type="http://schemas.openxmlformats.org/officeDocument/2006/relationships/tags" Target="../tags/tag725.xml"/><Relationship Id="rId25" Type="http://schemas.openxmlformats.org/officeDocument/2006/relationships/tags" Target="../tags/tag747.xml"/><Relationship Id="rId46" Type="http://schemas.openxmlformats.org/officeDocument/2006/relationships/tags" Target="../tags/tag768.xml"/><Relationship Id="rId67" Type="http://schemas.openxmlformats.org/officeDocument/2006/relationships/tags" Target="../tags/tag789.xml"/><Relationship Id="rId116" Type="http://schemas.openxmlformats.org/officeDocument/2006/relationships/tags" Target="../tags/tag838.xml"/><Relationship Id="rId20" Type="http://schemas.openxmlformats.org/officeDocument/2006/relationships/tags" Target="../tags/tag742.xml"/><Relationship Id="rId41" Type="http://schemas.openxmlformats.org/officeDocument/2006/relationships/tags" Target="../tags/tag763.xml"/><Relationship Id="rId62" Type="http://schemas.openxmlformats.org/officeDocument/2006/relationships/tags" Target="../tags/tag784.xml"/><Relationship Id="rId83" Type="http://schemas.openxmlformats.org/officeDocument/2006/relationships/tags" Target="../tags/tag805.xml"/><Relationship Id="rId88" Type="http://schemas.openxmlformats.org/officeDocument/2006/relationships/tags" Target="../tags/tag810.xml"/><Relationship Id="rId111" Type="http://schemas.openxmlformats.org/officeDocument/2006/relationships/tags" Target="../tags/tag833.xml"/><Relationship Id="rId15" Type="http://schemas.openxmlformats.org/officeDocument/2006/relationships/tags" Target="../tags/tag737.xml"/><Relationship Id="rId36" Type="http://schemas.openxmlformats.org/officeDocument/2006/relationships/tags" Target="../tags/tag758.xml"/><Relationship Id="rId57" Type="http://schemas.openxmlformats.org/officeDocument/2006/relationships/tags" Target="../tags/tag779.xml"/><Relationship Id="rId106" Type="http://schemas.openxmlformats.org/officeDocument/2006/relationships/tags" Target="../tags/tag828.xml"/><Relationship Id="rId10" Type="http://schemas.openxmlformats.org/officeDocument/2006/relationships/tags" Target="../tags/tag732.xml"/><Relationship Id="rId31" Type="http://schemas.openxmlformats.org/officeDocument/2006/relationships/tags" Target="../tags/tag753.xml"/><Relationship Id="rId52" Type="http://schemas.openxmlformats.org/officeDocument/2006/relationships/tags" Target="../tags/tag774.xml"/><Relationship Id="rId73" Type="http://schemas.openxmlformats.org/officeDocument/2006/relationships/tags" Target="../tags/tag795.xml"/><Relationship Id="rId78" Type="http://schemas.openxmlformats.org/officeDocument/2006/relationships/tags" Target="../tags/tag800.xml"/><Relationship Id="rId94" Type="http://schemas.openxmlformats.org/officeDocument/2006/relationships/tags" Target="../tags/tag816.xml"/><Relationship Id="rId99" Type="http://schemas.openxmlformats.org/officeDocument/2006/relationships/tags" Target="../tags/tag821.xml"/><Relationship Id="rId101" Type="http://schemas.openxmlformats.org/officeDocument/2006/relationships/tags" Target="../tags/tag823.xml"/><Relationship Id="rId122" Type="http://schemas.openxmlformats.org/officeDocument/2006/relationships/chart" Target="../charts/chart19.xml"/></Relationships>
</file>

<file path=ppt/slides/_rels/slide28.xml.rels><?xml version="1.0" encoding="UTF-8" standalone="yes"?>
<Relationships xmlns="http://schemas.openxmlformats.org/package/2006/relationships"><Relationship Id="rId13" Type="http://schemas.openxmlformats.org/officeDocument/2006/relationships/tags" Target="../tags/tag853.xml"/><Relationship Id="rId18" Type="http://schemas.openxmlformats.org/officeDocument/2006/relationships/tags" Target="../tags/tag858.xml"/><Relationship Id="rId26" Type="http://schemas.openxmlformats.org/officeDocument/2006/relationships/tags" Target="../tags/tag866.xml"/><Relationship Id="rId39" Type="http://schemas.openxmlformats.org/officeDocument/2006/relationships/tags" Target="../tags/tag879.xml"/><Relationship Id="rId21" Type="http://schemas.openxmlformats.org/officeDocument/2006/relationships/tags" Target="../tags/tag861.xml"/><Relationship Id="rId34" Type="http://schemas.openxmlformats.org/officeDocument/2006/relationships/tags" Target="../tags/tag874.xml"/><Relationship Id="rId42" Type="http://schemas.openxmlformats.org/officeDocument/2006/relationships/slideLayout" Target="../slideLayouts/slideLayout3.xml"/><Relationship Id="rId7" Type="http://schemas.openxmlformats.org/officeDocument/2006/relationships/tags" Target="../tags/tag847.xml"/><Relationship Id="rId2" Type="http://schemas.openxmlformats.org/officeDocument/2006/relationships/tags" Target="../tags/tag842.xml"/><Relationship Id="rId16" Type="http://schemas.openxmlformats.org/officeDocument/2006/relationships/tags" Target="../tags/tag856.xml"/><Relationship Id="rId29" Type="http://schemas.openxmlformats.org/officeDocument/2006/relationships/tags" Target="../tags/tag869.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tags" Target="../tags/tag851.xml"/><Relationship Id="rId24" Type="http://schemas.openxmlformats.org/officeDocument/2006/relationships/tags" Target="../tags/tag864.xml"/><Relationship Id="rId32" Type="http://schemas.openxmlformats.org/officeDocument/2006/relationships/tags" Target="../tags/tag872.xml"/><Relationship Id="rId37" Type="http://schemas.openxmlformats.org/officeDocument/2006/relationships/tags" Target="../tags/tag877.xml"/><Relationship Id="rId40" Type="http://schemas.openxmlformats.org/officeDocument/2006/relationships/tags" Target="../tags/tag880.xml"/><Relationship Id="rId45" Type="http://schemas.openxmlformats.org/officeDocument/2006/relationships/chart" Target="../charts/chart21.xml"/><Relationship Id="rId5" Type="http://schemas.openxmlformats.org/officeDocument/2006/relationships/tags" Target="../tags/tag845.xml"/><Relationship Id="rId15" Type="http://schemas.openxmlformats.org/officeDocument/2006/relationships/tags" Target="../tags/tag855.xml"/><Relationship Id="rId23" Type="http://schemas.openxmlformats.org/officeDocument/2006/relationships/tags" Target="../tags/tag863.xml"/><Relationship Id="rId28" Type="http://schemas.openxmlformats.org/officeDocument/2006/relationships/tags" Target="../tags/tag868.xml"/><Relationship Id="rId36" Type="http://schemas.openxmlformats.org/officeDocument/2006/relationships/tags" Target="../tags/tag876.xml"/><Relationship Id="rId10" Type="http://schemas.openxmlformats.org/officeDocument/2006/relationships/tags" Target="../tags/tag850.xml"/><Relationship Id="rId19" Type="http://schemas.openxmlformats.org/officeDocument/2006/relationships/tags" Target="../tags/tag859.xml"/><Relationship Id="rId31" Type="http://schemas.openxmlformats.org/officeDocument/2006/relationships/tags" Target="../tags/tag871.xml"/><Relationship Id="rId44" Type="http://schemas.openxmlformats.org/officeDocument/2006/relationships/image" Target="../media/image19.emf"/><Relationship Id="rId4" Type="http://schemas.openxmlformats.org/officeDocument/2006/relationships/tags" Target="../tags/tag844.xml"/><Relationship Id="rId9" Type="http://schemas.openxmlformats.org/officeDocument/2006/relationships/tags" Target="../tags/tag849.xml"/><Relationship Id="rId14" Type="http://schemas.openxmlformats.org/officeDocument/2006/relationships/tags" Target="../tags/tag854.xml"/><Relationship Id="rId22" Type="http://schemas.openxmlformats.org/officeDocument/2006/relationships/tags" Target="../tags/tag862.xml"/><Relationship Id="rId27" Type="http://schemas.openxmlformats.org/officeDocument/2006/relationships/tags" Target="../tags/tag867.xml"/><Relationship Id="rId30" Type="http://schemas.openxmlformats.org/officeDocument/2006/relationships/tags" Target="../tags/tag870.xml"/><Relationship Id="rId35" Type="http://schemas.openxmlformats.org/officeDocument/2006/relationships/tags" Target="../tags/tag875.xml"/><Relationship Id="rId43" Type="http://schemas.openxmlformats.org/officeDocument/2006/relationships/oleObject" Target="../embeddings/oleObject23.bin"/><Relationship Id="rId8" Type="http://schemas.openxmlformats.org/officeDocument/2006/relationships/tags" Target="../tags/tag848.xml"/><Relationship Id="rId3" Type="http://schemas.openxmlformats.org/officeDocument/2006/relationships/tags" Target="../tags/tag843.xml"/><Relationship Id="rId12" Type="http://schemas.openxmlformats.org/officeDocument/2006/relationships/tags" Target="../tags/tag852.xml"/><Relationship Id="rId17" Type="http://schemas.openxmlformats.org/officeDocument/2006/relationships/tags" Target="../tags/tag857.xml"/><Relationship Id="rId25" Type="http://schemas.openxmlformats.org/officeDocument/2006/relationships/tags" Target="../tags/tag865.xml"/><Relationship Id="rId33" Type="http://schemas.openxmlformats.org/officeDocument/2006/relationships/tags" Target="../tags/tag873.xml"/><Relationship Id="rId38" Type="http://schemas.openxmlformats.org/officeDocument/2006/relationships/tags" Target="../tags/tag878.xml"/><Relationship Id="rId20" Type="http://schemas.openxmlformats.org/officeDocument/2006/relationships/tags" Target="../tags/tag860.xml"/><Relationship Id="rId41" Type="http://schemas.openxmlformats.org/officeDocument/2006/relationships/tags" Target="../tags/tag88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8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tags" Target="../tags/tag890.xml"/><Relationship Id="rId3" Type="http://schemas.openxmlformats.org/officeDocument/2006/relationships/tags" Target="../tags/tag885.xml"/><Relationship Id="rId7" Type="http://schemas.openxmlformats.org/officeDocument/2006/relationships/tags" Target="../tags/tag889.xml"/><Relationship Id="rId12" Type="http://schemas.openxmlformats.org/officeDocument/2006/relationships/chart" Target="../charts/chart22.xml"/><Relationship Id="rId2" Type="http://schemas.openxmlformats.org/officeDocument/2006/relationships/tags" Target="../tags/tag884.xml"/><Relationship Id="rId1" Type="http://schemas.openxmlformats.org/officeDocument/2006/relationships/tags" Target="../tags/tag883.xml"/><Relationship Id="rId6" Type="http://schemas.openxmlformats.org/officeDocument/2006/relationships/tags" Target="../tags/tag888.xml"/><Relationship Id="rId11" Type="http://schemas.openxmlformats.org/officeDocument/2006/relationships/image" Target="../media/image19.emf"/><Relationship Id="rId5" Type="http://schemas.openxmlformats.org/officeDocument/2006/relationships/tags" Target="../tags/tag887.xml"/><Relationship Id="rId10" Type="http://schemas.openxmlformats.org/officeDocument/2006/relationships/oleObject" Target="../embeddings/oleObject25.bin"/><Relationship Id="rId4" Type="http://schemas.openxmlformats.org/officeDocument/2006/relationships/tags" Target="../tags/tag886.xml"/><Relationship Id="rId9"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91.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9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93.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8" Type="http://schemas.openxmlformats.org/officeDocument/2006/relationships/tags" Target="../tags/tag901.xml"/><Relationship Id="rId13" Type="http://schemas.openxmlformats.org/officeDocument/2006/relationships/image" Target="../media/image19.emf"/><Relationship Id="rId3" Type="http://schemas.openxmlformats.org/officeDocument/2006/relationships/tags" Target="../tags/tag896.xml"/><Relationship Id="rId7" Type="http://schemas.openxmlformats.org/officeDocument/2006/relationships/tags" Target="../tags/tag900.xml"/><Relationship Id="rId12" Type="http://schemas.openxmlformats.org/officeDocument/2006/relationships/oleObject" Target="../embeddings/oleObject26.bin"/><Relationship Id="rId2" Type="http://schemas.openxmlformats.org/officeDocument/2006/relationships/tags" Target="../tags/tag895.xml"/><Relationship Id="rId1" Type="http://schemas.openxmlformats.org/officeDocument/2006/relationships/tags" Target="../tags/tag894.xml"/><Relationship Id="rId6" Type="http://schemas.openxmlformats.org/officeDocument/2006/relationships/tags" Target="../tags/tag899.xml"/><Relationship Id="rId11" Type="http://schemas.openxmlformats.org/officeDocument/2006/relationships/slideLayout" Target="../slideLayouts/slideLayout3.xml"/><Relationship Id="rId5" Type="http://schemas.openxmlformats.org/officeDocument/2006/relationships/tags" Target="../tags/tag898.xml"/><Relationship Id="rId10" Type="http://schemas.openxmlformats.org/officeDocument/2006/relationships/tags" Target="../tags/tag903.xml"/><Relationship Id="rId4" Type="http://schemas.openxmlformats.org/officeDocument/2006/relationships/tags" Target="../tags/tag897.xml"/><Relationship Id="rId9" Type="http://schemas.openxmlformats.org/officeDocument/2006/relationships/tags" Target="../tags/tag902.xml"/><Relationship Id="rId1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904.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05.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06.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07.x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908.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909.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910.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11.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12.x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13.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14.xml"/><Relationship Id="rId5" Type="http://schemas.openxmlformats.org/officeDocument/2006/relationships/image" Target="../media/image21.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915.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916.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917.xml"/><Relationship Id="rId5" Type="http://schemas.openxmlformats.org/officeDocument/2006/relationships/image" Target="../media/image21.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18.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919.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921.xml"/><Relationship Id="rId4" Type="http://schemas.openxmlformats.org/officeDocument/2006/relationships/image" Target="../media/image19.emf"/></Relationships>
</file>

<file path=ppt/slides/_rels/slide5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0.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922.xml"/><Relationship Id="rId6" Type="http://schemas.openxmlformats.org/officeDocument/2006/relationships/image" Target="../media/image25.png"/><Relationship Id="rId5" Type="http://schemas.openxmlformats.org/officeDocument/2006/relationships/image" Target="../media/image19.emf"/><Relationship Id="rId4" Type="http://schemas.openxmlformats.org/officeDocument/2006/relationships/oleObject" Target="../embeddings/oleObject5.bin"/><Relationship Id="rId9"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23.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924.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notesSlide" Target="../notesSlides/notesSlide24.xml"/><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slideLayout" Target="../slideLayouts/slideLayout3.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925.xml"/><Relationship Id="rId6" Type="http://schemas.openxmlformats.org/officeDocument/2006/relationships/image" Target="../media/image29.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19.emf"/><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oleObject" Target="../embeddings/oleObject5.bin"/><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926.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27.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928.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8" Type="http://schemas.openxmlformats.org/officeDocument/2006/relationships/tags" Target="../tags/tag936.xml"/><Relationship Id="rId13" Type="http://schemas.openxmlformats.org/officeDocument/2006/relationships/tags" Target="../tags/tag941.xml"/><Relationship Id="rId18" Type="http://schemas.openxmlformats.org/officeDocument/2006/relationships/tags" Target="../tags/tag946.xml"/><Relationship Id="rId26" Type="http://schemas.openxmlformats.org/officeDocument/2006/relationships/tags" Target="../tags/tag954.xml"/><Relationship Id="rId3" Type="http://schemas.openxmlformats.org/officeDocument/2006/relationships/tags" Target="../tags/tag931.xml"/><Relationship Id="rId21" Type="http://schemas.openxmlformats.org/officeDocument/2006/relationships/tags" Target="../tags/tag949.xml"/><Relationship Id="rId7" Type="http://schemas.openxmlformats.org/officeDocument/2006/relationships/tags" Target="../tags/tag935.xml"/><Relationship Id="rId12" Type="http://schemas.openxmlformats.org/officeDocument/2006/relationships/tags" Target="../tags/tag940.xml"/><Relationship Id="rId17" Type="http://schemas.openxmlformats.org/officeDocument/2006/relationships/tags" Target="../tags/tag945.xml"/><Relationship Id="rId25" Type="http://schemas.openxmlformats.org/officeDocument/2006/relationships/tags" Target="../tags/tag953.xml"/><Relationship Id="rId2" Type="http://schemas.openxmlformats.org/officeDocument/2006/relationships/tags" Target="../tags/tag930.xml"/><Relationship Id="rId16" Type="http://schemas.openxmlformats.org/officeDocument/2006/relationships/tags" Target="../tags/tag944.xml"/><Relationship Id="rId20" Type="http://schemas.openxmlformats.org/officeDocument/2006/relationships/tags" Target="../tags/tag948.xml"/><Relationship Id="rId29" Type="http://schemas.openxmlformats.org/officeDocument/2006/relationships/oleObject" Target="../embeddings/oleObject41.bin"/><Relationship Id="rId1" Type="http://schemas.openxmlformats.org/officeDocument/2006/relationships/tags" Target="../tags/tag929.xml"/><Relationship Id="rId6" Type="http://schemas.openxmlformats.org/officeDocument/2006/relationships/tags" Target="../tags/tag934.xml"/><Relationship Id="rId11" Type="http://schemas.openxmlformats.org/officeDocument/2006/relationships/tags" Target="../tags/tag939.xml"/><Relationship Id="rId24" Type="http://schemas.openxmlformats.org/officeDocument/2006/relationships/tags" Target="../tags/tag952.xml"/><Relationship Id="rId5" Type="http://schemas.openxmlformats.org/officeDocument/2006/relationships/tags" Target="../tags/tag933.xml"/><Relationship Id="rId15" Type="http://schemas.openxmlformats.org/officeDocument/2006/relationships/tags" Target="../tags/tag943.xml"/><Relationship Id="rId23" Type="http://schemas.openxmlformats.org/officeDocument/2006/relationships/tags" Target="../tags/tag951.xml"/><Relationship Id="rId28" Type="http://schemas.openxmlformats.org/officeDocument/2006/relationships/slideLayout" Target="../slideLayouts/slideLayout3.xml"/><Relationship Id="rId10" Type="http://schemas.openxmlformats.org/officeDocument/2006/relationships/tags" Target="../tags/tag938.xml"/><Relationship Id="rId19" Type="http://schemas.openxmlformats.org/officeDocument/2006/relationships/tags" Target="../tags/tag947.xml"/><Relationship Id="rId31" Type="http://schemas.openxmlformats.org/officeDocument/2006/relationships/chart" Target="../charts/chart24.xml"/><Relationship Id="rId4" Type="http://schemas.openxmlformats.org/officeDocument/2006/relationships/tags" Target="../tags/tag932.xml"/><Relationship Id="rId9" Type="http://schemas.openxmlformats.org/officeDocument/2006/relationships/tags" Target="../tags/tag937.xml"/><Relationship Id="rId14" Type="http://schemas.openxmlformats.org/officeDocument/2006/relationships/tags" Target="../tags/tag942.xml"/><Relationship Id="rId22" Type="http://schemas.openxmlformats.org/officeDocument/2006/relationships/tags" Target="../tags/tag950.xml"/><Relationship Id="rId27" Type="http://schemas.openxmlformats.org/officeDocument/2006/relationships/tags" Target="../tags/tag955.xml"/><Relationship Id="rId30" Type="http://schemas.openxmlformats.org/officeDocument/2006/relationships/image" Target="../media/image18.emf"/></Relationships>
</file>

<file path=ppt/slides/_rels/slide6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58.xml"/><Relationship Id="rId7" Type="http://schemas.openxmlformats.org/officeDocument/2006/relationships/oleObject" Target="../embeddings/oleObject42.bin"/><Relationship Id="rId2" Type="http://schemas.openxmlformats.org/officeDocument/2006/relationships/tags" Target="../tags/tag957.xml"/><Relationship Id="rId1" Type="http://schemas.openxmlformats.org/officeDocument/2006/relationships/tags" Target="../tags/tag956.xml"/><Relationship Id="rId6" Type="http://schemas.openxmlformats.org/officeDocument/2006/relationships/slideLayout" Target="../slideLayouts/slideLayout3.xml"/><Relationship Id="rId5" Type="http://schemas.openxmlformats.org/officeDocument/2006/relationships/tags" Target="../tags/tag960.xml"/><Relationship Id="rId4" Type="http://schemas.openxmlformats.org/officeDocument/2006/relationships/tags" Target="../tags/tag959.xml"/><Relationship Id="rId9" Type="http://schemas.openxmlformats.org/officeDocument/2006/relationships/chart" Target="../charts/chart25.xml"/></Relationships>
</file>

<file path=ppt/slides/_rels/slide64.xml.rels><?xml version="1.0" encoding="UTF-8" standalone="yes"?>
<Relationships xmlns="http://schemas.openxmlformats.org/package/2006/relationships"><Relationship Id="rId13" Type="http://schemas.openxmlformats.org/officeDocument/2006/relationships/tags" Target="../tags/tag973.xml"/><Relationship Id="rId18" Type="http://schemas.openxmlformats.org/officeDocument/2006/relationships/tags" Target="../tags/tag978.xml"/><Relationship Id="rId26" Type="http://schemas.openxmlformats.org/officeDocument/2006/relationships/tags" Target="../tags/tag986.xml"/><Relationship Id="rId21" Type="http://schemas.openxmlformats.org/officeDocument/2006/relationships/tags" Target="../tags/tag981.xml"/><Relationship Id="rId34" Type="http://schemas.openxmlformats.org/officeDocument/2006/relationships/image" Target="../media/image18.emf"/><Relationship Id="rId7" Type="http://schemas.openxmlformats.org/officeDocument/2006/relationships/tags" Target="../tags/tag967.xml"/><Relationship Id="rId12" Type="http://schemas.openxmlformats.org/officeDocument/2006/relationships/tags" Target="../tags/tag972.xml"/><Relationship Id="rId17" Type="http://schemas.openxmlformats.org/officeDocument/2006/relationships/tags" Target="../tags/tag977.xml"/><Relationship Id="rId25" Type="http://schemas.openxmlformats.org/officeDocument/2006/relationships/tags" Target="../tags/tag985.xml"/><Relationship Id="rId33" Type="http://schemas.openxmlformats.org/officeDocument/2006/relationships/oleObject" Target="../embeddings/oleObject43.bin"/><Relationship Id="rId2" Type="http://schemas.openxmlformats.org/officeDocument/2006/relationships/tags" Target="../tags/tag962.xml"/><Relationship Id="rId16" Type="http://schemas.openxmlformats.org/officeDocument/2006/relationships/tags" Target="../tags/tag976.xml"/><Relationship Id="rId20" Type="http://schemas.openxmlformats.org/officeDocument/2006/relationships/tags" Target="../tags/tag980.xml"/><Relationship Id="rId29" Type="http://schemas.openxmlformats.org/officeDocument/2006/relationships/tags" Target="../tags/tag989.xml"/><Relationship Id="rId1" Type="http://schemas.openxmlformats.org/officeDocument/2006/relationships/tags" Target="../tags/tag961.xml"/><Relationship Id="rId6" Type="http://schemas.openxmlformats.org/officeDocument/2006/relationships/tags" Target="../tags/tag966.xml"/><Relationship Id="rId11" Type="http://schemas.openxmlformats.org/officeDocument/2006/relationships/tags" Target="../tags/tag971.xml"/><Relationship Id="rId24" Type="http://schemas.openxmlformats.org/officeDocument/2006/relationships/tags" Target="../tags/tag984.xml"/><Relationship Id="rId32" Type="http://schemas.openxmlformats.org/officeDocument/2006/relationships/slideLayout" Target="../slideLayouts/slideLayout3.xml"/><Relationship Id="rId37" Type="http://schemas.openxmlformats.org/officeDocument/2006/relationships/chart" Target="../charts/chart28.xml"/><Relationship Id="rId5" Type="http://schemas.openxmlformats.org/officeDocument/2006/relationships/tags" Target="../tags/tag965.xml"/><Relationship Id="rId15" Type="http://schemas.openxmlformats.org/officeDocument/2006/relationships/tags" Target="../tags/tag975.xml"/><Relationship Id="rId23" Type="http://schemas.openxmlformats.org/officeDocument/2006/relationships/tags" Target="../tags/tag983.xml"/><Relationship Id="rId28" Type="http://schemas.openxmlformats.org/officeDocument/2006/relationships/tags" Target="../tags/tag988.xml"/><Relationship Id="rId36" Type="http://schemas.openxmlformats.org/officeDocument/2006/relationships/chart" Target="../charts/chart27.xml"/><Relationship Id="rId10" Type="http://schemas.openxmlformats.org/officeDocument/2006/relationships/tags" Target="../tags/tag970.xml"/><Relationship Id="rId19" Type="http://schemas.openxmlformats.org/officeDocument/2006/relationships/tags" Target="../tags/tag979.xml"/><Relationship Id="rId31" Type="http://schemas.openxmlformats.org/officeDocument/2006/relationships/tags" Target="../tags/tag991.xml"/><Relationship Id="rId4" Type="http://schemas.openxmlformats.org/officeDocument/2006/relationships/tags" Target="../tags/tag964.xml"/><Relationship Id="rId9" Type="http://schemas.openxmlformats.org/officeDocument/2006/relationships/tags" Target="../tags/tag969.xml"/><Relationship Id="rId14" Type="http://schemas.openxmlformats.org/officeDocument/2006/relationships/tags" Target="../tags/tag974.xml"/><Relationship Id="rId22" Type="http://schemas.openxmlformats.org/officeDocument/2006/relationships/tags" Target="../tags/tag982.xml"/><Relationship Id="rId27" Type="http://schemas.openxmlformats.org/officeDocument/2006/relationships/tags" Target="../tags/tag987.xml"/><Relationship Id="rId30" Type="http://schemas.openxmlformats.org/officeDocument/2006/relationships/tags" Target="../tags/tag990.xml"/><Relationship Id="rId35" Type="http://schemas.openxmlformats.org/officeDocument/2006/relationships/chart" Target="../charts/chart26.xml"/><Relationship Id="rId8" Type="http://schemas.openxmlformats.org/officeDocument/2006/relationships/tags" Target="../tags/tag968.xml"/><Relationship Id="rId3" Type="http://schemas.openxmlformats.org/officeDocument/2006/relationships/tags" Target="../tags/tag96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3.xml"/><Relationship Id="rId1" Type="http://schemas.openxmlformats.org/officeDocument/2006/relationships/tags" Target="../tags/tag992.x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994.xml"/><Relationship Id="rId4" Type="http://schemas.openxmlformats.org/officeDocument/2006/relationships/image" Target="../media/image1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995.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996.xml"/><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8.xml"/><Relationship Id="rId1" Type="http://schemas.openxmlformats.org/officeDocument/2006/relationships/tags" Target="../tags/tag997.xml"/><Relationship Id="rId5" Type="http://schemas.openxmlformats.org/officeDocument/2006/relationships/image" Target="../media/image19.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226" Type="http://schemas.openxmlformats.org/officeDocument/2006/relationships/tags" Target="../tags/tag234.xml"/><Relationship Id="rId268" Type="http://schemas.openxmlformats.org/officeDocument/2006/relationships/tags" Target="../tags/tag276.xml"/><Relationship Id="rId32" Type="http://schemas.openxmlformats.org/officeDocument/2006/relationships/tags" Target="../tags/tag40.xml"/><Relationship Id="rId74" Type="http://schemas.openxmlformats.org/officeDocument/2006/relationships/tags" Target="../tags/tag82.xml"/><Relationship Id="rId128" Type="http://schemas.openxmlformats.org/officeDocument/2006/relationships/tags" Target="../tags/tag136.xml"/><Relationship Id="rId5" Type="http://schemas.openxmlformats.org/officeDocument/2006/relationships/tags" Target="../tags/tag13.xml"/><Relationship Id="rId181" Type="http://schemas.openxmlformats.org/officeDocument/2006/relationships/tags" Target="../tags/tag189.xml"/><Relationship Id="rId237" Type="http://schemas.openxmlformats.org/officeDocument/2006/relationships/tags" Target="../tags/tag245.xml"/><Relationship Id="rId258" Type="http://schemas.openxmlformats.org/officeDocument/2006/relationships/tags" Target="../tags/tag266.xml"/><Relationship Id="rId279" Type="http://schemas.openxmlformats.org/officeDocument/2006/relationships/chart" Target="../charts/chart1.xml"/><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227" Type="http://schemas.openxmlformats.org/officeDocument/2006/relationships/tags" Target="../tags/tag235.xml"/><Relationship Id="rId248" Type="http://schemas.openxmlformats.org/officeDocument/2006/relationships/tags" Target="../tags/tag256.xml"/><Relationship Id="rId269" Type="http://schemas.openxmlformats.org/officeDocument/2006/relationships/tags" Target="../tags/tag277.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280" Type="http://schemas.openxmlformats.org/officeDocument/2006/relationships/chart" Target="../charts/chart2.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tags" Target="../tags/tag267.xml"/><Relationship Id="rId23" Type="http://schemas.openxmlformats.org/officeDocument/2006/relationships/tags" Target="../tags/tag31.xml"/><Relationship Id="rId119" Type="http://schemas.openxmlformats.org/officeDocument/2006/relationships/tags" Target="../tags/tag127.xml"/><Relationship Id="rId270" Type="http://schemas.openxmlformats.org/officeDocument/2006/relationships/tags" Target="../tags/tag278.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tags" Target="../tags/tag268.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71" Type="http://schemas.openxmlformats.org/officeDocument/2006/relationships/tags" Target="../tags/tag279.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tags" Target="../tags/tag269.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272" Type="http://schemas.openxmlformats.org/officeDocument/2006/relationships/tags" Target="../tags/tag280.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tags" Target="../tags/tag270.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273" Type="http://schemas.openxmlformats.org/officeDocument/2006/relationships/tags" Target="../tags/tag281.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263" Type="http://schemas.openxmlformats.org/officeDocument/2006/relationships/tags" Target="../tags/tag271.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4" Type="http://schemas.openxmlformats.org/officeDocument/2006/relationships/tags" Target="../tags/tag282.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264" Type="http://schemas.openxmlformats.org/officeDocument/2006/relationships/tags" Target="../tags/tag272.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275" Type="http://schemas.openxmlformats.org/officeDocument/2006/relationships/tags" Target="../tags/tag283.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265" Type="http://schemas.openxmlformats.org/officeDocument/2006/relationships/tags" Target="../tags/tag273.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276" Type="http://schemas.openxmlformats.org/officeDocument/2006/relationships/slideLayout" Target="../slideLayouts/slideLayout3.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266" Type="http://schemas.openxmlformats.org/officeDocument/2006/relationships/tags" Target="../tags/tag274.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277" Type="http://schemas.openxmlformats.org/officeDocument/2006/relationships/oleObject" Target="../embeddings/oleObject6.bin"/><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267" Type="http://schemas.openxmlformats.org/officeDocument/2006/relationships/tags" Target="../tags/tag275.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tags" Target="../tags/tag265.xml"/><Relationship Id="rId278" Type="http://schemas.openxmlformats.org/officeDocument/2006/relationships/image" Target="../media/image1.emf"/><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 Id="rId191" Type="http://schemas.openxmlformats.org/officeDocument/2006/relationships/tags" Target="../tags/tag199.xml"/><Relationship Id="rId205" Type="http://schemas.openxmlformats.org/officeDocument/2006/relationships/tags" Target="../tags/tag213.xml"/><Relationship Id="rId247" Type="http://schemas.openxmlformats.org/officeDocument/2006/relationships/tags" Target="../tags/tag255.xml"/><Relationship Id="rId107" Type="http://schemas.openxmlformats.org/officeDocument/2006/relationships/tags" Target="../tags/tag115.xml"/><Relationship Id="rId11" Type="http://schemas.openxmlformats.org/officeDocument/2006/relationships/tags" Target="../tags/tag19.xml"/><Relationship Id="rId53" Type="http://schemas.openxmlformats.org/officeDocument/2006/relationships/tags" Target="../tags/tag61.xml"/><Relationship Id="rId149" Type="http://schemas.openxmlformats.org/officeDocument/2006/relationships/tags" Target="../tags/tag157.xml"/><Relationship Id="rId95" Type="http://schemas.openxmlformats.org/officeDocument/2006/relationships/tags" Target="../tags/tag103.xml"/><Relationship Id="rId160" Type="http://schemas.openxmlformats.org/officeDocument/2006/relationships/tags" Target="../tags/tag168.xml"/><Relationship Id="rId216" Type="http://schemas.openxmlformats.org/officeDocument/2006/relationships/tags" Target="../tags/tag22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999.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1.xml"/><Relationship Id="rId1" Type="http://schemas.openxmlformats.org/officeDocument/2006/relationships/tags" Target="../tags/tag1000.xml"/><Relationship Id="rId5" Type="http://schemas.openxmlformats.org/officeDocument/2006/relationships/image" Target="../media/image19.emf"/><Relationship Id="rId4" Type="http://schemas.openxmlformats.org/officeDocument/2006/relationships/oleObject" Target="../embeddings/oleObject47.bin"/></Relationships>
</file>

<file path=ppt/slides/_rels/slide72.xml.rels><?xml version="1.0" encoding="UTF-8" standalone="yes"?>
<Relationships xmlns="http://schemas.openxmlformats.org/package/2006/relationships"><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tags" Target="../tags/tag1027.xml"/><Relationship Id="rId39" Type="http://schemas.openxmlformats.org/officeDocument/2006/relationships/slideLayout" Target="../slideLayouts/slideLayout3.xml"/><Relationship Id="rId21" Type="http://schemas.openxmlformats.org/officeDocument/2006/relationships/tags" Target="../tags/tag1022.xml"/><Relationship Id="rId34" Type="http://schemas.openxmlformats.org/officeDocument/2006/relationships/tags" Target="../tags/tag1035.xml"/><Relationship Id="rId42" Type="http://schemas.openxmlformats.org/officeDocument/2006/relationships/chart" Target="../charts/chart29.xml"/><Relationship Id="rId7" Type="http://schemas.openxmlformats.org/officeDocument/2006/relationships/tags" Target="../tags/tag1008.xml"/><Relationship Id="rId2" Type="http://schemas.openxmlformats.org/officeDocument/2006/relationships/tags" Target="../tags/tag1003.xml"/><Relationship Id="rId16" Type="http://schemas.openxmlformats.org/officeDocument/2006/relationships/tags" Target="../tags/tag1017.xml"/><Relationship Id="rId20" Type="http://schemas.openxmlformats.org/officeDocument/2006/relationships/tags" Target="../tags/tag1021.xml"/><Relationship Id="rId29" Type="http://schemas.openxmlformats.org/officeDocument/2006/relationships/tags" Target="../tags/tag1030.xml"/><Relationship Id="rId41" Type="http://schemas.openxmlformats.org/officeDocument/2006/relationships/image" Target="../media/image18.emf"/><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tags" Target="../tags/tag1025.xml"/><Relationship Id="rId32" Type="http://schemas.openxmlformats.org/officeDocument/2006/relationships/tags" Target="../tags/tag1033.xml"/><Relationship Id="rId37" Type="http://schemas.openxmlformats.org/officeDocument/2006/relationships/tags" Target="../tags/tag1038.xml"/><Relationship Id="rId40" Type="http://schemas.openxmlformats.org/officeDocument/2006/relationships/oleObject" Target="../embeddings/oleObject48.bin"/><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tags" Target="../tags/tag1024.xml"/><Relationship Id="rId28" Type="http://schemas.openxmlformats.org/officeDocument/2006/relationships/tags" Target="../tags/tag1029.xml"/><Relationship Id="rId36" Type="http://schemas.openxmlformats.org/officeDocument/2006/relationships/tags" Target="../tags/tag1037.xml"/><Relationship Id="rId10" Type="http://schemas.openxmlformats.org/officeDocument/2006/relationships/tags" Target="../tags/tag1011.xml"/><Relationship Id="rId19" Type="http://schemas.openxmlformats.org/officeDocument/2006/relationships/tags" Target="../tags/tag1020.xml"/><Relationship Id="rId31" Type="http://schemas.openxmlformats.org/officeDocument/2006/relationships/tags" Target="../tags/tag1032.xml"/><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tags" Target="../tags/tag1028.xml"/><Relationship Id="rId30" Type="http://schemas.openxmlformats.org/officeDocument/2006/relationships/tags" Target="../tags/tag1031.xml"/><Relationship Id="rId35" Type="http://schemas.openxmlformats.org/officeDocument/2006/relationships/tags" Target="../tags/tag1036.xml"/><Relationship Id="rId43" Type="http://schemas.openxmlformats.org/officeDocument/2006/relationships/chart" Target="../charts/chart30.xml"/><Relationship Id="rId8" Type="http://schemas.openxmlformats.org/officeDocument/2006/relationships/tags" Target="../tags/tag1009.xml"/><Relationship Id="rId3" Type="http://schemas.openxmlformats.org/officeDocument/2006/relationships/tags" Target="../tags/tag1004.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tags" Target="../tags/tag1026.xml"/><Relationship Id="rId33" Type="http://schemas.openxmlformats.org/officeDocument/2006/relationships/tags" Target="../tags/tag1034.xml"/><Relationship Id="rId38" Type="http://schemas.openxmlformats.org/officeDocument/2006/relationships/tags" Target="../tags/tag1039.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1040.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1041.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3.xml"/><Relationship Id="rId1" Type="http://schemas.openxmlformats.org/officeDocument/2006/relationships/tags" Target="../tags/tag1042.xml"/><Relationship Id="rId5" Type="http://schemas.openxmlformats.org/officeDocument/2006/relationships/image" Target="../media/image19.emf"/><Relationship Id="rId4" Type="http://schemas.openxmlformats.org/officeDocument/2006/relationships/oleObject" Target="../embeddings/oleObject49.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xml"/><Relationship Id="rId1" Type="http://schemas.openxmlformats.org/officeDocument/2006/relationships/tags" Target="../tags/tag1046.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047.xml"/><Relationship Id="rId4" Type="http://schemas.openxmlformats.org/officeDocument/2006/relationships/image" Target="../media/image19.emf"/></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9.xml"/><Relationship Id="rId1" Type="http://schemas.openxmlformats.org/officeDocument/2006/relationships/tags" Target="../tags/tag1048.x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8.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tags" Target="../tags/tag325.xml"/><Relationship Id="rId47" Type="http://schemas.openxmlformats.org/officeDocument/2006/relationships/image" Target="../media/image18.emf"/><Relationship Id="rId7" Type="http://schemas.openxmlformats.org/officeDocument/2006/relationships/tags" Target="../tags/tag290.xml"/><Relationship Id="rId2" Type="http://schemas.openxmlformats.org/officeDocument/2006/relationships/tags" Target="../tags/tag285.xml"/><Relationship Id="rId16" Type="http://schemas.openxmlformats.org/officeDocument/2006/relationships/tags" Target="../tags/tag299.xml"/><Relationship Id="rId29" Type="http://schemas.openxmlformats.org/officeDocument/2006/relationships/tags" Target="../tags/tag312.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tags" Target="../tags/tag323.xml"/><Relationship Id="rId45" Type="http://schemas.openxmlformats.org/officeDocument/2006/relationships/slideLayout" Target="../slideLayouts/slideLayout3.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49" Type="http://schemas.openxmlformats.org/officeDocument/2006/relationships/chart" Target="../charts/chart4.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tags" Target="../tags/tag327.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tags" Target="../tags/tag326.xml"/><Relationship Id="rId48" Type="http://schemas.openxmlformats.org/officeDocument/2006/relationships/chart" Target="../charts/chart3.xml"/><Relationship Id="rId8" Type="http://schemas.openxmlformats.org/officeDocument/2006/relationships/tags" Target="../tags/tag291.xml"/><Relationship Id="rId3" Type="http://schemas.openxmlformats.org/officeDocument/2006/relationships/tags" Target="../tags/tag286.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46" Type="http://schemas.openxmlformats.org/officeDocument/2006/relationships/oleObject" Target="../embeddings/oleObject7.bin"/><Relationship Id="rId20" Type="http://schemas.openxmlformats.org/officeDocument/2006/relationships/tags" Target="../tags/tag303.xml"/><Relationship Id="rId41" Type="http://schemas.openxmlformats.org/officeDocument/2006/relationships/tags" Target="../tags/tag324.xml"/><Relationship Id="rId1" Type="http://schemas.openxmlformats.org/officeDocument/2006/relationships/tags" Target="../tags/tag284.xml"/><Relationship Id="rId6" Type="http://schemas.openxmlformats.org/officeDocument/2006/relationships/tags" Target="../tags/tag289.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1050.xml"/><Relationship Id="rId4" Type="http://schemas.openxmlformats.org/officeDocument/2006/relationships/image" Target="../media/image19.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051.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052.xm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053.xml"/><Relationship Id="rId4" Type="http://schemas.openxmlformats.org/officeDocument/2006/relationships/image" Target="../media/image19.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054.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055.xml"/><Relationship Id="rId4" Type="http://schemas.openxmlformats.org/officeDocument/2006/relationships/image" Target="../media/image1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1056.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1057.xml"/><Relationship Id="rId4" Type="http://schemas.openxmlformats.org/officeDocument/2006/relationships/image" Target="../media/image19.e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058.xml"/><Relationship Id="rId5" Type="http://schemas.openxmlformats.org/officeDocument/2006/relationships/image" Target="../media/image51.emf"/><Relationship Id="rId4" Type="http://schemas.openxmlformats.org/officeDocument/2006/relationships/oleObject" Target="../embeddings/oleObject60.bin"/></Relationships>
</file>

<file path=ppt/slides/_rels/slide9.xml.rels><?xml version="1.0" encoding="UTF-8" standalone="yes"?>
<Relationships xmlns="http://schemas.openxmlformats.org/package/2006/relationships"><Relationship Id="rId26" Type="http://schemas.openxmlformats.org/officeDocument/2006/relationships/tags" Target="../tags/tag353.xml"/><Relationship Id="rId21" Type="http://schemas.openxmlformats.org/officeDocument/2006/relationships/tags" Target="../tags/tag348.xml"/><Relationship Id="rId42" Type="http://schemas.openxmlformats.org/officeDocument/2006/relationships/tags" Target="../tags/tag369.xml"/><Relationship Id="rId47" Type="http://schemas.openxmlformats.org/officeDocument/2006/relationships/tags" Target="../tags/tag374.xml"/><Relationship Id="rId63" Type="http://schemas.openxmlformats.org/officeDocument/2006/relationships/tags" Target="../tags/tag390.xml"/><Relationship Id="rId68" Type="http://schemas.openxmlformats.org/officeDocument/2006/relationships/tags" Target="../tags/tag395.xml"/><Relationship Id="rId16" Type="http://schemas.openxmlformats.org/officeDocument/2006/relationships/tags" Target="../tags/tag343.xml"/><Relationship Id="rId11" Type="http://schemas.openxmlformats.org/officeDocument/2006/relationships/tags" Target="../tags/tag338.xml"/><Relationship Id="rId32" Type="http://schemas.openxmlformats.org/officeDocument/2006/relationships/tags" Target="../tags/tag359.xml"/><Relationship Id="rId37" Type="http://schemas.openxmlformats.org/officeDocument/2006/relationships/tags" Target="../tags/tag364.xml"/><Relationship Id="rId53" Type="http://schemas.openxmlformats.org/officeDocument/2006/relationships/tags" Target="../tags/tag380.xml"/><Relationship Id="rId58" Type="http://schemas.openxmlformats.org/officeDocument/2006/relationships/tags" Target="../tags/tag385.xml"/><Relationship Id="rId74" Type="http://schemas.openxmlformats.org/officeDocument/2006/relationships/tags" Target="../tags/tag401.xml"/><Relationship Id="rId79" Type="http://schemas.openxmlformats.org/officeDocument/2006/relationships/slideLayout" Target="../slideLayouts/slideLayout3.xml"/><Relationship Id="rId5" Type="http://schemas.openxmlformats.org/officeDocument/2006/relationships/tags" Target="../tags/tag332.xml"/><Relationship Id="rId61" Type="http://schemas.openxmlformats.org/officeDocument/2006/relationships/tags" Target="../tags/tag388.xml"/><Relationship Id="rId82" Type="http://schemas.openxmlformats.org/officeDocument/2006/relationships/chart" Target="../charts/chart5.xml"/><Relationship Id="rId19" Type="http://schemas.openxmlformats.org/officeDocument/2006/relationships/tags" Target="../tags/tag34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 Id="rId30" Type="http://schemas.openxmlformats.org/officeDocument/2006/relationships/tags" Target="../tags/tag357.xml"/><Relationship Id="rId35" Type="http://schemas.openxmlformats.org/officeDocument/2006/relationships/tags" Target="../tags/tag362.xml"/><Relationship Id="rId43" Type="http://schemas.openxmlformats.org/officeDocument/2006/relationships/tags" Target="../tags/tag370.xml"/><Relationship Id="rId48" Type="http://schemas.openxmlformats.org/officeDocument/2006/relationships/tags" Target="../tags/tag375.xml"/><Relationship Id="rId56" Type="http://schemas.openxmlformats.org/officeDocument/2006/relationships/tags" Target="../tags/tag383.xml"/><Relationship Id="rId64" Type="http://schemas.openxmlformats.org/officeDocument/2006/relationships/tags" Target="../tags/tag391.xml"/><Relationship Id="rId69" Type="http://schemas.openxmlformats.org/officeDocument/2006/relationships/tags" Target="../tags/tag396.xml"/><Relationship Id="rId77" Type="http://schemas.openxmlformats.org/officeDocument/2006/relationships/tags" Target="../tags/tag404.xml"/><Relationship Id="rId8" Type="http://schemas.openxmlformats.org/officeDocument/2006/relationships/tags" Target="../tags/tag335.xml"/><Relationship Id="rId51" Type="http://schemas.openxmlformats.org/officeDocument/2006/relationships/tags" Target="../tags/tag378.xml"/><Relationship Id="rId72" Type="http://schemas.openxmlformats.org/officeDocument/2006/relationships/tags" Target="../tags/tag399.xml"/><Relationship Id="rId80" Type="http://schemas.openxmlformats.org/officeDocument/2006/relationships/oleObject" Target="../embeddings/oleObject8.bin"/><Relationship Id="rId3" Type="http://schemas.openxmlformats.org/officeDocument/2006/relationships/tags" Target="../tags/tag330.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33" Type="http://schemas.openxmlformats.org/officeDocument/2006/relationships/tags" Target="../tags/tag360.xml"/><Relationship Id="rId38" Type="http://schemas.openxmlformats.org/officeDocument/2006/relationships/tags" Target="../tags/tag365.xml"/><Relationship Id="rId46" Type="http://schemas.openxmlformats.org/officeDocument/2006/relationships/tags" Target="../tags/tag373.xml"/><Relationship Id="rId59" Type="http://schemas.openxmlformats.org/officeDocument/2006/relationships/tags" Target="../tags/tag386.xml"/><Relationship Id="rId67" Type="http://schemas.openxmlformats.org/officeDocument/2006/relationships/tags" Target="../tags/tag394.xml"/><Relationship Id="rId20" Type="http://schemas.openxmlformats.org/officeDocument/2006/relationships/tags" Target="../tags/tag347.xml"/><Relationship Id="rId41" Type="http://schemas.openxmlformats.org/officeDocument/2006/relationships/tags" Target="../tags/tag368.xml"/><Relationship Id="rId54" Type="http://schemas.openxmlformats.org/officeDocument/2006/relationships/tags" Target="../tags/tag381.xml"/><Relationship Id="rId62" Type="http://schemas.openxmlformats.org/officeDocument/2006/relationships/tags" Target="../tags/tag389.xml"/><Relationship Id="rId70" Type="http://schemas.openxmlformats.org/officeDocument/2006/relationships/tags" Target="../tags/tag397.xml"/><Relationship Id="rId75" Type="http://schemas.openxmlformats.org/officeDocument/2006/relationships/tags" Target="../tags/tag402.xml"/><Relationship Id="rId83" Type="http://schemas.openxmlformats.org/officeDocument/2006/relationships/chart" Target="../charts/chart6.xml"/><Relationship Id="rId1" Type="http://schemas.openxmlformats.org/officeDocument/2006/relationships/tags" Target="../tags/tag328.xml"/><Relationship Id="rId6" Type="http://schemas.openxmlformats.org/officeDocument/2006/relationships/tags" Target="../tags/tag333.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tags" Target="../tags/tag355.xml"/><Relationship Id="rId36" Type="http://schemas.openxmlformats.org/officeDocument/2006/relationships/tags" Target="../tags/tag363.xml"/><Relationship Id="rId49" Type="http://schemas.openxmlformats.org/officeDocument/2006/relationships/tags" Target="../tags/tag376.xml"/><Relationship Id="rId57" Type="http://schemas.openxmlformats.org/officeDocument/2006/relationships/tags" Target="../tags/tag384.xml"/><Relationship Id="rId10" Type="http://schemas.openxmlformats.org/officeDocument/2006/relationships/tags" Target="../tags/tag337.xml"/><Relationship Id="rId31" Type="http://schemas.openxmlformats.org/officeDocument/2006/relationships/tags" Target="../tags/tag358.xml"/><Relationship Id="rId44" Type="http://schemas.openxmlformats.org/officeDocument/2006/relationships/tags" Target="../tags/tag371.xml"/><Relationship Id="rId52" Type="http://schemas.openxmlformats.org/officeDocument/2006/relationships/tags" Target="../tags/tag379.xml"/><Relationship Id="rId60" Type="http://schemas.openxmlformats.org/officeDocument/2006/relationships/tags" Target="../tags/tag387.xml"/><Relationship Id="rId65" Type="http://schemas.openxmlformats.org/officeDocument/2006/relationships/tags" Target="../tags/tag392.xml"/><Relationship Id="rId73" Type="http://schemas.openxmlformats.org/officeDocument/2006/relationships/tags" Target="../tags/tag400.xml"/><Relationship Id="rId78" Type="http://schemas.openxmlformats.org/officeDocument/2006/relationships/tags" Target="../tags/tag405.xml"/><Relationship Id="rId81" Type="http://schemas.openxmlformats.org/officeDocument/2006/relationships/image" Target="../media/image18.emf"/><Relationship Id="rId4" Type="http://schemas.openxmlformats.org/officeDocument/2006/relationships/tags" Target="../tags/tag331.xml"/><Relationship Id="rId9" Type="http://schemas.openxmlformats.org/officeDocument/2006/relationships/tags" Target="../tags/tag336.xml"/><Relationship Id="rId13" Type="http://schemas.openxmlformats.org/officeDocument/2006/relationships/tags" Target="../tags/tag340.xml"/><Relationship Id="rId18" Type="http://schemas.openxmlformats.org/officeDocument/2006/relationships/tags" Target="../tags/tag345.xml"/><Relationship Id="rId39" Type="http://schemas.openxmlformats.org/officeDocument/2006/relationships/tags" Target="../tags/tag366.xml"/><Relationship Id="rId34" Type="http://schemas.openxmlformats.org/officeDocument/2006/relationships/tags" Target="../tags/tag361.xml"/><Relationship Id="rId50" Type="http://schemas.openxmlformats.org/officeDocument/2006/relationships/tags" Target="../tags/tag377.xml"/><Relationship Id="rId55" Type="http://schemas.openxmlformats.org/officeDocument/2006/relationships/tags" Target="../tags/tag382.xml"/><Relationship Id="rId76" Type="http://schemas.openxmlformats.org/officeDocument/2006/relationships/tags" Target="../tags/tag403.xml"/><Relationship Id="rId7" Type="http://schemas.openxmlformats.org/officeDocument/2006/relationships/tags" Target="../tags/tag334.xml"/><Relationship Id="rId71" Type="http://schemas.openxmlformats.org/officeDocument/2006/relationships/tags" Target="../tags/tag398.xml"/><Relationship Id="rId2" Type="http://schemas.openxmlformats.org/officeDocument/2006/relationships/tags" Target="../tags/tag329.xml"/><Relationship Id="rId29" Type="http://schemas.openxmlformats.org/officeDocument/2006/relationships/tags" Target="../tags/tag356.xml"/><Relationship Id="rId24" Type="http://schemas.openxmlformats.org/officeDocument/2006/relationships/tags" Target="../tags/tag351.xml"/><Relationship Id="rId40" Type="http://schemas.openxmlformats.org/officeDocument/2006/relationships/tags" Target="../tags/tag367.xml"/><Relationship Id="rId45" Type="http://schemas.openxmlformats.org/officeDocument/2006/relationships/tags" Target="../tags/tag372.xml"/><Relationship Id="rId66" Type="http://schemas.openxmlformats.org/officeDocument/2006/relationships/tags" Target="../tags/tag39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059.xml"/><Relationship Id="rId5" Type="http://schemas.openxmlformats.org/officeDocument/2006/relationships/image" Target="../media/image51.emf"/><Relationship Id="rId4" Type="http://schemas.openxmlformats.org/officeDocument/2006/relationships/oleObject" Target="../embeddings/oleObject61.bin"/></Relationships>
</file>

<file path=ppt/slides/_rels/slide91.xml.rels><?xml version="1.0" encoding="UTF-8" standalone="yes"?>
<Relationships xmlns="http://schemas.openxmlformats.org/package/2006/relationships"><Relationship Id="rId3" Type="http://schemas.openxmlformats.org/officeDocument/2006/relationships/tags" Target="../tags/tag1062.xml"/><Relationship Id="rId7" Type="http://schemas.openxmlformats.org/officeDocument/2006/relationships/chart" Target="../charts/chart31.xml"/><Relationship Id="rId2" Type="http://schemas.openxmlformats.org/officeDocument/2006/relationships/tags" Target="../tags/tag1061.xml"/><Relationship Id="rId1" Type="http://schemas.openxmlformats.org/officeDocument/2006/relationships/tags" Target="../tags/tag1060.xml"/><Relationship Id="rId6" Type="http://schemas.openxmlformats.org/officeDocument/2006/relationships/image" Target="../media/image18.emf"/><Relationship Id="rId5" Type="http://schemas.openxmlformats.org/officeDocument/2006/relationships/oleObject" Target="../embeddings/oleObject62.bin"/><Relationship Id="rId4"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063.xml"/><Relationship Id="rId4" Type="http://schemas.openxmlformats.org/officeDocument/2006/relationships/image" Target="../media/image19.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064.xml"/><Relationship Id="rId4" Type="http://schemas.openxmlformats.org/officeDocument/2006/relationships/image" Target="../media/image19.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1065.xml"/><Relationship Id="rId4" Type="http://schemas.openxmlformats.org/officeDocument/2006/relationships/image" Target="../media/image19.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1066.xml"/><Relationship Id="rId4" Type="http://schemas.openxmlformats.org/officeDocument/2006/relationships/image" Target="../media/image19.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xml"/><Relationship Id="rId1" Type="http://schemas.openxmlformats.org/officeDocument/2006/relationships/tags" Target="../tags/tag1067.xml"/><Relationship Id="rId4" Type="http://schemas.openxmlformats.org/officeDocument/2006/relationships/image" Target="../media/image19.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068.xml"/><Relationship Id="rId4" Type="http://schemas.openxmlformats.org/officeDocument/2006/relationships/image" Target="../media/image19.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3.xml"/><Relationship Id="rId1" Type="http://schemas.openxmlformats.org/officeDocument/2006/relationships/tags" Target="../tags/tag1069.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ケニア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4462712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0" imgW="360" imgH="360" progId="TCLayout.ActiveDocument.1">
                  <p:embed/>
                </p:oleObj>
              </mc:Choice>
              <mc:Fallback>
                <p:oleObj name="think-cellスライド" r:id="rId90" imgW="360" imgH="360" progId="TCLayout.ActiveDocument.1">
                  <p:embed/>
                  <p:pic>
                    <p:nvPicPr>
                      <p:cNvPr id="7" name="Object 6" hidden="1"/>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5053325" y="2152037"/>
            <a:ext cx="1109246" cy="12472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（円</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ケニアシリング）</a:t>
            </a:r>
          </a:p>
        </p:txBody>
      </p:sp>
      <p:grpSp>
        <p:nvGrpSpPr>
          <p:cNvPr id="26" name="グループ化 7"/>
          <p:cNvGrpSpPr/>
          <p:nvPr/>
        </p:nvGrpSpPr>
        <p:grpSpPr>
          <a:xfrm>
            <a:off x="257783" y="1773748"/>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070722" y="1779189"/>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年以降、継続的に上昇傾向にある。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年には低下したが、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年からは上昇すると予測されている。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99328" y="2337589"/>
            <a:ext cx="1152130" cy="4165679"/>
            <a:chOff x="6342493" y="-215875"/>
            <a:chExt cx="1484517" cy="4196021"/>
          </a:xfrm>
        </p:grpSpPr>
        <p:sp>
          <p:nvSpPr>
            <p:cNvPr id="41" name="フリーフォーム 40"/>
            <p:cNvSpPr/>
            <p:nvPr/>
          </p:nvSpPr>
          <p:spPr>
            <a:xfrm>
              <a:off x="6909968" y="-215875"/>
              <a:ext cx="917042"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20" name="Chart 219">
            <a:extLst>
              <a:ext uri="{FF2B5EF4-FFF2-40B4-BE49-F238E27FC236}">
                <a16:creationId xmlns:a16="http://schemas.microsoft.com/office/drawing/2014/main" id="{906BC5A6-FA87-FC0C-576E-2E6BFBC61E41}"/>
              </a:ext>
            </a:extLst>
          </p:cNvPr>
          <p:cNvGraphicFramePr/>
          <p:nvPr>
            <p:custDataLst>
              <p:tags r:id="rId3"/>
            </p:custDataLst>
            <p:extLst>
              <p:ext uri="{D42A27DB-BD31-4B8C-83A1-F6EECF244321}">
                <p14:modId xmlns:p14="http://schemas.microsoft.com/office/powerpoint/2010/main" val="1264134513"/>
              </p:ext>
            </p:extLst>
          </p:nvPr>
        </p:nvGraphicFramePr>
        <p:xfrm>
          <a:off x="5214938" y="2465388"/>
          <a:ext cx="4637087" cy="3400425"/>
        </p:xfrm>
        <a:graphic>
          <a:graphicData uri="http://schemas.openxmlformats.org/drawingml/2006/chart">
            <c:chart xmlns:c="http://schemas.openxmlformats.org/drawingml/2006/chart" xmlns:r="http://schemas.openxmlformats.org/officeDocument/2006/relationships" r:id="rId92"/>
          </a:graphicData>
        </a:graphic>
      </p:graphicFrame>
      <p:sp useBgFill="1">
        <p:nvSpPr>
          <p:cNvPr id="72" name="テキスト プレースホルダ 9">
            <a:extLst>
              <a:ext uri="{FF2B5EF4-FFF2-40B4-BE49-F238E27FC236}">
                <a16:creationId xmlns:a16="http://schemas.microsoft.com/office/drawing/2014/main" id="{30DE1E8C-E5D7-3E7B-7FDB-7C9471154CE4}"/>
              </a:ext>
            </a:extLst>
          </p:cNvPr>
          <p:cNvSpPr>
            <a:spLocks/>
          </p:cNvSpPr>
          <p:nvPr>
            <p:custDataLst>
              <p:tags r:id="rId4"/>
            </p:custDataLst>
          </p:nvPr>
        </p:nvSpPr>
        <p:spPr bwMode="gray">
          <a:xfrm>
            <a:off x="5665788" y="30829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EA38DA-F307-4C24-9DE5-2A8EEDF651FB}" type="datetime'''''''''''''''''''''''''''''''''1''''''''''.''''''''4''''5'">
              <a:rPr lang="en-US" altLang="en-US" sz="800" smtClean="0">
                <a:effectLst/>
              </a:rPr>
              <a:pPr marL="0" lvl="0" indent="0" algn="ctr">
                <a:spcBef>
                  <a:spcPct val="0"/>
                </a:spcBef>
                <a:buNone/>
              </a:pPr>
              <a:t>1.45</a:t>
            </a:fld>
            <a:endParaRPr kumimoji="1" lang="en-US" altLang="ja-JP" sz="800" dirty="0"/>
          </a:p>
        </p:txBody>
      </p:sp>
      <p:sp useBgFill="1">
        <p:nvSpPr>
          <p:cNvPr id="73" name="テキスト プレースホルダ 9">
            <a:extLst>
              <a:ext uri="{FF2B5EF4-FFF2-40B4-BE49-F238E27FC236}">
                <a16:creationId xmlns:a16="http://schemas.microsoft.com/office/drawing/2014/main" id="{ABD334A3-64F7-75D3-DEFA-09A6A19430BF}"/>
              </a:ext>
            </a:extLst>
          </p:cNvPr>
          <p:cNvSpPr>
            <a:spLocks/>
          </p:cNvSpPr>
          <p:nvPr>
            <p:custDataLst>
              <p:tags r:id="rId5"/>
            </p:custDataLst>
          </p:nvPr>
        </p:nvSpPr>
        <p:spPr bwMode="gray">
          <a:xfrm>
            <a:off x="5711825" y="28162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6DDEEB-2330-4C81-B8B7-2328AC220617}" type="datetime'''''''''''''1''''''''''''''''.''''''''''61'''''''''''''''''">
              <a:rPr lang="en-US" altLang="en-US" sz="800" smtClean="0">
                <a:effectLst/>
              </a:rPr>
              <a:pPr marL="0" lvl="0" indent="0" algn="ctr">
                <a:spcBef>
                  <a:spcPct val="0"/>
                </a:spcBef>
                <a:buNone/>
              </a:pPr>
              <a:t>1.61</a:t>
            </a:fld>
            <a:endParaRPr kumimoji="1" lang="en-US" altLang="ja-JP" sz="800" dirty="0"/>
          </a:p>
        </p:txBody>
      </p:sp>
      <p:sp useBgFill="1">
        <p:nvSpPr>
          <p:cNvPr id="74" name="テキスト プレースホルダ 9">
            <a:extLst>
              <a:ext uri="{FF2B5EF4-FFF2-40B4-BE49-F238E27FC236}">
                <a16:creationId xmlns:a16="http://schemas.microsoft.com/office/drawing/2014/main" id="{1915BCEE-9998-9DE3-F9E4-BD34B24EEC08}"/>
              </a:ext>
            </a:extLst>
          </p:cNvPr>
          <p:cNvSpPr>
            <a:spLocks/>
          </p:cNvSpPr>
          <p:nvPr>
            <p:custDataLst>
              <p:tags r:id="rId6"/>
            </p:custDataLst>
          </p:nvPr>
        </p:nvSpPr>
        <p:spPr bwMode="gray">
          <a:xfrm>
            <a:off x="6119813" y="30162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4E437-AE82-4277-A3F9-A57B3107CEFA}" type="datetime'''''''''''''''''''''''''''''''''1''.''''''4''9'''''''">
              <a:rPr lang="en-US" altLang="en-US" sz="800" smtClean="0">
                <a:effectLst/>
              </a:rPr>
              <a:pPr marL="0" lvl="0" indent="0" algn="ctr">
                <a:spcBef>
                  <a:spcPct val="0"/>
                </a:spcBef>
                <a:buNone/>
              </a:pPr>
              <a:t>1.49</a:t>
            </a:fld>
            <a:endParaRPr kumimoji="1" lang="en-US" altLang="ja-JP" sz="800" dirty="0"/>
          </a:p>
        </p:txBody>
      </p:sp>
      <p:sp useBgFill="1">
        <p:nvSpPr>
          <p:cNvPr id="76" name="テキスト プレースホルダ 9">
            <a:extLst>
              <a:ext uri="{FF2B5EF4-FFF2-40B4-BE49-F238E27FC236}">
                <a16:creationId xmlns:a16="http://schemas.microsoft.com/office/drawing/2014/main" id="{6FE93631-F310-950E-44D7-328B56997779}"/>
              </a:ext>
            </a:extLst>
          </p:cNvPr>
          <p:cNvSpPr>
            <a:spLocks/>
          </p:cNvSpPr>
          <p:nvPr>
            <p:custDataLst>
              <p:tags r:id="rId7"/>
            </p:custDataLst>
          </p:nvPr>
        </p:nvSpPr>
        <p:spPr bwMode="gray">
          <a:xfrm>
            <a:off x="6324600" y="349091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A4677B-1315-43F0-965C-D3A38B392EFE}" type="datetime'''''''''''''''''''''''''''''''''''''''''''1''''''''.''2''1'''">
              <a:rPr lang="en-US" altLang="en-US" sz="800" smtClean="0">
                <a:effectLst/>
              </a:rPr>
              <a:pPr marL="0" lvl="0" indent="0" algn="ctr">
                <a:spcBef>
                  <a:spcPct val="0"/>
                </a:spcBef>
                <a:buNone/>
              </a:pPr>
              <a:t>1.21</a:t>
            </a:fld>
            <a:endParaRPr kumimoji="1" lang="en-US" altLang="ja-JP" sz="800" dirty="0"/>
          </a:p>
        </p:txBody>
      </p:sp>
      <p:sp useBgFill="1">
        <p:nvSpPr>
          <p:cNvPr id="77" name="テキスト プレースホルダ 9">
            <a:extLst>
              <a:ext uri="{FF2B5EF4-FFF2-40B4-BE49-F238E27FC236}">
                <a16:creationId xmlns:a16="http://schemas.microsoft.com/office/drawing/2014/main" id="{6AC05130-D3CC-CD41-EA8F-2904094765B5}"/>
              </a:ext>
            </a:extLst>
          </p:cNvPr>
          <p:cNvSpPr>
            <a:spLocks/>
          </p:cNvSpPr>
          <p:nvPr>
            <p:custDataLst>
              <p:tags r:id="rId8"/>
            </p:custDataLst>
          </p:nvPr>
        </p:nvSpPr>
        <p:spPr bwMode="gray">
          <a:xfrm>
            <a:off x="6527800" y="36639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53779-B4F8-4A6B-8A61-EEAC8122EEBF}" type="datetime'''''''''1''''.''''''''''''''''''''''1''''''''0'''''''''">
              <a:rPr lang="en-US" altLang="en-US" sz="800" smtClean="0">
                <a:effectLst/>
              </a:rPr>
              <a:pPr marL="0" lvl="0" indent="0" algn="ctr">
                <a:spcBef>
                  <a:spcPct val="0"/>
                </a:spcBef>
                <a:buNone/>
              </a:pPr>
              <a:t>1.10</a:t>
            </a:fld>
            <a:endParaRPr kumimoji="1" lang="en-US" altLang="ja-JP" sz="800" dirty="0"/>
          </a:p>
        </p:txBody>
      </p:sp>
      <p:sp useBgFill="1">
        <p:nvSpPr>
          <p:cNvPr id="78" name="テキスト プレースホルダ 9">
            <a:extLst>
              <a:ext uri="{FF2B5EF4-FFF2-40B4-BE49-F238E27FC236}">
                <a16:creationId xmlns:a16="http://schemas.microsoft.com/office/drawing/2014/main" id="{BFD07791-D849-0C7E-BD72-06E103E172F4}"/>
              </a:ext>
            </a:extLst>
          </p:cNvPr>
          <p:cNvSpPr>
            <a:spLocks/>
          </p:cNvSpPr>
          <p:nvPr>
            <p:custDataLst>
              <p:tags r:id="rId9"/>
            </p:custDataLst>
          </p:nvPr>
        </p:nvSpPr>
        <p:spPr bwMode="gray">
          <a:xfrm>
            <a:off x="6732588" y="401320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0A2E02-52F4-40BA-BD19-6C5DEF3F7588}" type="datetime'''''''''''''''''''''''''''''''0''''''.8''''''''''''''''9'''''">
              <a:rPr lang="en-US" altLang="en-US" sz="800" smtClean="0">
                <a:effectLst/>
              </a:rPr>
              <a:pPr marL="0" lvl="0" indent="0" algn="ctr">
                <a:spcBef>
                  <a:spcPct val="0"/>
                </a:spcBef>
                <a:buNone/>
              </a:pPr>
              <a:t>0.89</a:t>
            </a:fld>
            <a:endParaRPr kumimoji="1" lang="en-US" altLang="ja-JP" sz="800" dirty="0"/>
          </a:p>
        </p:txBody>
      </p:sp>
      <p:sp useBgFill="1">
        <p:nvSpPr>
          <p:cNvPr id="79" name="テキスト プレースホルダ 9">
            <a:extLst>
              <a:ext uri="{FF2B5EF4-FFF2-40B4-BE49-F238E27FC236}">
                <a16:creationId xmlns:a16="http://schemas.microsoft.com/office/drawing/2014/main" id="{5856C550-5E63-4475-FB6B-C42018F969BE}"/>
              </a:ext>
            </a:extLst>
          </p:cNvPr>
          <p:cNvSpPr>
            <a:spLocks/>
          </p:cNvSpPr>
          <p:nvPr>
            <p:custDataLst>
              <p:tags r:id="rId10"/>
            </p:custDataLst>
          </p:nvPr>
        </p:nvSpPr>
        <p:spPr bwMode="gray">
          <a:xfrm>
            <a:off x="6937375" y="39306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20FBD9-6B58-4AA7-81DB-FE47196CE70C}" type="datetime'''''''''''''''''''''0''''.''''''''''''''''''''9''''''''''4'''">
              <a:rPr lang="en-US" altLang="en-US" sz="800" smtClean="0">
                <a:effectLst/>
              </a:rPr>
              <a:pPr marL="0" lvl="0" indent="0" algn="ctr">
                <a:spcBef>
                  <a:spcPct val="0"/>
                </a:spcBef>
                <a:buNone/>
              </a:pPr>
              <a:t>0.94</a:t>
            </a:fld>
            <a:endParaRPr kumimoji="1" lang="en-US" altLang="ja-JP" sz="800" dirty="0"/>
          </a:p>
        </p:txBody>
      </p:sp>
      <p:sp useBgFill="1">
        <p:nvSpPr>
          <p:cNvPr id="81" name="テキスト プレースホルダ 9">
            <a:extLst>
              <a:ext uri="{FF2B5EF4-FFF2-40B4-BE49-F238E27FC236}">
                <a16:creationId xmlns:a16="http://schemas.microsoft.com/office/drawing/2014/main" id="{A568B277-1929-BBE9-BB58-695BF1B18524}"/>
              </a:ext>
            </a:extLst>
          </p:cNvPr>
          <p:cNvSpPr>
            <a:spLocks/>
          </p:cNvSpPr>
          <p:nvPr>
            <p:custDataLst>
              <p:tags r:id="rId11"/>
            </p:custDataLst>
          </p:nvPr>
        </p:nvSpPr>
        <p:spPr bwMode="gray">
          <a:xfrm>
            <a:off x="7753350" y="372427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15011-9F2A-42E4-B03B-49EBC1EBC3C4}" type="datetime'''''1''''.''''''''''''''''''''''''''''''''''0''7'''''''''''''">
              <a:rPr lang="en-US" altLang="en-US" sz="800" smtClean="0">
                <a:effectLst/>
              </a:rPr>
              <a:pPr marL="0" lvl="0" indent="0" algn="ctr">
                <a:spcBef>
                  <a:spcPct val="0"/>
                </a:spcBef>
                <a:buNone/>
              </a:pPr>
              <a:t>1.07</a:t>
            </a:fld>
            <a:endParaRPr kumimoji="1" lang="en-US" altLang="ja-JP" sz="800" dirty="0"/>
          </a:p>
        </p:txBody>
      </p:sp>
      <p:sp useBgFill="1">
        <p:nvSpPr>
          <p:cNvPr id="83" name="テキスト プレースホルダ 9">
            <a:extLst>
              <a:ext uri="{FF2B5EF4-FFF2-40B4-BE49-F238E27FC236}">
                <a16:creationId xmlns:a16="http://schemas.microsoft.com/office/drawing/2014/main" id="{73285C4B-8F46-C781-8521-73A717EAD4CF}"/>
              </a:ext>
            </a:extLst>
          </p:cNvPr>
          <p:cNvSpPr>
            <a:spLocks/>
          </p:cNvSpPr>
          <p:nvPr>
            <p:custDataLst>
              <p:tags r:id="rId12"/>
            </p:custDataLst>
          </p:nvPr>
        </p:nvSpPr>
        <p:spPr bwMode="gray">
          <a:xfrm>
            <a:off x="8774113" y="383698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F5D16-FA52-48D0-B77D-9B05A0FB1BE4}" type="datetime'1''''''''''''''''''''''''.''''''''''''0''0'''''''''''''''">
              <a:rPr lang="en-US" altLang="en-US" sz="800" smtClean="0">
                <a:effectLst/>
              </a:rPr>
              <a:pPr marL="0" lvl="0" indent="0" algn="ctr">
                <a:spcBef>
                  <a:spcPct val="0"/>
                </a:spcBef>
                <a:buNone/>
              </a:pPr>
              <a:t>1.00</a:t>
            </a:fld>
            <a:endParaRPr kumimoji="1" lang="en-US" altLang="ja-JP" sz="800" dirty="0"/>
          </a:p>
        </p:txBody>
      </p:sp>
      <p:sp useBgFill="1">
        <p:nvSpPr>
          <p:cNvPr id="84" name="テキスト プレースホルダ 9">
            <a:extLst>
              <a:ext uri="{FF2B5EF4-FFF2-40B4-BE49-F238E27FC236}">
                <a16:creationId xmlns:a16="http://schemas.microsoft.com/office/drawing/2014/main" id="{C874AED8-B183-CB57-C255-119AAAE6BBC2}"/>
              </a:ext>
            </a:extLst>
          </p:cNvPr>
          <p:cNvSpPr>
            <a:spLocks/>
          </p:cNvSpPr>
          <p:nvPr>
            <p:custDataLst>
              <p:tags r:id="rId13"/>
            </p:custDataLst>
          </p:nvPr>
        </p:nvSpPr>
        <p:spPr bwMode="gray">
          <a:xfrm>
            <a:off x="9386888" y="415448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860D73-FA0E-4732-BE89-C4FA09B012A5}" type="datetime'0''''''''''.''''''''''''''''''''''''''''''81'''''''''''''''''">
              <a:rPr lang="en-US" altLang="en-US" sz="800" smtClean="0">
                <a:effectLst/>
              </a:rPr>
              <a:pPr marL="0" lvl="0" indent="0" algn="ctr">
                <a:spcBef>
                  <a:spcPct val="0"/>
                </a:spcBef>
                <a:buNone/>
              </a:pPr>
              <a:t>0.81</a:t>
            </a:fld>
            <a:endParaRPr kumimoji="1" lang="en-US" altLang="ja-JP" sz="800" dirty="0"/>
          </a:p>
        </p:txBody>
      </p:sp>
      <p:sp>
        <p:nvSpPr>
          <p:cNvPr id="197" name="テキスト プレースホルダ 9">
            <a:extLst>
              <a:ext uri="{FF2B5EF4-FFF2-40B4-BE49-F238E27FC236}">
                <a16:creationId xmlns:a16="http://schemas.microsoft.com/office/drawing/2014/main" id="{81563A3D-F5A3-5099-1DBF-E7158ACE3306}"/>
              </a:ext>
            </a:extLst>
          </p:cNvPr>
          <p:cNvSpPr>
            <a:spLocks/>
          </p:cNvSpPr>
          <p:nvPr>
            <p:custDataLst>
              <p:tags r:id="rId14"/>
            </p:custDataLst>
          </p:nvPr>
        </p:nvSpPr>
        <p:spPr bwMode="auto">
          <a:xfrm>
            <a:off x="547528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8232D8-F386-4095-9A7E-F54732DAFD62}" type="datetime'2''''''''''''''''''''''0''''''''''''''''''0''''''''''5'">
              <a:rPr kumimoji="0" lang="en-US" altLang="en-US" sz="1000" smtClean="0">
                <a:effectLst/>
              </a:rPr>
              <a:pPr marL="0" lvl="0" indent="0" algn="ctr">
                <a:spcBef>
                  <a:spcPct val="0"/>
                </a:spcBef>
                <a:buNone/>
              </a:pPr>
              <a:t>2005</a:t>
            </a:fld>
            <a:endParaRPr kumimoji="0" lang="en-US" altLang="ja-JP" sz="1000" dirty="0"/>
          </a:p>
        </p:txBody>
      </p:sp>
      <p:sp>
        <p:nvSpPr>
          <p:cNvPr id="198" name="テキスト プレースホルダ 9">
            <a:extLst>
              <a:ext uri="{FF2B5EF4-FFF2-40B4-BE49-F238E27FC236}">
                <a16:creationId xmlns:a16="http://schemas.microsoft.com/office/drawing/2014/main" id="{C5ECA165-788C-079A-FD26-F6DB691C0022}"/>
              </a:ext>
            </a:extLst>
          </p:cNvPr>
          <p:cNvSpPr>
            <a:spLocks/>
          </p:cNvSpPr>
          <p:nvPr>
            <p:custDataLst>
              <p:tags r:id="rId15"/>
            </p:custDataLst>
          </p:nvPr>
        </p:nvSpPr>
        <p:spPr bwMode="auto">
          <a:xfrm>
            <a:off x="5784850"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1CC887-6617-47B9-A4D0-183F8CB45D11}" type="datetime'''''''''''''''''''''''''''6'''''''''''''''''''''''''''''''">
              <a:rPr kumimoji="0" lang="en-US" altLang="en-US" sz="1000" smtClean="0">
                <a:effectLst/>
              </a:rPr>
              <a:pPr marL="0" lvl="0" indent="0" algn="ctr">
                <a:spcBef>
                  <a:spcPct val="0"/>
                </a:spcBef>
                <a:buNone/>
              </a:pPr>
              <a:t>6</a:t>
            </a:fld>
            <a:endParaRPr kumimoji="0" lang="en-US" altLang="ja-JP" sz="1000" dirty="0"/>
          </a:p>
        </p:txBody>
      </p:sp>
      <p:sp>
        <p:nvSpPr>
          <p:cNvPr id="199" name="テキスト プレースホルダ 9">
            <a:extLst>
              <a:ext uri="{FF2B5EF4-FFF2-40B4-BE49-F238E27FC236}">
                <a16:creationId xmlns:a16="http://schemas.microsoft.com/office/drawing/2014/main" id="{98011BF5-1B2C-F3E1-AAAE-17947AF6F837}"/>
              </a:ext>
            </a:extLst>
          </p:cNvPr>
          <p:cNvSpPr>
            <a:spLocks/>
          </p:cNvSpPr>
          <p:nvPr>
            <p:custDataLst>
              <p:tags r:id="rId16"/>
            </p:custDataLst>
          </p:nvPr>
        </p:nvSpPr>
        <p:spPr bwMode="auto">
          <a:xfrm>
            <a:off x="5988050"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8FF784-6A88-4D87-98CB-1F0E862584D5}" type="datetime'''''''''''7'''''''''''">
              <a:rPr kumimoji="0" lang="en-US" altLang="en-US" sz="1000" smtClean="0">
                <a:effectLst/>
              </a:rPr>
              <a:pPr marL="0" lvl="0" indent="0" algn="ctr">
                <a:spcBef>
                  <a:spcPct val="0"/>
                </a:spcBef>
                <a:buNone/>
              </a:pPr>
              <a:t>7</a:t>
            </a:fld>
            <a:endParaRPr kumimoji="0" lang="en-US" altLang="ja-JP" sz="1000" dirty="0"/>
          </a:p>
        </p:txBody>
      </p:sp>
      <p:sp>
        <p:nvSpPr>
          <p:cNvPr id="200" name="テキスト プレースホルダ 9">
            <a:extLst>
              <a:ext uri="{FF2B5EF4-FFF2-40B4-BE49-F238E27FC236}">
                <a16:creationId xmlns:a16="http://schemas.microsoft.com/office/drawing/2014/main" id="{86E058C2-BF0B-BBA7-8D0A-EDCA6BCEFB1F}"/>
              </a:ext>
            </a:extLst>
          </p:cNvPr>
          <p:cNvSpPr>
            <a:spLocks/>
          </p:cNvSpPr>
          <p:nvPr>
            <p:custDataLst>
              <p:tags r:id="rId17"/>
            </p:custDataLst>
          </p:nvPr>
        </p:nvSpPr>
        <p:spPr bwMode="auto">
          <a:xfrm>
            <a:off x="6192838"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D45BB9-0500-447A-8D09-ADADA9859A53}" type="datetime'''''''''''''''''''''8'''''''''''">
              <a:rPr kumimoji="0" lang="en-US" altLang="en-US" sz="1000" smtClean="0">
                <a:effectLst/>
              </a:rPr>
              <a:pPr marL="0" lvl="0" indent="0" algn="ctr">
                <a:spcBef>
                  <a:spcPct val="0"/>
                </a:spcBef>
                <a:buNone/>
              </a:pPr>
              <a:t>8</a:t>
            </a:fld>
            <a:endParaRPr kumimoji="0" lang="en-US" altLang="ja-JP" sz="1000" dirty="0"/>
          </a:p>
        </p:txBody>
      </p:sp>
      <p:sp>
        <p:nvSpPr>
          <p:cNvPr id="201" name="テキスト プレースホルダ 9">
            <a:extLst>
              <a:ext uri="{FF2B5EF4-FFF2-40B4-BE49-F238E27FC236}">
                <a16:creationId xmlns:a16="http://schemas.microsoft.com/office/drawing/2014/main" id="{04394EE8-F131-2635-7C6F-A1247F6097BA}"/>
              </a:ext>
            </a:extLst>
          </p:cNvPr>
          <p:cNvSpPr>
            <a:spLocks/>
          </p:cNvSpPr>
          <p:nvPr>
            <p:custDataLst>
              <p:tags r:id="rId18"/>
            </p:custDataLst>
          </p:nvPr>
        </p:nvSpPr>
        <p:spPr bwMode="auto">
          <a:xfrm>
            <a:off x="6397625"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52205-D23B-4DA9-9D1F-61DE0D0F9A63}" type="datetime'9'''''''''''''''''''''''''''''">
              <a:rPr kumimoji="0" lang="en-US" altLang="en-US" sz="1000" smtClean="0">
                <a:effectLst/>
              </a:rPr>
              <a:pPr marL="0" lvl="0" indent="0" algn="ctr">
                <a:spcBef>
                  <a:spcPct val="0"/>
                </a:spcBef>
                <a:buNone/>
              </a:pPr>
              <a:t>9</a:t>
            </a:fld>
            <a:endParaRPr kumimoji="0" lang="en-US" altLang="ja-JP" sz="1000" dirty="0"/>
          </a:p>
        </p:txBody>
      </p:sp>
      <p:sp>
        <p:nvSpPr>
          <p:cNvPr id="202" name="テキスト プレースホルダ 9">
            <a:extLst>
              <a:ext uri="{FF2B5EF4-FFF2-40B4-BE49-F238E27FC236}">
                <a16:creationId xmlns:a16="http://schemas.microsoft.com/office/drawing/2014/main" id="{7CE453DC-81BC-FC74-4A0D-7E968464C04A}"/>
              </a:ext>
            </a:extLst>
          </p:cNvPr>
          <p:cNvSpPr>
            <a:spLocks/>
          </p:cNvSpPr>
          <p:nvPr>
            <p:custDataLst>
              <p:tags r:id="rId19"/>
            </p:custDataLst>
          </p:nvPr>
        </p:nvSpPr>
        <p:spPr bwMode="auto">
          <a:xfrm>
            <a:off x="65659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BF6A0-B7BE-4159-90C3-ED7C22F6E9A6}" type="datetime'''''''''''1''''''''''''''''''''''''''''''''''0'''''''''">
              <a:rPr kumimoji="0" lang="en-US" altLang="en-US" sz="1000" smtClean="0">
                <a:effectLst/>
              </a:rPr>
              <a:pPr marL="0" lvl="0" indent="0" algn="ctr">
                <a:spcBef>
                  <a:spcPct val="0"/>
                </a:spcBef>
                <a:buNone/>
              </a:pPr>
              <a:t>10</a:t>
            </a:fld>
            <a:endParaRPr kumimoji="0" lang="en-US" altLang="ja-JP" sz="1000" dirty="0"/>
          </a:p>
        </p:txBody>
      </p:sp>
      <p:sp>
        <p:nvSpPr>
          <p:cNvPr id="203" name="テキスト プレースホルダ 9">
            <a:extLst>
              <a:ext uri="{FF2B5EF4-FFF2-40B4-BE49-F238E27FC236}">
                <a16:creationId xmlns:a16="http://schemas.microsoft.com/office/drawing/2014/main" id="{1A7E24B8-60E3-0933-0DDB-934BD3A007A6}"/>
              </a:ext>
            </a:extLst>
          </p:cNvPr>
          <p:cNvSpPr>
            <a:spLocks/>
          </p:cNvSpPr>
          <p:nvPr>
            <p:custDataLst>
              <p:tags r:id="rId20"/>
            </p:custDataLst>
          </p:nvPr>
        </p:nvSpPr>
        <p:spPr bwMode="auto">
          <a:xfrm>
            <a:off x="67706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7E8F96-1AB9-4812-87A9-9C3D48898605}" type="datetime'''''''''1''''''''''''''1'''''''''''''''''''''''''''">
              <a:rPr kumimoji="0" lang="en-US" altLang="en-US" sz="1000" smtClean="0">
                <a:effectLst/>
              </a:rPr>
              <a:pPr marL="0" lvl="0" indent="0" algn="ctr">
                <a:spcBef>
                  <a:spcPct val="0"/>
                </a:spcBef>
                <a:buNone/>
              </a:pPr>
              <a:t>11</a:t>
            </a:fld>
            <a:endParaRPr kumimoji="0" lang="en-US" altLang="ja-JP" sz="1000" dirty="0"/>
          </a:p>
        </p:txBody>
      </p:sp>
      <p:sp>
        <p:nvSpPr>
          <p:cNvPr id="204" name="テキスト プレースホルダ 9">
            <a:extLst>
              <a:ext uri="{FF2B5EF4-FFF2-40B4-BE49-F238E27FC236}">
                <a16:creationId xmlns:a16="http://schemas.microsoft.com/office/drawing/2014/main" id="{235A780B-C42C-D9EC-7F97-8945B1AA298C}"/>
              </a:ext>
            </a:extLst>
          </p:cNvPr>
          <p:cNvSpPr>
            <a:spLocks/>
          </p:cNvSpPr>
          <p:nvPr>
            <p:custDataLst>
              <p:tags r:id="rId21"/>
            </p:custDataLst>
          </p:nvPr>
        </p:nvSpPr>
        <p:spPr bwMode="auto">
          <a:xfrm>
            <a:off x="69754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1F4A7D-CF4D-4A53-936E-156FD365E653}" type="datetime'''''''''''''''''''1''''''''''''''2'''''''''''''''''''">
              <a:rPr kumimoji="0" lang="en-US" altLang="en-US" sz="1000" smtClean="0">
                <a:effectLst/>
              </a:rPr>
              <a:pPr marL="0" lvl="0" indent="0" algn="ctr">
                <a:spcBef>
                  <a:spcPct val="0"/>
                </a:spcBef>
                <a:buNone/>
              </a:pPr>
              <a:t>12</a:t>
            </a:fld>
            <a:endParaRPr kumimoji="0" lang="en-US" altLang="ja-JP" sz="1000" dirty="0"/>
          </a:p>
        </p:txBody>
      </p:sp>
      <p:sp>
        <p:nvSpPr>
          <p:cNvPr id="205" name="テキスト プレースホルダ 9">
            <a:extLst>
              <a:ext uri="{FF2B5EF4-FFF2-40B4-BE49-F238E27FC236}">
                <a16:creationId xmlns:a16="http://schemas.microsoft.com/office/drawing/2014/main" id="{F1F83BAC-FF01-10F3-4BF6-589C51BE5588}"/>
              </a:ext>
            </a:extLst>
          </p:cNvPr>
          <p:cNvSpPr>
            <a:spLocks/>
          </p:cNvSpPr>
          <p:nvPr>
            <p:custDataLst>
              <p:tags r:id="rId22"/>
            </p:custDataLst>
          </p:nvPr>
        </p:nvSpPr>
        <p:spPr bwMode="auto">
          <a:xfrm>
            <a:off x="71786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B8E81-F501-410E-8A58-959000D5D39C}" type="datetime'''''''''1''''''''''''''''''''''''''''''''''''''''3'">
              <a:rPr kumimoji="0" lang="en-US" altLang="en-US" sz="1000" smtClean="0">
                <a:effectLst/>
              </a:rPr>
              <a:pPr marL="0" lvl="0" indent="0" algn="ctr">
                <a:spcBef>
                  <a:spcPct val="0"/>
                </a:spcBef>
                <a:buNone/>
              </a:pPr>
              <a:t>13</a:t>
            </a:fld>
            <a:endParaRPr kumimoji="0" lang="en-US" altLang="ja-JP" sz="1000" dirty="0"/>
          </a:p>
        </p:txBody>
      </p:sp>
      <p:sp>
        <p:nvSpPr>
          <p:cNvPr id="206" name="テキスト プレースホルダ 9">
            <a:extLst>
              <a:ext uri="{FF2B5EF4-FFF2-40B4-BE49-F238E27FC236}">
                <a16:creationId xmlns:a16="http://schemas.microsoft.com/office/drawing/2014/main" id="{BDC4CB42-8AD0-5936-8425-F624DFBBB42E}"/>
              </a:ext>
            </a:extLst>
          </p:cNvPr>
          <p:cNvSpPr>
            <a:spLocks/>
          </p:cNvSpPr>
          <p:nvPr>
            <p:custDataLst>
              <p:tags r:id="rId23"/>
            </p:custDataLst>
          </p:nvPr>
        </p:nvSpPr>
        <p:spPr bwMode="auto">
          <a:xfrm>
            <a:off x="73834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3C622-577A-481C-AD58-659544FF1D58}" type="datetime'''''''''''''''''''''''''1''''''''''''''''''''4'''''">
              <a:rPr kumimoji="0" lang="en-US" altLang="en-US" sz="1000" smtClean="0">
                <a:effectLst/>
              </a:rPr>
              <a:pPr marL="0" lvl="0" indent="0" algn="ctr">
                <a:spcBef>
                  <a:spcPct val="0"/>
                </a:spcBef>
                <a:buNone/>
              </a:pPr>
              <a:t>14</a:t>
            </a:fld>
            <a:endParaRPr kumimoji="0" lang="en-US" altLang="ja-JP" sz="1000" dirty="0"/>
          </a:p>
        </p:txBody>
      </p:sp>
      <p:sp>
        <p:nvSpPr>
          <p:cNvPr id="207" name="テキスト プレースホルダ 9">
            <a:extLst>
              <a:ext uri="{FF2B5EF4-FFF2-40B4-BE49-F238E27FC236}">
                <a16:creationId xmlns:a16="http://schemas.microsoft.com/office/drawing/2014/main" id="{36B75D9A-1429-1F71-F0BE-7385D2A0E079}"/>
              </a:ext>
            </a:extLst>
          </p:cNvPr>
          <p:cNvSpPr>
            <a:spLocks/>
          </p:cNvSpPr>
          <p:nvPr>
            <p:custDataLst>
              <p:tags r:id="rId24"/>
            </p:custDataLst>
          </p:nvPr>
        </p:nvSpPr>
        <p:spPr bwMode="auto">
          <a:xfrm>
            <a:off x="75882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658C18-A1A7-4D1C-8F04-4B85244A9194}" type="datetime'''''''''''''''''''''''1''''''5'''''''''''''">
              <a:rPr kumimoji="0" lang="en-US" altLang="en-US" sz="1000" smtClean="0">
                <a:effectLst/>
              </a:rPr>
              <a:pPr marL="0" lvl="0" indent="0" algn="ctr">
                <a:spcBef>
                  <a:spcPct val="0"/>
                </a:spcBef>
                <a:buNone/>
              </a:pPr>
              <a:t>15</a:t>
            </a:fld>
            <a:endParaRPr kumimoji="0" lang="en-US" altLang="ja-JP" sz="1000" dirty="0"/>
          </a:p>
        </p:txBody>
      </p:sp>
      <p:sp>
        <p:nvSpPr>
          <p:cNvPr id="208" name="テキスト プレースホルダ 9">
            <a:extLst>
              <a:ext uri="{FF2B5EF4-FFF2-40B4-BE49-F238E27FC236}">
                <a16:creationId xmlns:a16="http://schemas.microsoft.com/office/drawing/2014/main" id="{19C7468F-8DED-91E7-A3D9-E36CCAB35533}"/>
              </a:ext>
            </a:extLst>
          </p:cNvPr>
          <p:cNvSpPr>
            <a:spLocks/>
          </p:cNvSpPr>
          <p:nvPr>
            <p:custDataLst>
              <p:tags r:id="rId25"/>
            </p:custDataLst>
          </p:nvPr>
        </p:nvSpPr>
        <p:spPr bwMode="auto">
          <a:xfrm>
            <a:off x="77914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FB5655-94F7-4BAF-9C53-492D27A1C367}" type="datetime'''''''''''''''1''''''''''''''''''6'''''''''''''''''''''''''''">
              <a:rPr kumimoji="0" lang="en-US" altLang="en-US" sz="1000" smtClean="0">
                <a:effectLst/>
              </a:rPr>
              <a:pPr marL="0" lvl="0" indent="0" algn="ctr">
                <a:spcBef>
                  <a:spcPct val="0"/>
                </a:spcBef>
                <a:buNone/>
              </a:pPr>
              <a:t>16</a:t>
            </a:fld>
            <a:endParaRPr kumimoji="0" lang="en-US" altLang="ja-JP" sz="1000" dirty="0"/>
          </a:p>
        </p:txBody>
      </p:sp>
      <p:sp>
        <p:nvSpPr>
          <p:cNvPr id="209" name="テキスト プレースホルダ 9">
            <a:extLst>
              <a:ext uri="{FF2B5EF4-FFF2-40B4-BE49-F238E27FC236}">
                <a16:creationId xmlns:a16="http://schemas.microsoft.com/office/drawing/2014/main" id="{FBD9229A-F3AB-0540-555B-1D08605F94F2}"/>
              </a:ext>
            </a:extLst>
          </p:cNvPr>
          <p:cNvSpPr>
            <a:spLocks/>
          </p:cNvSpPr>
          <p:nvPr>
            <p:custDataLst>
              <p:tags r:id="rId26"/>
            </p:custDataLst>
          </p:nvPr>
        </p:nvSpPr>
        <p:spPr bwMode="auto">
          <a:xfrm>
            <a:off x="79962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50088-8F5C-429A-B494-4B9DEFC60350}" type="datetime'1''''''7'''''''''''''''''''">
              <a:rPr kumimoji="0" lang="en-US" altLang="en-US" sz="1000" smtClean="0">
                <a:effectLst/>
              </a:rPr>
              <a:pPr marL="0" lvl="0" indent="0" algn="ctr">
                <a:spcBef>
                  <a:spcPct val="0"/>
                </a:spcBef>
                <a:buNone/>
              </a:pPr>
              <a:t>17</a:t>
            </a:fld>
            <a:endParaRPr kumimoji="0" lang="en-US" altLang="ja-JP" sz="1000" dirty="0"/>
          </a:p>
        </p:txBody>
      </p:sp>
      <p:sp>
        <p:nvSpPr>
          <p:cNvPr id="210" name="テキスト プレースホルダ 9">
            <a:extLst>
              <a:ext uri="{FF2B5EF4-FFF2-40B4-BE49-F238E27FC236}">
                <a16:creationId xmlns:a16="http://schemas.microsoft.com/office/drawing/2014/main" id="{F361AA3E-4D9B-F2EE-86F2-A5D09F04B347}"/>
              </a:ext>
            </a:extLst>
          </p:cNvPr>
          <p:cNvSpPr>
            <a:spLocks/>
          </p:cNvSpPr>
          <p:nvPr>
            <p:custDataLst>
              <p:tags r:id="rId27"/>
            </p:custDataLst>
          </p:nvPr>
        </p:nvSpPr>
        <p:spPr bwMode="auto">
          <a:xfrm>
            <a:off x="81994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39F9F2-AFD6-40B5-A121-02FF13118F59}" type="datetime'''''''''''''1''''''''''8'">
              <a:rPr kumimoji="0" lang="en-US" altLang="en-US" sz="1000" smtClean="0">
                <a:effectLst/>
              </a:rPr>
              <a:pPr marL="0" lvl="0" indent="0" algn="ctr">
                <a:spcBef>
                  <a:spcPct val="0"/>
                </a:spcBef>
                <a:buNone/>
              </a:pPr>
              <a:t>18</a:t>
            </a:fld>
            <a:endParaRPr kumimoji="0" lang="en-US" altLang="ja-JP" sz="1000" dirty="0"/>
          </a:p>
        </p:txBody>
      </p:sp>
      <p:sp>
        <p:nvSpPr>
          <p:cNvPr id="211" name="テキスト プレースホルダ 9">
            <a:extLst>
              <a:ext uri="{FF2B5EF4-FFF2-40B4-BE49-F238E27FC236}">
                <a16:creationId xmlns:a16="http://schemas.microsoft.com/office/drawing/2014/main" id="{A7DE3389-CF42-5909-25B0-CE8BBAFD1CE8}"/>
              </a:ext>
            </a:extLst>
          </p:cNvPr>
          <p:cNvSpPr>
            <a:spLocks/>
          </p:cNvSpPr>
          <p:nvPr>
            <p:custDataLst>
              <p:tags r:id="rId28"/>
            </p:custDataLst>
          </p:nvPr>
        </p:nvSpPr>
        <p:spPr bwMode="auto">
          <a:xfrm>
            <a:off x="84042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6AA3F-8587-409C-A1CD-30C68B59BDFD}" type="datetime'''1''''9'''''''''''''''''''''''">
              <a:rPr kumimoji="0" lang="en-US" altLang="en-US" sz="1000" smtClean="0">
                <a:effectLst/>
              </a:rPr>
              <a:pPr marL="0" lvl="0" indent="0" algn="ctr">
                <a:spcBef>
                  <a:spcPct val="0"/>
                </a:spcBef>
                <a:buNone/>
              </a:pPr>
              <a:t>19</a:t>
            </a:fld>
            <a:endParaRPr kumimoji="0" lang="en-US" altLang="ja-JP" sz="1000" dirty="0"/>
          </a:p>
        </p:txBody>
      </p:sp>
      <p:sp>
        <p:nvSpPr>
          <p:cNvPr id="212" name="テキスト プレースホルダ 9">
            <a:extLst>
              <a:ext uri="{FF2B5EF4-FFF2-40B4-BE49-F238E27FC236}">
                <a16:creationId xmlns:a16="http://schemas.microsoft.com/office/drawing/2014/main" id="{6E07B34B-DFF4-E729-678F-51D6E0459596}"/>
              </a:ext>
            </a:extLst>
          </p:cNvPr>
          <p:cNvSpPr>
            <a:spLocks/>
          </p:cNvSpPr>
          <p:nvPr>
            <p:custDataLst>
              <p:tags r:id="rId29"/>
            </p:custDataLst>
          </p:nvPr>
        </p:nvSpPr>
        <p:spPr bwMode="auto">
          <a:xfrm>
            <a:off x="86090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D83411-15D6-4A68-9F0B-0B99B9F3D06C}" type="datetime'2''0'''''''''''''''''''''''''''''''''''''">
              <a:rPr kumimoji="0" lang="en-US" altLang="en-US" sz="1000" smtClean="0">
                <a:effectLst/>
              </a:rPr>
              <a:pPr marL="0" lvl="0" indent="0" algn="ctr">
                <a:spcBef>
                  <a:spcPct val="0"/>
                </a:spcBef>
                <a:buNone/>
              </a:pPr>
              <a:t>20</a:t>
            </a:fld>
            <a:endParaRPr kumimoji="0" lang="en-US" altLang="ja-JP" sz="1000" dirty="0"/>
          </a:p>
        </p:txBody>
      </p:sp>
      <p:sp>
        <p:nvSpPr>
          <p:cNvPr id="213" name="テキスト プレースホルダ 9">
            <a:extLst>
              <a:ext uri="{FF2B5EF4-FFF2-40B4-BE49-F238E27FC236}">
                <a16:creationId xmlns:a16="http://schemas.microsoft.com/office/drawing/2014/main" id="{BDB190D2-7635-EEFD-7EB9-FD00C6C73220}"/>
              </a:ext>
            </a:extLst>
          </p:cNvPr>
          <p:cNvSpPr>
            <a:spLocks/>
          </p:cNvSpPr>
          <p:nvPr>
            <p:custDataLst>
              <p:tags r:id="rId30"/>
            </p:custDataLst>
          </p:nvPr>
        </p:nvSpPr>
        <p:spPr bwMode="auto">
          <a:xfrm>
            <a:off x="88122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664582-794D-48C6-B690-D1F405C13151}" type="datetime'''''''''''''''''''''''''''2''''''''''''1'''''''''''''''''''">
              <a:rPr kumimoji="0" lang="en-US" altLang="en-US" sz="1000" smtClean="0">
                <a:effectLst/>
              </a:rPr>
              <a:pPr marL="0" lvl="0" indent="0" algn="ctr">
                <a:spcBef>
                  <a:spcPct val="0"/>
                </a:spcBef>
                <a:buNone/>
              </a:pPr>
              <a:t>21</a:t>
            </a:fld>
            <a:endParaRPr kumimoji="0" lang="en-US" altLang="ja-JP" sz="1000" dirty="0"/>
          </a:p>
        </p:txBody>
      </p:sp>
      <p:sp>
        <p:nvSpPr>
          <p:cNvPr id="214" name="テキスト プレースホルダ 9">
            <a:extLst>
              <a:ext uri="{FF2B5EF4-FFF2-40B4-BE49-F238E27FC236}">
                <a16:creationId xmlns:a16="http://schemas.microsoft.com/office/drawing/2014/main" id="{B0100B21-3E99-D70A-E85A-9D4943B3BBB6}"/>
              </a:ext>
            </a:extLst>
          </p:cNvPr>
          <p:cNvSpPr>
            <a:spLocks/>
          </p:cNvSpPr>
          <p:nvPr>
            <p:custDataLst>
              <p:tags r:id="rId31"/>
            </p:custDataLst>
          </p:nvPr>
        </p:nvSpPr>
        <p:spPr bwMode="auto">
          <a:xfrm>
            <a:off x="90170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84A17-8C71-48AF-9A18-2793E8DE7E75}" type="datetime'''''''''''''''''''''''''''''''''''''''''2''''''2'''">
              <a:rPr kumimoji="0" lang="en-US" altLang="en-US" sz="1000" smtClean="0">
                <a:effectLst/>
              </a:rPr>
              <a:pPr marL="0" lvl="0" indent="0" algn="ctr">
                <a:spcBef>
                  <a:spcPct val="0"/>
                </a:spcBef>
                <a:buNone/>
              </a:pPr>
              <a:t>22</a:t>
            </a:fld>
            <a:endParaRPr kumimoji="0" lang="en-US" altLang="ja-JP" sz="1000" dirty="0"/>
          </a:p>
        </p:txBody>
      </p:sp>
      <p:sp>
        <p:nvSpPr>
          <p:cNvPr id="215" name="テキスト プレースホルダ 9">
            <a:extLst>
              <a:ext uri="{FF2B5EF4-FFF2-40B4-BE49-F238E27FC236}">
                <a16:creationId xmlns:a16="http://schemas.microsoft.com/office/drawing/2014/main" id="{28155689-15D8-C980-C82C-BDBF8B6ABF29}"/>
              </a:ext>
            </a:extLst>
          </p:cNvPr>
          <p:cNvSpPr>
            <a:spLocks/>
          </p:cNvSpPr>
          <p:nvPr>
            <p:custDataLst>
              <p:tags r:id="rId32"/>
            </p:custDataLst>
          </p:nvPr>
        </p:nvSpPr>
        <p:spPr bwMode="auto">
          <a:xfrm>
            <a:off x="92217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1E818-1D77-471F-8756-B334998B9164}" type="datetime'''''''''''2''''''''''3'''''''''''''''''''''''''''''''">
              <a:rPr kumimoji="0" lang="en-US" altLang="en-US" sz="1000" smtClean="0">
                <a:effectLst/>
              </a:rPr>
              <a:pPr marL="0" lvl="0" indent="0" algn="ctr">
                <a:spcBef>
                  <a:spcPct val="0"/>
                </a:spcBef>
                <a:buNone/>
              </a:pPr>
              <a:t>23</a:t>
            </a:fld>
            <a:endParaRPr kumimoji="0" lang="en-US" altLang="ja-JP" sz="1000" dirty="0"/>
          </a:p>
        </p:txBody>
      </p:sp>
      <p:sp>
        <p:nvSpPr>
          <p:cNvPr id="216" name="テキスト プレースホルダ 9">
            <a:extLst>
              <a:ext uri="{FF2B5EF4-FFF2-40B4-BE49-F238E27FC236}">
                <a16:creationId xmlns:a16="http://schemas.microsoft.com/office/drawing/2014/main" id="{A477ADFC-9E77-882E-53AA-4C7CF5C4E4CE}"/>
              </a:ext>
            </a:extLst>
          </p:cNvPr>
          <p:cNvSpPr>
            <a:spLocks/>
          </p:cNvSpPr>
          <p:nvPr>
            <p:custDataLst>
              <p:tags r:id="rId33"/>
            </p:custDataLst>
          </p:nvPr>
        </p:nvSpPr>
        <p:spPr bwMode="auto">
          <a:xfrm>
            <a:off x="94249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313DF-AB90-48BC-BD63-8B35C8F0AC58}" type="datetime'''''''''2''''''4'''''''''''''''''">
              <a:rPr kumimoji="0" lang="en-US" altLang="en-US" sz="1000" smtClean="0">
                <a:effectLst/>
              </a:rPr>
              <a:pPr marL="0" lvl="0" indent="0" algn="ctr">
                <a:spcBef>
                  <a:spcPct val="0"/>
                </a:spcBef>
                <a:buNone/>
              </a:pPr>
              <a:t>24</a:t>
            </a:fld>
            <a:endParaRPr kumimoji="0" lang="en-US" altLang="ja-JP" sz="1000" dirty="0"/>
          </a:p>
        </p:txBody>
      </p:sp>
      <p:sp>
        <p:nvSpPr>
          <p:cNvPr id="217" name="テキスト プレースホルダ 9">
            <a:extLst>
              <a:ext uri="{FF2B5EF4-FFF2-40B4-BE49-F238E27FC236}">
                <a16:creationId xmlns:a16="http://schemas.microsoft.com/office/drawing/2014/main" id="{39C119F3-7CC1-69C6-97C4-FBFFD34FA25B}"/>
              </a:ext>
            </a:extLst>
          </p:cNvPr>
          <p:cNvSpPr>
            <a:spLocks/>
          </p:cNvSpPr>
          <p:nvPr>
            <p:custDataLst>
              <p:tags r:id="rId34"/>
            </p:custDataLst>
          </p:nvPr>
        </p:nvSpPr>
        <p:spPr bwMode="auto">
          <a:xfrm>
            <a:off x="96297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CE9004-E61E-48EF-A0E7-8437B6AB9448}" type="datetime'''''''''''''''''''''''2''''''5'''''">
              <a:rPr kumimoji="0" lang="en-US" altLang="en-US" sz="1000" smtClean="0">
                <a:effectLst/>
              </a:rPr>
              <a:pPr marL="0" lvl="0" indent="0" algn="ctr">
                <a:spcBef>
                  <a:spcPct val="0"/>
                </a:spcBef>
                <a:buNone/>
              </a:pPr>
              <a:t>25</a:t>
            </a:fld>
            <a:endParaRPr kumimoji="0" lang="en-US" altLang="ja-JP" sz="1000" dirty="0"/>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200024" y="6552099"/>
            <a:ext cx="7131051"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Key CBK Indicative Exchange Rates, Google Finance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Chart 8">
            <a:extLst>
              <a:ext uri="{FF2B5EF4-FFF2-40B4-BE49-F238E27FC236}">
                <a16:creationId xmlns:a16="http://schemas.microsoft.com/office/drawing/2014/main" id="{B1AB5ACE-D392-3B3E-9EC8-2188CEC691EE}"/>
              </a:ext>
            </a:extLst>
          </p:cNvPr>
          <p:cNvGraphicFramePr/>
          <p:nvPr>
            <p:custDataLst>
              <p:tags r:id="rId35"/>
            </p:custDataLst>
            <p:extLst>
              <p:ext uri="{D42A27DB-BD31-4B8C-83A1-F6EECF244321}">
                <p14:modId xmlns:p14="http://schemas.microsoft.com/office/powerpoint/2010/main" val="3294530965"/>
              </p:ext>
            </p:extLst>
          </p:nvPr>
        </p:nvGraphicFramePr>
        <p:xfrm>
          <a:off x="-15875" y="2266950"/>
          <a:ext cx="4943475" cy="3979863"/>
        </p:xfrm>
        <a:graphic>
          <a:graphicData uri="http://schemas.openxmlformats.org/drawingml/2006/chart">
            <c:chart xmlns:c="http://schemas.openxmlformats.org/drawingml/2006/chart" xmlns:r="http://schemas.openxmlformats.org/officeDocument/2006/relationships" r:id="rId93"/>
          </a:graphicData>
        </a:graphic>
      </p:graphicFrame>
      <p:cxnSp>
        <p:nvCxnSpPr>
          <p:cNvPr id="118" name="Straight Connector 117">
            <a:extLst>
              <a:ext uri="{FF2B5EF4-FFF2-40B4-BE49-F238E27FC236}">
                <a16:creationId xmlns:a16="http://schemas.microsoft.com/office/drawing/2014/main" id="{A494184B-7B8F-F323-CDCA-DF129E8CEB1C}"/>
              </a:ext>
            </a:extLst>
          </p:cNvPr>
          <p:cNvCxnSpPr/>
          <p:nvPr>
            <p:custDataLst>
              <p:tags r:id="rId36"/>
            </p:custDataLst>
          </p:nvPr>
        </p:nvCxnSpPr>
        <p:spPr bwMode="auto">
          <a:xfrm>
            <a:off x="1627188" y="4691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2240287A-974A-E4C8-8FD1-433D229319D7}"/>
              </a:ext>
            </a:extLst>
          </p:cNvPr>
          <p:cNvCxnSpPr/>
          <p:nvPr>
            <p:custDataLst>
              <p:tags r:id="rId37"/>
            </p:custDataLst>
          </p:nvPr>
        </p:nvCxnSpPr>
        <p:spPr bwMode="auto">
          <a:xfrm>
            <a:off x="2627313" y="4416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01E0F5A-EA38-3B54-5A6F-80F95D9F76FD}"/>
              </a:ext>
            </a:extLst>
          </p:cNvPr>
          <p:cNvCxnSpPr>
            <a:cxnSpLocks/>
          </p:cNvCxnSpPr>
          <p:nvPr>
            <p:custDataLst>
              <p:tags r:id="rId38"/>
            </p:custDataLst>
          </p:nvPr>
        </p:nvCxnSpPr>
        <p:spPr bwMode="auto">
          <a:xfrm flipV="1">
            <a:off x="2960688" y="4408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4FDEC588-2FA7-BEF2-DEAF-4994DD16A97A}"/>
              </a:ext>
            </a:extLst>
          </p:cNvPr>
          <p:cNvCxnSpPr/>
          <p:nvPr>
            <p:custDataLst>
              <p:tags r:id="rId39"/>
            </p:custDataLst>
          </p:nvPr>
        </p:nvCxnSpPr>
        <p:spPr bwMode="auto">
          <a:xfrm>
            <a:off x="3127375" y="4298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477437A8-E32C-1525-7F57-A55CA9119642}"/>
              </a:ext>
            </a:extLst>
          </p:cNvPr>
          <p:cNvCxnSpPr/>
          <p:nvPr>
            <p:custDataLst>
              <p:tags r:id="rId40"/>
            </p:custDataLst>
          </p:nvPr>
        </p:nvCxnSpPr>
        <p:spPr bwMode="auto">
          <a:xfrm>
            <a:off x="3460750" y="4613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3070C5DD-1CDC-412D-833E-A1367AB13D71}"/>
              </a:ext>
            </a:extLst>
          </p:cNvPr>
          <p:cNvCxnSpPr>
            <a:cxnSpLocks/>
          </p:cNvCxnSpPr>
          <p:nvPr>
            <p:custDataLst>
              <p:tags r:id="rId41"/>
            </p:custDataLst>
          </p:nvPr>
        </p:nvCxnSpPr>
        <p:spPr bwMode="auto">
          <a:xfrm flipV="1">
            <a:off x="3627438" y="4683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87829C1-8B79-F5AA-19C3-4797FD870BA6}"/>
              </a:ext>
            </a:extLst>
          </p:cNvPr>
          <p:cNvCxnSpPr/>
          <p:nvPr>
            <p:custDataLst>
              <p:tags r:id="rId42"/>
            </p:custDataLst>
          </p:nvPr>
        </p:nvCxnSpPr>
        <p:spPr bwMode="auto">
          <a:xfrm>
            <a:off x="3794125" y="4495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94ADE6F8-8D32-8ACC-B8BE-B2B8B9A0AE36}"/>
              </a:ext>
            </a:extLst>
          </p:cNvPr>
          <p:cNvCxnSpPr/>
          <p:nvPr>
            <p:custDataLst>
              <p:tags r:id="rId43"/>
            </p:custDataLst>
          </p:nvPr>
        </p:nvCxnSpPr>
        <p:spPr bwMode="auto">
          <a:xfrm>
            <a:off x="3960813" y="4338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E7241DB9-8BA2-E900-17A1-91BFB97016A9}"/>
              </a:ext>
            </a:extLst>
          </p:cNvPr>
          <p:cNvCxnSpPr/>
          <p:nvPr>
            <p:custDataLst>
              <p:tags r:id="rId44"/>
            </p:custDataLst>
          </p:nvPr>
        </p:nvCxnSpPr>
        <p:spPr bwMode="auto">
          <a:xfrm>
            <a:off x="4127500" y="4044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4BFE8C18-22F7-0670-AEC6-13F02570F0F8}"/>
              </a:ext>
            </a:extLst>
          </p:cNvPr>
          <p:cNvCxnSpPr/>
          <p:nvPr>
            <p:custDataLst>
              <p:tags r:id="rId45"/>
            </p:custDataLst>
          </p:nvPr>
        </p:nvCxnSpPr>
        <p:spPr bwMode="auto">
          <a:xfrm>
            <a:off x="4627563" y="4749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6" name="テキスト プレースホルダ 9">
            <a:extLst>
              <a:ext uri="{FF2B5EF4-FFF2-40B4-BE49-F238E27FC236}">
                <a16:creationId xmlns:a16="http://schemas.microsoft.com/office/drawing/2014/main" id="{21D75FC3-473C-083A-E5BD-D57DA7C52F66}"/>
              </a:ext>
            </a:extLst>
          </p:cNvPr>
          <p:cNvSpPr>
            <a:spLocks/>
          </p:cNvSpPr>
          <p:nvPr>
            <p:custDataLst>
              <p:tags r:id="rId46"/>
            </p:custDataLst>
          </p:nvPr>
        </p:nvSpPr>
        <p:spPr bwMode="gray">
          <a:xfrm>
            <a:off x="1189038" y="34417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82FAE1-A195-4DE8-8836-BEEBD951B391}" type="datetime'''''''''''9''''''''''''''.''''9'''''''''''''''''''''''''''''">
              <a:rPr lang="en-US" altLang="en-US" sz="1000" smtClean="0">
                <a:effectLst/>
                <a:sym typeface="+mn-lt"/>
              </a:rPr>
              <a:pPr marL="0" lvl="0" indent="0" algn="ctr">
                <a:spcBef>
                  <a:spcPct val="0"/>
                </a:spcBef>
                <a:buNone/>
              </a:pPr>
              <a:t>9.9</a:t>
            </a:fld>
            <a:endParaRPr kumimoji="1" lang="en-US" altLang="ja-JP" sz="1000" dirty="0">
              <a:sym typeface="+mn-lt"/>
            </a:endParaRPr>
          </a:p>
        </p:txBody>
      </p:sp>
      <p:sp>
        <p:nvSpPr>
          <p:cNvPr id="231" name="テキスト プレースホルダ 9">
            <a:extLst>
              <a:ext uri="{FF2B5EF4-FFF2-40B4-BE49-F238E27FC236}">
                <a16:creationId xmlns:a16="http://schemas.microsoft.com/office/drawing/2014/main" id="{AD9D9717-E694-0966-F80A-2146A9621A1C}"/>
              </a:ext>
            </a:extLst>
          </p:cNvPr>
          <p:cNvSpPr>
            <a:spLocks/>
          </p:cNvSpPr>
          <p:nvPr>
            <p:custDataLst>
              <p:tags r:id="rId47"/>
            </p:custDataLst>
          </p:nvPr>
        </p:nvSpPr>
        <p:spPr bwMode="auto">
          <a:xfrm>
            <a:off x="12176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9FA3F8-0E70-4CA2-84B5-36DB4220B77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107" name="テキスト プレースホルダ 9">
            <a:extLst>
              <a:ext uri="{FF2B5EF4-FFF2-40B4-BE49-F238E27FC236}">
                <a16:creationId xmlns:a16="http://schemas.microsoft.com/office/drawing/2014/main" id="{1702F2D9-492D-2894-9AEA-B023B1758B6D}"/>
              </a:ext>
            </a:extLst>
          </p:cNvPr>
          <p:cNvSpPr>
            <a:spLocks/>
          </p:cNvSpPr>
          <p:nvPr>
            <p:custDataLst>
              <p:tags r:id="rId48"/>
            </p:custDataLst>
          </p:nvPr>
        </p:nvSpPr>
        <p:spPr bwMode="gray">
          <a:xfrm>
            <a:off x="1355725" y="42052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03B42-CEBF-4258-B6FC-AE5CB597ACEA}" type="datetime'''''''6''''''''''''''''''''''''''''''''''''''''''.''0'">
              <a:rPr lang="en-US" altLang="en-US" sz="1000" smtClean="0">
                <a:effectLst/>
                <a:sym typeface="+mn-lt"/>
              </a:rPr>
              <a:pPr marL="0" lvl="0" indent="0" algn="ctr">
                <a:spcBef>
                  <a:spcPct val="0"/>
                </a:spcBef>
                <a:buNone/>
              </a:pPr>
              <a:t>6.0</a:t>
            </a:fld>
            <a:endParaRPr kumimoji="1" lang="en-US" altLang="ja-JP" sz="1000" dirty="0">
              <a:sym typeface="+mn-lt"/>
            </a:endParaRPr>
          </a:p>
        </p:txBody>
      </p:sp>
      <p:sp>
        <p:nvSpPr>
          <p:cNvPr id="232" name="テキスト プレースホルダ 9">
            <a:extLst>
              <a:ext uri="{FF2B5EF4-FFF2-40B4-BE49-F238E27FC236}">
                <a16:creationId xmlns:a16="http://schemas.microsoft.com/office/drawing/2014/main" id="{5FDC1C2E-EE62-AAE7-C8C6-15876851F593}"/>
              </a:ext>
            </a:extLst>
          </p:cNvPr>
          <p:cNvSpPr>
            <a:spLocks/>
          </p:cNvSpPr>
          <p:nvPr>
            <p:custDataLst>
              <p:tags r:id="rId49"/>
            </p:custDataLst>
          </p:nvPr>
        </p:nvSpPr>
        <p:spPr bwMode="auto">
          <a:xfrm>
            <a:off x="13843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AE416-57F1-4055-9BBD-5C9960651F6D}"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108" name="テキスト プレースホルダ 9">
            <a:extLst>
              <a:ext uri="{FF2B5EF4-FFF2-40B4-BE49-F238E27FC236}">
                <a16:creationId xmlns:a16="http://schemas.microsoft.com/office/drawing/2014/main" id="{6F8B0F14-F058-F3E4-AA50-AAB04829BC94}"/>
              </a:ext>
            </a:extLst>
          </p:cNvPr>
          <p:cNvSpPr>
            <a:spLocks/>
          </p:cNvSpPr>
          <p:nvPr>
            <p:custDataLst>
              <p:tags r:id="rId50"/>
            </p:custDataLst>
          </p:nvPr>
        </p:nvSpPr>
        <p:spPr bwMode="gray">
          <a:xfrm>
            <a:off x="1522413" y="4538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77EF72-0546-4C09-85CB-12B197BEFF9A}"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233" name="テキスト プレースホルダ 9">
            <a:extLst>
              <a:ext uri="{FF2B5EF4-FFF2-40B4-BE49-F238E27FC236}">
                <a16:creationId xmlns:a16="http://schemas.microsoft.com/office/drawing/2014/main" id="{BC7C96A0-8AB1-58F3-B9BD-4008AE0F5E59}"/>
              </a:ext>
            </a:extLst>
          </p:cNvPr>
          <p:cNvSpPr>
            <a:spLocks/>
          </p:cNvSpPr>
          <p:nvPr>
            <p:custDataLst>
              <p:tags r:id="rId51"/>
            </p:custDataLst>
          </p:nvPr>
        </p:nvSpPr>
        <p:spPr bwMode="auto">
          <a:xfrm>
            <a:off x="15509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0AB3C-669B-42BC-BB1F-88B432EBAC2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34" name="テキスト プレースホルダ 9">
            <a:extLst>
              <a:ext uri="{FF2B5EF4-FFF2-40B4-BE49-F238E27FC236}">
                <a16:creationId xmlns:a16="http://schemas.microsoft.com/office/drawing/2014/main" id="{445412FC-FBFF-5E8E-2DBA-52906D75E24B}"/>
              </a:ext>
            </a:extLst>
          </p:cNvPr>
          <p:cNvSpPr>
            <a:spLocks/>
          </p:cNvSpPr>
          <p:nvPr>
            <p:custDataLst>
              <p:tags r:id="rId52"/>
            </p:custDataLst>
          </p:nvPr>
        </p:nvSpPr>
        <p:spPr bwMode="auto">
          <a:xfrm>
            <a:off x="17176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8335B-E56E-4557-BBA6-A6592FFB5880}"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109" name="テキスト プレースホルダ 9">
            <a:extLst>
              <a:ext uri="{FF2B5EF4-FFF2-40B4-BE49-F238E27FC236}">
                <a16:creationId xmlns:a16="http://schemas.microsoft.com/office/drawing/2014/main" id="{402D0690-958B-08EB-11B2-9ECB2F6BF884}"/>
              </a:ext>
            </a:extLst>
          </p:cNvPr>
          <p:cNvSpPr>
            <a:spLocks/>
          </p:cNvSpPr>
          <p:nvPr>
            <p:custDataLst>
              <p:tags r:id="rId53"/>
            </p:custDataLst>
          </p:nvPr>
        </p:nvSpPr>
        <p:spPr bwMode="gray">
          <a:xfrm>
            <a:off x="1820863" y="33226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4A4D4F-124C-4B3A-804D-7FACC2AE29F7}" type="datetime'1''''''''''''''''0''''''''''''''''''''''''.''''5'''''''''''''">
              <a:rPr lang="en-US" altLang="en-US" sz="1000" smtClean="0">
                <a:effectLst/>
                <a:sym typeface="+mn-lt"/>
              </a:rPr>
              <a:pPr marL="0" lvl="0" indent="0" algn="ctr">
                <a:spcBef>
                  <a:spcPct val="0"/>
                </a:spcBef>
                <a:buNone/>
              </a:pPr>
              <a:t>10.5</a:t>
            </a:fld>
            <a:endParaRPr kumimoji="1" lang="en-US" altLang="ja-JP" sz="1000" dirty="0">
              <a:sym typeface="+mn-lt"/>
            </a:endParaRPr>
          </a:p>
        </p:txBody>
      </p:sp>
      <p:sp>
        <p:nvSpPr>
          <p:cNvPr id="235" name="テキスト プレースホルダ 9">
            <a:extLst>
              <a:ext uri="{FF2B5EF4-FFF2-40B4-BE49-F238E27FC236}">
                <a16:creationId xmlns:a16="http://schemas.microsoft.com/office/drawing/2014/main" id="{D91072DB-47EA-78A4-5871-D6072BAB33D6}"/>
              </a:ext>
            </a:extLst>
          </p:cNvPr>
          <p:cNvSpPr>
            <a:spLocks/>
          </p:cNvSpPr>
          <p:nvPr>
            <p:custDataLst>
              <p:tags r:id="rId54"/>
            </p:custDataLst>
          </p:nvPr>
        </p:nvSpPr>
        <p:spPr bwMode="auto">
          <a:xfrm>
            <a:off x="18843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00892-ECF6-4FA5-B8CA-22A807942705}"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110" name="テキスト プレースホルダ 9">
            <a:extLst>
              <a:ext uri="{FF2B5EF4-FFF2-40B4-BE49-F238E27FC236}">
                <a16:creationId xmlns:a16="http://schemas.microsoft.com/office/drawing/2014/main" id="{787199F6-4915-B9D3-DD5B-FE8BACF70A83}"/>
              </a:ext>
            </a:extLst>
          </p:cNvPr>
          <p:cNvSpPr>
            <a:spLocks/>
          </p:cNvSpPr>
          <p:nvPr>
            <p:custDataLst>
              <p:tags r:id="rId55"/>
            </p:custDataLst>
          </p:nvPr>
        </p:nvSpPr>
        <p:spPr bwMode="gray">
          <a:xfrm>
            <a:off x="2022475" y="4578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90E96-A2DA-4B72-95AE-8D82D3F7A92D}" type="datetime'''4.''''1'''''''''''''''''''''''''''''''''''''''''''''''''''">
              <a:rPr lang="en-US" altLang="en-US" sz="1000" smtClean="0">
                <a:effectLst/>
                <a:sym typeface="+mn-lt"/>
              </a:rPr>
              <a:pPr marL="0" lvl="0" indent="0" algn="ctr">
                <a:spcBef>
                  <a:spcPct val="0"/>
                </a:spcBef>
                <a:buNone/>
              </a:pPr>
              <a:t>4.1</a:t>
            </a:fld>
            <a:endParaRPr kumimoji="1" lang="en-US" altLang="ja-JP" sz="1000" dirty="0">
              <a:sym typeface="+mn-lt"/>
            </a:endParaRPr>
          </a:p>
        </p:txBody>
      </p:sp>
      <p:sp>
        <p:nvSpPr>
          <p:cNvPr id="236" name="テキスト プレースホルダ 9">
            <a:extLst>
              <a:ext uri="{FF2B5EF4-FFF2-40B4-BE49-F238E27FC236}">
                <a16:creationId xmlns:a16="http://schemas.microsoft.com/office/drawing/2014/main" id="{70D798AF-A971-995D-12AA-812A4DD1E5EB}"/>
              </a:ext>
            </a:extLst>
          </p:cNvPr>
          <p:cNvSpPr>
            <a:spLocks/>
          </p:cNvSpPr>
          <p:nvPr>
            <p:custDataLst>
              <p:tags r:id="rId56"/>
            </p:custDataLst>
          </p:nvPr>
        </p:nvSpPr>
        <p:spPr bwMode="auto">
          <a:xfrm>
            <a:off x="20510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93C62D-6C9D-4964-8311-7E9AF061915D}"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37" name="テキスト プレースホルダ 9">
            <a:extLst>
              <a:ext uri="{FF2B5EF4-FFF2-40B4-BE49-F238E27FC236}">
                <a16:creationId xmlns:a16="http://schemas.microsoft.com/office/drawing/2014/main" id="{6225F9B5-43B2-A4BA-6694-99FF1D5B842D}"/>
              </a:ext>
            </a:extLst>
          </p:cNvPr>
          <p:cNvSpPr>
            <a:spLocks/>
          </p:cNvSpPr>
          <p:nvPr>
            <p:custDataLst>
              <p:tags r:id="rId57"/>
            </p:custDataLst>
          </p:nvPr>
        </p:nvSpPr>
        <p:spPr bwMode="auto">
          <a:xfrm>
            <a:off x="22177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CCFD6-6B59-4A0A-833E-E05787BAB376}"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111" name="テキスト プレースホルダ 9">
            <a:extLst>
              <a:ext uri="{FF2B5EF4-FFF2-40B4-BE49-F238E27FC236}">
                <a16:creationId xmlns:a16="http://schemas.microsoft.com/office/drawing/2014/main" id="{01E729E5-D9E8-1610-ACE0-D0CC46BF4C8D}"/>
              </a:ext>
            </a:extLst>
          </p:cNvPr>
          <p:cNvSpPr>
            <a:spLocks/>
          </p:cNvSpPr>
          <p:nvPr>
            <p:custDataLst>
              <p:tags r:id="rId58"/>
            </p:custDataLst>
          </p:nvPr>
        </p:nvSpPr>
        <p:spPr bwMode="gray">
          <a:xfrm>
            <a:off x="2355850" y="3538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42BC0-4779-4185-903B-9ACCA086BA8E}" type="datetime'''''''''''''''''9''''''''''''''''.''''4'''''''">
              <a:rPr lang="en-US" altLang="en-US" sz="1000" smtClean="0">
                <a:effectLst/>
                <a:sym typeface="+mn-lt"/>
              </a:rPr>
              <a:pPr marL="0" lvl="0" indent="0" algn="ctr">
                <a:spcBef>
                  <a:spcPct val="0"/>
                </a:spcBef>
                <a:buNone/>
              </a:pPr>
              <a:t>9.4</a:t>
            </a:fld>
            <a:endParaRPr kumimoji="1" lang="en-US" altLang="ja-JP" sz="1000" dirty="0">
              <a:sym typeface="+mn-lt"/>
            </a:endParaRPr>
          </a:p>
        </p:txBody>
      </p:sp>
      <p:sp>
        <p:nvSpPr>
          <p:cNvPr id="238" name="テキスト プレースホルダ 9">
            <a:extLst>
              <a:ext uri="{FF2B5EF4-FFF2-40B4-BE49-F238E27FC236}">
                <a16:creationId xmlns:a16="http://schemas.microsoft.com/office/drawing/2014/main" id="{E45383AC-16A8-E0BD-7949-A1D883925738}"/>
              </a:ext>
            </a:extLst>
          </p:cNvPr>
          <p:cNvSpPr>
            <a:spLocks/>
          </p:cNvSpPr>
          <p:nvPr>
            <p:custDataLst>
              <p:tags r:id="rId59"/>
            </p:custDataLst>
          </p:nvPr>
        </p:nvSpPr>
        <p:spPr bwMode="auto">
          <a:xfrm>
            <a:off x="238442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3C4F72-A99F-472D-AEBD-FD521EA4A6A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112" name="テキスト プレースホルダ 9">
            <a:extLst>
              <a:ext uri="{FF2B5EF4-FFF2-40B4-BE49-F238E27FC236}">
                <a16:creationId xmlns:a16="http://schemas.microsoft.com/office/drawing/2014/main" id="{60712FFD-94B5-E8CA-A872-72FBE026BDDC}"/>
              </a:ext>
            </a:extLst>
          </p:cNvPr>
          <p:cNvSpPr>
            <a:spLocks/>
          </p:cNvSpPr>
          <p:nvPr>
            <p:custDataLst>
              <p:tags r:id="rId60"/>
            </p:custDataLst>
          </p:nvPr>
        </p:nvSpPr>
        <p:spPr bwMode="gray">
          <a:xfrm>
            <a:off x="2522538" y="4264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DAE1F5-EE65-40C7-947F-262FCBB4353D}"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239" name="テキスト プレースホルダ 9">
            <a:extLst>
              <a:ext uri="{FF2B5EF4-FFF2-40B4-BE49-F238E27FC236}">
                <a16:creationId xmlns:a16="http://schemas.microsoft.com/office/drawing/2014/main" id="{08890203-0E67-C898-6E8D-67A84160BDF1}"/>
              </a:ext>
            </a:extLst>
          </p:cNvPr>
          <p:cNvSpPr>
            <a:spLocks/>
          </p:cNvSpPr>
          <p:nvPr>
            <p:custDataLst>
              <p:tags r:id="rId61"/>
            </p:custDataLst>
          </p:nvPr>
        </p:nvSpPr>
        <p:spPr bwMode="auto">
          <a:xfrm>
            <a:off x="25511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F6BB7-B034-4F7C-A1C4-5B0EF6B410A7}"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240" name="テキスト プレースホルダ 9">
            <a:extLst>
              <a:ext uri="{FF2B5EF4-FFF2-40B4-BE49-F238E27FC236}">
                <a16:creationId xmlns:a16="http://schemas.microsoft.com/office/drawing/2014/main" id="{5E2F748C-E94F-7E33-BB07-211303353DB8}"/>
              </a:ext>
            </a:extLst>
          </p:cNvPr>
          <p:cNvSpPr>
            <a:spLocks/>
          </p:cNvSpPr>
          <p:nvPr>
            <p:custDataLst>
              <p:tags r:id="rId62"/>
            </p:custDataLst>
          </p:nvPr>
        </p:nvSpPr>
        <p:spPr bwMode="auto">
          <a:xfrm>
            <a:off x="27178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990E73-D72F-490A-B2B8-D4D10E62DA3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5" name="Text Placeholder 12"/>
          <p:cNvSpPr>
            <a:spLocks/>
          </p:cNvSpPr>
          <p:nvPr>
            <p:custDataLst>
              <p:tags r:id="rId63"/>
            </p:custDataLst>
          </p:nvPr>
        </p:nvSpPr>
        <p:spPr bwMode="auto">
          <a:xfrm>
            <a:off x="87313"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43" name="テキスト プレースホルダ 9">
            <a:extLst>
              <a:ext uri="{FF2B5EF4-FFF2-40B4-BE49-F238E27FC236}">
                <a16:creationId xmlns:a16="http://schemas.microsoft.com/office/drawing/2014/main" id="{9B86140D-FB0E-EA37-A8B8-5AD04CB9DDC1}"/>
              </a:ext>
            </a:extLst>
          </p:cNvPr>
          <p:cNvSpPr>
            <a:spLocks/>
          </p:cNvSpPr>
          <p:nvPr>
            <p:custDataLst>
              <p:tags r:id="rId64"/>
            </p:custDataLst>
          </p:nvPr>
        </p:nvSpPr>
        <p:spPr bwMode="auto">
          <a:xfrm>
            <a:off x="28844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A9B9BE-9937-461F-AA4D-7F55AC8A248B}"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useBgFill="1">
        <p:nvSpPr>
          <p:cNvPr id="113" name="テキスト プレースホルダ 9">
            <a:extLst>
              <a:ext uri="{FF2B5EF4-FFF2-40B4-BE49-F238E27FC236}">
                <a16:creationId xmlns:a16="http://schemas.microsoft.com/office/drawing/2014/main" id="{9A59A1C5-A42F-533F-E73A-8226E786E021}"/>
              </a:ext>
            </a:extLst>
          </p:cNvPr>
          <p:cNvSpPr>
            <a:spLocks/>
          </p:cNvSpPr>
          <p:nvPr>
            <p:custDataLst>
              <p:tags r:id="rId65"/>
            </p:custDataLst>
          </p:nvPr>
        </p:nvSpPr>
        <p:spPr bwMode="gray">
          <a:xfrm>
            <a:off x="3022600" y="41465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675A0F-F1E5-4E9B-9DFC-FE29C74EF431}" type="datetime'''''''''6''''''''''''.''''''3'''''''''''''''''''">
              <a:rPr lang="en-US" altLang="en-US" sz="1000" smtClean="0">
                <a:effectLst/>
                <a:sym typeface="+mn-lt"/>
              </a:rPr>
              <a:pPr marL="0" lvl="0" indent="0" algn="ctr">
                <a:spcBef>
                  <a:spcPct val="0"/>
                </a:spcBef>
                <a:buNone/>
              </a:pPr>
              <a:t>6.3</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7D76D1C5-0C4D-0813-2B77-BB047A770B4A}"/>
              </a:ext>
            </a:extLst>
          </p:cNvPr>
          <p:cNvSpPr>
            <a:spLocks/>
          </p:cNvSpPr>
          <p:nvPr>
            <p:custDataLst>
              <p:tags r:id="rId66"/>
            </p:custDataLst>
          </p:nvPr>
        </p:nvSpPr>
        <p:spPr bwMode="auto">
          <a:xfrm>
            <a:off x="31432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952207-7608-42FA-9F86-10FF9FCB1662}"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F5F0721C-39B4-8693-CF01-184DAC7A3260}"/>
              </a:ext>
            </a:extLst>
          </p:cNvPr>
          <p:cNvSpPr>
            <a:spLocks/>
          </p:cNvSpPr>
          <p:nvPr>
            <p:custDataLst>
              <p:tags r:id="rId67"/>
            </p:custDataLst>
          </p:nvPr>
        </p:nvSpPr>
        <p:spPr bwMode="auto">
          <a:xfrm>
            <a:off x="30511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62ECF1-6E49-48F8-983B-106380082CF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C055628F-6CE7-1B01-1913-964B65EF3456}"/>
              </a:ext>
            </a:extLst>
          </p:cNvPr>
          <p:cNvSpPr>
            <a:spLocks/>
          </p:cNvSpPr>
          <p:nvPr>
            <p:custDataLst>
              <p:tags r:id="rId68"/>
            </p:custDataLst>
          </p:nvPr>
        </p:nvSpPr>
        <p:spPr bwMode="auto">
          <a:xfrm>
            <a:off x="32178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0623DA-41A7-4755-B434-12A83EAAE3FB}"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14" name="テキスト プレースホルダ 9">
            <a:extLst>
              <a:ext uri="{FF2B5EF4-FFF2-40B4-BE49-F238E27FC236}">
                <a16:creationId xmlns:a16="http://schemas.microsoft.com/office/drawing/2014/main" id="{46CFB7A6-BF81-4CCE-A1A3-B0492180D882}"/>
              </a:ext>
            </a:extLst>
          </p:cNvPr>
          <p:cNvSpPr>
            <a:spLocks/>
          </p:cNvSpPr>
          <p:nvPr>
            <p:custDataLst>
              <p:tags r:id="rId69"/>
            </p:custDataLst>
          </p:nvPr>
        </p:nvSpPr>
        <p:spPr bwMode="gray">
          <a:xfrm>
            <a:off x="3355975" y="44608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9A75EC-A758-4EE4-BD88-D51962634B25}"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sp useBgFill="1">
        <p:nvSpPr>
          <p:cNvPr id="103" name="テキスト プレースホルダ 9">
            <a:extLst>
              <a:ext uri="{FF2B5EF4-FFF2-40B4-BE49-F238E27FC236}">
                <a16:creationId xmlns:a16="http://schemas.microsoft.com/office/drawing/2014/main" id="{0DE3A0C1-A030-1C2E-F1B1-2DF06F0391F7}"/>
              </a:ext>
            </a:extLst>
          </p:cNvPr>
          <p:cNvSpPr>
            <a:spLocks/>
          </p:cNvSpPr>
          <p:nvPr>
            <p:custDataLst>
              <p:tags r:id="rId70"/>
            </p:custDataLst>
          </p:nvPr>
        </p:nvSpPr>
        <p:spPr bwMode="gray">
          <a:xfrm>
            <a:off x="522288" y="4264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E353E-DD30-4786-AEA5-1DAFE6BE0AEF}"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D1ADCFFF-0833-3D01-33A2-80FD7660D95D}"/>
              </a:ext>
            </a:extLst>
          </p:cNvPr>
          <p:cNvSpPr>
            <a:spLocks/>
          </p:cNvSpPr>
          <p:nvPr>
            <p:custDataLst>
              <p:tags r:id="rId71"/>
            </p:custDataLst>
          </p:nvPr>
        </p:nvSpPr>
        <p:spPr bwMode="auto">
          <a:xfrm>
            <a:off x="33845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F3BCC-0A17-4C8D-BD7B-0A28D7D9776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3CC868D5-DF16-251A-C1B7-D018910DC925}"/>
              </a:ext>
            </a:extLst>
          </p:cNvPr>
          <p:cNvSpPr>
            <a:spLocks/>
          </p:cNvSpPr>
          <p:nvPr>
            <p:custDataLst>
              <p:tags r:id="rId72"/>
            </p:custDataLst>
          </p:nvPr>
        </p:nvSpPr>
        <p:spPr bwMode="auto">
          <a:xfrm>
            <a:off x="5508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4274B1-6EEF-4463-99C1-ABE73BAA763F}"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47" name="テキスト プレースホルダ 9">
            <a:extLst>
              <a:ext uri="{FF2B5EF4-FFF2-40B4-BE49-F238E27FC236}">
                <a16:creationId xmlns:a16="http://schemas.microsoft.com/office/drawing/2014/main" id="{AE76C6EE-DCE8-9031-770C-E1A9E8CBF80E}"/>
              </a:ext>
            </a:extLst>
          </p:cNvPr>
          <p:cNvSpPr>
            <a:spLocks/>
          </p:cNvSpPr>
          <p:nvPr>
            <p:custDataLst>
              <p:tags r:id="rId73"/>
            </p:custDataLst>
          </p:nvPr>
        </p:nvSpPr>
        <p:spPr bwMode="auto">
          <a:xfrm>
            <a:off x="35512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C2920-A8F7-4786-97D9-0A83554C2CA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104" name="テキスト プレースホルダ 9">
            <a:extLst>
              <a:ext uri="{FF2B5EF4-FFF2-40B4-BE49-F238E27FC236}">
                <a16:creationId xmlns:a16="http://schemas.microsoft.com/office/drawing/2014/main" id="{595E4C2A-FB66-D5EE-768D-D5B852D5FCF5}"/>
              </a:ext>
            </a:extLst>
          </p:cNvPr>
          <p:cNvSpPr>
            <a:spLocks/>
          </p:cNvSpPr>
          <p:nvPr>
            <p:custDataLst>
              <p:tags r:id="rId74"/>
            </p:custDataLst>
          </p:nvPr>
        </p:nvSpPr>
        <p:spPr bwMode="gray">
          <a:xfrm>
            <a:off x="688975" y="4989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C1C94E-D499-48F2-B61D-BF6865A0C32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48" name="テキスト プレースホルダ 9">
            <a:extLst>
              <a:ext uri="{FF2B5EF4-FFF2-40B4-BE49-F238E27FC236}">
                <a16:creationId xmlns:a16="http://schemas.microsoft.com/office/drawing/2014/main" id="{66F4274E-4388-B67F-42F2-2DF36EA500E8}"/>
              </a:ext>
            </a:extLst>
          </p:cNvPr>
          <p:cNvSpPr>
            <a:spLocks/>
          </p:cNvSpPr>
          <p:nvPr>
            <p:custDataLst>
              <p:tags r:id="rId75"/>
            </p:custDataLst>
          </p:nvPr>
        </p:nvSpPr>
        <p:spPr bwMode="auto">
          <a:xfrm>
            <a:off x="371792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7AB7C9-A8F9-40CD-92C6-F702EEBD24F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28" name="テキスト プレースホルダ 9">
            <a:extLst>
              <a:ext uri="{FF2B5EF4-FFF2-40B4-BE49-F238E27FC236}">
                <a16:creationId xmlns:a16="http://schemas.microsoft.com/office/drawing/2014/main" id="{9660DC4B-8840-AF07-0DFB-C6E37E8DC74B}"/>
              </a:ext>
            </a:extLst>
          </p:cNvPr>
          <p:cNvSpPr>
            <a:spLocks/>
          </p:cNvSpPr>
          <p:nvPr>
            <p:custDataLst>
              <p:tags r:id="rId76"/>
            </p:custDataLst>
          </p:nvPr>
        </p:nvSpPr>
        <p:spPr bwMode="auto">
          <a:xfrm>
            <a:off x="7175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03D870-EC72-44E8-9CD8-E52ED34EB5B1}"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105" name="テキスト プレースホルダ 9">
            <a:extLst>
              <a:ext uri="{FF2B5EF4-FFF2-40B4-BE49-F238E27FC236}">
                <a16:creationId xmlns:a16="http://schemas.microsoft.com/office/drawing/2014/main" id="{BBD79A0D-9D95-2010-3D9C-4339D62EAEAE}"/>
              </a:ext>
            </a:extLst>
          </p:cNvPr>
          <p:cNvSpPr>
            <a:spLocks/>
          </p:cNvSpPr>
          <p:nvPr>
            <p:custDataLst>
              <p:tags r:id="rId77"/>
            </p:custDataLst>
          </p:nvPr>
        </p:nvSpPr>
        <p:spPr bwMode="gray">
          <a:xfrm>
            <a:off x="855663" y="34607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36B40F-2637-4ED0-80DD-D0FFA7596BC9}" type="datetime'''''''''''''''9''''''''''''''.''''''''''''''''''''8'''''''">
              <a:rPr lang="en-US" altLang="en-US" sz="1000" smtClean="0">
                <a:effectLst/>
                <a:sym typeface="+mn-lt"/>
              </a:rPr>
              <a:pPr marL="0" lvl="0" indent="0" algn="ctr">
                <a:spcBef>
                  <a:spcPct val="0"/>
                </a:spcBef>
                <a:buNone/>
              </a:pPr>
              <a:t>9.8</a:t>
            </a:fld>
            <a:endParaRPr kumimoji="1" lang="en-US" altLang="ja-JP" sz="1000" dirty="0">
              <a:sym typeface="+mn-lt"/>
            </a:endParaRPr>
          </a:p>
        </p:txBody>
      </p:sp>
      <p:sp>
        <p:nvSpPr>
          <p:cNvPr id="249" name="テキスト プレースホルダ 9">
            <a:extLst>
              <a:ext uri="{FF2B5EF4-FFF2-40B4-BE49-F238E27FC236}">
                <a16:creationId xmlns:a16="http://schemas.microsoft.com/office/drawing/2014/main" id="{2941C2B0-A4D0-E857-EF64-5B9284D6A220}"/>
              </a:ext>
            </a:extLst>
          </p:cNvPr>
          <p:cNvSpPr>
            <a:spLocks/>
          </p:cNvSpPr>
          <p:nvPr>
            <p:custDataLst>
              <p:tags r:id="rId78"/>
            </p:custDataLst>
          </p:nvPr>
        </p:nvSpPr>
        <p:spPr bwMode="auto">
          <a:xfrm>
            <a:off x="38846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47E46-51F2-4777-A404-5367810ADCDD}"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29" name="テキスト プレースホルダ 9">
            <a:extLst>
              <a:ext uri="{FF2B5EF4-FFF2-40B4-BE49-F238E27FC236}">
                <a16:creationId xmlns:a16="http://schemas.microsoft.com/office/drawing/2014/main" id="{FB3F4FD0-77E1-1D15-3E5C-D4E7984EF656}"/>
              </a:ext>
            </a:extLst>
          </p:cNvPr>
          <p:cNvSpPr>
            <a:spLocks/>
          </p:cNvSpPr>
          <p:nvPr>
            <p:custDataLst>
              <p:tags r:id="rId79"/>
            </p:custDataLst>
          </p:nvPr>
        </p:nvSpPr>
        <p:spPr bwMode="auto">
          <a:xfrm>
            <a:off x="8842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35CA82-1CAF-425C-9631-7B542818F69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50" name="テキスト プレースホルダ 9">
            <a:extLst>
              <a:ext uri="{FF2B5EF4-FFF2-40B4-BE49-F238E27FC236}">
                <a16:creationId xmlns:a16="http://schemas.microsoft.com/office/drawing/2014/main" id="{C61C2B22-E976-530E-4F89-F9829B9B26EA}"/>
              </a:ext>
            </a:extLst>
          </p:cNvPr>
          <p:cNvSpPr>
            <a:spLocks/>
          </p:cNvSpPr>
          <p:nvPr>
            <p:custDataLst>
              <p:tags r:id="rId80"/>
            </p:custDataLst>
          </p:nvPr>
        </p:nvSpPr>
        <p:spPr bwMode="auto">
          <a:xfrm>
            <a:off x="40513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B17C5F-41F1-421E-B6E1-2DFF99EEDA93}"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DD34A607-306E-9BCB-6324-6F9E31323000}"/>
              </a:ext>
            </a:extLst>
          </p:cNvPr>
          <p:cNvSpPr>
            <a:spLocks/>
          </p:cNvSpPr>
          <p:nvPr>
            <p:custDataLst>
              <p:tags r:id="rId81"/>
            </p:custDataLst>
          </p:nvPr>
        </p:nvSpPr>
        <p:spPr bwMode="auto">
          <a:xfrm>
            <a:off x="42179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F513B-5E38-4ACD-807E-F167A06E1DC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useBgFill="1">
        <p:nvSpPr>
          <p:cNvPr id="115" name="テキスト プレースホルダ 9">
            <a:extLst>
              <a:ext uri="{FF2B5EF4-FFF2-40B4-BE49-F238E27FC236}">
                <a16:creationId xmlns:a16="http://schemas.microsoft.com/office/drawing/2014/main" id="{FB1B6615-7CB4-BAD5-7F5B-30D65F919C1D}"/>
              </a:ext>
            </a:extLst>
          </p:cNvPr>
          <p:cNvSpPr>
            <a:spLocks/>
          </p:cNvSpPr>
          <p:nvPr>
            <p:custDataLst>
              <p:tags r:id="rId82"/>
            </p:custDataLst>
          </p:nvPr>
        </p:nvSpPr>
        <p:spPr bwMode="gray">
          <a:xfrm>
            <a:off x="3856038" y="41862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A3E09D-051D-4534-BDA6-462C9D5B653E}" type="datetime'''''''6''''''''''''''.''''''1'''''''''''''''">
              <a:rPr lang="en-US" altLang="en-US" sz="1000" smtClean="0">
                <a:effectLst/>
                <a:sym typeface="+mn-lt"/>
              </a:rPr>
              <a:pPr marL="0" lvl="0" indent="0" algn="ctr">
                <a:spcBef>
                  <a:spcPct val="0"/>
                </a:spcBef>
                <a:buNone/>
              </a:pPr>
              <a:t>6.1</a:t>
            </a:fld>
            <a:endParaRPr kumimoji="1" lang="en-US" altLang="ja-JP" sz="1000" dirty="0">
              <a:sym typeface="+mn-lt"/>
            </a:endParaRPr>
          </a:p>
        </p:txBody>
      </p:sp>
      <p:sp>
        <p:nvSpPr>
          <p:cNvPr id="252" name="テキスト プレースホルダ 9">
            <a:extLst>
              <a:ext uri="{FF2B5EF4-FFF2-40B4-BE49-F238E27FC236}">
                <a16:creationId xmlns:a16="http://schemas.microsoft.com/office/drawing/2014/main" id="{DE4059CC-C190-F2E1-9F1D-F8BC73547A5E}"/>
              </a:ext>
            </a:extLst>
          </p:cNvPr>
          <p:cNvSpPr>
            <a:spLocks/>
          </p:cNvSpPr>
          <p:nvPr>
            <p:custDataLst>
              <p:tags r:id="rId83"/>
            </p:custDataLst>
          </p:nvPr>
        </p:nvSpPr>
        <p:spPr bwMode="auto">
          <a:xfrm>
            <a:off x="43846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76E3E-D3BE-4074-B61C-C2C498B6DCDB}"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17" name="テキスト プレースホルダ 9">
            <a:extLst>
              <a:ext uri="{FF2B5EF4-FFF2-40B4-BE49-F238E27FC236}">
                <a16:creationId xmlns:a16="http://schemas.microsoft.com/office/drawing/2014/main" id="{C7FB718F-5AD8-0D95-6C56-2A21C8F24278}"/>
              </a:ext>
            </a:extLst>
          </p:cNvPr>
          <p:cNvSpPr>
            <a:spLocks/>
          </p:cNvSpPr>
          <p:nvPr>
            <p:custDataLst>
              <p:tags r:id="rId84"/>
            </p:custDataLst>
          </p:nvPr>
        </p:nvSpPr>
        <p:spPr bwMode="gray">
          <a:xfrm>
            <a:off x="4522788" y="45974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46D097-6479-43B8-9883-191CCFCB4436}"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230" name="テキスト プレースホルダ 9">
            <a:extLst>
              <a:ext uri="{FF2B5EF4-FFF2-40B4-BE49-F238E27FC236}">
                <a16:creationId xmlns:a16="http://schemas.microsoft.com/office/drawing/2014/main" id="{BEADA7BB-E248-922E-F742-1D1C9F57EC52}"/>
              </a:ext>
            </a:extLst>
          </p:cNvPr>
          <p:cNvSpPr>
            <a:spLocks/>
          </p:cNvSpPr>
          <p:nvPr>
            <p:custDataLst>
              <p:tags r:id="rId85"/>
            </p:custDataLst>
          </p:nvPr>
        </p:nvSpPr>
        <p:spPr bwMode="auto">
          <a:xfrm>
            <a:off x="105092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37A01-B353-4428-AA51-0369751D20C5}"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C171B7A7-2F6B-BE74-150E-01FB289B8177}"/>
              </a:ext>
            </a:extLst>
          </p:cNvPr>
          <p:cNvSpPr>
            <a:spLocks/>
          </p:cNvSpPr>
          <p:nvPr>
            <p:custDataLst>
              <p:tags r:id="rId86"/>
            </p:custDataLst>
          </p:nvPr>
        </p:nvSpPr>
        <p:spPr bwMode="auto">
          <a:xfrm>
            <a:off x="45513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A71B8-776A-46DA-8872-763C6D325A96}"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679B9A07-1ABE-09B6-4B60-323CC4DF6EC4}"/>
              </a:ext>
            </a:extLst>
          </p:cNvPr>
          <p:cNvSpPr>
            <a:spLocks/>
          </p:cNvSpPr>
          <p:nvPr>
            <p:custDataLst>
              <p:tags r:id="rId87"/>
            </p:custDataLst>
          </p:nvPr>
        </p:nvSpPr>
        <p:spPr bwMode="auto">
          <a:xfrm>
            <a:off x="47180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50F50-A8DE-4AA3-B97B-9828BAB276F7}"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useBgFill="1">
        <p:nvSpPr>
          <p:cNvPr id="116" name="テキスト プレースホルダ 9">
            <a:extLst>
              <a:ext uri="{FF2B5EF4-FFF2-40B4-BE49-F238E27FC236}">
                <a16:creationId xmlns:a16="http://schemas.microsoft.com/office/drawing/2014/main" id="{CC42EE11-B1DC-642F-F2C9-656E7A8AF69E}"/>
              </a:ext>
            </a:extLst>
          </p:cNvPr>
          <p:cNvSpPr>
            <a:spLocks/>
          </p:cNvSpPr>
          <p:nvPr>
            <p:custDataLst>
              <p:tags r:id="rId88"/>
            </p:custDataLst>
          </p:nvPr>
        </p:nvSpPr>
        <p:spPr bwMode="gray">
          <a:xfrm>
            <a:off x="4356100" y="44989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98FF8-D6BC-4D2F-9E74-AE25936F5F3E}"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Tree>
    <p:extLst>
      <p:ext uri="{BB962C8B-B14F-4D97-AF65-F5344CB8AC3E}">
        <p14:creationId xmlns:p14="http://schemas.microsoft.com/office/powerpoint/2010/main" val="7366781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1">
            <a:extLst>
              <a:ext uri="{FF2B5EF4-FFF2-40B4-BE49-F238E27FC236}">
                <a16:creationId xmlns:a16="http://schemas.microsoft.com/office/drawing/2014/main" id="{1FF42D87-D8E5-1EAE-D2CD-381C0CD7A9B9}"/>
              </a:ext>
            </a:extLst>
          </p:cNvPr>
          <p:cNvGraphicFramePr>
            <a:graphicFrameLocks noGrp="1"/>
          </p:cNvGraphicFramePr>
          <p:nvPr>
            <p:extLst>
              <p:ext uri="{D42A27DB-BD31-4B8C-83A1-F6EECF244321}">
                <p14:modId xmlns:p14="http://schemas.microsoft.com/office/powerpoint/2010/main" val="1006760908"/>
              </p:ext>
            </p:extLst>
          </p:nvPr>
        </p:nvGraphicFramePr>
        <p:xfrm>
          <a:off x="217967" y="1435240"/>
          <a:ext cx="9488008" cy="4647552"/>
        </p:xfrm>
        <a:graphic>
          <a:graphicData uri="http://schemas.openxmlformats.org/drawingml/2006/table">
            <a:tbl>
              <a:tblPr firstRow="1" bandRow="1">
                <a:tableStyleId>{5C22544A-7EE6-4342-B048-85BDC9FD1C3A}</a:tableStyleId>
              </a:tblPr>
              <a:tblGrid>
                <a:gridCol w="361369">
                  <a:extLst>
                    <a:ext uri="{9D8B030D-6E8A-4147-A177-3AD203B41FA5}">
                      <a16:colId xmlns:a16="http://schemas.microsoft.com/office/drawing/2014/main" val="20000"/>
                    </a:ext>
                  </a:extLst>
                </a:gridCol>
                <a:gridCol w="922662">
                  <a:extLst>
                    <a:ext uri="{9D8B030D-6E8A-4147-A177-3AD203B41FA5}">
                      <a16:colId xmlns:a16="http://schemas.microsoft.com/office/drawing/2014/main" val="20001"/>
                    </a:ext>
                  </a:extLst>
                </a:gridCol>
                <a:gridCol w="251489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77233">
                  <a:extLst>
                    <a:ext uri="{9D8B030D-6E8A-4147-A177-3AD203B41FA5}">
                      <a16:colId xmlns:a16="http://schemas.microsoft.com/office/drawing/2014/main" val="20004"/>
                    </a:ext>
                  </a:extLst>
                </a:gridCol>
                <a:gridCol w="1925833">
                  <a:extLst>
                    <a:ext uri="{9D8B030D-6E8A-4147-A177-3AD203B41FA5}">
                      <a16:colId xmlns:a16="http://schemas.microsoft.com/office/drawing/2014/main" val="20005"/>
                    </a:ext>
                  </a:extLst>
                </a:gridCol>
                <a:gridCol w="1993925">
                  <a:extLst>
                    <a:ext uri="{9D8B030D-6E8A-4147-A177-3AD203B41FA5}">
                      <a16:colId xmlns:a16="http://schemas.microsoft.com/office/drawing/2014/main" val="20006"/>
                    </a:ext>
                  </a:extLst>
                </a:gridCol>
              </a:tblGrid>
              <a:tr h="171932">
                <a:tc rowSpan="2">
                  <a:txBody>
                    <a:bodyPr/>
                    <a:lstStyle/>
                    <a:p>
                      <a:pPr algn="ctr" fontAlgn="ctr"/>
                      <a:r>
                        <a:rPr kumimoji="1" lang="en-US" altLang="ja-JP" sz="11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100" b="1" kern="1200" dirty="0">
                        <a:solidFill>
                          <a:schemeClr val="bg1"/>
                        </a:solidFill>
                        <a:latin typeface="+mn-lt"/>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1932">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6842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ワクチン保管施設強化計画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8.9</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50" dirty="0"/>
                        <a:t>三菱商事株式会社</a:t>
                      </a:r>
                      <a:r>
                        <a:rPr lang="ja-JP" altLang="en-US" sz="1050" dirty="0"/>
                        <a:t>、北野建設株式会社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保健省</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AIDS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対策計画（第</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期）</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50" dirty="0"/>
                        <a:t>ビンコー・インターナショナル株式会社、豊田通商株式会社</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公衆衛生省、国家エイズ・性感染症対策プログラム（</a:t>
                      </a:r>
                      <a:r>
                        <a:rPr lang="en-US" altLang="ja-JP" sz="1050" dirty="0"/>
                        <a:t>NASCOP</a:t>
                      </a:r>
                      <a:r>
                        <a:rPr lang="ja-JP" altLang="en-US" sz="1050" dirty="0"/>
                        <a:t>）</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防虫関連製品の貧困層向けビジネスモデル構築のための準備調査（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住友化学株式会社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コミュニティヘルス戦略強化プロジェクト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50" dirty="0"/>
                        <a:t>グローバルリンクマネジメント株式会社</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50" dirty="0"/>
                        <a:t>公衆衛生省</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1804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黄熱病およびリフトバレー熱に対する迅速診断法の開発とそのアウトブレイク警戒システムの構築</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50" dirty="0"/>
                        <a:t>長崎大学熱帯医学研究所 </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50" dirty="0"/>
                        <a:t>ケニア中央医学研究所（</a:t>
                      </a:r>
                      <a:r>
                        <a:rPr lang="en-US" altLang="ja-JP" sz="1050" dirty="0"/>
                        <a:t>KEMRI</a:t>
                      </a:r>
                      <a:r>
                        <a:rPr lang="ja-JP" altLang="en-US" sz="1050" dirty="0"/>
                        <a: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99887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日本の伝統的発酵技術を活用した栄養食品事業準備調査（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キッコーマン株式会社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4772214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ソルガムを利用した低コスト保存食現地製造販売事業自立化支援事業準備調査（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日清食品ホールディングス株式会社、株式会社あらたサステナビリティ認証機構 共同企業体</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4822935"/>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地方分権下におけるカウンティ保健システム・マネジメント強化プロジェクト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50" dirty="0"/>
                        <a:t>保健省および全 </a:t>
                      </a:r>
                      <a:r>
                        <a:rPr lang="en-US" altLang="ja-JP" sz="1050" dirty="0"/>
                        <a:t>47 </a:t>
                      </a:r>
                      <a:r>
                        <a:rPr lang="ja-JP" altLang="en-US" sz="1050" dirty="0"/>
                        <a:t>カウンティの </a:t>
                      </a:r>
                      <a:r>
                        <a:rPr lang="en-US" altLang="ja-JP" sz="1050" dirty="0"/>
                        <a:t>CDOH </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8783145"/>
                  </a:ext>
                </a:extLst>
              </a:tr>
            </a:tbl>
          </a:graphicData>
        </a:graphic>
      </p:graphicFrame>
      <p:sp>
        <p:nvSpPr>
          <p:cNvPr id="4" name="テキスト ボックス 3">
            <a:extLst>
              <a:ext uri="{FF2B5EF4-FFF2-40B4-BE49-F238E27FC236}">
                <a16:creationId xmlns:a16="http://schemas.microsoft.com/office/drawing/2014/main" id="{33C99ECC-CAA6-EA15-D5F5-1BA4B4BB5A17}"/>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A3F8033B-AE70-716C-6650-41AB42CE596E}"/>
              </a:ext>
            </a:extLst>
          </p:cNvPr>
          <p:cNvGraphicFramePr>
            <a:graphicFrameLocks noGrp="1"/>
          </p:cNvGraphicFramePr>
          <p:nvPr>
            <p:extLst>
              <p:ext uri="{D42A27DB-BD31-4B8C-83A1-F6EECF244321}">
                <p14:modId xmlns:p14="http://schemas.microsoft.com/office/powerpoint/2010/main" val="1767088864"/>
              </p:ext>
            </p:extLst>
          </p:nvPr>
        </p:nvGraphicFramePr>
        <p:xfrm>
          <a:off x="200025" y="1387439"/>
          <a:ext cx="9505056" cy="5033787"/>
        </p:xfrm>
        <a:graphic>
          <a:graphicData uri="http://schemas.openxmlformats.org/drawingml/2006/table">
            <a:tbl>
              <a:tblPr firstRow="1" bandRow="1">
                <a:tableStyleId>{5C22544A-7EE6-4342-B048-85BDC9FD1C3A}</a:tableStyleId>
              </a:tblPr>
              <a:tblGrid>
                <a:gridCol w="362018">
                  <a:extLst>
                    <a:ext uri="{9D8B030D-6E8A-4147-A177-3AD203B41FA5}">
                      <a16:colId xmlns:a16="http://schemas.microsoft.com/office/drawing/2014/main" val="20000"/>
                    </a:ext>
                  </a:extLst>
                </a:gridCol>
                <a:gridCol w="924320">
                  <a:extLst>
                    <a:ext uri="{9D8B030D-6E8A-4147-A177-3AD203B41FA5}">
                      <a16:colId xmlns:a16="http://schemas.microsoft.com/office/drawing/2014/main" val="20001"/>
                    </a:ext>
                  </a:extLst>
                </a:gridCol>
                <a:gridCol w="2530533">
                  <a:extLst>
                    <a:ext uri="{9D8B030D-6E8A-4147-A177-3AD203B41FA5}">
                      <a16:colId xmlns:a16="http://schemas.microsoft.com/office/drawing/2014/main" val="20002"/>
                    </a:ext>
                  </a:extLst>
                </a:gridCol>
                <a:gridCol w="832465">
                  <a:extLst>
                    <a:ext uri="{9D8B030D-6E8A-4147-A177-3AD203B41FA5}">
                      <a16:colId xmlns:a16="http://schemas.microsoft.com/office/drawing/2014/main" val="20003"/>
                    </a:ext>
                  </a:extLst>
                </a:gridCol>
                <a:gridCol w="1039743">
                  <a:extLst>
                    <a:ext uri="{9D8B030D-6E8A-4147-A177-3AD203B41FA5}">
                      <a16:colId xmlns:a16="http://schemas.microsoft.com/office/drawing/2014/main" val="20004"/>
                    </a:ext>
                  </a:extLst>
                </a:gridCol>
                <a:gridCol w="1818469">
                  <a:extLst>
                    <a:ext uri="{9D8B030D-6E8A-4147-A177-3AD203B41FA5}">
                      <a16:colId xmlns:a16="http://schemas.microsoft.com/office/drawing/2014/main" val="20005"/>
                    </a:ext>
                  </a:extLst>
                </a:gridCol>
                <a:gridCol w="1997508">
                  <a:extLst>
                    <a:ext uri="{9D8B030D-6E8A-4147-A177-3AD203B41FA5}">
                      <a16:colId xmlns:a16="http://schemas.microsoft.com/office/drawing/2014/main" val="20006"/>
                    </a:ext>
                  </a:extLst>
                </a:gridCol>
              </a:tblGrid>
              <a:tr h="195806">
                <a:tc rowSpan="2">
                  <a:txBody>
                    <a:bodyPr/>
                    <a:lstStyle/>
                    <a:p>
                      <a:pPr algn="ctr" fontAlgn="ctr"/>
                      <a:r>
                        <a:rPr kumimoji="1" lang="en-US" altLang="ja-JP" sz="1100" b="1" dirty="0">
                          <a:solidFill>
                            <a:schemeClr val="bg1"/>
                          </a:solidFill>
                          <a:latin typeface="+mj-lt"/>
                          <a:ea typeface="HGP創英角ｺﾞｼｯｸUB" panose="020B0900000000000000" pitchFamily="50" charset="-128"/>
                          <a:cs typeface="Arial" panose="020B0604020202020204" pitchFamily="34" charset="0"/>
                        </a:rPr>
                        <a:t>No.</a:t>
                      </a:r>
                      <a:endParaRPr kumimoji="1" lang="ja-JP" altLang="en-US" sz="1100" b="1" dirty="0">
                        <a:solidFill>
                          <a:schemeClr val="bg1"/>
                        </a:solidFill>
                        <a:latin typeface="+mj-lt"/>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83653">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セラミック電極により生成させた電解水による病院内の衛生環境改善事業に関する案件化調査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株式会社ジー・イー・エス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16118081"/>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ヘルシーキオスク事業準備調査（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63392150"/>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2016~2021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アフリカ保健システム強化パートナーシッププロジェクト　フェーズ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14612636"/>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健康診断受診者拡大事業に関する案件化調査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83619449"/>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医薬品アクセス改善事業準備調査（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66158573"/>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僧帽弁狭窄症患者向けカテーテル普及促進事業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東レ株式会社、東レ・メディカル株式会社 共同企業体</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3533978"/>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周産期分野における現地指導医育成を通した超音波画像診断装置普及・実証・ビジネス化事業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普及・実証・ビジネス化事業（</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kern="1200" dirty="0">
                        <a:solidFill>
                          <a:schemeClr val="dk1"/>
                        </a:solidFill>
                        <a:latin typeface="+mn-lt"/>
                        <a:ea typeface="+mn-ea"/>
                        <a:cs typeface="+mn-cs"/>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44479634"/>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50" dirty="0"/>
                        <a:t>大阪市立大学（代表機関）、長崎大学、東京女子医科大学、小樽商科大学、 東北大学</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マウント・ケニア大学（代表機関）、ケニア中央医学研究所、ホマベイ 郡保健局、保健省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09792269"/>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2022~2025</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ケニア医学研究所研究能力強化プロジェクト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kern="1200" dirty="0">
                          <a:solidFill>
                            <a:schemeClr val="dk1"/>
                          </a:solidFill>
                          <a:latin typeface="+mn-lt"/>
                          <a:ea typeface="+mn-ea"/>
                          <a:cs typeface="+mn-cs"/>
                        </a:rPr>
                        <a:t>KEMRI </a:t>
                      </a:r>
                      <a:r>
                        <a:rPr kumimoji="1" lang="ja-JP" altLang="en-US" sz="1000" kern="1200" dirty="0">
                          <a:solidFill>
                            <a:schemeClr val="dk1"/>
                          </a:solidFill>
                          <a:latin typeface="+mn-lt"/>
                          <a:ea typeface="+mn-ea"/>
                          <a:cs typeface="+mn-cs"/>
                        </a:rPr>
                        <a:t>本部（研究開発部、法人サービス部、研究能力向 上部、戦略・コンプライアンス部、連携・助成金管理部）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56106730"/>
                  </a:ext>
                </a:extLst>
              </a:tr>
            </a:tbl>
          </a:graphicData>
        </a:graphic>
      </p:graphicFrame>
      <p:sp>
        <p:nvSpPr>
          <p:cNvPr id="2" name="テキスト ボックス 1">
            <a:extLst>
              <a:ext uri="{FF2B5EF4-FFF2-40B4-BE49-F238E27FC236}">
                <a16:creationId xmlns:a16="http://schemas.microsoft.com/office/drawing/2014/main" id="{0EEA5A04-C6B0-9433-A848-9240401D3EEB}"/>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71036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490721314"/>
              </p:ext>
            </p:extLst>
          </p:nvPr>
        </p:nvGraphicFramePr>
        <p:xfrm>
          <a:off x="228910" y="1802070"/>
          <a:ext cx="9504000" cy="378645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92128">
                  <a:extLst>
                    <a:ext uri="{9D8B030D-6E8A-4147-A177-3AD203B41FA5}">
                      <a16:colId xmlns:a16="http://schemas.microsoft.com/office/drawing/2014/main" val="20001"/>
                    </a:ext>
                  </a:extLst>
                </a:gridCol>
                <a:gridCol w="935872">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75217">
                <a:tc>
                  <a:txBody>
                    <a:bodyPr/>
                    <a:lstStyle/>
                    <a:p>
                      <a:pPr algn="ctr" fontAlgn="ctr"/>
                      <a:r>
                        <a:rPr kumimoji="1" lang="en-US" altLang="ja-JP" sz="11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100" b="1" kern="1200" dirty="0">
                        <a:solidFill>
                          <a:schemeClr val="bg1"/>
                        </a:solidFill>
                        <a:latin typeface="+mn-lt"/>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8357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ケニアにおける黄熱病およびリフトバレー熱に対する迅速診断法の開発とそのアウトブレイク警戒システムの構築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長崎大学の熱帯ウイルス感染症の診断法開発に係わる技術を応用し、ケニアおよび東アフリカ諸国でのアルボウイルス感染症（特に黄熱病とリフトバレー熱）対策として、①簡易迅速診断手法を開発すること、②携帯電話網を利用した第一線の医療機関・施設と中央を結ぶ双方向型のアウトブレイク早期警戒システムモデルを開発し緊急疾病対策に役立つことを科学的に実装すること、を目的として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6383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2019~2024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公立大学法人大阪市立大学</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ホマベイ郡において、早期診断治療、媒介蚊対策、啓発活動、保健人材育成による住民の行動変容を通じて診断、予防、啓発などの分野融合による統合的戦略を構築し、同国のマラリア排除に寄与することを目的。</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6383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2023~2028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住血吸虫症の制圧・排除へ向けた統合的研究開発</a:t>
                      </a:r>
                      <a:endParaRPr kumimoji="1" lang="en-US" altLang="ja-JP"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100" dirty="0"/>
                        <a:t>長崎大学熱帯医学研究所</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流行地域で、高感度モニタリング法と水環境の感染リスクアセスメント法の研究開発、住民啓発を包括的に推進することで集団薬剤投与を基軸とする国家標準対策モデルを作り、アフリカでの地域制圧に寄与する。またプラジカンテルしか薬剤のない現状を踏まえ、新規薬剤の開発を試み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938529411"/>
                  </a:ext>
                </a:extLst>
              </a:tr>
            </a:tbl>
          </a:graphicData>
        </a:graphic>
      </p:graphicFrame>
      <p:sp>
        <p:nvSpPr>
          <p:cNvPr id="6" name="テキスト ボックス 5">
            <a:extLst>
              <a:ext uri="{FF2B5EF4-FFF2-40B4-BE49-F238E27FC236}">
                <a16:creationId xmlns:a16="http://schemas.microsoft.com/office/drawing/2014/main" id="{8BCA6E7E-CF48-A4C9-73C0-DC7D6CB765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によるケニア関連事業は以下の通り。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20354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）を無料で行うことが可能である。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632472" y="1574058"/>
            <a:ext cx="5073503"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416496" y="3657262"/>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375156" y="3225214"/>
            <a:ext cx="3888432"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416496" y="5207734"/>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TICAD9</a:t>
            </a:r>
            <a:r>
              <a:rPr lang="ja-JP" altLang="en-US" sz="1400" dirty="0"/>
              <a:t>の併催イベントとして「</a:t>
            </a:r>
            <a:r>
              <a:rPr lang="en-US" altLang="ja-JP" sz="1400" dirty="0"/>
              <a:t>TICAD Business Expo &amp; Conference</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375156" y="4775686"/>
            <a:ext cx="3888432"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t> </a:t>
              </a:r>
              <a:r>
                <a:rPr lang="en-US" altLang="ja-JP" sz="1400" b="1" dirty="0"/>
                <a:t>TICAD Business Expo &amp; Conference </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416496" y="1916163"/>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375156" y="1578177"/>
            <a:ext cx="3888432"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表 4">
            <a:extLst>
              <a:ext uri="{FF2B5EF4-FFF2-40B4-BE49-F238E27FC236}">
                <a16:creationId xmlns:a16="http://schemas.microsoft.com/office/drawing/2014/main" id="{3B73ECBD-8D37-08C6-47B0-66C4DBB4AE73}"/>
              </a:ext>
            </a:extLst>
          </p:cNvPr>
          <p:cNvGraphicFramePr>
            <a:graphicFrameLocks noGrp="1"/>
          </p:cNvGraphicFramePr>
          <p:nvPr>
            <p:extLst>
              <p:ext uri="{D42A27DB-BD31-4B8C-83A1-F6EECF244321}">
                <p14:modId xmlns:p14="http://schemas.microsoft.com/office/powerpoint/2010/main" val="170491292"/>
              </p:ext>
            </p:extLst>
          </p:nvPr>
        </p:nvGraphicFramePr>
        <p:xfrm>
          <a:off x="4664969" y="1983082"/>
          <a:ext cx="5041006" cy="4541520"/>
        </p:xfrm>
        <a:graphic>
          <a:graphicData uri="http://schemas.openxmlformats.org/drawingml/2006/table">
            <a:tbl>
              <a:tblPr firstRow="1" bandRow="1">
                <a:tableStyleId>{5C22544A-7EE6-4342-B048-85BDC9FD1C3A}</a:tableStyleId>
              </a:tblPr>
              <a:tblGrid>
                <a:gridCol w="2362632">
                  <a:extLst>
                    <a:ext uri="{9D8B030D-6E8A-4147-A177-3AD203B41FA5}">
                      <a16:colId xmlns:a16="http://schemas.microsoft.com/office/drawing/2014/main" val="2204362235"/>
                    </a:ext>
                  </a:extLst>
                </a:gridCol>
                <a:gridCol w="683887">
                  <a:extLst>
                    <a:ext uri="{9D8B030D-6E8A-4147-A177-3AD203B41FA5}">
                      <a16:colId xmlns:a16="http://schemas.microsoft.com/office/drawing/2014/main" val="2450997363"/>
                    </a:ext>
                  </a:extLst>
                </a:gridCol>
                <a:gridCol w="1994487">
                  <a:extLst>
                    <a:ext uri="{9D8B030D-6E8A-4147-A177-3AD203B41FA5}">
                      <a16:colId xmlns:a16="http://schemas.microsoft.com/office/drawing/2014/main" val="3038062072"/>
                    </a:ext>
                  </a:extLst>
                </a:gridCol>
              </a:tblGrid>
              <a:tr h="117084">
                <a:tc>
                  <a:txBody>
                    <a:bodyPr/>
                    <a:lstStyle/>
                    <a:p>
                      <a:pPr algn="ctr"/>
                      <a:r>
                        <a:rPr kumimoji="1" lang="ja-JP" altLang="en-US" sz="1200"/>
                        <a:t>レポート</a:t>
                      </a:r>
                      <a:endParaRPr kumimoji="1" lang="ja-JP" altLang="en-US" sz="1200" dirty="0"/>
                    </a:p>
                  </a:txBody>
                  <a:tcPr/>
                </a:tc>
                <a:tc>
                  <a:txBody>
                    <a:bodyPr/>
                    <a:lstStyle/>
                    <a:p>
                      <a:pPr algn="ctr"/>
                      <a:r>
                        <a:rPr kumimoji="1" lang="ja-JP" altLang="en-US" sz="1200"/>
                        <a:t>年</a:t>
                      </a:r>
                      <a:endParaRPr kumimoji="1" lang="ja-JP" altLang="en-US" sz="1200" dirty="0"/>
                    </a:p>
                  </a:txBody>
                  <a:tcPr/>
                </a:tc>
                <a:tc>
                  <a:txBody>
                    <a:bodyPr/>
                    <a:lstStyle/>
                    <a:p>
                      <a:pPr algn="ctr"/>
                      <a:r>
                        <a:rPr kumimoji="1" lang="ja-JP" altLang="en-US" sz="1200"/>
                        <a:t>リンク</a:t>
                      </a:r>
                      <a:endParaRPr kumimoji="1" lang="ja-JP" altLang="en-US" sz="1200" dirty="0"/>
                    </a:p>
                  </a:txBody>
                  <a:tcPr/>
                </a:tc>
                <a:extLst>
                  <a:ext uri="{0D108BD9-81ED-4DB2-BD59-A6C34878D82A}">
                    <a16:rowId xmlns:a16="http://schemas.microsoft.com/office/drawing/2014/main" val="935988904"/>
                  </a:ext>
                </a:extLst>
              </a:tr>
              <a:tr h="370840">
                <a:tc>
                  <a:txBody>
                    <a:bodyPr/>
                    <a:lstStyle/>
                    <a:p>
                      <a:r>
                        <a:rPr lang="ja-JP" altLang="en-US" sz="1400">
                          <a:latin typeface="Arial" panose="020B0604020202020204" pitchFamily="34" charset="0"/>
                          <a:ea typeface="ＭＳ Ｐゴシック" panose="020B0600070205080204" pitchFamily="50" charset="-128"/>
                          <a:cs typeface="Arial" panose="020B0604020202020204" pitchFamily="34" charset="0"/>
                        </a:rPr>
                        <a:t>ケニアにおける事業設立ハンドブック </a:t>
                      </a: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改定版</a:t>
                      </a:r>
                      <a:endParaRPr kumimoji="1" lang="ja-JP" altLang="en-US" sz="1400" dirty="0"/>
                    </a:p>
                  </a:txBody>
                  <a:tcPr/>
                </a:tc>
                <a:tc>
                  <a:txBody>
                    <a:bodyPr/>
                    <a:lstStyle/>
                    <a:p>
                      <a:r>
                        <a:rPr kumimoji="1" lang="en-US" altLang="ja-JP" sz="1200"/>
                        <a:t>2019</a:t>
                      </a:r>
                      <a:endParaRPr kumimoji="1" lang="ja-JP" altLang="en-US" sz="1200" dirty="0"/>
                    </a:p>
                  </a:txBody>
                  <a:tcPr/>
                </a:tc>
                <a:tc>
                  <a:txBody>
                    <a:bodyPr/>
                    <a:lstStyle/>
                    <a:p>
                      <a:r>
                        <a:rPr kumimoji="1" lang="en-US" altLang="ja-JP" sz="1000">
                          <a:hlinkClick r:id="rId5"/>
                        </a:rPr>
                        <a:t>https://www.jetro.go.jp/ext_images/_Reports/02/2017/4ea799ddbf3e08ee/rpt_establishmentcompany_ke201908.pdf</a:t>
                      </a:r>
                      <a:r>
                        <a:rPr kumimoji="1" lang="en-US" altLang="ja-JP" sz="1000"/>
                        <a:t> </a:t>
                      </a:r>
                      <a:endParaRPr kumimoji="1" lang="en-US" altLang="ja-JP" sz="1000" dirty="0"/>
                    </a:p>
                  </a:txBody>
                  <a:tcPr/>
                </a:tc>
                <a:extLst>
                  <a:ext uri="{0D108BD9-81ED-4DB2-BD59-A6C34878D82A}">
                    <a16:rowId xmlns:a16="http://schemas.microsoft.com/office/drawing/2014/main" val="985345222"/>
                  </a:ext>
                </a:extLst>
              </a:tr>
              <a:tr h="370840">
                <a:tc>
                  <a:txBody>
                    <a:bodyPr/>
                    <a:lstStyle/>
                    <a:p>
                      <a:r>
                        <a:rPr lang="en-US" altLang="ja-JP" sz="1400">
                          <a:latin typeface="Arial" panose="020B0604020202020204" pitchFamily="34" charset="0"/>
                          <a:ea typeface="ＭＳ Ｐゴシック" panose="020B0600070205080204" pitchFamily="50" charset="-128"/>
                          <a:cs typeface="Arial" panose="020B0604020202020204" pitchFamily="34" charset="0"/>
                        </a:rPr>
                        <a:t>WEB</a:t>
                      </a:r>
                      <a:r>
                        <a:rPr lang="ja-JP" altLang="en-US" sz="1400">
                          <a:latin typeface="Arial" panose="020B0604020202020204" pitchFamily="34" charset="0"/>
                          <a:ea typeface="ＭＳ Ｐゴシック" panose="020B0600070205080204" pitchFamily="50" charset="-128"/>
                          <a:cs typeface="Arial" panose="020B0604020202020204" pitchFamily="34" charset="0"/>
                        </a:rPr>
                        <a:t>セミナー「</a:t>
                      </a:r>
                      <a:r>
                        <a:rPr lang="ja-JP" altLang="en-US" sz="1400" b="0" i="0">
                          <a:solidFill>
                            <a:srgbClr val="000000"/>
                          </a:solidFill>
                          <a:effectLst/>
                          <a:latin typeface="ヒラギノ角ゴ Pro W3"/>
                        </a:rPr>
                        <a:t>ケニアにおける新型コロナウイルス関連の法務</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p>
                  </a:txBody>
                  <a:tcPr/>
                </a:tc>
                <a:tc>
                  <a:txBody>
                    <a:bodyPr/>
                    <a:lstStyle/>
                    <a:p>
                      <a:r>
                        <a:rPr kumimoji="1" lang="en-US" altLang="ja-JP" sz="1200"/>
                        <a:t>2020</a:t>
                      </a:r>
                      <a:endParaRPr kumimoji="1" lang="ja-JP" altLang="en-US" sz="1200" dirty="0"/>
                    </a:p>
                  </a:txBody>
                  <a:tcPr/>
                </a:tc>
                <a:tc>
                  <a:txBody>
                    <a:bodyPr/>
                    <a:lstStyle/>
                    <a:p>
                      <a:r>
                        <a:rPr kumimoji="1" lang="en-US" altLang="ja-JP" sz="1000">
                          <a:hlinkClick r:id="rId6"/>
                        </a:rPr>
                        <a:t>https://www.jetro.go.jp/world/covid-19/africa/video/028ef0736d7145a6.html?_previewDate_=null&amp;revision=0&amp;viewForce=1&amp;_tmpCssPreview_=0%2F.html</a:t>
                      </a:r>
                      <a:r>
                        <a:rPr kumimoji="1" lang="en-US" altLang="ja-JP" sz="1000"/>
                        <a:t> </a:t>
                      </a:r>
                      <a:endParaRPr kumimoji="1" lang="en-US" altLang="ja-JP" sz="1000" dirty="0"/>
                    </a:p>
                  </a:txBody>
                  <a:tcPr/>
                </a:tc>
                <a:extLst>
                  <a:ext uri="{0D108BD9-81ED-4DB2-BD59-A6C34878D82A}">
                    <a16:rowId xmlns:a16="http://schemas.microsoft.com/office/drawing/2014/main" val="379878759"/>
                  </a:ext>
                </a:extLst>
              </a:tr>
              <a:tr h="370840">
                <a:tc>
                  <a:txBody>
                    <a:bodyPr/>
                    <a:lstStyle/>
                    <a:p>
                      <a:r>
                        <a:rPr lang="ja-JP" altLang="en-US" sz="1400">
                          <a:latin typeface="Arial" panose="020B0604020202020204" pitchFamily="34" charset="0"/>
                          <a:ea typeface="ＭＳ Ｐゴシック" panose="020B0600070205080204" pitchFamily="50" charset="-128"/>
                          <a:cs typeface="Arial" panose="020B0604020202020204" pitchFamily="34" charset="0"/>
                        </a:rPr>
                        <a:t>ケニア市場紹介動画（「成長するケニア</a:t>
                      </a:r>
                      <a:r>
                        <a:rPr lang="en-US" altLang="ja-JP" sz="1400">
                          <a:latin typeface="Arial" panose="020B0604020202020204" pitchFamily="34" charset="0"/>
                          <a:ea typeface="ＭＳ Ｐゴシック" panose="020B0600070205080204" pitchFamily="50" charset="-128"/>
                          <a:cs typeface="Arial" panose="020B0604020202020204" pitchFamily="34" charset="0"/>
                        </a:rPr>
                        <a:t>-</a:t>
                      </a:r>
                      <a:r>
                        <a:rPr lang="ja-JP" altLang="en-US" sz="1400">
                          <a:latin typeface="Arial" panose="020B0604020202020204" pitchFamily="34" charset="0"/>
                          <a:ea typeface="ＭＳ Ｐゴシック" panose="020B0600070205080204" pitchFamily="50" charset="-128"/>
                          <a:cs typeface="Arial" panose="020B0604020202020204" pitchFamily="34" charset="0"/>
                        </a:rPr>
                        <a:t>医療機器編</a:t>
                      </a:r>
                      <a:r>
                        <a:rPr lang="en-US" altLang="ja-JP" sz="1400">
                          <a:latin typeface="Arial" panose="020B0604020202020204" pitchFamily="34" charset="0"/>
                          <a:ea typeface="ＭＳ Ｐゴシック" panose="020B0600070205080204" pitchFamily="50" charset="-128"/>
                          <a:cs typeface="Arial" panose="020B0604020202020204" pitchFamily="34" charset="0"/>
                        </a:rPr>
                        <a:t>-</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p>
                  </a:txBody>
                  <a:tcPr/>
                </a:tc>
                <a:tc>
                  <a:txBody>
                    <a:bodyPr/>
                    <a:lstStyle/>
                    <a:p>
                      <a:r>
                        <a:rPr kumimoji="1" lang="en-US" altLang="ja-JP" sz="1200"/>
                        <a:t>2021</a:t>
                      </a:r>
                      <a:endParaRPr kumimoji="1" lang="ja-JP" altLang="en-US" sz="1200" dirty="0"/>
                    </a:p>
                  </a:txBody>
                  <a:tcPr/>
                </a:tc>
                <a:tc>
                  <a:txBody>
                    <a:bodyPr/>
                    <a:lstStyle/>
                    <a:p>
                      <a:r>
                        <a:rPr kumimoji="1" lang="en-US" altLang="ja-JP" sz="1000">
                          <a:hlinkClick r:id="rId7"/>
                        </a:rPr>
                        <a:t>https://www.youtube.com/watch?v=oato5ZGWObU</a:t>
                      </a:r>
                      <a:r>
                        <a:rPr kumimoji="1" lang="en-US" altLang="ja-JP" sz="1000"/>
                        <a:t> </a:t>
                      </a:r>
                      <a:endParaRPr kumimoji="1" lang="en-US" altLang="ja-JP" sz="1000" dirty="0"/>
                    </a:p>
                  </a:txBody>
                  <a:tcPr/>
                </a:tc>
                <a:extLst>
                  <a:ext uri="{0D108BD9-81ED-4DB2-BD59-A6C34878D82A}">
                    <a16:rowId xmlns:a16="http://schemas.microsoft.com/office/drawing/2014/main" val="1843252265"/>
                  </a:ext>
                </a:extLst>
              </a:tr>
              <a:tr h="370840">
                <a:tc>
                  <a:txBody>
                    <a:bodyPr/>
                    <a:lstStyle/>
                    <a:p>
                      <a:r>
                        <a:rPr lang="ja-JP" altLang="en-US" sz="1400" b="0" i="0">
                          <a:solidFill>
                            <a:srgbClr val="000000"/>
                          </a:solidFill>
                          <a:effectLst/>
                          <a:latin typeface="ヒラギノ角ゴ Pro W3"/>
                        </a:rPr>
                        <a:t>アフリカ主要国の医療機器登録制度情報</a:t>
                      </a:r>
                      <a:endParaRPr kumimoji="1" lang="ja-JP" altLang="en-US" sz="1400" dirty="0"/>
                    </a:p>
                  </a:txBody>
                  <a:tcPr/>
                </a:tc>
                <a:tc>
                  <a:txBody>
                    <a:bodyPr/>
                    <a:lstStyle/>
                    <a:p>
                      <a:r>
                        <a:rPr kumimoji="1" lang="en-US" altLang="ja-JP" sz="1200"/>
                        <a:t>2021</a:t>
                      </a:r>
                      <a:endParaRPr kumimoji="1" lang="ja-JP" altLang="en-US" sz="1200" dirty="0"/>
                    </a:p>
                  </a:txBody>
                  <a:tcPr/>
                </a:tc>
                <a:tc>
                  <a:txBody>
                    <a:bodyPr/>
                    <a:lstStyle/>
                    <a:p>
                      <a:r>
                        <a:rPr kumimoji="1" lang="en-US" altLang="ja-JP" sz="1000">
                          <a:hlinkClick r:id="rId8"/>
                        </a:rPr>
                        <a:t>https://www.jetro.go.jp/ext_images/_Reports/02/2021/9b33dc8a948ba799/202105.pdf</a:t>
                      </a:r>
                      <a:r>
                        <a:rPr kumimoji="1" lang="en-US" altLang="ja-JP" sz="1000"/>
                        <a:t> </a:t>
                      </a:r>
                      <a:endParaRPr kumimoji="1" lang="en-US" altLang="ja-JP" sz="1000" dirty="0"/>
                    </a:p>
                  </a:txBody>
                  <a:tcPr/>
                </a:tc>
                <a:extLst>
                  <a:ext uri="{0D108BD9-81ED-4DB2-BD59-A6C34878D82A}">
                    <a16:rowId xmlns:a16="http://schemas.microsoft.com/office/drawing/2014/main" val="460831471"/>
                  </a:ext>
                </a:extLst>
              </a:tr>
              <a:tr h="370840">
                <a:tc>
                  <a:txBody>
                    <a:bodyPr/>
                    <a:lstStyle/>
                    <a:p>
                      <a:r>
                        <a:rPr lang="ja-JP" altLang="en-US" sz="1400">
                          <a:latin typeface="Arial" panose="020B0604020202020204" pitchFamily="34" charset="0"/>
                          <a:ea typeface="ＭＳ Ｐゴシック" panose="020B0600070205080204" pitchFamily="50" charset="-128"/>
                          <a:cs typeface="Arial" panose="020B0604020202020204" pitchFamily="34" charset="0"/>
                        </a:rPr>
                        <a:t>ケニア税務</a:t>
                      </a:r>
                      <a:r>
                        <a:rPr lang="en-US" altLang="ja-JP" sz="1400">
                          <a:latin typeface="Arial" panose="020B0604020202020204" pitchFamily="34" charset="0"/>
                          <a:ea typeface="ＭＳ Ｐゴシック" panose="020B0600070205080204" pitchFamily="50" charset="-128"/>
                          <a:cs typeface="Arial" panose="020B0604020202020204" pitchFamily="34" charset="0"/>
                        </a:rPr>
                        <a:t>Q&amp;A</a:t>
                      </a:r>
                      <a:r>
                        <a:rPr lang="ja-JP" altLang="en-US" sz="1400">
                          <a:latin typeface="Arial" panose="020B0604020202020204" pitchFamily="34" charset="0"/>
                          <a:ea typeface="ＭＳ Ｐゴシック" panose="020B0600070205080204" pitchFamily="50" charset="-128"/>
                          <a:cs typeface="Arial" panose="020B0604020202020204" pitchFamily="34" charset="0"/>
                        </a:rPr>
                        <a:t>マニュアル</a:t>
                      </a:r>
                      <a:endParaRPr kumimoji="1" lang="ja-JP" altLang="en-US" sz="1400" dirty="0"/>
                    </a:p>
                  </a:txBody>
                  <a:tcPr/>
                </a:tc>
                <a:tc>
                  <a:txBody>
                    <a:bodyPr/>
                    <a:lstStyle/>
                    <a:p>
                      <a:r>
                        <a:rPr kumimoji="1" lang="en-US" altLang="ja-JP" sz="1200"/>
                        <a:t>2022</a:t>
                      </a:r>
                      <a:endParaRPr kumimoji="1" lang="ja-JP" altLang="en-US" sz="1200" dirty="0"/>
                    </a:p>
                  </a:txBody>
                  <a:tcPr/>
                </a:tc>
                <a:tc>
                  <a:txBody>
                    <a:bodyPr/>
                    <a:lstStyle/>
                    <a:p>
                      <a:r>
                        <a:rPr lang="en-US" altLang="ja-JP" sz="1000">
                          <a:hlinkClick r:id="rId9"/>
                        </a:rPr>
                        <a:t>https://www.jetro.go.jp/ext_images/_Reports/02/2022/ad09c77fe30f9289/202202.pdf</a:t>
                      </a:r>
                      <a:r>
                        <a:rPr lang="en-US" altLang="ja-JP" sz="1000"/>
                        <a:t> </a:t>
                      </a:r>
                      <a:endParaRPr kumimoji="1" lang="en-US" altLang="ja-JP" sz="1000" dirty="0"/>
                    </a:p>
                  </a:txBody>
                  <a:tcPr/>
                </a:tc>
                <a:extLst>
                  <a:ext uri="{0D108BD9-81ED-4DB2-BD59-A6C34878D82A}">
                    <a16:rowId xmlns:a16="http://schemas.microsoft.com/office/drawing/2014/main" val="3700986416"/>
                  </a:ext>
                </a:extLst>
              </a:tr>
              <a:tr h="370840">
                <a:tc>
                  <a:txBody>
                    <a:bodyPr/>
                    <a:lstStyle/>
                    <a:p>
                      <a:r>
                        <a:rPr kumimoji="1" lang="en-US" altLang="ja-JP" sz="1400"/>
                        <a:t>IIPPF</a:t>
                      </a:r>
                      <a:r>
                        <a:rPr kumimoji="1" lang="ja-JP" altLang="en-US" sz="1400"/>
                        <a:t>情報共有セミナー「ケニア</a:t>
                      </a:r>
                      <a:r>
                        <a:rPr kumimoji="1" lang="en-US" altLang="ja-JP" sz="1400"/>
                        <a:t>ACA</a:t>
                      </a:r>
                      <a:r>
                        <a:rPr kumimoji="1" lang="ja-JP" altLang="en-US" sz="1400"/>
                        <a:t>知的財産登録制度の最新情報と新システム（</a:t>
                      </a:r>
                      <a:r>
                        <a:rPr kumimoji="1" lang="en-US" altLang="ja-JP" sz="1400"/>
                        <a:t>AIMS</a:t>
                      </a:r>
                      <a:r>
                        <a:rPr kumimoji="1" lang="ja-JP" altLang="en-US" sz="1400"/>
                        <a:t>）登録のヒント」</a:t>
                      </a:r>
                      <a:endParaRPr kumimoji="1" lang="ja-JP" altLang="en-US" sz="1400" dirty="0"/>
                    </a:p>
                  </a:txBody>
                  <a:tcPr/>
                </a:tc>
                <a:tc>
                  <a:txBody>
                    <a:bodyPr/>
                    <a:lstStyle/>
                    <a:p>
                      <a:r>
                        <a:rPr kumimoji="1" lang="en-US" altLang="ja-JP" sz="1200"/>
                        <a:t>2022</a:t>
                      </a:r>
                      <a:endParaRPr kumimoji="1" lang="ja-JP" altLang="en-US" sz="1200" dirty="0"/>
                    </a:p>
                  </a:txBody>
                  <a:tcPr/>
                </a:tc>
                <a:tc>
                  <a:txBody>
                    <a:bodyPr/>
                    <a:lstStyle/>
                    <a:p>
                      <a:r>
                        <a:rPr kumimoji="1" lang="en-US" altLang="ja-JP" sz="1000" dirty="0">
                          <a:hlinkClick r:id="rId10"/>
                        </a:rPr>
                        <a:t>https://www.jetro.go.jp/ext_images/theme/ip/iippf/project/20221018.pdf</a:t>
                      </a:r>
                      <a:r>
                        <a:rPr kumimoji="1" lang="en-US" altLang="ja-JP" sz="1000" dirty="0"/>
                        <a:t> </a:t>
                      </a:r>
                    </a:p>
                  </a:txBody>
                  <a:tcPr/>
                </a:tc>
                <a:extLst>
                  <a:ext uri="{0D108BD9-81ED-4DB2-BD59-A6C34878D82A}">
                    <a16:rowId xmlns:a16="http://schemas.microsoft.com/office/drawing/2014/main" val="2335347121"/>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 imgW="360" imgH="360" progId="TCLayout.ActiveDocument.1">
                  <p:embed/>
                </p:oleObj>
              </mc:Choice>
              <mc:Fallback>
                <p:oleObj name="think-cellスライド" r:id="rId11" imgW="360" imgH="360" progId="TCLayout.ActiveDocument.1">
                  <p:embed/>
                  <p:pic>
                    <p:nvPicPr>
                      <p:cNvPr id="8" name="Objec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ケニア</a:t>
            </a:r>
            <a:r>
              <a:rPr lang="ja-JP" altLang="en-US" noProof="1"/>
              <a:t>／一般概況／</a:t>
            </a:r>
            <a:r>
              <a:rPr lang="en-US" altLang="ja-JP" noProof="1"/>
              <a:t>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収益分配金</a:t>
            </a:r>
          </a:p>
        </p:txBody>
      </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第</a:t>
            </a:r>
            <a:r>
              <a:rPr lang="en-US" altLang="ja-JP" sz="1400" noProof="1"/>
              <a:t>五分位と</a:t>
            </a:r>
            <a:r>
              <a:rPr lang="ja-JP" altLang="en-US" sz="1400" noProof="1"/>
              <a:t>第一分位</a:t>
            </a:r>
            <a:r>
              <a:rPr lang="en-US" altLang="ja-JP" sz="1400" noProof="1"/>
              <a:t>の</a:t>
            </a:r>
            <a:r>
              <a:rPr lang="ja-JP" altLang="en-US" sz="1400" noProof="1"/>
              <a:t>所得分配率</a:t>
            </a:r>
            <a:r>
              <a:rPr lang="en-US" altLang="ja-JP" sz="1400" noProof="1"/>
              <a:t>には大きな差があり、今後も同様の差が続く可能性が高い</a:t>
            </a:r>
            <a:r>
              <a:rPr lang="ja-JP" altLang="en-US" sz="1400" noProof="1"/>
              <a:t>。</a:t>
            </a:r>
            <a:endParaRPr lang="en-US" altLang="ja-JP" sz="1400" dirty="0"/>
          </a:p>
        </p:txBody>
      </p:sp>
      <p:graphicFrame>
        <p:nvGraphicFramePr>
          <p:cNvPr id="12" name="Chart 97">
            <a:extLst>
              <a:ext uri="{FF2B5EF4-FFF2-40B4-BE49-F238E27FC236}">
                <a16:creationId xmlns:a16="http://schemas.microsoft.com/office/drawing/2014/main" id="{23912ADD-8F7D-A6C1-7137-7542406D2EE4}"/>
              </a:ext>
            </a:extLst>
          </p:cNvPr>
          <p:cNvGraphicFramePr/>
          <p:nvPr>
            <p:custDataLst>
              <p:tags r:id="rId3"/>
            </p:custDataLst>
            <p:extLst>
              <p:ext uri="{D42A27DB-BD31-4B8C-83A1-F6EECF244321}">
                <p14:modId xmlns:p14="http://schemas.microsoft.com/office/powerpoint/2010/main" val="3497637000"/>
              </p:ext>
            </p:extLst>
          </p:nvPr>
        </p:nvGraphicFramePr>
        <p:xfrm>
          <a:off x="10633" y="2006487"/>
          <a:ext cx="9494422" cy="3748088"/>
        </p:xfrm>
        <a:graphic>
          <a:graphicData uri="http://schemas.openxmlformats.org/drawingml/2006/chart">
            <c:chart xmlns:c="http://schemas.openxmlformats.org/drawingml/2006/chart" xmlns:r="http://schemas.openxmlformats.org/officeDocument/2006/relationships" r:id="rId13"/>
          </a:graphicData>
        </a:graphic>
      </p:graphicFrame>
      <p:sp>
        <p:nvSpPr>
          <p:cNvPr id="45" name="テキスト ボックス 74">
            <a:extLst>
              <a:ext uri="{FF2B5EF4-FFF2-40B4-BE49-F238E27FC236}">
                <a16:creationId xmlns:a16="http://schemas.microsoft.com/office/drawing/2014/main" id="{92721A85-EE13-CC33-5070-0BA3C8D49D3D}"/>
              </a:ext>
            </a:extLst>
          </p:cNvPr>
          <p:cNvSpPr txBox="1"/>
          <p:nvPr/>
        </p:nvSpPr>
        <p:spPr>
          <a:xfrm>
            <a:off x="218521" y="659469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（出所）World Bank Group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Text Placeholder 12">
            <a:extLst>
              <a:ext uri="{FF2B5EF4-FFF2-40B4-BE49-F238E27FC236}">
                <a16:creationId xmlns:a16="http://schemas.microsoft.com/office/drawing/2014/main" id="{ECC6FDB6-F5E1-324C-28B6-174D04038DFB}"/>
              </a:ext>
            </a:extLst>
          </p:cNvPr>
          <p:cNvSpPr>
            <a:spLocks noGrp="1"/>
          </p:cNvSpPr>
          <p:nvPr>
            <p:custDataLst>
              <p:tags r:id="rId4"/>
            </p:custDataLst>
          </p:nvPr>
        </p:nvSpPr>
        <p:spPr bwMode="auto">
          <a:xfrm>
            <a:off x="4991844"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2020</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a:extLst>
              <a:ext uri="{FF2B5EF4-FFF2-40B4-BE49-F238E27FC236}">
                <a16:creationId xmlns:a16="http://schemas.microsoft.com/office/drawing/2014/main" id="{5EEB7361-73C6-A623-7DDB-EE1099798EF3}"/>
              </a:ext>
            </a:extLst>
          </p:cNvPr>
          <p:cNvSpPr>
            <a:spLocks noGrp="1"/>
          </p:cNvSpPr>
          <p:nvPr>
            <p:custDataLst>
              <p:tags r:id="rId5"/>
            </p:custDataLst>
          </p:nvPr>
        </p:nvSpPr>
        <p:spPr bwMode="auto">
          <a:xfrm>
            <a:off x="6629226" y="569355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2021</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8AE81064-9875-D7AF-7693-78FD8A10A01C}"/>
              </a:ext>
            </a:extLst>
          </p:cNvPr>
          <p:cNvSpPr>
            <a:spLocks noGrp="1"/>
          </p:cNvSpPr>
          <p:nvPr>
            <p:custDataLst>
              <p:tags r:id="rId6"/>
            </p:custDataLst>
          </p:nvPr>
        </p:nvSpPr>
        <p:spPr bwMode="auto">
          <a:xfrm>
            <a:off x="3290995" y="568842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2015</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658FA666-2294-874E-0845-CDBD55530E52}"/>
              </a:ext>
            </a:extLst>
          </p:cNvPr>
          <p:cNvSpPr>
            <a:spLocks noGrp="1"/>
          </p:cNvSpPr>
          <p:nvPr>
            <p:custDataLst>
              <p:tags r:id="rId7"/>
            </p:custDataLst>
          </p:nvPr>
        </p:nvSpPr>
        <p:spPr bwMode="auto">
          <a:xfrm>
            <a:off x="1608555" y="568842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2005</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 name="TextBox 56">
            <a:extLst>
              <a:ext uri="{FF2B5EF4-FFF2-40B4-BE49-F238E27FC236}">
                <a16:creationId xmlns:a16="http://schemas.microsoft.com/office/drawing/2014/main" id="{90922732-A7D1-5332-AAB4-C9B1CFF673F1}"/>
              </a:ext>
            </a:extLst>
          </p:cNvPr>
          <p:cNvSpPr txBox="1"/>
          <p:nvPr/>
        </p:nvSpPr>
        <p:spPr>
          <a:xfrm>
            <a:off x="685638" y="1807137"/>
            <a:ext cx="4952144" cy="215444"/>
          </a:xfrm>
          <a:prstGeom prst="rect">
            <a:avLst/>
          </a:prstGeom>
          <a:noFill/>
        </p:spPr>
        <p:txBody>
          <a:bodyPr wrap="square">
            <a:spAutoFit/>
          </a:bodyPr>
          <a:lstStyle/>
          <a:p>
            <a:pPr>
              <a:spcBef>
                <a:spcPct val="0"/>
              </a:spcBef>
              <a:spcAft>
                <a:spcPct val="0"/>
              </a:spcAft>
            </a:pPr>
            <a:r>
              <a:rPr kumimoji="0" lang="ja-JP" altLang="en-US" sz="800" b="0" noProof="1">
                <a:sym typeface="+mn-lt"/>
              </a:rPr>
              <a:t>（%）</a:t>
            </a:r>
          </a:p>
        </p:txBody>
      </p:sp>
      <p:sp>
        <p:nvSpPr>
          <p:cNvPr id="3" name="テキスト ボックス 74">
            <a:extLst>
              <a:ext uri="{FF2B5EF4-FFF2-40B4-BE49-F238E27FC236}">
                <a16:creationId xmlns:a16="http://schemas.microsoft.com/office/drawing/2014/main" id="{6C4F56E4-432E-BBB5-6AA1-36DB760FD1ED}"/>
              </a:ext>
            </a:extLst>
          </p:cNvPr>
          <p:cNvSpPr txBox="1"/>
          <p:nvPr/>
        </p:nvSpPr>
        <p:spPr>
          <a:xfrm>
            <a:off x="219275" y="642990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※その他の年度のデータはありません。</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74">
            <a:extLst>
              <a:ext uri="{FF2B5EF4-FFF2-40B4-BE49-F238E27FC236}">
                <a16:creationId xmlns:a16="http://schemas.microsoft.com/office/drawing/2014/main" id="{2B8D060E-CCAA-DFE3-B4D0-6EDC38E7D2B6}"/>
              </a:ext>
            </a:extLst>
          </p:cNvPr>
          <p:cNvSpPr txBox="1"/>
          <p:nvPr/>
        </p:nvSpPr>
        <p:spPr>
          <a:xfrm>
            <a:off x="878958" y="6087531"/>
            <a:ext cx="1421572" cy="11178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第五分位</a:t>
            </a:r>
            <a:br>
              <a:rPr lang="en-US" altLang="ja-JP" sz="800" noProof="1">
                <a:solidFill>
                  <a:srgbClr val="000000"/>
                </a:solidFill>
                <a:latin typeface="+mj-lt"/>
                <a:ea typeface="ＭＳ Ｐゴシック" panose="020B0600070205080204" pitchFamily="50" charset="-128"/>
                <a:cs typeface="Arial" panose="020B0604020202020204" pitchFamily="34" charset="0"/>
              </a:rPr>
            </a:br>
            <a:r>
              <a:rPr lang="ja-JP" altLang="en-US" sz="800" noProof="1">
                <a:solidFill>
                  <a:srgbClr val="000000"/>
                </a:solidFill>
                <a:latin typeface="+mj-lt"/>
                <a:ea typeface="ＭＳ Ｐゴシック" panose="020B0600070205080204" pitchFamily="50" charset="-128"/>
                <a:cs typeface="Arial" panose="020B0604020202020204" pitchFamily="34" charset="0"/>
              </a:rPr>
              <a:t>（最も高い</a:t>
            </a:r>
            <a:r>
              <a:rPr lang="en-US" altLang="ja-JP" sz="800" noProof="1">
                <a:solidFill>
                  <a:srgbClr val="000000"/>
                </a:solidFill>
                <a:latin typeface="+mj-lt"/>
                <a:ea typeface="ＭＳ Ｐゴシック" panose="020B0600070205080204" pitchFamily="50" charset="-128"/>
                <a:cs typeface="Arial" panose="020B0604020202020204" pitchFamily="34" charset="0"/>
              </a:rPr>
              <a:t>20</a:t>
            </a:r>
            <a:r>
              <a:rPr lang="ja-JP" altLang="en-US" sz="800" noProof="1">
                <a:solidFill>
                  <a:srgbClr val="000000"/>
                </a:solidFill>
                <a:latin typeface="+mj-lt"/>
                <a:ea typeface="ＭＳ Ｐゴシック" panose="020B0600070205080204" pitchFamily="50" charset="-128"/>
                <a:cs typeface="Arial" panose="020B0604020202020204" pitchFamily="34" charset="0"/>
              </a:rPr>
              <a:t>％の人口）</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7" name="Oval 6">
            <a:extLst>
              <a:ext uri="{FF2B5EF4-FFF2-40B4-BE49-F238E27FC236}">
                <a16:creationId xmlns:a16="http://schemas.microsoft.com/office/drawing/2014/main" id="{42C35722-02CF-ACCC-7C33-1B4DB7621489}"/>
              </a:ext>
            </a:extLst>
          </p:cNvPr>
          <p:cNvSpPr/>
          <p:nvPr/>
        </p:nvSpPr>
        <p:spPr>
          <a:xfrm>
            <a:off x="639526" y="6097704"/>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Isosceles Triangle 8">
            <a:extLst>
              <a:ext uri="{FF2B5EF4-FFF2-40B4-BE49-F238E27FC236}">
                <a16:creationId xmlns:a16="http://schemas.microsoft.com/office/drawing/2014/main" id="{E55DFFAA-9109-6200-2693-1BF5CBDFD465}"/>
              </a:ext>
            </a:extLst>
          </p:cNvPr>
          <p:cNvSpPr/>
          <p:nvPr/>
        </p:nvSpPr>
        <p:spPr>
          <a:xfrm>
            <a:off x="2256985" y="6097704"/>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a:extLst>
              <a:ext uri="{FF2B5EF4-FFF2-40B4-BE49-F238E27FC236}">
                <a16:creationId xmlns:a16="http://schemas.microsoft.com/office/drawing/2014/main" id="{B881F849-0040-466C-0E3F-4AE7DCCE9B4D}"/>
              </a:ext>
            </a:extLst>
          </p:cNvPr>
          <p:cNvSpPr/>
          <p:nvPr/>
        </p:nvSpPr>
        <p:spPr>
          <a:xfrm>
            <a:off x="4194997" y="6097704"/>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Multiplication Sign 10">
            <a:extLst>
              <a:ext uri="{FF2B5EF4-FFF2-40B4-BE49-F238E27FC236}">
                <a16:creationId xmlns:a16="http://schemas.microsoft.com/office/drawing/2014/main" id="{CA7B4CC3-099C-E52B-433D-CC69D7DCB926}"/>
              </a:ext>
            </a:extLst>
          </p:cNvPr>
          <p:cNvSpPr/>
          <p:nvPr/>
        </p:nvSpPr>
        <p:spPr>
          <a:xfrm>
            <a:off x="7879340" y="6097704"/>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74">
            <a:extLst>
              <a:ext uri="{FF2B5EF4-FFF2-40B4-BE49-F238E27FC236}">
                <a16:creationId xmlns:a16="http://schemas.microsoft.com/office/drawing/2014/main" id="{158C778B-5A13-7BF1-5A78-7C58ED724B60}"/>
              </a:ext>
            </a:extLst>
          </p:cNvPr>
          <p:cNvSpPr txBox="1"/>
          <p:nvPr/>
        </p:nvSpPr>
        <p:spPr>
          <a:xfrm>
            <a:off x="2499153"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第四分位</a:t>
            </a:r>
            <a:br>
              <a:rPr lang="en-US" altLang="ja-JP" sz="800" noProof="1">
                <a:solidFill>
                  <a:srgbClr val="000000"/>
                </a:solidFill>
                <a:latin typeface="+mj-lt"/>
                <a:ea typeface="ＭＳ Ｐゴシック" panose="020B0600070205080204" pitchFamily="50" charset="-128"/>
                <a:cs typeface="Arial" panose="020B0604020202020204" pitchFamily="34" charset="0"/>
              </a:rPr>
            </a:b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番目に高い</a:t>
            </a:r>
            <a:r>
              <a:rPr lang="en-US" altLang="ja-JP" sz="800" noProof="1">
                <a:solidFill>
                  <a:srgbClr val="000000"/>
                </a:solidFill>
                <a:latin typeface="+mj-lt"/>
                <a:ea typeface="ＭＳ Ｐゴシック" panose="020B0600070205080204" pitchFamily="50" charset="-128"/>
                <a:cs typeface="Arial" panose="020B0604020202020204" pitchFamily="34" charset="0"/>
              </a:rPr>
              <a:t>20</a:t>
            </a:r>
            <a:r>
              <a:rPr lang="ja-JP" altLang="en-US" sz="800" noProof="1">
                <a:solidFill>
                  <a:srgbClr val="000000"/>
                </a:solidFill>
                <a:latin typeface="+mj-lt"/>
                <a:ea typeface="ＭＳ Ｐゴシック" panose="020B0600070205080204" pitchFamily="50" charset="-128"/>
                <a:cs typeface="Arial" panose="020B0604020202020204" pitchFamily="34" charset="0"/>
              </a:rPr>
              <a:t>％の人口）</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5" name="テキスト ボックス 74">
            <a:extLst>
              <a:ext uri="{FF2B5EF4-FFF2-40B4-BE49-F238E27FC236}">
                <a16:creationId xmlns:a16="http://schemas.microsoft.com/office/drawing/2014/main" id="{8028F6B6-EC01-6291-1C1C-2DA213EDBA16}"/>
              </a:ext>
            </a:extLst>
          </p:cNvPr>
          <p:cNvSpPr txBox="1"/>
          <p:nvPr/>
        </p:nvSpPr>
        <p:spPr>
          <a:xfrm>
            <a:off x="4437171"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第三分位</a:t>
            </a:r>
            <a:b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（中間</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16" name="テキスト ボックス 74">
            <a:extLst>
              <a:ext uri="{FF2B5EF4-FFF2-40B4-BE49-F238E27FC236}">
                <a16:creationId xmlns:a16="http://schemas.microsoft.com/office/drawing/2014/main" id="{DF846AEB-D9C2-8569-47A2-BB3B1DD91630}"/>
              </a:ext>
            </a:extLst>
          </p:cNvPr>
          <p:cNvSpPr txBox="1"/>
          <p:nvPr/>
        </p:nvSpPr>
        <p:spPr>
          <a:xfrm>
            <a:off x="8115135"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第一分位</a:t>
            </a:r>
            <a:br>
              <a:rPr lang="en-US" altLang="ja-JP" sz="800" noProof="1">
                <a:solidFill>
                  <a:srgbClr val="000000"/>
                </a:solidFill>
                <a:latin typeface="+mj-lt"/>
                <a:ea typeface="ＭＳ Ｐゴシック" panose="020B0600070205080204" pitchFamily="50" charset="-128"/>
                <a:cs typeface="Arial" panose="020B0604020202020204" pitchFamily="34" charset="0"/>
              </a:rPr>
            </a:br>
            <a:r>
              <a:rPr lang="ja-JP" altLang="en-US" sz="800" noProof="1">
                <a:solidFill>
                  <a:srgbClr val="000000"/>
                </a:solidFill>
                <a:latin typeface="+mj-lt"/>
                <a:ea typeface="ＭＳ Ｐゴシック" panose="020B0600070205080204" pitchFamily="50" charset="-128"/>
                <a:cs typeface="Arial" panose="020B0604020202020204" pitchFamily="34" charset="0"/>
              </a:rPr>
              <a:t>（最も低い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grpSp>
        <p:nvGrpSpPr>
          <p:cNvPr id="17" name="Group 16">
            <a:extLst>
              <a:ext uri="{FF2B5EF4-FFF2-40B4-BE49-F238E27FC236}">
                <a16:creationId xmlns:a16="http://schemas.microsoft.com/office/drawing/2014/main" id="{4AEB42F0-B0E3-7A20-A70E-C6A1E194104E}"/>
              </a:ext>
            </a:extLst>
          </p:cNvPr>
          <p:cNvGrpSpPr/>
          <p:nvPr/>
        </p:nvGrpSpPr>
        <p:grpSpPr>
          <a:xfrm>
            <a:off x="5975372" y="6097705"/>
            <a:ext cx="91440" cy="91439"/>
            <a:chOff x="10272959" y="3870257"/>
            <a:chExt cx="473810" cy="547630"/>
          </a:xfrm>
        </p:grpSpPr>
        <p:cxnSp>
          <p:nvCxnSpPr>
            <p:cNvPr id="18" name="Straight Connector 17">
              <a:extLst>
                <a:ext uri="{FF2B5EF4-FFF2-40B4-BE49-F238E27FC236}">
                  <a16:creationId xmlns:a16="http://schemas.microsoft.com/office/drawing/2014/main" id="{4279F5F1-7F07-9313-29FC-E566CFD69F87}"/>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5DE892-C05A-6FCB-5F2A-7E97242EDDCD}"/>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8091F9-57C9-6CA6-F5FF-B4998FF88866}"/>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74">
            <a:extLst>
              <a:ext uri="{FF2B5EF4-FFF2-40B4-BE49-F238E27FC236}">
                <a16:creationId xmlns:a16="http://schemas.microsoft.com/office/drawing/2014/main" id="{D94DC6D7-2A7E-1A14-B3B9-8399929FB356}"/>
              </a:ext>
            </a:extLst>
          </p:cNvPr>
          <p:cNvSpPr txBox="1"/>
          <p:nvPr/>
        </p:nvSpPr>
        <p:spPr>
          <a:xfrm>
            <a:off x="6250643"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第二分位</a:t>
            </a:r>
            <a:b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番目に低い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r>
              <a:rPr lang="ja-JP" altLang="en-US" sz="800" noProof="1">
                <a:solidFill>
                  <a:srgbClr val="000000"/>
                </a:solidFill>
                <a:latin typeface="+mj-lt"/>
                <a:ea typeface="ＭＳ Ｐゴシック" panose="020B0600070205080204" pitchFamily="50" charset="-128"/>
                <a:cs typeface="Arial" panose="020B0604020202020204" pitchFamily="34" charset="0"/>
              </a:rPr>
              <a:t>）</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3" name="Text Placeholder 12">
            <a:extLst>
              <a:ext uri="{FF2B5EF4-FFF2-40B4-BE49-F238E27FC236}">
                <a16:creationId xmlns:a16="http://schemas.microsoft.com/office/drawing/2014/main" id="{1F1E67B7-AB31-C1B1-C667-299435243687}"/>
              </a:ext>
            </a:extLst>
          </p:cNvPr>
          <p:cNvSpPr>
            <a:spLocks noGrp="1"/>
          </p:cNvSpPr>
          <p:nvPr>
            <p:custDataLst>
              <p:tags r:id="rId8"/>
            </p:custDataLst>
          </p:nvPr>
        </p:nvSpPr>
        <p:spPr bwMode="auto">
          <a:xfrm>
            <a:off x="8311666" y="569355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2022</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7246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p:cNvGraphicFramePr>
          <p:nvPr>
            <p:custDataLst>
              <p:tags r:id="rId1"/>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05326941"/>
              </p:ext>
            </p:extLst>
          </p:nvPr>
        </p:nvGraphicFramePr>
        <p:xfrm>
          <a:off x="220906" y="4577060"/>
          <a:ext cx="9505056" cy="1958594"/>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228916">
                <a:tc>
                  <a:txBody>
                    <a:bodyPr/>
                    <a:lstStyle/>
                    <a:p>
                      <a:r>
                        <a:rPr kumimoji="1" lang="ja-JP" altLang="en-US" sz="1100" b="1" dirty="0">
                          <a:solidFill>
                            <a:schemeClr val="bg1"/>
                          </a:solidFill>
                        </a:rPr>
                        <a:t>規制業種・禁止業種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50" b="0" kern="1200" dirty="0">
                          <a:solidFill>
                            <a:srgbClr val="000000"/>
                          </a:solidFill>
                          <a:latin typeface="+mn-lt"/>
                          <a:ea typeface="ＭＳ Ｐゴシック" charset="-128"/>
                          <a:cs typeface="Arial" pitchFamily="34" charset="0"/>
                        </a:rPr>
                        <a:t>金融業、保険業、</a:t>
                      </a:r>
                      <a:r>
                        <a:rPr kumimoji="1" lang="en-US" altLang="ja-JP" sz="1050" b="0" kern="1200" dirty="0">
                          <a:solidFill>
                            <a:srgbClr val="000000"/>
                          </a:solidFill>
                          <a:latin typeface="+mn-lt"/>
                          <a:ea typeface="ＭＳ Ｐゴシック" charset="-128"/>
                          <a:cs typeface="Arial" pitchFamily="34" charset="0"/>
                        </a:rPr>
                        <a:t>ICT</a:t>
                      </a:r>
                      <a:r>
                        <a:rPr kumimoji="1" lang="ja-JP" altLang="en-US" sz="1050" b="0" kern="1200" dirty="0">
                          <a:solidFill>
                            <a:srgbClr val="000000"/>
                          </a:solidFill>
                          <a:latin typeface="+mn-lt"/>
                          <a:ea typeface="ＭＳ Ｐゴシック" charset="-128"/>
                          <a:cs typeface="Arial" pitchFamily="34" charset="0"/>
                        </a:rPr>
                        <a:t>産業、航空業、海運業、建設業、鉱業、警備業およびエンジニアリング業においては、株式保有比率に関する規制がある。</a:t>
                      </a:r>
                      <a:endParaRPr kumimoji="1" lang="en-US" altLang="ja-JP"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962">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b="0" i="0" dirty="0">
                          <a:solidFill>
                            <a:srgbClr val="000000"/>
                          </a:solidFill>
                          <a:effectLst/>
                          <a:latin typeface="ヒラギノ角ゴ Pro W3"/>
                        </a:rPr>
                        <a:t>規制業種・禁止業種を除き、ケニア国外の投資家によるナイロビ証券取引所上場ケニア企業の株式保有比率に制限はない。</a:t>
                      </a:r>
                      <a:r>
                        <a:rPr kumimoji="1" lang="ja-JP" altLang="en-US" sz="1050" b="0" kern="1200" dirty="0">
                          <a:solidFill>
                            <a:srgbClr val="000000"/>
                          </a:solidFill>
                          <a:latin typeface="+mn-lt"/>
                          <a:ea typeface="ＭＳ Ｐゴシック" charset="-128"/>
                          <a:cs typeface="Arial" pitchFamily="34" charset="0"/>
                        </a:rPr>
                        <a:t>また、非公開会社の所有権について制限はなく、外国人投資家が非公開会社を完全に所有することができる。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50" b="0" kern="1200" dirty="0">
                          <a:solidFill>
                            <a:srgbClr val="000000"/>
                          </a:solidFill>
                          <a:latin typeface="+mn-lt"/>
                          <a:ea typeface="ＭＳ Ｐゴシック" charset="-128"/>
                          <a:cs typeface="Arial" pitchFamily="34" charset="0"/>
                        </a:rPr>
                        <a:t>ただし、公共調達へ参加するためには、外国人の株式保有率は最大</a:t>
                      </a:r>
                      <a:r>
                        <a:rPr kumimoji="1" lang="en-US" altLang="ja-JP" sz="1050" b="0" kern="1200" dirty="0">
                          <a:solidFill>
                            <a:srgbClr val="000000"/>
                          </a:solidFill>
                          <a:latin typeface="+mn-lt"/>
                          <a:ea typeface="ＭＳ Ｐゴシック" charset="-128"/>
                          <a:cs typeface="Arial" pitchFamily="34" charset="0"/>
                        </a:rPr>
                        <a:t>49</a:t>
                      </a:r>
                      <a:r>
                        <a:rPr kumimoji="1" lang="ja-JP" altLang="en-US" sz="1050" b="0" kern="1200" dirty="0">
                          <a:solidFill>
                            <a:srgbClr val="000000"/>
                          </a:solidFill>
                          <a:latin typeface="+mn-lt"/>
                          <a:ea typeface="ＭＳ Ｐゴシック" charset="-128"/>
                          <a:cs typeface="Arial" pitchFamily="34" charset="0"/>
                        </a:rPr>
                        <a:t>％の企業に限られる（ケニア人が</a:t>
                      </a:r>
                      <a:r>
                        <a:rPr kumimoji="1" lang="en-US" altLang="ja-JP" sz="1050" b="0" kern="1200" dirty="0">
                          <a:solidFill>
                            <a:srgbClr val="000000"/>
                          </a:solidFill>
                          <a:latin typeface="+mn-lt"/>
                          <a:ea typeface="ＭＳ Ｐゴシック" charset="-128"/>
                          <a:cs typeface="Arial" pitchFamily="34" charset="0"/>
                        </a:rPr>
                        <a:t>51</a:t>
                      </a:r>
                      <a:r>
                        <a:rPr kumimoji="1" lang="ja-JP" altLang="en-US" sz="1050" b="0" kern="1200" dirty="0">
                          <a:solidFill>
                            <a:srgbClr val="000000"/>
                          </a:solidFill>
                          <a:latin typeface="+mn-lt"/>
                          <a:ea typeface="ＭＳ Ｐゴシック" charset="-128"/>
                          <a:cs typeface="Arial" pitchFamily="34" charset="0"/>
                        </a:rPr>
                        <a:t>％以上の株主である必要がある）。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7909">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dirty="0"/>
                        <a:t>最低資本金は定められていないが、投資証明書の発給条件として「投資額が</a:t>
                      </a:r>
                      <a:r>
                        <a:rPr lang="en-US" altLang="ja-JP" sz="1050" dirty="0"/>
                        <a:t>10</a:t>
                      </a:r>
                      <a:r>
                        <a:rPr lang="ja-JP" altLang="en-US" sz="1050" dirty="0"/>
                        <a:t>万</a:t>
                      </a:r>
                      <a:r>
                        <a:rPr lang="en-US" altLang="ja-JP" sz="1050" dirty="0"/>
                        <a:t>US$</a:t>
                      </a:r>
                      <a:r>
                        <a:rPr lang="ja-JP" altLang="en-US" sz="1050" dirty="0"/>
                        <a:t>以上であること」という条項があり、事実上の最低資本金とみなされている。</a:t>
                      </a:r>
                      <a:endParaRPr kumimoji="1" lang="en-US" altLang="ja-JP"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909">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dirty="0"/>
                        <a:t>土地を無期限で所有できるのは、ケニア人またはケニア企業に限定されている。外国人または外国企業による土地所有は、最大</a:t>
                      </a:r>
                      <a:r>
                        <a:rPr lang="en-US" altLang="ja-JP" sz="1050" dirty="0"/>
                        <a:t>99</a:t>
                      </a:r>
                      <a:r>
                        <a:rPr lang="ja-JP" altLang="en-US" sz="1050" dirty="0"/>
                        <a:t>年間のリースとなる。</a:t>
                      </a:r>
                      <a:endParaRPr kumimoji="1" lang="ja-JP" altLang="en-US"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180195" y="1052120"/>
            <a:ext cx="9505056" cy="31887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ケニアへの外国からの投資は、ケニアの経済と開発レベルを考えると相対的に弱いが、アフリカでは海外直接投資（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 Foreign Direct Investment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）の受入国トップの一つである。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国連貿易開発会議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UNCTAD: United Nation Conference on Trade and Development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年の世界投資報告書によると、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で、依然としてパンデミック前の水準を下回っている。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年末までの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残高は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主要投資国は英国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）、モーシャリス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）、米国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）、フランス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業種別では、金融・保険業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）が最も多く、情報通信業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）、卸売・小売業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）、製造業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）が続く。情報通信分野は近年、光ファイバーのおかげで大きな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を呼び込んでいる。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年までの新規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では、サービス部門が産業部門を上回っている。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年上半期の対内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減少しており、これは国内外における不確実性の高まりによるものと考えられる。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金融業、保険業、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産業など規制業種については、それぞれ個別の法規制のもとに外国人投資家の株式保有比率に関する制限がある。それ以外の業種については完全外国資本の会社設立も可能であるが、公共調達に参加するには株式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以上をケニア人が保有している必要がある。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p:cNvSpPr>
            <a:spLocks noChangeArrowheads="1"/>
          </p:cNvSpPr>
          <p:nvPr/>
        </p:nvSpPr>
        <p:spPr bwMode="auto">
          <a:xfrm>
            <a:off x="161350" y="4366430"/>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178110" y="6597650"/>
            <a:ext cx="9690109"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LLOYDS BANK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Investing in Kenya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p:cNvGraphicFramePr>
          <p:nvPr>
            <p:custDataLst>
              <p:tags r:id="rId1"/>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r>
              <a:rPr lang="ja-JP" altLang="en-US" dirty="0"/>
              <a:t>）</a:t>
            </a:r>
          </a:p>
        </p:txBody>
      </p:sp>
      <p:sp>
        <p:nvSpPr>
          <p:cNvPr id="4" name="テキスト プレースホルダ 1"/>
          <p:cNvSpPr txBox="1">
            <a:spLocks/>
          </p:cNvSpPr>
          <p:nvPr/>
        </p:nvSpPr>
        <p:spPr>
          <a:xfrm>
            <a:off x="175493" y="1167390"/>
            <a:ext cx="9505950"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外国企業がケニアに事業拠点を作る場合、「現地法人」もしくは「支店」のいずれかの事業体を選択することになる。</a:t>
            </a:r>
            <a:endParaRPr lang="en-US" altLang="ja-JP" dirty="0"/>
          </a:p>
          <a:p>
            <a:r>
              <a:rPr lang="ja-JP" altLang="en-US" dirty="0"/>
              <a:t>いずれの場合もウェブサイトを通じて申請し、登記完了までに</a:t>
            </a:r>
            <a:r>
              <a:rPr lang="en-US" altLang="ja-JP" dirty="0"/>
              <a:t>1</a:t>
            </a:r>
            <a:r>
              <a:rPr lang="ja-JP" altLang="en-US" dirty="0"/>
              <a:t>～</a:t>
            </a:r>
            <a:r>
              <a:rPr lang="en-US" altLang="ja-JP" dirty="0"/>
              <a:t>2</a:t>
            </a:r>
            <a:r>
              <a:rPr lang="ja-JP" altLang="en-US" dirty="0"/>
              <a:t>カ月を要する。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094AD6A9-0085-4FA8-8E40-A51BE9A57E54}"/>
              </a:ext>
            </a:extLst>
          </p:cNvPr>
          <p:cNvSpPr txBox="1"/>
          <p:nvPr/>
        </p:nvSpPr>
        <p:spPr>
          <a:xfrm>
            <a:off x="1086470" y="2445928"/>
            <a:ext cx="7466929" cy="3323987"/>
          </a:xfrm>
          <a:prstGeom prst="rect">
            <a:avLst/>
          </a:prstGeom>
          <a:noFill/>
        </p:spPr>
        <p:txBody>
          <a:bodyPr wrap="square">
            <a:spAutoFit/>
          </a:bodyPr>
          <a:lstStyle/>
          <a:p>
            <a:pPr marL="285750" indent="-285750">
              <a:buFont typeface="Wingdings" panose="05000000000000000000" pitchFamily="2" charset="2"/>
              <a:buChar char="n"/>
            </a:pPr>
            <a:r>
              <a:rPr lang="ja-JP" altLang="en-US" sz="1400" b="1" dirty="0"/>
              <a:t>会社名の予約と登録</a:t>
            </a:r>
          </a:p>
          <a:p>
            <a:pPr marL="742950" lvl="1" indent="-285750">
              <a:buFont typeface="Arial" panose="020B0604020202020204" pitchFamily="34" charset="0"/>
              <a:buChar char="•"/>
            </a:pPr>
            <a:r>
              <a:rPr lang="en-US" altLang="ja-JP" sz="1400" dirty="0"/>
              <a:t>e-Citizen</a:t>
            </a:r>
            <a:r>
              <a:rPr lang="ja-JP" altLang="en-US" sz="1400" dirty="0"/>
              <a:t>プラットフォーム上で会社名が使用可能か否かを調査する。手続き上、少なくとも候補として</a:t>
            </a:r>
            <a:r>
              <a:rPr lang="en-US" altLang="ja-JP" sz="1400" dirty="0"/>
              <a:t>3</a:t>
            </a:r>
            <a:r>
              <a:rPr lang="ja-JP" altLang="en-US" sz="1400" dirty="0"/>
              <a:t>つの社名を挙げる必要があり、使用可能な社名を選択し、登録する。社名には記号を含むことができる。</a:t>
            </a:r>
          </a:p>
          <a:p>
            <a:pPr marL="285750" indent="-285750">
              <a:buFont typeface="Wingdings" panose="05000000000000000000" pitchFamily="2" charset="2"/>
              <a:buChar char="n"/>
            </a:pPr>
            <a:r>
              <a:rPr lang="ja-JP" altLang="en-US" sz="1400" b="1" dirty="0"/>
              <a:t>会社設立情報のオンライン入力・送信</a:t>
            </a:r>
          </a:p>
          <a:p>
            <a:pPr marL="742950" lvl="1" indent="-285750">
              <a:buFont typeface="Arial" panose="020B0604020202020204" pitchFamily="34" charset="0"/>
              <a:buChar char="•"/>
            </a:pPr>
            <a:r>
              <a:rPr lang="en-US" altLang="ja-JP" sz="1400" dirty="0"/>
              <a:t>e-Citizen</a:t>
            </a:r>
            <a:r>
              <a:rPr lang="ja-JP" altLang="en-US" sz="1400" dirty="0"/>
              <a:t>プラットフォーム上で、会社の事業目的、定款、取締役（</a:t>
            </a:r>
            <a:r>
              <a:rPr lang="en-US" altLang="ja-JP" sz="1400" dirty="0"/>
              <a:t>1</a:t>
            </a:r>
            <a:r>
              <a:rPr lang="ja-JP" altLang="en-US" sz="1400" dirty="0"/>
              <a:t>人でも可。ケニア在住者に限るが外国人でも良い）、株式保有などを入力し、送信する。</a:t>
            </a:r>
          </a:p>
          <a:p>
            <a:pPr marL="285750" indent="-285750">
              <a:buFont typeface="Wingdings" panose="05000000000000000000" pitchFamily="2" charset="2"/>
              <a:buChar char="n"/>
            </a:pPr>
            <a:r>
              <a:rPr lang="ja-JP" altLang="en-US" sz="1400" b="1" dirty="0"/>
              <a:t>登記費用の支払い</a:t>
            </a:r>
          </a:p>
          <a:p>
            <a:pPr marL="742950" lvl="1" indent="-285750">
              <a:buFont typeface="Arial" panose="020B0604020202020204" pitchFamily="34" charset="0"/>
              <a:buChar char="•"/>
            </a:pPr>
            <a:r>
              <a:rPr lang="ja-JP" altLang="en-US" sz="1400" dirty="0"/>
              <a:t>会社登記費用として、</a:t>
            </a:r>
            <a:r>
              <a:rPr lang="en-US" altLang="ja-JP" sz="1400" dirty="0"/>
              <a:t>1</a:t>
            </a:r>
            <a:r>
              <a:rPr lang="ja-JP" altLang="en-US" sz="1400" dirty="0"/>
              <a:t>万</a:t>
            </a:r>
            <a:r>
              <a:rPr lang="en-US" altLang="ja-JP" sz="1400" dirty="0"/>
              <a:t>650Ksh</a:t>
            </a:r>
            <a:r>
              <a:rPr lang="ja-JP" altLang="en-US" sz="1400" dirty="0"/>
              <a:t>（約</a:t>
            </a:r>
            <a:r>
              <a:rPr lang="en-US" altLang="ja-JP" sz="1400" dirty="0"/>
              <a:t>90US$</a:t>
            </a:r>
            <a:r>
              <a:rPr lang="ja-JP" altLang="en-US" sz="1400" dirty="0"/>
              <a:t>）を支払う。</a:t>
            </a:r>
          </a:p>
          <a:p>
            <a:pPr marL="285750" indent="-285750">
              <a:buFont typeface="Wingdings" panose="05000000000000000000" pitchFamily="2" charset="2"/>
              <a:buChar char="n"/>
            </a:pPr>
            <a:r>
              <a:rPr lang="ja-JP" altLang="en-US" sz="1400" b="1" dirty="0"/>
              <a:t>署名</a:t>
            </a:r>
          </a:p>
          <a:p>
            <a:pPr marL="742950" lvl="1" indent="-285750">
              <a:buFont typeface="Arial" panose="020B0604020202020204" pitchFamily="34" charset="0"/>
              <a:buChar char="•"/>
            </a:pPr>
            <a:r>
              <a:rPr lang="ja-JP" altLang="en-US" sz="1400" dirty="0"/>
              <a:t>自動生成されたフォームをダウンロードし、署名の上、スキャンしてアップロードする。</a:t>
            </a:r>
          </a:p>
          <a:p>
            <a:pPr marL="285750" indent="-285750">
              <a:buFont typeface="Wingdings" panose="05000000000000000000" pitchFamily="2" charset="2"/>
              <a:buChar char="n"/>
            </a:pPr>
            <a:r>
              <a:rPr lang="ja-JP" altLang="en-US" sz="1400" b="1" dirty="0"/>
              <a:t>設立証明書の発行</a:t>
            </a:r>
          </a:p>
          <a:p>
            <a:pPr marL="742950" lvl="1" indent="-285750">
              <a:buFont typeface="Arial" panose="020B0604020202020204" pitchFamily="34" charset="0"/>
              <a:buChar char="•"/>
            </a:pPr>
            <a:r>
              <a:rPr lang="ja-JP" altLang="en-US" sz="1400" dirty="0"/>
              <a:t>特に申請書類に不備がなければ、提出日から</a:t>
            </a:r>
            <a:r>
              <a:rPr lang="en-US" altLang="ja-JP" sz="1400" dirty="0"/>
              <a:t>2</a:t>
            </a:r>
            <a:r>
              <a:rPr lang="ja-JP" altLang="en-US" sz="1400" dirty="0"/>
              <a:t>週間後には会社設立証明書（</a:t>
            </a:r>
            <a:r>
              <a:rPr lang="en-US" altLang="ja-JP" sz="1400" dirty="0"/>
              <a:t>Certificate of Incorporation</a:t>
            </a:r>
            <a:r>
              <a:rPr lang="ja-JP" altLang="en-US" sz="1400" dirty="0"/>
              <a:t>）が発行される。</a:t>
            </a:r>
          </a:p>
          <a:p>
            <a:pPr marL="742950" lvl="1" indent="-285750">
              <a:buFont typeface="Arial" panose="020B0604020202020204" pitchFamily="34" charset="0"/>
              <a:buChar char="•"/>
            </a:pPr>
            <a:r>
              <a:rPr lang="ja-JP" altLang="en-US" sz="1400" dirty="0"/>
              <a:t>支店を設立した場合は、適合証明書（</a:t>
            </a:r>
            <a:r>
              <a:rPr lang="en-US" altLang="ja-JP" sz="1400" dirty="0"/>
              <a:t>Certificate of Compliance</a:t>
            </a:r>
            <a:r>
              <a:rPr lang="ja-JP" altLang="en-US" sz="1400" dirty="0"/>
              <a:t>）が発行される。</a:t>
            </a:r>
            <a:endParaRPr lang="en-US" sz="1400" dirty="0"/>
          </a:p>
        </p:txBody>
      </p:sp>
      <p:sp>
        <p:nvSpPr>
          <p:cNvPr id="8" name="TextBox 7">
            <a:extLst>
              <a:ext uri="{FF2B5EF4-FFF2-40B4-BE49-F238E27FC236}">
                <a16:creationId xmlns:a16="http://schemas.microsoft.com/office/drawing/2014/main" id="{374F46AC-383C-4F64-8C95-1225D3BAB327}"/>
              </a:ext>
            </a:extLst>
          </p:cNvPr>
          <p:cNvSpPr txBox="1"/>
          <p:nvPr/>
        </p:nvSpPr>
        <p:spPr>
          <a:xfrm>
            <a:off x="1086471" y="2060848"/>
            <a:ext cx="864096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dirty="0">
                <a:solidFill>
                  <a:srgbClr val="000000"/>
                </a:solidFill>
                <a:latin typeface="Arial Black" pitchFamily="34" charset="0"/>
                <a:ea typeface="HGP創英角ｺﾞｼｯｸUB" pitchFamily="50" charset="-128"/>
              </a:rPr>
              <a:t>e-Citizen</a:t>
            </a:r>
            <a:r>
              <a:rPr lang="ja-JP" altLang="en-US" sz="1400" baseline="30000" dirty="0">
                <a:solidFill>
                  <a:srgbClr val="000000"/>
                </a:solidFill>
                <a:latin typeface="Arial Black" pitchFamily="34" charset="0"/>
                <a:ea typeface="HGP創英角ｺﾞｼｯｸUB" pitchFamily="50" charset="-128"/>
              </a:rPr>
              <a:t>１</a:t>
            </a:r>
            <a:r>
              <a:rPr lang="ja-JP" altLang="en-US" sz="1400" dirty="0">
                <a:solidFill>
                  <a:srgbClr val="000000"/>
                </a:solidFill>
                <a:latin typeface="Arial Black" pitchFamily="34" charset="0"/>
                <a:ea typeface="HGP創英角ｺﾞｼｯｸUB" pitchFamily="50" charset="-128"/>
              </a:rPr>
              <a:t>プラットフォームにおける会社設立手続きの流れ </a:t>
            </a:r>
            <a:endParaRPr lang="en-US" sz="1400" dirty="0">
              <a:solidFill>
                <a:srgbClr val="000000"/>
              </a:solidFill>
              <a:latin typeface="Arial Black" pitchFamily="34" charset="0"/>
              <a:ea typeface="HGP創英角ｺﾞｼｯｸUB" pitchFamily="50" charset="-128"/>
            </a:endParaRPr>
          </a:p>
        </p:txBody>
      </p:sp>
      <p:sp>
        <p:nvSpPr>
          <p:cNvPr id="11" name="4. Footnote">
            <a:extLst>
              <a:ext uri="{FF2B5EF4-FFF2-40B4-BE49-F238E27FC236}">
                <a16:creationId xmlns:a16="http://schemas.microsoft.com/office/drawing/2014/main" id="{1B37A7D5-8ACB-4D51-B06D-E63FF761A5A3}"/>
              </a:ext>
            </a:extLst>
          </p:cNvPr>
          <p:cNvSpPr txBox="1"/>
          <p:nvPr>
            <p:custDataLst>
              <p:tags r:id="rId2"/>
            </p:custDataLst>
          </p:nvPr>
        </p:nvSpPr>
        <p:spPr>
          <a:xfrm>
            <a:off x="6609184" y="5847218"/>
            <a:ext cx="2160240"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https://ebusiness.go.ke/ebusiness.html</a:t>
            </a: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2/2</a:t>
            </a:r>
            <a:r>
              <a:rPr lang="ja-JP" altLang="en-US" dirty="0"/>
              <a:t>）</a:t>
            </a:r>
          </a:p>
        </p:txBody>
      </p:sp>
      <p:sp>
        <p:nvSpPr>
          <p:cNvPr id="10" name="テキスト ボックス 9"/>
          <p:cNvSpPr txBox="1"/>
          <p:nvPr/>
        </p:nvSpPr>
        <p:spPr>
          <a:xfrm>
            <a:off x="304297" y="656326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AFRISETUP </a:t>
            </a:r>
            <a:r>
              <a:rPr lang="ja-JP" altLang="en-US" sz="800" dirty="0"/>
              <a:t>「</a:t>
            </a:r>
            <a:r>
              <a:rPr lang="en-US" altLang="ja-JP" sz="800" dirty="0"/>
              <a:t>How to register a company in Kenya </a:t>
            </a:r>
            <a:r>
              <a:rPr lang="ja-JP" altLang="en-US" sz="800" dirty="0"/>
              <a:t>（</a:t>
            </a:r>
            <a:r>
              <a:rPr lang="en-US" altLang="ja-JP" sz="800" dirty="0"/>
              <a:t>2024</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7" name="テキスト ボックス 6">
            <a:extLst>
              <a:ext uri="{FF2B5EF4-FFF2-40B4-BE49-F238E27FC236}">
                <a16:creationId xmlns:a16="http://schemas.microsoft.com/office/drawing/2014/main" id="{F1DF87B8-9693-8434-3B84-9BCDF588AD6F}"/>
              </a:ext>
            </a:extLst>
          </p:cNvPr>
          <p:cNvSpPr txBox="1"/>
          <p:nvPr/>
        </p:nvSpPr>
        <p:spPr>
          <a:xfrm>
            <a:off x="228702" y="980728"/>
            <a:ext cx="4652861" cy="307777"/>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ケニアにおける会社登録のプロセスは以下の通り。</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a:extLst>
              <a:ext uri="{FF2B5EF4-FFF2-40B4-BE49-F238E27FC236}">
                <a16:creationId xmlns:a16="http://schemas.microsoft.com/office/drawing/2014/main" id="{12677386-50BE-CF61-86C9-0272A0DBA308}"/>
              </a:ext>
            </a:extLst>
          </p:cNvPr>
          <p:cNvSpPr/>
          <p:nvPr/>
        </p:nvSpPr>
        <p:spPr>
          <a:xfrm>
            <a:off x="334632" y="1278092"/>
            <a:ext cx="9505950" cy="2887805"/>
          </a:xfrm>
          <a:prstGeom prst="rect">
            <a:avLst/>
          </a:prstGeom>
          <a:noFill/>
        </p:spPr>
        <p:txBody>
          <a:bodyPr wrap="square" rtlCol="0" anchor="t">
            <a:noAutofit/>
          </a:bodyPr>
          <a:lstStyle/>
          <a:p>
            <a:pPr fontAlgn="ctr">
              <a:lnSpc>
                <a:spcPct val="114000"/>
              </a:lnSpc>
              <a:spcAft>
                <a:spcPts val="400"/>
              </a:spcAft>
            </a:pPr>
            <a:r>
              <a:rPr lang="en-US" altLang="ja-JP" sz="1200" b="1" u="sng" dirty="0"/>
              <a:t>【</a:t>
            </a:r>
            <a:r>
              <a:rPr lang="ja-JP" altLang="en-US" sz="1200" b="1" u="sng" dirty="0"/>
              <a:t>ステップ</a:t>
            </a:r>
            <a:r>
              <a:rPr lang="en-US" altLang="ja-JP" sz="1200" b="1" u="sng" dirty="0"/>
              <a:t>1: </a:t>
            </a:r>
            <a:r>
              <a:rPr lang="ja-JP" altLang="en-US" sz="1200" b="1" u="sng" dirty="0"/>
              <a:t>適切な事業形態の選択</a:t>
            </a:r>
            <a:r>
              <a:rPr lang="en-US" altLang="ja-JP" sz="1200" b="1" u="sng" dirty="0"/>
              <a:t>】</a:t>
            </a:r>
          </a:p>
          <a:p>
            <a:pPr marL="182563" fontAlgn="ctr">
              <a:lnSpc>
                <a:spcPct val="114000"/>
              </a:lnSpc>
              <a:spcAft>
                <a:spcPts val="400"/>
              </a:spcAft>
            </a:pPr>
            <a:r>
              <a:rPr lang="ja-JP" altLang="en-US" sz="1200" dirty="0"/>
              <a:t>一般的な事業形態は、個人事業主、パートナーシップ、有限責任パートナーシップ、有限責任会社 （</a:t>
            </a:r>
            <a:r>
              <a:rPr lang="en-US" altLang="ja-JP" sz="1200" dirty="0"/>
              <a:t>LLC</a:t>
            </a:r>
            <a:r>
              <a:rPr lang="ja-JP" altLang="en-US" sz="1200" dirty="0"/>
              <a:t>）、ケニア支店、保証有限会社、株式会社であるが、外国人が選択できるのは有限責任会社 （</a:t>
            </a:r>
            <a:r>
              <a:rPr lang="en-US" altLang="ja-JP" sz="1200" dirty="0"/>
              <a:t>LLC</a:t>
            </a:r>
            <a:r>
              <a:rPr lang="ja-JP" altLang="en-US" sz="1200" dirty="0"/>
              <a:t>）とケニア支店である。</a:t>
            </a:r>
            <a:endParaRPr kumimoji="1" lang="en-US" altLang="ja-JP" sz="1200" dirty="0"/>
          </a:p>
          <a:p>
            <a:pPr fontAlgn="ctr">
              <a:lnSpc>
                <a:spcPct val="114000"/>
              </a:lnSpc>
              <a:spcAft>
                <a:spcPts val="400"/>
              </a:spcAft>
            </a:pPr>
            <a:r>
              <a:rPr lang="en-US" altLang="ja-JP" sz="1200" b="1" u="sng" dirty="0"/>
              <a:t>【</a:t>
            </a:r>
            <a:r>
              <a:rPr lang="ja-JP" altLang="en-US" sz="1200" b="1" u="sng" dirty="0"/>
              <a:t>ステップ</a:t>
            </a:r>
            <a:r>
              <a:rPr lang="en-US" altLang="ja-JP" sz="1200" b="1" u="sng" dirty="0"/>
              <a:t>2: </a:t>
            </a:r>
            <a:r>
              <a:rPr lang="ja-JP" altLang="en-US" sz="1200" b="1" u="sng" dirty="0"/>
              <a:t>会社名の選択</a:t>
            </a:r>
            <a:r>
              <a:rPr lang="en-US" altLang="ja-JP" sz="1200" b="1" u="sng" dirty="0"/>
              <a:t>】</a:t>
            </a:r>
          </a:p>
          <a:p>
            <a:pPr marL="182563" fontAlgn="ctr">
              <a:lnSpc>
                <a:spcPct val="114000"/>
              </a:lnSpc>
              <a:spcAft>
                <a:spcPts val="400"/>
              </a:spcAft>
            </a:pPr>
            <a:r>
              <a:rPr lang="ja-JP" altLang="en-US" sz="1200" dirty="0"/>
              <a:t>登録する名前は他の組織で登録されていないものに限る。</a:t>
            </a:r>
            <a:endParaRPr lang="en-US" altLang="ja-JP" sz="1200" dirty="0"/>
          </a:p>
          <a:p>
            <a:pPr fontAlgn="ctr">
              <a:lnSpc>
                <a:spcPct val="114000"/>
              </a:lnSpc>
              <a:spcAft>
                <a:spcPts val="400"/>
              </a:spcAft>
            </a:pPr>
            <a:r>
              <a:rPr lang="en-US" altLang="ja-JP" sz="1200" b="1" u="sng" dirty="0"/>
              <a:t>【</a:t>
            </a:r>
            <a:r>
              <a:rPr lang="ja-JP" altLang="en-US" sz="1200" b="1" u="sng" dirty="0"/>
              <a:t>ステップ</a:t>
            </a:r>
            <a:r>
              <a:rPr lang="en-US" altLang="ja-JP" sz="1200" b="1" u="sng" dirty="0"/>
              <a:t>3: </a:t>
            </a:r>
            <a:r>
              <a:rPr lang="ja-JP" altLang="en-US" sz="1200" b="1" u="sng" dirty="0"/>
              <a:t>会社登録フォームの提出</a:t>
            </a:r>
            <a:r>
              <a:rPr lang="en-US" altLang="ja-JP" sz="1200" b="1" u="sng" dirty="0"/>
              <a:t>】</a:t>
            </a:r>
          </a:p>
          <a:p>
            <a:pPr fontAlgn="ctr">
              <a:lnSpc>
                <a:spcPct val="114000"/>
              </a:lnSpc>
              <a:spcAft>
                <a:spcPts val="400"/>
              </a:spcAft>
            </a:pPr>
            <a:r>
              <a:rPr lang="en-US" altLang="ja-JP" sz="1200" b="1" u="sng" dirty="0"/>
              <a:t>【</a:t>
            </a:r>
            <a:r>
              <a:rPr lang="ja-JP" altLang="en-US" sz="1200" b="1" u="sng" dirty="0"/>
              <a:t>ステップ４</a:t>
            </a:r>
            <a:r>
              <a:rPr lang="en-US" altLang="ja-JP" sz="1200" b="1" u="sng" dirty="0"/>
              <a:t>: </a:t>
            </a:r>
            <a:r>
              <a:rPr lang="ja-JP" altLang="en-US" sz="1200" b="1" u="sng" dirty="0"/>
              <a:t>法人設立説明書</a:t>
            </a:r>
            <a:r>
              <a:rPr lang="en-US" altLang="ja-JP" sz="1200" b="1" u="sng" dirty="0"/>
              <a:t>】</a:t>
            </a:r>
          </a:p>
          <a:p>
            <a:pPr marL="182563" fontAlgn="ctr">
              <a:lnSpc>
                <a:spcPct val="114000"/>
              </a:lnSpc>
            </a:pPr>
            <a:r>
              <a:rPr lang="ja-JP" altLang="en-US" sz="1200" dirty="0"/>
              <a:t>フォーム提出後、登録料を支払うと</a:t>
            </a:r>
            <a:r>
              <a:rPr lang="en-US" altLang="ja-JP" sz="1200" dirty="0"/>
              <a:t>7</a:t>
            </a:r>
            <a:r>
              <a:rPr lang="ja-JP" altLang="en-US" sz="1200" dirty="0"/>
              <a:t>日以内に申請が承認され、</a:t>
            </a:r>
            <a:endParaRPr lang="en-US" altLang="ja-JP" sz="1200" dirty="0"/>
          </a:p>
          <a:p>
            <a:pPr marL="182563" fontAlgn="ctr">
              <a:lnSpc>
                <a:spcPct val="114000"/>
              </a:lnSpc>
              <a:spcAft>
                <a:spcPts val="400"/>
              </a:spcAft>
            </a:pPr>
            <a:r>
              <a:rPr lang="ja-JP" altLang="en-US" sz="1200" dirty="0"/>
              <a:t>法人設立証明が発行される。</a:t>
            </a:r>
            <a:endParaRPr lang="en-US" altLang="ja-JP" sz="1200" dirty="0"/>
          </a:p>
          <a:p>
            <a:pPr fontAlgn="ctr">
              <a:lnSpc>
                <a:spcPct val="114000"/>
              </a:lnSpc>
              <a:spcAft>
                <a:spcPts val="400"/>
              </a:spcAft>
            </a:pPr>
            <a:r>
              <a:rPr lang="en-US" altLang="ja-JP" sz="1200" b="1" u="sng" dirty="0"/>
              <a:t>【</a:t>
            </a:r>
            <a:r>
              <a:rPr lang="ja-JP" altLang="en-US" sz="1200" b="1" u="sng" dirty="0"/>
              <a:t>ステップ</a:t>
            </a:r>
            <a:r>
              <a:rPr lang="en-US" altLang="ja-JP" sz="1200" b="1" u="sng" dirty="0"/>
              <a:t>5: </a:t>
            </a:r>
            <a:r>
              <a:rPr lang="ja-JP" altLang="en-US" sz="1200" b="1" u="sng" dirty="0"/>
              <a:t>税務登録</a:t>
            </a:r>
            <a:r>
              <a:rPr lang="en-US" altLang="ja-JP" sz="1200" b="1" u="sng" dirty="0"/>
              <a:t>】</a:t>
            </a:r>
          </a:p>
          <a:p>
            <a:pPr fontAlgn="ctr">
              <a:lnSpc>
                <a:spcPct val="114000"/>
              </a:lnSpc>
              <a:spcAft>
                <a:spcPts val="400"/>
              </a:spcAft>
            </a:pPr>
            <a:r>
              <a:rPr lang="en-US" altLang="ja-JP" sz="1200" b="1" u="sng" dirty="0"/>
              <a:t>【</a:t>
            </a:r>
            <a:r>
              <a:rPr lang="ja-JP" altLang="en-US" sz="1200" b="1" u="sng" dirty="0"/>
              <a:t>ステップ</a:t>
            </a:r>
            <a:r>
              <a:rPr lang="en-US" altLang="ja-JP" sz="1200" b="1" u="sng" dirty="0"/>
              <a:t>6: </a:t>
            </a:r>
            <a:r>
              <a:rPr lang="ja-JP" altLang="en-US" sz="1200" b="1" u="sng" dirty="0"/>
              <a:t>銀行口座の開設</a:t>
            </a:r>
            <a:r>
              <a:rPr lang="en-US" altLang="ja-JP" sz="1200" b="1" u="sng" dirty="0"/>
              <a:t>】</a:t>
            </a:r>
            <a:endParaRPr lang="en-US" altLang="ja-JP" sz="1200" dirty="0"/>
          </a:p>
          <a:p>
            <a:pPr fontAlgn="ctr">
              <a:lnSpc>
                <a:spcPct val="114000"/>
              </a:lnSpc>
              <a:spcAft>
                <a:spcPts val="400"/>
              </a:spcAft>
            </a:pPr>
            <a:endParaRPr lang="en-US" altLang="ja-JP" sz="1200" dirty="0"/>
          </a:p>
          <a:p>
            <a:pPr marL="0" fontAlgn="ctr">
              <a:lnSpc>
                <a:spcPct val="114000"/>
              </a:lnSpc>
              <a:spcAft>
                <a:spcPts val="400"/>
              </a:spcAft>
            </a:pPr>
            <a:endParaRPr kumimoji="1" lang="ja-JP" altLang="en-US" sz="1200" dirty="0"/>
          </a:p>
        </p:txBody>
      </p:sp>
      <p:sp>
        <p:nvSpPr>
          <p:cNvPr id="31" name="吹き出し: 四角形 30">
            <a:extLst>
              <a:ext uri="{FF2B5EF4-FFF2-40B4-BE49-F238E27FC236}">
                <a16:creationId xmlns:a16="http://schemas.microsoft.com/office/drawing/2014/main" id="{F1BAC9B7-A35A-166C-E0FE-2B128F1746EB}"/>
              </a:ext>
            </a:extLst>
          </p:cNvPr>
          <p:cNvSpPr/>
          <p:nvPr/>
        </p:nvSpPr>
        <p:spPr>
          <a:xfrm>
            <a:off x="5457056" y="2564904"/>
            <a:ext cx="4448944" cy="1512168"/>
          </a:xfrm>
          <a:prstGeom prst="wedgeRectCallout">
            <a:avLst>
              <a:gd name="adj1" fmla="val -66393"/>
              <a:gd name="adj2" fmla="val -4016"/>
            </a:avLst>
          </a:prstGeom>
          <a:noFill/>
        </p:spPr>
        <p:txBody>
          <a:bodyPr wrap="square" rtlCol="0" anchor="ctr">
            <a:noAutofit/>
          </a:bodyPr>
          <a:lstStyle/>
          <a:p>
            <a:pPr marL="0" algn="ctr" fontAlgn="ctr">
              <a:lnSpc>
                <a:spcPct val="114000"/>
              </a:lnSpc>
              <a:spcAft>
                <a:spcPts val="400"/>
              </a:spcAft>
            </a:pPr>
            <a:endParaRPr kumimoji="1" lang="ja-JP" altLang="en-US" sz="1200" dirty="0"/>
          </a:p>
        </p:txBody>
      </p:sp>
      <p:grpSp>
        <p:nvGrpSpPr>
          <p:cNvPr id="33" name="グループ化 32">
            <a:extLst>
              <a:ext uri="{FF2B5EF4-FFF2-40B4-BE49-F238E27FC236}">
                <a16:creationId xmlns:a16="http://schemas.microsoft.com/office/drawing/2014/main" id="{B9894230-1982-3F83-3106-9F0F98136787}"/>
              </a:ext>
            </a:extLst>
          </p:cNvPr>
          <p:cNvGrpSpPr/>
          <p:nvPr/>
        </p:nvGrpSpPr>
        <p:grpSpPr>
          <a:xfrm>
            <a:off x="4881563" y="2053826"/>
            <a:ext cx="4399349" cy="1368475"/>
            <a:chOff x="5257701" y="2251913"/>
            <a:chExt cx="4399349" cy="1368475"/>
          </a:xfrm>
        </p:grpSpPr>
        <p:sp>
          <p:nvSpPr>
            <p:cNvPr id="30" name="テキスト プレースホルダ 1">
              <a:extLst>
                <a:ext uri="{FF2B5EF4-FFF2-40B4-BE49-F238E27FC236}">
                  <a16:creationId xmlns:a16="http://schemas.microsoft.com/office/drawing/2014/main" id="{479D46AC-C77F-42E4-5A86-7BA554079A28}"/>
                </a:ext>
              </a:extLst>
            </p:cNvPr>
            <p:cNvSpPr txBox="1">
              <a:spLocks/>
            </p:cNvSpPr>
            <p:nvPr/>
          </p:nvSpPr>
          <p:spPr>
            <a:xfrm>
              <a:off x="5288468" y="2290729"/>
              <a:ext cx="4368582" cy="1329659"/>
            </a:xfrm>
            <a:prstGeom prst="rect">
              <a:avLst/>
            </a:prstGeom>
            <a:noFill/>
            <a:ln>
              <a:solidFill>
                <a:schemeClr val="bg1"/>
              </a:solidFill>
            </a:ln>
          </p:spPr>
          <p:txBody>
            <a:bodyPr wrap="square" lIns="7200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sz="1200" dirty="0"/>
                <a:t>ステップ</a:t>
              </a:r>
              <a:r>
                <a:rPr lang="en-US" altLang="ja-JP" sz="1200" dirty="0"/>
                <a:t>3</a:t>
              </a:r>
              <a:r>
                <a:rPr lang="ja-JP" altLang="en-US" sz="1200" dirty="0"/>
                <a:t>の会社登録フォームには、以下のものが含まれる。</a:t>
              </a:r>
              <a:endParaRPr lang="en-US" altLang="ja-JP" sz="1200" dirty="0"/>
            </a:p>
            <a:p>
              <a:pPr marL="342900" indent="-342900">
                <a:buFont typeface="+mj-lt"/>
                <a:buAutoNum type="arabicPeriod"/>
              </a:pPr>
              <a:r>
                <a:rPr lang="ja-JP" altLang="en-US" sz="1200" dirty="0"/>
                <a:t>フォーム</a:t>
              </a:r>
              <a:r>
                <a:rPr lang="en-US" altLang="ja-JP" sz="1200" dirty="0"/>
                <a:t>CR1: </a:t>
              </a:r>
              <a:r>
                <a:rPr lang="ja-JP" altLang="en-US" sz="1200" dirty="0"/>
                <a:t>会社内の取締役員リスト</a:t>
              </a:r>
              <a:endParaRPr lang="en-US" altLang="ja-JP" sz="1200" dirty="0"/>
            </a:p>
            <a:p>
              <a:pPr marL="342900" indent="-342900">
                <a:buFont typeface="+mj-lt"/>
                <a:buAutoNum type="arabicPeriod"/>
              </a:pPr>
              <a:r>
                <a:rPr lang="ja-JP" altLang="en-US" sz="1200" dirty="0"/>
                <a:t>フォーム</a:t>
              </a:r>
              <a:r>
                <a:rPr lang="en-US" altLang="ja-JP" sz="1200" dirty="0"/>
                <a:t>CR2: </a:t>
              </a:r>
              <a:r>
                <a:rPr lang="ja-JP" altLang="en-US" sz="1200" dirty="0"/>
                <a:t>会社内の株主リスト</a:t>
              </a:r>
              <a:endParaRPr lang="en-US" altLang="ja-JP" sz="1200" dirty="0"/>
            </a:p>
            <a:p>
              <a:pPr marL="342900" indent="-342900">
                <a:buFont typeface="+mj-lt"/>
                <a:buAutoNum type="arabicPeriod"/>
              </a:pPr>
              <a:r>
                <a:rPr lang="ja-JP" altLang="en-US" sz="1200" dirty="0"/>
                <a:t>フォーム</a:t>
              </a:r>
              <a:r>
                <a:rPr lang="en-US" altLang="ja-JP" sz="1200" dirty="0"/>
                <a:t>CR8: </a:t>
              </a:r>
              <a:r>
                <a:rPr lang="ja-JP" altLang="en-US" sz="1200" dirty="0"/>
                <a:t>会社取締役員の住所</a:t>
              </a:r>
              <a:endParaRPr lang="en-US" altLang="ja-JP" sz="1200" dirty="0"/>
            </a:p>
            <a:p>
              <a:pPr marL="342900" indent="-342900">
                <a:buFont typeface="+mj-lt"/>
                <a:buAutoNum type="arabicPeriod"/>
              </a:pPr>
              <a:r>
                <a:rPr lang="ja-JP" altLang="en-US" sz="1200" dirty="0"/>
                <a:t>名目資本明細書</a:t>
              </a:r>
              <a:r>
                <a:rPr lang="en-US" altLang="ja-JP" sz="1200" dirty="0"/>
                <a:t>: </a:t>
              </a:r>
              <a:r>
                <a:rPr lang="ja-JP" altLang="en-US" sz="1200" dirty="0"/>
                <a:t>企業の株式資本の記録</a:t>
              </a:r>
              <a:endParaRPr lang="en-US" altLang="ja-JP" sz="1200" dirty="0"/>
            </a:p>
            <a:p>
              <a:pPr marL="342900" indent="-342900">
                <a:buFont typeface="+mj-lt"/>
                <a:buAutoNum type="arabicPeriod"/>
              </a:pPr>
              <a:r>
                <a:rPr lang="ja-JP" altLang="en-US" sz="1200" dirty="0"/>
                <a:t>フォーム</a:t>
              </a:r>
              <a:r>
                <a:rPr lang="en-US" altLang="ja-JP" sz="1200" dirty="0"/>
                <a:t>BOF1: </a:t>
              </a:r>
              <a:r>
                <a:rPr lang="ja-JP" altLang="en-US" sz="1200" dirty="0"/>
                <a:t>会社の実質的所有者を宣言するフォーム</a:t>
              </a:r>
              <a:endParaRPr lang="en-US" altLang="ja-JP" sz="1200" dirty="0"/>
            </a:p>
          </p:txBody>
        </p:sp>
        <p:sp>
          <p:nvSpPr>
            <p:cNvPr id="32" name="吹き出し: 四角形 31">
              <a:extLst>
                <a:ext uri="{FF2B5EF4-FFF2-40B4-BE49-F238E27FC236}">
                  <a16:creationId xmlns:a16="http://schemas.microsoft.com/office/drawing/2014/main" id="{B453AC47-B91C-8530-0BF9-C8F49548532D}"/>
                </a:ext>
              </a:extLst>
            </p:cNvPr>
            <p:cNvSpPr/>
            <p:nvPr/>
          </p:nvSpPr>
          <p:spPr>
            <a:xfrm>
              <a:off x="5257701" y="2251913"/>
              <a:ext cx="4368582" cy="1368475"/>
            </a:xfrm>
            <a:prstGeom prst="wedgeRectCallout">
              <a:avLst>
                <a:gd name="adj1" fmla="val -93883"/>
                <a:gd name="adj2" fmla="val 6595"/>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grpSp>
      <p:graphicFrame>
        <p:nvGraphicFramePr>
          <p:cNvPr id="34" name="表 6">
            <a:extLst>
              <a:ext uri="{FF2B5EF4-FFF2-40B4-BE49-F238E27FC236}">
                <a16:creationId xmlns:a16="http://schemas.microsoft.com/office/drawing/2014/main" id="{A210012A-72E8-BBC4-E89D-42B94EFE9D18}"/>
              </a:ext>
            </a:extLst>
          </p:cNvPr>
          <p:cNvGraphicFramePr>
            <a:graphicFrameLocks noGrp="1"/>
          </p:cNvGraphicFramePr>
          <p:nvPr>
            <p:extLst>
              <p:ext uri="{D42A27DB-BD31-4B8C-83A1-F6EECF244321}">
                <p14:modId xmlns:p14="http://schemas.microsoft.com/office/powerpoint/2010/main" val="2820894514"/>
              </p:ext>
            </p:extLst>
          </p:nvPr>
        </p:nvGraphicFramePr>
        <p:xfrm>
          <a:off x="334632" y="4441656"/>
          <a:ext cx="5986519" cy="2011680"/>
        </p:xfrm>
        <a:graphic>
          <a:graphicData uri="http://schemas.openxmlformats.org/drawingml/2006/table">
            <a:tbl>
              <a:tblPr firstRow="1" bandRow="1">
                <a:tableStyleId>{5C22544A-7EE6-4342-B048-85BDC9FD1C3A}</a:tableStyleId>
              </a:tblPr>
              <a:tblGrid>
                <a:gridCol w="446648">
                  <a:extLst>
                    <a:ext uri="{9D8B030D-6E8A-4147-A177-3AD203B41FA5}">
                      <a16:colId xmlns:a16="http://schemas.microsoft.com/office/drawing/2014/main" val="140121344"/>
                    </a:ext>
                  </a:extLst>
                </a:gridCol>
                <a:gridCol w="2846698">
                  <a:extLst>
                    <a:ext uri="{9D8B030D-6E8A-4147-A177-3AD203B41FA5}">
                      <a16:colId xmlns:a16="http://schemas.microsoft.com/office/drawing/2014/main" val="475126703"/>
                    </a:ext>
                  </a:extLst>
                </a:gridCol>
                <a:gridCol w="394123">
                  <a:extLst>
                    <a:ext uri="{9D8B030D-6E8A-4147-A177-3AD203B41FA5}">
                      <a16:colId xmlns:a16="http://schemas.microsoft.com/office/drawing/2014/main" val="1781749514"/>
                    </a:ext>
                  </a:extLst>
                </a:gridCol>
                <a:gridCol w="2299050">
                  <a:extLst>
                    <a:ext uri="{9D8B030D-6E8A-4147-A177-3AD203B41FA5}">
                      <a16:colId xmlns:a16="http://schemas.microsoft.com/office/drawing/2014/main" val="3694277151"/>
                    </a:ext>
                  </a:extLst>
                </a:gridCol>
              </a:tblGrid>
              <a:tr h="220320">
                <a:tc gridSpan="4">
                  <a:txBody>
                    <a:bodyPr/>
                    <a:lstStyle/>
                    <a:p>
                      <a:pPr algn="ctr"/>
                      <a:r>
                        <a:rPr kumimoji="1" lang="ja-JP" altLang="en-US" sz="1050" dirty="0"/>
                        <a:t>登録要件</a:t>
                      </a:r>
                    </a:p>
                  </a:txBody>
                  <a:tcPr/>
                </a:tc>
                <a:tc hMerge="1">
                  <a:txBody>
                    <a:bodyPr/>
                    <a:lstStyle/>
                    <a:p>
                      <a:pPr algn="ctr"/>
                      <a:r>
                        <a:rPr kumimoji="1" lang="ja-JP" altLang="en-US" sz="1050" dirty="0"/>
                        <a:t>要件</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0727556"/>
                  </a:ext>
                </a:extLst>
              </a:tr>
              <a:tr h="220320">
                <a:tc>
                  <a:txBody>
                    <a:bodyPr/>
                    <a:lstStyle/>
                    <a:p>
                      <a:r>
                        <a:rPr kumimoji="1" lang="en-US" altLang="ja-JP" sz="1050" dirty="0"/>
                        <a:t>1</a:t>
                      </a:r>
                      <a:endParaRPr kumimoji="1" lang="ja-JP" altLang="en-US" sz="1050" dirty="0"/>
                    </a:p>
                  </a:txBody>
                  <a:tcPr/>
                </a:tc>
                <a:tc>
                  <a:txBody>
                    <a:bodyPr/>
                    <a:lstStyle/>
                    <a:p>
                      <a:r>
                        <a:rPr kumimoji="1" lang="en-US" altLang="ja-JP" sz="1050" dirty="0"/>
                        <a:t>3</a:t>
                      </a:r>
                      <a:r>
                        <a:rPr kumimoji="1" lang="ja-JP" altLang="en-US" sz="1050" dirty="0"/>
                        <a:t>つの優先会社名</a:t>
                      </a:r>
                    </a:p>
                  </a:txBody>
                  <a:tcPr/>
                </a:tc>
                <a:tc>
                  <a:txBody>
                    <a:bodyPr/>
                    <a:lstStyle/>
                    <a:p>
                      <a:r>
                        <a:rPr kumimoji="1" lang="en-US" altLang="ja-JP" sz="1050" dirty="0"/>
                        <a:t>8</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名目株式資本</a:t>
                      </a:r>
                    </a:p>
                  </a:txBody>
                  <a:tcPr/>
                </a:tc>
                <a:extLst>
                  <a:ext uri="{0D108BD9-81ED-4DB2-BD59-A6C34878D82A}">
                    <a16:rowId xmlns:a16="http://schemas.microsoft.com/office/drawing/2014/main" val="3379523029"/>
                  </a:ext>
                </a:extLst>
              </a:tr>
              <a:tr h="220320">
                <a:tc>
                  <a:txBody>
                    <a:bodyPr/>
                    <a:lstStyle/>
                    <a:p>
                      <a:r>
                        <a:rPr kumimoji="1" lang="en-US" altLang="ja-JP" sz="1050" dirty="0"/>
                        <a:t>2</a:t>
                      </a:r>
                      <a:endParaRPr kumimoji="1" lang="ja-JP" altLang="en-US" sz="1050" dirty="0"/>
                    </a:p>
                  </a:txBody>
                  <a:tcPr/>
                </a:tc>
                <a:tc>
                  <a:txBody>
                    <a:bodyPr/>
                    <a:lstStyle/>
                    <a:p>
                      <a:r>
                        <a:rPr kumimoji="1" lang="ja-JP" altLang="en-US" sz="1050" dirty="0"/>
                        <a:t>企業活動のリスト</a:t>
                      </a:r>
                    </a:p>
                  </a:txBody>
                  <a:tcPr/>
                </a:tc>
                <a:tc>
                  <a:txBody>
                    <a:bodyPr/>
                    <a:lstStyle/>
                    <a:p>
                      <a:r>
                        <a:rPr kumimoji="1" lang="en-US" altLang="ja-JP" sz="1050" dirty="0"/>
                        <a:t>9</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取得株式数</a:t>
                      </a:r>
                    </a:p>
                  </a:txBody>
                  <a:tcPr/>
                </a:tc>
                <a:extLst>
                  <a:ext uri="{0D108BD9-81ED-4DB2-BD59-A6C34878D82A}">
                    <a16:rowId xmlns:a16="http://schemas.microsoft.com/office/drawing/2014/main" val="3959226133"/>
                  </a:ext>
                </a:extLst>
              </a:tr>
              <a:tr h="220320">
                <a:tc>
                  <a:txBody>
                    <a:bodyPr/>
                    <a:lstStyle/>
                    <a:p>
                      <a:r>
                        <a:rPr kumimoji="1" lang="en-US" altLang="ja-JP" sz="1050" dirty="0"/>
                        <a:t>3</a:t>
                      </a:r>
                      <a:endParaRPr kumimoji="1" lang="ja-JP" altLang="en-US" sz="1050" dirty="0"/>
                    </a:p>
                  </a:txBody>
                  <a:tcPr/>
                </a:tc>
                <a:tc>
                  <a:txBody>
                    <a:bodyPr/>
                    <a:lstStyle/>
                    <a:p>
                      <a:r>
                        <a:rPr lang="ja-JP" altLang="en-US" sz="1050" dirty="0"/>
                        <a:t>取締</a:t>
                      </a:r>
                      <a:r>
                        <a:rPr kumimoji="1" lang="ja-JP" altLang="en-US" sz="1050" dirty="0"/>
                        <a:t>役員・株主のパスポートコポー</a:t>
                      </a:r>
                    </a:p>
                  </a:txBody>
                  <a:tcPr/>
                </a:tc>
                <a:tc>
                  <a:txBody>
                    <a:bodyPr/>
                    <a:lstStyle/>
                    <a:p>
                      <a:r>
                        <a:rPr kumimoji="1" lang="en-US" altLang="ja-JP" sz="1050" dirty="0"/>
                        <a:t>10</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受益者がいる場合にはその詳細内容</a:t>
                      </a:r>
                    </a:p>
                  </a:txBody>
                  <a:tcPr/>
                </a:tc>
                <a:extLst>
                  <a:ext uri="{0D108BD9-81ED-4DB2-BD59-A6C34878D82A}">
                    <a16:rowId xmlns:a16="http://schemas.microsoft.com/office/drawing/2014/main" val="130741527"/>
                  </a:ext>
                </a:extLst>
              </a:tr>
              <a:tr h="220320">
                <a:tc>
                  <a:txBody>
                    <a:bodyPr/>
                    <a:lstStyle/>
                    <a:p>
                      <a:r>
                        <a:rPr kumimoji="1" lang="en-US" altLang="ja-JP" sz="1050" dirty="0"/>
                        <a:t>4</a:t>
                      </a:r>
                      <a:endParaRPr kumimoji="1" lang="ja-JP" altLang="en-US" sz="1050" dirty="0"/>
                    </a:p>
                  </a:txBody>
                  <a:tcPr/>
                </a:tc>
                <a:tc>
                  <a:txBody>
                    <a:bodyPr/>
                    <a:lstStyle/>
                    <a:p>
                      <a:r>
                        <a:rPr kumimoji="1" lang="ja-JP" altLang="en-US" sz="1050" dirty="0"/>
                        <a:t>株主・</a:t>
                      </a:r>
                      <a:r>
                        <a:rPr lang="ja-JP" altLang="en-US" sz="1050" dirty="0"/>
                        <a:t>取締</a:t>
                      </a:r>
                      <a:r>
                        <a:rPr kumimoji="1" lang="ja-JP" altLang="en-US" sz="1050" dirty="0"/>
                        <a:t>役員全員のパスポートサイズの写真</a:t>
                      </a:r>
                    </a:p>
                  </a:txBody>
                  <a:tcPr/>
                </a:tc>
                <a:tc>
                  <a:txBody>
                    <a:bodyPr/>
                    <a:lstStyle/>
                    <a:p>
                      <a:r>
                        <a:rPr kumimoji="1" lang="en-US" altLang="ja-JP" sz="1050" dirty="0"/>
                        <a:t>11</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現地取締役</a:t>
                      </a:r>
                      <a:r>
                        <a:rPr kumimoji="1" lang="en-US" altLang="ja-JP" sz="1050" dirty="0"/>
                        <a:t>/</a:t>
                      </a:r>
                      <a:r>
                        <a:rPr kumimoji="1" lang="ja-JP" altLang="en-US" sz="1050" dirty="0"/>
                        <a:t>会社秘書役の詳細内容</a:t>
                      </a:r>
                    </a:p>
                  </a:txBody>
                  <a:tcPr/>
                </a:tc>
                <a:extLst>
                  <a:ext uri="{0D108BD9-81ED-4DB2-BD59-A6C34878D82A}">
                    <a16:rowId xmlns:a16="http://schemas.microsoft.com/office/drawing/2014/main" val="3568738383"/>
                  </a:ext>
                </a:extLst>
              </a:tr>
              <a:tr h="220320">
                <a:tc>
                  <a:txBody>
                    <a:bodyPr/>
                    <a:lstStyle/>
                    <a:p>
                      <a:r>
                        <a:rPr kumimoji="1" lang="en-US" altLang="ja-JP" sz="1050" dirty="0"/>
                        <a:t>5</a:t>
                      </a:r>
                      <a:endParaRPr kumimoji="1" lang="ja-JP" altLang="en-US" sz="1050" dirty="0"/>
                    </a:p>
                  </a:txBody>
                  <a:tcPr/>
                </a:tc>
                <a:tc>
                  <a:txBody>
                    <a:bodyPr/>
                    <a:lstStyle/>
                    <a:p>
                      <a:r>
                        <a:rPr kumimoji="1" lang="ja-JP" altLang="en-US" sz="1050" dirty="0"/>
                        <a:t>住居の住所と</a:t>
                      </a:r>
                      <a:r>
                        <a:rPr kumimoji="1" lang="en-US" altLang="ja-JP" sz="1050" dirty="0"/>
                        <a:t>Email</a:t>
                      </a:r>
                      <a:r>
                        <a:rPr kumimoji="1" lang="ja-JP" altLang="en-US" sz="1050" dirty="0"/>
                        <a:t>アドレス</a:t>
                      </a:r>
                    </a:p>
                  </a:txBody>
                  <a:tcPr/>
                </a:tc>
                <a:tc>
                  <a:txBody>
                    <a:bodyPr/>
                    <a:lstStyle/>
                    <a:p>
                      <a:r>
                        <a:rPr kumimoji="1" lang="en-US" altLang="ja-JP" sz="1050" dirty="0"/>
                        <a:t>12</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ケニアの事務所の住所（仮）</a:t>
                      </a:r>
                    </a:p>
                  </a:txBody>
                  <a:tcPr/>
                </a:tc>
                <a:extLst>
                  <a:ext uri="{0D108BD9-81ED-4DB2-BD59-A6C34878D82A}">
                    <a16:rowId xmlns:a16="http://schemas.microsoft.com/office/drawing/2014/main" val="1741468119"/>
                  </a:ext>
                </a:extLst>
              </a:tr>
              <a:tr h="220320">
                <a:tc>
                  <a:txBody>
                    <a:bodyPr/>
                    <a:lstStyle/>
                    <a:p>
                      <a:r>
                        <a:rPr kumimoji="1" lang="en-US" altLang="ja-JP" sz="1050" dirty="0"/>
                        <a:t>6</a:t>
                      </a:r>
                      <a:endParaRPr kumimoji="1" lang="ja-JP" altLang="en-US" sz="1050" dirty="0"/>
                    </a:p>
                  </a:txBody>
                  <a:tcPr/>
                </a:tc>
                <a:tc>
                  <a:txBody>
                    <a:bodyPr/>
                    <a:lstStyle/>
                    <a:p>
                      <a:r>
                        <a:rPr kumimoji="1" lang="ja-JP" altLang="en-US" sz="1050" dirty="0"/>
                        <a:t>電話番号</a:t>
                      </a:r>
                    </a:p>
                  </a:txBody>
                  <a:tcPr/>
                </a:tc>
                <a:tc>
                  <a:txBody>
                    <a:bodyPr/>
                    <a:lstStyle/>
                    <a:p>
                      <a:r>
                        <a:rPr kumimoji="1" lang="en-US" altLang="ja-JP" sz="1050" dirty="0"/>
                        <a:t>13</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業務開始予定日（仮）</a:t>
                      </a:r>
                    </a:p>
                  </a:txBody>
                  <a:tcPr/>
                </a:tc>
                <a:extLst>
                  <a:ext uri="{0D108BD9-81ED-4DB2-BD59-A6C34878D82A}">
                    <a16:rowId xmlns:a16="http://schemas.microsoft.com/office/drawing/2014/main" val="433936295"/>
                  </a:ext>
                </a:extLst>
              </a:tr>
              <a:tr h="180227">
                <a:tc>
                  <a:txBody>
                    <a:bodyPr/>
                    <a:lstStyle/>
                    <a:p>
                      <a:r>
                        <a:rPr kumimoji="1" lang="en-US" altLang="ja-JP" sz="1050" dirty="0"/>
                        <a:t>7</a:t>
                      </a:r>
                      <a:endParaRPr kumimoji="1" lang="ja-JP" altLang="en-US" sz="1050" dirty="0"/>
                    </a:p>
                  </a:txBody>
                  <a:tcPr/>
                </a:tc>
                <a:tc>
                  <a:txBody>
                    <a:bodyPr/>
                    <a:lstStyle/>
                    <a:p>
                      <a:r>
                        <a:rPr kumimoji="1" lang="ja-JP" altLang="en-US" sz="1050" dirty="0"/>
                        <a:t>株主及び</a:t>
                      </a:r>
                      <a:r>
                        <a:rPr lang="ja-JP" altLang="en-US" sz="1050" dirty="0"/>
                        <a:t>取締</a:t>
                      </a:r>
                      <a:r>
                        <a:rPr kumimoji="1" lang="ja-JP" altLang="en-US" sz="1050" dirty="0"/>
                        <a:t>役員全員の職業</a:t>
                      </a:r>
                    </a:p>
                  </a:txBody>
                  <a:tcPr/>
                </a:tc>
                <a:tc>
                  <a:txBody>
                    <a:bodyPr/>
                    <a:lstStyle/>
                    <a:p>
                      <a:endParaRPr kumimoji="1" lang="ja-JP" altLang="en-US" sz="1050" dirty="0"/>
                    </a:p>
                  </a:txBody>
                  <a:tcPr/>
                </a:tc>
                <a:tc>
                  <a:txBody>
                    <a:bodyPr/>
                    <a:lstStyle/>
                    <a:p>
                      <a:endParaRPr kumimoji="1" lang="ja-JP" altLang="en-US" sz="1050" dirty="0"/>
                    </a:p>
                  </a:txBody>
                  <a:tcPr/>
                </a:tc>
                <a:extLst>
                  <a:ext uri="{0D108BD9-81ED-4DB2-BD59-A6C34878D82A}">
                    <a16:rowId xmlns:a16="http://schemas.microsoft.com/office/drawing/2014/main" val="3776417977"/>
                  </a:ext>
                </a:extLst>
              </a:tr>
            </a:tbl>
          </a:graphicData>
        </a:graphic>
      </p:graphicFrame>
      <p:sp>
        <p:nvSpPr>
          <p:cNvPr id="2" name="テキスト ボックス 1">
            <a:extLst>
              <a:ext uri="{FF2B5EF4-FFF2-40B4-BE49-F238E27FC236}">
                <a16:creationId xmlns:a16="http://schemas.microsoft.com/office/drawing/2014/main" id="{917A6017-8D3B-F9B7-EAE9-25AB2394D80C}"/>
              </a:ext>
            </a:extLst>
          </p:cNvPr>
          <p:cNvSpPr txBox="1"/>
          <p:nvPr/>
        </p:nvSpPr>
        <p:spPr>
          <a:xfrm>
            <a:off x="272480" y="4136005"/>
            <a:ext cx="5472608" cy="276999"/>
          </a:xfrm>
          <a:prstGeom prst="rect">
            <a:avLst/>
          </a:prstGeom>
          <a:noFill/>
        </p:spPr>
        <p:txBody>
          <a:bodyPr wrap="square" rtlCol="0">
            <a:spAutoFit/>
          </a:bodyPr>
          <a:lstStyle/>
          <a:p>
            <a:r>
              <a:rPr kumimoji="1" lang="ja-JP" altLang="en-US" sz="1200" b="1" u="sng" dirty="0">
                <a:latin typeface="Arial" panose="020B0604020202020204" pitchFamily="34" charset="0"/>
                <a:ea typeface="ＭＳ Ｐゴシック" panose="020B0600070205080204" pitchFamily="50" charset="-128"/>
                <a:cs typeface="Arial" panose="020B0604020202020204" pitchFamily="34" charset="0"/>
              </a:rPr>
              <a:t>政府によって義務付けられた登録要件は以下の通り。（有限会社の場合）</a:t>
            </a:r>
          </a:p>
        </p:txBody>
      </p:sp>
      <p:sp>
        <p:nvSpPr>
          <p:cNvPr id="4" name="テキスト ボックス 3">
            <a:extLst>
              <a:ext uri="{FF2B5EF4-FFF2-40B4-BE49-F238E27FC236}">
                <a16:creationId xmlns:a16="http://schemas.microsoft.com/office/drawing/2014/main" id="{5625A66F-C6B2-12D3-4061-643BCC923C59}"/>
              </a:ext>
            </a:extLst>
          </p:cNvPr>
          <p:cNvSpPr txBox="1"/>
          <p:nvPr/>
        </p:nvSpPr>
        <p:spPr>
          <a:xfrm>
            <a:off x="6465167" y="4385667"/>
            <a:ext cx="3240807" cy="2123658"/>
          </a:xfrm>
          <a:prstGeom prst="rect">
            <a:avLst/>
          </a:prstGeom>
          <a:noFill/>
        </p:spPr>
        <p:txBody>
          <a:bodyPr wrap="square" rtlCol="0">
            <a:spAutoFit/>
          </a:bodyPr>
          <a:lstStyle/>
          <a:p>
            <a:r>
              <a:rPr kumimoji="1" lang="ja-JP" altLang="en-US" sz="1200" b="1" u="sng" dirty="0">
                <a:latin typeface="Arial" panose="020B0604020202020204" pitchFamily="34" charset="0"/>
                <a:ea typeface="ＭＳ Ｐゴシック" panose="020B0600070205080204" pitchFamily="50" charset="-128"/>
                <a:cs typeface="Arial" panose="020B0604020202020204" pitchFamily="34" charset="0"/>
              </a:rPr>
              <a:t>⇒これに加えて外国人として登録するには以下が必要になる。</a:t>
            </a:r>
            <a:endParaRPr kumimoji="1" lang="en-US" altLang="ja-JP" sz="1200" b="1" u="sng"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親会社設立証明書の公証コピー</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取締役のパスポートと現地代表の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ID</a:t>
            </a: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取締役と現地担当者のパスポートサイズの写真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現地の住所、メールアドレス、電話番号、職業の登録</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会社の登録住所（ケニア）の申告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会社（ケニア）の勤務時間の申告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会社（ケニア）の公式連絡先の申告</a:t>
            </a:r>
          </a:p>
        </p:txBody>
      </p:sp>
    </p:spTree>
    <p:extLst>
      <p:ext uri="{BB962C8B-B14F-4D97-AF65-F5344CB8AC3E}">
        <p14:creationId xmlns:p14="http://schemas.microsoft.com/office/powerpoint/2010/main" val="148946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p:cNvGraphicFramePr>
          <p:nvPr>
            <p:custDataLst>
              <p:tags r:id="rId1"/>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93" name="Freeform 102">
            <a:extLst>
              <a:ext uri="{FF2B5EF4-FFF2-40B4-BE49-F238E27FC236}">
                <a16:creationId xmlns:a16="http://schemas.microsoft.com/office/drawing/2014/main" id="{3232F267-60C5-4F81-87D4-F225E6A64E9D}"/>
              </a:ext>
            </a:extLst>
          </p:cNvPr>
          <p:cNvSpPr>
            <a:spLocks noEditPoints="1"/>
          </p:cNvSpPr>
          <p:nvPr/>
        </p:nvSpPr>
        <p:spPr bwMode="gray">
          <a:xfrm>
            <a:off x="6787973" y="2811779"/>
            <a:ext cx="2161185" cy="2885277"/>
          </a:xfrm>
          <a:custGeom>
            <a:avLst/>
            <a:gdLst>
              <a:gd name="T0" fmla="*/ 91 w 2697"/>
              <a:gd name="T1" fmla="*/ 2234 h 3443"/>
              <a:gd name="T2" fmla="*/ 6 w 2697"/>
              <a:gd name="T3" fmla="*/ 2016 h 3443"/>
              <a:gd name="T4" fmla="*/ 13 w 2697"/>
              <a:gd name="T5" fmla="*/ 1873 h 3443"/>
              <a:gd name="T6" fmla="*/ 62 w 2697"/>
              <a:gd name="T7" fmla="*/ 1740 h 3443"/>
              <a:gd name="T8" fmla="*/ 132 w 2697"/>
              <a:gd name="T9" fmla="*/ 1606 h 3443"/>
              <a:gd name="T10" fmla="*/ 221 w 2697"/>
              <a:gd name="T11" fmla="*/ 1490 h 3443"/>
              <a:gd name="T12" fmla="*/ 309 w 2697"/>
              <a:gd name="T13" fmla="*/ 1373 h 3443"/>
              <a:gd name="T14" fmla="*/ 362 w 2697"/>
              <a:gd name="T15" fmla="*/ 1274 h 3443"/>
              <a:gd name="T16" fmla="*/ 341 w 2697"/>
              <a:gd name="T17" fmla="*/ 1099 h 3443"/>
              <a:gd name="T18" fmla="*/ 314 w 2697"/>
              <a:gd name="T19" fmla="*/ 992 h 3443"/>
              <a:gd name="T20" fmla="*/ 221 w 2697"/>
              <a:gd name="T21" fmla="*/ 847 h 3443"/>
              <a:gd name="T22" fmla="*/ 161 w 2697"/>
              <a:gd name="T23" fmla="*/ 694 h 3443"/>
              <a:gd name="T24" fmla="*/ 108 w 2697"/>
              <a:gd name="T25" fmla="*/ 594 h 3443"/>
              <a:gd name="T26" fmla="*/ 59 w 2697"/>
              <a:gd name="T27" fmla="*/ 553 h 3443"/>
              <a:gd name="T28" fmla="*/ 35 w 2697"/>
              <a:gd name="T29" fmla="*/ 448 h 3443"/>
              <a:gd name="T30" fmla="*/ 343 w 2697"/>
              <a:gd name="T31" fmla="*/ 128 h 3443"/>
              <a:gd name="T32" fmla="*/ 493 w 2697"/>
              <a:gd name="T33" fmla="*/ 48 h 3443"/>
              <a:gd name="T34" fmla="*/ 647 w 2697"/>
              <a:gd name="T35" fmla="*/ 61 h 3443"/>
              <a:gd name="T36" fmla="*/ 637 w 2697"/>
              <a:gd name="T37" fmla="*/ 247 h 3443"/>
              <a:gd name="T38" fmla="*/ 770 w 2697"/>
              <a:gd name="T39" fmla="*/ 356 h 3443"/>
              <a:gd name="T40" fmla="*/ 902 w 2697"/>
              <a:gd name="T41" fmla="*/ 354 h 3443"/>
              <a:gd name="T42" fmla="*/ 1062 w 2697"/>
              <a:gd name="T43" fmla="*/ 390 h 3443"/>
              <a:gd name="T44" fmla="*/ 1201 w 2697"/>
              <a:gd name="T45" fmla="*/ 483 h 3443"/>
              <a:gd name="T46" fmla="*/ 1324 w 2697"/>
              <a:gd name="T47" fmla="*/ 567 h 3443"/>
              <a:gd name="T48" fmla="*/ 1489 w 2697"/>
              <a:gd name="T49" fmla="*/ 641 h 3443"/>
              <a:gd name="T50" fmla="*/ 1620 w 2697"/>
              <a:gd name="T51" fmla="*/ 655 h 3443"/>
              <a:gd name="T52" fmla="*/ 1767 w 2697"/>
              <a:gd name="T53" fmla="*/ 676 h 3443"/>
              <a:gd name="T54" fmla="*/ 1892 w 2697"/>
              <a:gd name="T55" fmla="*/ 710 h 3443"/>
              <a:gd name="T56" fmla="*/ 2107 w 2697"/>
              <a:gd name="T57" fmla="*/ 509 h 3443"/>
              <a:gd name="T58" fmla="*/ 2339 w 2697"/>
              <a:gd name="T59" fmla="*/ 431 h 3443"/>
              <a:gd name="T60" fmla="*/ 2475 w 2697"/>
              <a:gd name="T61" fmla="*/ 526 h 3443"/>
              <a:gd name="T62" fmla="*/ 2606 w 2697"/>
              <a:gd name="T63" fmla="*/ 514 h 3443"/>
              <a:gd name="T64" fmla="*/ 2504 w 2697"/>
              <a:gd name="T65" fmla="*/ 801 h 3443"/>
              <a:gd name="T66" fmla="*/ 2391 w 2697"/>
              <a:gd name="T67" fmla="*/ 1072 h 3443"/>
              <a:gd name="T68" fmla="*/ 2393 w 2697"/>
              <a:gd name="T69" fmla="*/ 1524 h 3443"/>
              <a:gd name="T70" fmla="*/ 2430 w 2697"/>
              <a:gd name="T71" fmla="*/ 2196 h 3443"/>
              <a:gd name="T72" fmla="*/ 2543 w 2697"/>
              <a:gd name="T73" fmla="*/ 2475 h 3443"/>
              <a:gd name="T74" fmla="*/ 2497 w 2697"/>
              <a:gd name="T75" fmla="*/ 2526 h 3443"/>
              <a:gd name="T76" fmla="*/ 2437 w 2697"/>
              <a:gd name="T77" fmla="*/ 2540 h 3443"/>
              <a:gd name="T78" fmla="*/ 2381 w 2697"/>
              <a:gd name="T79" fmla="*/ 2547 h 3443"/>
              <a:gd name="T80" fmla="*/ 2362 w 2697"/>
              <a:gd name="T81" fmla="*/ 2564 h 3443"/>
              <a:gd name="T82" fmla="*/ 2332 w 2697"/>
              <a:gd name="T83" fmla="*/ 2656 h 3443"/>
              <a:gd name="T84" fmla="*/ 2238 w 2697"/>
              <a:gd name="T85" fmla="*/ 2724 h 3443"/>
              <a:gd name="T86" fmla="*/ 2116 w 2697"/>
              <a:gd name="T87" fmla="*/ 2819 h 3443"/>
              <a:gd name="T88" fmla="*/ 2096 w 2697"/>
              <a:gd name="T89" fmla="*/ 2946 h 3443"/>
              <a:gd name="T90" fmla="*/ 2031 w 2697"/>
              <a:gd name="T91" fmla="*/ 3043 h 3443"/>
              <a:gd name="T92" fmla="*/ 1977 w 2697"/>
              <a:gd name="T93" fmla="*/ 3196 h 3443"/>
              <a:gd name="T94" fmla="*/ 1941 w 2697"/>
              <a:gd name="T95" fmla="*/ 3244 h 3443"/>
              <a:gd name="T96" fmla="*/ 1941 w 2697"/>
              <a:gd name="T97" fmla="*/ 3246 h 3443"/>
              <a:gd name="T98" fmla="*/ 1881 w 2697"/>
              <a:gd name="T99" fmla="*/ 3368 h 3443"/>
              <a:gd name="T100" fmla="*/ 1822 w 2697"/>
              <a:gd name="T101" fmla="*/ 3436 h 3443"/>
              <a:gd name="T102" fmla="*/ 1536 w 2697"/>
              <a:gd name="T103" fmla="*/ 3263 h 3443"/>
              <a:gd name="T104" fmla="*/ 1244 w 2697"/>
              <a:gd name="T105" fmla="*/ 3054 h 3443"/>
              <a:gd name="T106" fmla="*/ 1268 w 2697"/>
              <a:gd name="T107" fmla="*/ 2895 h 3443"/>
              <a:gd name="T108" fmla="*/ 2436 w 2697"/>
              <a:gd name="T109" fmla="*/ 2581 h 3443"/>
              <a:gd name="T110" fmla="*/ 2395 w 2697"/>
              <a:gd name="T111" fmla="*/ 2572 h 3443"/>
              <a:gd name="T112" fmla="*/ 2478 w 2697"/>
              <a:gd name="T113" fmla="*/ 2531 h 3443"/>
              <a:gd name="T114" fmla="*/ 2461 w 2697"/>
              <a:gd name="T115" fmla="*/ 2542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7" h="3443">
                <a:moveTo>
                  <a:pt x="703" y="2574"/>
                </a:moveTo>
                <a:lnTo>
                  <a:pt x="465" y="2441"/>
                </a:lnTo>
                <a:lnTo>
                  <a:pt x="448" y="2431"/>
                </a:lnTo>
                <a:lnTo>
                  <a:pt x="370" y="2387"/>
                </a:lnTo>
                <a:lnTo>
                  <a:pt x="290" y="2343"/>
                </a:lnTo>
                <a:lnTo>
                  <a:pt x="273" y="2332"/>
                </a:lnTo>
                <a:lnTo>
                  <a:pt x="188" y="2283"/>
                </a:lnTo>
                <a:lnTo>
                  <a:pt x="153" y="2263"/>
                </a:lnTo>
                <a:lnTo>
                  <a:pt x="139" y="2256"/>
                </a:lnTo>
                <a:lnTo>
                  <a:pt x="115" y="2252"/>
                </a:lnTo>
                <a:lnTo>
                  <a:pt x="112" y="2242"/>
                </a:lnTo>
                <a:lnTo>
                  <a:pt x="91" y="2234"/>
                </a:lnTo>
                <a:lnTo>
                  <a:pt x="74" y="2220"/>
                </a:lnTo>
                <a:lnTo>
                  <a:pt x="66" y="2212"/>
                </a:lnTo>
                <a:lnTo>
                  <a:pt x="54" y="2208"/>
                </a:lnTo>
                <a:lnTo>
                  <a:pt x="40" y="2217"/>
                </a:lnTo>
                <a:lnTo>
                  <a:pt x="34" y="2203"/>
                </a:lnTo>
                <a:lnTo>
                  <a:pt x="30" y="2201"/>
                </a:lnTo>
                <a:lnTo>
                  <a:pt x="6" y="2201"/>
                </a:lnTo>
                <a:lnTo>
                  <a:pt x="6" y="2169"/>
                </a:lnTo>
                <a:lnTo>
                  <a:pt x="6" y="2167"/>
                </a:lnTo>
                <a:lnTo>
                  <a:pt x="6" y="2035"/>
                </a:lnTo>
                <a:lnTo>
                  <a:pt x="6" y="2024"/>
                </a:lnTo>
                <a:lnTo>
                  <a:pt x="6" y="2016"/>
                </a:lnTo>
                <a:lnTo>
                  <a:pt x="10" y="2009"/>
                </a:lnTo>
                <a:lnTo>
                  <a:pt x="13" y="1989"/>
                </a:lnTo>
                <a:lnTo>
                  <a:pt x="15" y="1982"/>
                </a:lnTo>
                <a:lnTo>
                  <a:pt x="17" y="1979"/>
                </a:lnTo>
                <a:lnTo>
                  <a:pt x="18" y="1956"/>
                </a:lnTo>
                <a:lnTo>
                  <a:pt x="22" y="1933"/>
                </a:lnTo>
                <a:lnTo>
                  <a:pt x="23" y="1927"/>
                </a:lnTo>
                <a:lnTo>
                  <a:pt x="23" y="1907"/>
                </a:lnTo>
                <a:lnTo>
                  <a:pt x="23" y="1904"/>
                </a:lnTo>
                <a:lnTo>
                  <a:pt x="18" y="1892"/>
                </a:lnTo>
                <a:lnTo>
                  <a:pt x="13" y="1875"/>
                </a:lnTo>
                <a:lnTo>
                  <a:pt x="13" y="1873"/>
                </a:lnTo>
                <a:lnTo>
                  <a:pt x="11" y="1870"/>
                </a:lnTo>
                <a:lnTo>
                  <a:pt x="5" y="1848"/>
                </a:lnTo>
                <a:lnTo>
                  <a:pt x="0" y="1829"/>
                </a:lnTo>
                <a:lnTo>
                  <a:pt x="8" y="1815"/>
                </a:lnTo>
                <a:lnTo>
                  <a:pt x="20" y="1802"/>
                </a:lnTo>
                <a:lnTo>
                  <a:pt x="27" y="1786"/>
                </a:lnTo>
                <a:lnTo>
                  <a:pt x="34" y="1778"/>
                </a:lnTo>
                <a:lnTo>
                  <a:pt x="35" y="1773"/>
                </a:lnTo>
                <a:lnTo>
                  <a:pt x="40" y="1769"/>
                </a:lnTo>
                <a:lnTo>
                  <a:pt x="45" y="1754"/>
                </a:lnTo>
                <a:lnTo>
                  <a:pt x="54" y="1752"/>
                </a:lnTo>
                <a:lnTo>
                  <a:pt x="62" y="1740"/>
                </a:lnTo>
                <a:lnTo>
                  <a:pt x="57" y="1720"/>
                </a:lnTo>
                <a:lnTo>
                  <a:pt x="57" y="1710"/>
                </a:lnTo>
                <a:lnTo>
                  <a:pt x="68" y="1700"/>
                </a:lnTo>
                <a:lnTo>
                  <a:pt x="66" y="1688"/>
                </a:lnTo>
                <a:lnTo>
                  <a:pt x="73" y="1666"/>
                </a:lnTo>
                <a:lnTo>
                  <a:pt x="90" y="1659"/>
                </a:lnTo>
                <a:lnTo>
                  <a:pt x="93" y="1652"/>
                </a:lnTo>
                <a:lnTo>
                  <a:pt x="100" y="1654"/>
                </a:lnTo>
                <a:lnTo>
                  <a:pt x="120" y="1647"/>
                </a:lnTo>
                <a:lnTo>
                  <a:pt x="120" y="1633"/>
                </a:lnTo>
                <a:lnTo>
                  <a:pt x="132" y="1628"/>
                </a:lnTo>
                <a:lnTo>
                  <a:pt x="132" y="1606"/>
                </a:lnTo>
                <a:lnTo>
                  <a:pt x="149" y="1601"/>
                </a:lnTo>
                <a:lnTo>
                  <a:pt x="156" y="1592"/>
                </a:lnTo>
                <a:lnTo>
                  <a:pt x="166" y="1589"/>
                </a:lnTo>
                <a:lnTo>
                  <a:pt x="166" y="1579"/>
                </a:lnTo>
                <a:lnTo>
                  <a:pt x="178" y="1572"/>
                </a:lnTo>
                <a:lnTo>
                  <a:pt x="178" y="1560"/>
                </a:lnTo>
                <a:lnTo>
                  <a:pt x="188" y="1546"/>
                </a:lnTo>
                <a:lnTo>
                  <a:pt x="192" y="1526"/>
                </a:lnTo>
                <a:lnTo>
                  <a:pt x="197" y="1511"/>
                </a:lnTo>
                <a:lnTo>
                  <a:pt x="195" y="1502"/>
                </a:lnTo>
                <a:lnTo>
                  <a:pt x="204" y="1489"/>
                </a:lnTo>
                <a:lnTo>
                  <a:pt x="221" y="1490"/>
                </a:lnTo>
                <a:lnTo>
                  <a:pt x="224" y="1473"/>
                </a:lnTo>
                <a:lnTo>
                  <a:pt x="246" y="1465"/>
                </a:lnTo>
                <a:lnTo>
                  <a:pt x="251" y="1455"/>
                </a:lnTo>
                <a:lnTo>
                  <a:pt x="263" y="1453"/>
                </a:lnTo>
                <a:lnTo>
                  <a:pt x="277" y="1451"/>
                </a:lnTo>
                <a:lnTo>
                  <a:pt x="294" y="1449"/>
                </a:lnTo>
                <a:lnTo>
                  <a:pt x="304" y="1436"/>
                </a:lnTo>
                <a:lnTo>
                  <a:pt x="306" y="1422"/>
                </a:lnTo>
                <a:lnTo>
                  <a:pt x="294" y="1404"/>
                </a:lnTo>
                <a:lnTo>
                  <a:pt x="297" y="1398"/>
                </a:lnTo>
                <a:lnTo>
                  <a:pt x="290" y="1385"/>
                </a:lnTo>
                <a:lnTo>
                  <a:pt x="309" y="1373"/>
                </a:lnTo>
                <a:lnTo>
                  <a:pt x="316" y="1371"/>
                </a:lnTo>
                <a:lnTo>
                  <a:pt x="316" y="1353"/>
                </a:lnTo>
                <a:lnTo>
                  <a:pt x="317" y="1347"/>
                </a:lnTo>
                <a:lnTo>
                  <a:pt x="326" y="1337"/>
                </a:lnTo>
                <a:lnTo>
                  <a:pt x="341" y="1332"/>
                </a:lnTo>
                <a:lnTo>
                  <a:pt x="343" y="1330"/>
                </a:lnTo>
                <a:lnTo>
                  <a:pt x="346" y="1322"/>
                </a:lnTo>
                <a:lnTo>
                  <a:pt x="355" y="1308"/>
                </a:lnTo>
                <a:lnTo>
                  <a:pt x="357" y="1305"/>
                </a:lnTo>
                <a:lnTo>
                  <a:pt x="363" y="1300"/>
                </a:lnTo>
                <a:lnTo>
                  <a:pt x="363" y="1284"/>
                </a:lnTo>
                <a:lnTo>
                  <a:pt x="362" y="1274"/>
                </a:lnTo>
                <a:lnTo>
                  <a:pt x="362" y="1264"/>
                </a:lnTo>
                <a:lnTo>
                  <a:pt x="362" y="1247"/>
                </a:lnTo>
                <a:lnTo>
                  <a:pt x="363" y="1239"/>
                </a:lnTo>
                <a:lnTo>
                  <a:pt x="367" y="1222"/>
                </a:lnTo>
                <a:lnTo>
                  <a:pt x="370" y="1211"/>
                </a:lnTo>
                <a:lnTo>
                  <a:pt x="357" y="1191"/>
                </a:lnTo>
                <a:lnTo>
                  <a:pt x="355" y="1171"/>
                </a:lnTo>
                <a:lnTo>
                  <a:pt x="351" y="1155"/>
                </a:lnTo>
                <a:lnTo>
                  <a:pt x="348" y="1136"/>
                </a:lnTo>
                <a:lnTo>
                  <a:pt x="345" y="1123"/>
                </a:lnTo>
                <a:lnTo>
                  <a:pt x="341" y="1108"/>
                </a:lnTo>
                <a:lnTo>
                  <a:pt x="341" y="1099"/>
                </a:lnTo>
                <a:lnTo>
                  <a:pt x="338" y="1077"/>
                </a:lnTo>
                <a:lnTo>
                  <a:pt x="334" y="1063"/>
                </a:lnTo>
                <a:lnTo>
                  <a:pt x="333" y="1053"/>
                </a:lnTo>
                <a:lnTo>
                  <a:pt x="331" y="1051"/>
                </a:lnTo>
                <a:lnTo>
                  <a:pt x="333" y="1043"/>
                </a:lnTo>
                <a:lnTo>
                  <a:pt x="346" y="1033"/>
                </a:lnTo>
                <a:lnTo>
                  <a:pt x="340" y="1012"/>
                </a:lnTo>
                <a:lnTo>
                  <a:pt x="333" y="1012"/>
                </a:lnTo>
                <a:lnTo>
                  <a:pt x="328" y="990"/>
                </a:lnTo>
                <a:lnTo>
                  <a:pt x="324" y="987"/>
                </a:lnTo>
                <a:lnTo>
                  <a:pt x="319" y="994"/>
                </a:lnTo>
                <a:lnTo>
                  <a:pt x="314" y="992"/>
                </a:lnTo>
                <a:lnTo>
                  <a:pt x="304" y="977"/>
                </a:lnTo>
                <a:lnTo>
                  <a:pt x="294" y="965"/>
                </a:lnTo>
                <a:lnTo>
                  <a:pt x="285" y="951"/>
                </a:lnTo>
                <a:lnTo>
                  <a:pt x="287" y="927"/>
                </a:lnTo>
                <a:lnTo>
                  <a:pt x="282" y="909"/>
                </a:lnTo>
                <a:lnTo>
                  <a:pt x="270" y="897"/>
                </a:lnTo>
                <a:lnTo>
                  <a:pt x="261" y="892"/>
                </a:lnTo>
                <a:lnTo>
                  <a:pt x="243" y="893"/>
                </a:lnTo>
                <a:lnTo>
                  <a:pt x="238" y="880"/>
                </a:lnTo>
                <a:lnTo>
                  <a:pt x="224" y="875"/>
                </a:lnTo>
                <a:lnTo>
                  <a:pt x="221" y="861"/>
                </a:lnTo>
                <a:lnTo>
                  <a:pt x="221" y="847"/>
                </a:lnTo>
                <a:lnTo>
                  <a:pt x="217" y="837"/>
                </a:lnTo>
                <a:lnTo>
                  <a:pt x="215" y="813"/>
                </a:lnTo>
                <a:lnTo>
                  <a:pt x="207" y="801"/>
                </a:lnTo>
                <a:lnTo>
                  <a:pt x="195" y="796"/>
                </a:lnTo>
                <a:lnTo>
                  <a:pt x="188" y="801"/>
                </a:lnTo>
                <a:lnTo>
                  <a:pt x="176" y="786"/>
                </a:lnTo>
                <a:lnTo>
                  <a:pt x="176" y="781"/>
                </a:lnTo>
                <a:lnTo>
                  <a:pt x="173" y="761"/>
                </a:lnTo>
                <a:lnTo>
                  <a:pt x="173" y="754"/>
                </a:lnTo>
                <a:lnTo>
                  <a:pt x="166" y="732"/>
                </a:lnTo>
                <a:lnTo>
                  <a:pt x="156" y="715"/>
                </a:lnTo>
                <a:lnTo>
                  <a:pt x="161" y="694"/>
                </a:lnTo>
                <a:lnTo>
                  <a:pt x="153" y="682"/>
                </a:lnTo>
                <a:lnTo>
                  <a:pt x="164" y="682"/>
                </a:lnTo>
                <a:lnTo>
                  <a:pt x="173" y="672"/>
                </a:lnTo>
                <a:lnTo>
                  <a:pt x="175" y="652"/>
                </a:lnTo>
                <a:lnTo>
                  <a:pt x="173" y="640"/>
                </a:lnTo>
                <a:lnTo>
                  <a:pt x="176" y="621"/>
                </a:lnTo>
                <a:lnTo>
                  <a:pt x="158" y="613"/>
                </a:lnTo>
                <a:lnTo>
                  <a:pt x="142" y="599"/>
                </a:lnTo>
                <a:lnTo>
                  <a:pt x="129" y="602"/>
                </a:lnTo>
                <a:lnTo>
                  <a:pt x="124" y="616"/>
                </a:lnTo>
                <a:lnTo>
                  <a:pt x="124" y="607"/>
                </a:lnTo>
                <a:lnTo>
                  <a:pt x="108" y="594"/>
                </a:lnTo>
                <a:lnTo>
                  <a:pt x="103" y="584"/>
                </a:lnTo>
                <a:lnTo>
                  <a:pt x="96" y="587"/>
                </a:lnTo>
                <a:lnTo>
                  <a:pt x="95" y="584"/>
                </a:lnTo>
                <a:lnTo>
                  <a:pt x="78" y="589"/>
                </a:lnTo>
                <a:lnTo>
                  <a:pt x="76" y="585"/>
                </a:lnTo>
                <a:lnTo>
                  <a:pt x="83" y="580"/>
                </a:lnTo>
                <a:lnTo>
                  <a:pt x="71" y="575"/>
                </a:lnTo>
                <a:lnTo>
                  <a:pt x="79" y="567"/>
                </a:lnTo>
                <a:lnTo>
                  <a:pt x="95" y="567"/>
                </a:lnTo>
                <a:lnTo>
                  <a:pt x="91" y="550"/>
                </a:lnTo>
                <a:lnTo>
                  <a:pt x="73" y="553"/>
                </a:lnTo>
                <a:lnTo>
                  <a:pt x="59" y="553"/>
                </a:lnTo>
                <a:lnTo>
                  <a:pt x="49" y="556"/>
                </a:lnTo>
                <a:lnTo>
                  <a:pt x="49" y="548"/>
                </a:lnTo>
                <a:lnTo>
                  <a:pt x="59" y="543"/>
                </a:lnTo>
                <a:lnTo>
                  <a:pt x="64" y="522"/>
                </a:lnTo>
                <a:lnTo>
                  <a:pt x="45" y="507"/>
                </a:lnTo>
                <a:lnTo>
                  <a:pt x="39" y="505"/>
                </a:lnTo>
                <a:lnTo>
                  <a:pt x="39" y="499"/>
                </a:lnTo>
                <a:lnTo>
                  <a:pt x="49" y="497"/>
                </a:lnTo>
                <a:lnTo>
                  <a:pt x="51" y="485"/>
                </a:lnTo>
                <a:lnTo>
                  <a:pt x="35" y="470"/>
                </a:lnTo>
                <a:lnTo>
                  <a:pt x="40" y="461"/>
                </a:lnTo>
                <a:lnTo>
                  <a:pt x="35" y="448"/>
                </a:lnTo>
                <a:lnTo>
                  <a:pt x="27" y="442"/>
                </a:lnTo>
                <a:lnTo>
                  <a:pt x="13" y="432"/>
                </a:lnTo>
                <a:lnTo>
                  <a:pt x="56" y="397"/>
                </a:lnTo>
                <a:lnTo>
                  <a:pt x="62" y="390"/>
                </a:lnTo>
                <a:lnTo>
                  <a:pt x="96" y="359"/>
                </a:lnTo>
                <a:lnTo>
                  <a:pt x="129" y="327"/>
                </a:lnTo>
                <a:lnTo>
                  <a:pt x="139" y="318"/>
                </a:lnTo>
                <a:lnTo>
                  <a:pt x="154" y="301"/>
                </a:lnTo>
                <a:lnTo>
                  <a:pt x="171" y="284"/>
                </a:lnTo>
                <a:lnTo>
                  <a:pt x="224" y="235"/>
                </a:lnTo>
                <a:lnTo>
                  <a:pt x="326" y="143"/>
                </a:lnTo>
                <a:lnTo>
                  <a:pt x="343" y="128"/>
                </a:lnTo>
                <a:lnTo>
                  <a:pt x="377" y="99"/>
                </a:lnTo>
                <a:lnTo>
                  <a:pt x="399" y="77"/>
                </a:lnTo>
                <a:lnTo>
                  <a:pt x="425" y="41"/>
                </a:lnTo>
                <a:lnTo>
                  <a:pt x="426" y="39"/>
                </a:lnTo>
                <a:lnTo>
                  <a:pt x="443" y="12"/>
                </a:lnTo>
                <a:lnTo>
                  <a:pt x="459" y="0"/>
                </a:lnTo>
                <a:lnTo>
                  <a:pt x="464" y="19"/>
                </a:lnTo>
                <a:lnTo>
                  <a:pt x="455" y="27"/>
                </a:lnTo>
                <a:lnTo>
                  <a:pt x="455" y="44"/>
                </a:lnTo>
                <a:lnTo>
                  <a:pt x="467" y="56"/>
                </a:lnTo>
                <a:lnTo>
                  <a:pt x="481" y="50"/>
                </a:lnTo>
                <a:lnTo>
                  <a:pt x="493" y="48"/>
                </a:lnTo>
                <a:lnTo>
                  <a:pt x="506" y="39"/>
                </a:lnTo>
                <a:lnTo>
                  <a:pt x="521" y="29"/>
                </a:lnTo>
                <a:lnTo>
                  <a:pt x="538" y="27"/>
                </a:lnTo>
                <a:lnTo>
                  <a:pt x="555" y="29"/>
                </a:lnTo>
                <a:lnTo>
                  <a:pt x="561" y="34"/>
                </a:lnTo>
                <a:lnTo>
                  <a:pt x="564" y="32"/>
                </a:lnTo>
                <a:lnTo>
                  <a:pt x="566" y="39"/>
                </a:lnTo>
                <a:lnTo>
                  <a:pt x="576" y="36"/>
                </a:lnTo>
                <a:lnTo>
                  <a:pt x="598" y="38"/>
                </a:lnTo>
                <a:lnTo>
                  <a:pt x="618" y="51"/>
                </a:lnTo>
                <a:lnTo>
                  <a:pt x="630" y="53"/>
                </a:lnTo>
                <a:lnTo>
                  <a:pt x="647" y="61"/>
                </a:lnTo>
                <a:lnTo>
                  <a:pt x="647" y="70"/>
                </a:lnTo>
                <a:lnTo>
                  <a:pt x="637" y="84"/>
                </a:lnTo>
                <a:lnTo>
                  <a:pt x="640" y="94"/>
                </a:lnTo>
                <a:lnTo>
                  <a:pt x="649" y="107"/>
                </a:lnTo>
                <a:lnTo>
                  <a:pt x="649" y="114"/>
                </a:lnTo>
                <a:lnTo>
                  <a:pt x="647" y="118"/>
                </a:lnTo>
                <a:lnTo>
                  <a:pt x="635" y="133"/>
                </a:lnTo>
                <a:lnTo>
                  <a:pt x="629" y="184"/>
                </a:lnTo>
                <a:lnTo>
                  <a:pt x="629" y="199"/>
                </a:lnTo>
                <a:lnTo>
                  <a:pt x="630" y="232"/>
                </a:lnTo>
                <a:lnTo>
                  <a:pt x="629" y="238"/>
                </a:lnTo>
                <a:lnTo>
                  <a:pt x="637" y="247"/>
                </a:lnTo>
                <a:lnTo>
                  <a:pt x="640" y="252"/>
                </a:lnTo>
                <a:lnTo>
                  <a:pt x="664" y="277"/>
                </a:lnTo>
                <a:lnTo>
                  <a:pt x="674" y="293"/>
                </a:lnTo>
                <a:lnTo>
                  <a:pt x="671" y="308"/>
                </a:lnTo>
                <a:lnTo>
                  <a:pt x="685" y="313"/>
                </a:lnTo>
                <a:lnTo>
                  <a:pt x="676" y="335"/>
                </a:lnTo>
                <a:lnTo>
                  <a:pt x="685" y="352"/>
                </a:lnTo>
                <a:lnTo>
                  <a:pt x="690" y="356"/>
                </a:lnTo>
                <a:lnTo>
                  <a:pt x="703" y="356"/>
                </a:lnTo>
                <a:lnTo>
                  <a:pt x="725" y="356"/>
                </a:lnTo>
                <a:lnTo>
                  <a:pt x="758" y="356"/>
                </a:lnTo>
                <a:lnTo>
                  <a:pt x="770" y="356"/>
                </a:lnTo>
                <a:lnTo>
                  <a:pt x="776" y="354"/>
                </a:lnTo>
                <a:lnTo>
                  <a:pt x="783" y="356"/>
                </a:lnTo>
                <a:lnTo>
                  <a:pt x="785" y="356"/>
                </a:lnTo>
                <a:lnTo>
                  <a:pt x="797" y="356"/>
                </a:lnTo>
                <a:lnTo>
                  <a:pt x="812" y="356"/>
                </a:lnTo>
                <a:lnTo>
                  <a:pt x="836" y="356"/>
                </a:lnTo>
                <a:lnTo>
                  <a:pt x="844" y="357"/>
                </a:lnTo>
                <a:lnTo>
                  <a:pt x="867" y="357"/>
                </a:lnTo>
                <a:lnTo>
                  <a:pt x="870" y="356"/>
                </a:lnTo>
                <a:lnTo>
                  <a:pt x="878" y="357"/>
                </a:lnTo>
                <a:lnTo>
                  <a:pt x="901" y="354"/>
                </a:lnTo>
                <a:lnTo>
                  <a:pt x="902" y="354"/>
                </a:lnTo>
                <a:lnTo>
                  <a:pt x="918" y="357"/>
                </a:lnTo>
                <a:lnTo>
                  <a:pt x="936" y="357"/>
                </a:lnTo>
                <a:lnTo>
                  <a:pt x="938" y="356"/>
                </a:lnTo>
                <a:lnTo>
                  <a:pt x="958" y="356"/>
                </a:lnTo>
                <a:lnTo>
                  <a:pt x="977" y="354"/>
                </a:lnTo>
                <a:lnTo>
                  <a:pt x="991" y="361"/>
                </a:lnTo>
                <a:lnTo>
                  <a:pt x="1006" y="364"/>
                </a:lnTo>
                <a:lnTo>
                  <a:pt x="1018" y="373"/>
                </a:lnTo>
                <a:lnTo>
                  <a:pt x="1038" y="380"/>
                </a:lnTo>
                <a:lnTo>
                  <a:pt x="1043" y="376"/>
                </a:lnTo>
                <a:lnTo>
                  <a:pt x="1055" y="388"/>
                </a:lnTo>
                <a:lnTo>
                  <a:pt x="1062" y="390"/>
                </a:lnTo>
                <a:lnTo>
                  <a:pt x="1076" y="407"/>
                </a:lnTo>
                <a:lnTo>
                  <a:pt x="1082" y="408"/>
                </a:lnTo>
                <a:lnTo>
                  <a:pt x="1096" y="419"/>
                </a:lnTo>
                <a:lnTo>
                  <a:pt x="1115" y="429"/>
                </a:lnTo>
                <a:lnTo>
                  <a:pt x="1120" y="431"/>
                </a:lnTo>
                <a:lnTo>
                  <a:pt x="1133" y="439"/>
                </a:lnTo>
                <a:lnTo>
                  <a:pt x="1144" y="448"/>
                </a:lnTo>
                <a:lnTo>
                  <a:pt x="1152" y="453"/>
                </a:lnTo>
                <a:lnTo>
                  <a:pt x="1164" y="461"/>
                </a:lnTo>
                <a:lnTo>
                  <a:pt x="1171" y="465"/>
                </a:lnTo>
                <a:lnTo>
                  <a:pt x="1191" y="476"/>
                </a:lnTo>
                <a:lnTo>
                  <a:pt x="1201" y="483"/>
                </a:lnTo>
                <a:lnTo>
                  <a:pt x="1203" y="485"/>
                </a:lnTo>
                <a:lnTo>
                  <a:pt x="1232" y="505"/>
                </a:lnTo>
                <a:lnTo>
                  <a:pt x="1235" y="509"/>
                </a:lnTo>
                <a:lnTo>
                  <a:pt x="1242" y="512"/>
                </a:lnTo>
                <a:lnTo>
                  <a:pt x="1247" y="516"/>
                </a:lnTo>
                <a:lnTo>
                  <a:pt x="1254" y="519"/>
                </a:lnTo>
                <a:lnTo>
                  <a:pt x="1269" y="531"/>
                </a:lnTo>
                <a:lnTo>
                  <a:pt x="1283" y="541"/>
                </a:lnTo>
                <a:lnTo>
                  <a:pt x="1302" y="551"/>
                </a:lnTo>
                <a:lnTo>
                  <a:pt x="1312" y="558"/>
                </a:lnTo>
                <a:lnTo>
                  <a:pt x="1322" y="565"/>
                </a:lnTo>
                <a:lnTo>
                  <a:pt x="1324" y="567"/>
                </a:lnTo>
                <a:lnTo>
                  <a:pt x="1336" y="573"/>
                </a:lnTo>
                <a:lnTo>
                  <a:pt x="1351" y="584"/>
                </a:lnTo>
                <a:lnTo>
                  <a:pt x="1368" y="594"/>
                </a:lnTo>
                <a:lnTo>
                  <a:pt x="1376" y="597"/>
                </a:lnTo>
                <a:lnTo>
                  <a:pt x="1387" y="611"/>
                </a:lnTo>
                <a:lnTo>
                  <a:pt x="1392" y="614"/>
                </a:lnTo>
                <a:lnTo>
                  <a:pt x="1409" y="628"/>
                </a:lnTo>
                <a:lnTo>
                  <a:pt x="1421" y="641"/>
                </a:lnTo>
                <a:lnTo>
                  <a:pt x="1441" y="638"/>
                </a:lnTo>
                <a:lnTo>
                  <a:pt x="1460" y="640"/>
                </a:lnTo>
                <a:lnTo>
                  <a:pt x="1478" y="640"/>
                </a:lnTo>
                <a:lnTo>
                  <a:pt x="1489" y="641"/>
                </a:lnTo>
                <a:lnTo>
                  <a:pt x="1494" y="641"/>
                </a:lnTo>
                <a:lnTo>
                  <a:pt x="1504" y="641"/>
                </a:lnTo>
                <a:lnTo>
                  <a:pt x="1528" y="643"/>
                </a:lnTo>
                <a:lnTo>
                  <a:pt x="1535" y="641"/>
                </a:lnTo>
                <a:lnTo>
                  <a:pt x="1553" y="636"/>
                </a:lnTo>
                <a:lnTo>
                  <a:pt x="1552" y="628"/>
                </a:lnTo>
                <a:lnTo>
                  <a:pt x="1558" y="626"/>
                </a:lnTo>
                <a:lnTo>
                  <a:pt x="1572" y="643"/>
                </a:lnTo>
                <a:lnTo>
                  <a:pt x="1584" y="640"/>
                </a:lnTo>
                <a:lnTo>
                  <a:pt x="1603" y="647"/>
                </a:lnTo>
                <a:lnTo>
                  <a:pt x="1609" y="636"/>
                </a:lnTo>
                <a:lnTo>
                  <a:pt x="1620" y="655"/>
                </a:lnTo>
                <a:lnTo>
                  <a:pt x="1625" y="657"/>
                </a:lnTo>
                <a:lnTo>
                  <a:pt x="1631" y="658"/>
                </a:lnTo>
                <a:lnTo>
                  <a:pt x="1642" y="662"/>
                </a:lnTo>
                <a:lnTo>
                  <a:pt x="1664" y="667"/>
                </a:lnTo>
                <a:lnTo>
                  <a:pt x="1684" y="674"/>
                </a:lnTo>
                <a:lnTo>
                  <a:pt x="1703" y="674"/>
                </a:lnTo>
                <a:lnTo>
                  <a:pt x="1705" y="669"/>
                </a:lnTo>
                <a:lnTo>
                  <a:pt x="1723" y="676"/>
                </a:lnTo>
                <a:lnTo>
                  <a:pt x="1723" y="670"/>
                </a:lnTo>
                <a:lnTo>
                  <a:pt x="1745" y="665"/>
                </a:lnTo>
                <a:lnTo>
                  <a:pt x="1752" y="672"/>
                </a:lnTo>
                <a:lnTo>
                  <a:pt x="1767" y="676"/>
                </a:lnTo>
                <a:lnTo>
                  <a:pt x="1774" y="682"/>
                </a:lnTo>
                <a:lnTo>
                  <a:pt x="1781" y="682"/>
                </a:lnTo>
                <a:lnTo>
                  <a:pt x="1781" y="686"/>
                </a:lnTo>
                <a:lnTo>
                  <a:pt x="1793" y="686"/>
                </a:lnTo>
                <a:lnTo>
                  <a:pt x="1807" y="689"/>
                </a:lnTo>
                <a:lnTo>
                  <a:pt x="1818" y="687"/>
                </a:lnTo>
                <a:lnTo>
                  <a:pt x="1825" y="679"/>
                </a:lnTo>
                <a:lnTo>
                  <a:pt x="1830" y="691"/>
                </a:lnTo>
                <a:lnTo>
                  <a:pt x="1846" y="691"/>
                </a:lnTo>
                <a:lnTo>
                  <a:pt x="1869" y="694"/>
                </a:lnTo>
                <a:lnTo>
                  <a:pt x="1885" y="691"/>
                </a:lnTo>
                <a:lnTo>
                  <a:pt x="1892" y="710"/>
                </a:lnTo>
                <a:lnTo>
                  <a:pt x="1905" y="713"/>
                </a:lnTo>
                <a:lnTo>
                  <a:pt x="1915" y="684"/>
                </a:lnTo>
                <a:lnTo>
                  <a:pt x="1926" y="677"/>
                </a:lnTo>
                <a:lnTo>
                  <a:pt x="1978" y="624"/>
                </a:lnTo>
                <a:lnTo>
                  <a:pt x="1982" y="616"/>
                </a:lnTo>
                <a:lnTo>
                  <a:pt x="1992" y="592"/>
                </a:lnTo>
                <a:lnTo>
                  <a:pt x="2009" y="556"/>
                </a:lnTo>
                <a:lnTo>
                  <a:pt x="2053" y="534"/>
                </a:lnTo>
                <a:lnTo>
                  <a:pt x="2055" y="533"/>
                </a:lnTo>
                <a:lnTo>
                  <a:pt x="2092" y="514"/>
                </a:lnTo>
                <a:lnTo>
                  <a:pt x="2094" y="514"/>
                </a:lnTo>
                <a:lnTo>
                  <a:pt x="2107" y="509"/>
                </a:lnTo>
                <a:lnTo>
                  <a:pt x="2109" y="505"/>
                </a:lnTo>
                <a:lnTo>
                  <a:pt x="2124" y="499"/>
                </a:lnTo>
                <a:lnTo>
                  <a:pt x="2140" y="493"/>
                </a:lnTo>
                <a:lnTo>
                  <a:pt x="2199" y="470"/>
                </a:lnTo>
                <a:lnTo>
                  <a:pt x="2288" y="434"/>
                </a:lnTo>
                <a:lnTo>
                  <a:pt x="2289" y="434"/>
                </a:lnTo>
                <a:lnTo>
                  <a:pt x="2291" y="432"/>
                </a:lnTo>
                <a:lnTo>
                  <a:pt x="2298" y="431"/>
                </a:lnTo>
                <a:lnTo>
                  <a:pt x="2310" y="420"/>
                </a:lnTo>
                <a:lnTo>
                  <a:pt x="2322" y="419"/>
                </a:lnTo>
                <a:lnTo>
                  <a:pt x="2337" y="424"/>
                </a:lnTo>
                <a:lnTo>
                  <a:pt x="2339" y="431"/>
                </a:lnTo>
                <a:lnTo>
                  <a:pt x="2347" y="434"/>
                </a:lnTo>
                <a:lnTo>
                  <a:pt x="2357" y="454"/>
                </a:lnTo>
                <a:lnTo>
                  <a:pt x="2374" y="459"/>
                </a:lnTo>
                <a:lnTo>
                  <a:pt x="2390" y="470"/>
                </a:lnTo>
                <a:lnTo>
                  <a:pt x="2403" y="483"/>
                </a:lnTo>
                <a:lnTo>
                  <a:pt x="2413" y="500"/>
                </a:lnTo>
                <a:lnTo>
                  <a:pt x="2425" y="505"/>
                </a:lnTo>
                <a:lnTo>
                  <a:pt x="2425" y="510"/>
                </a:lnTo>
                <a:lnTo>
                  <a:pt x="2436" y="519"/>
                </a:lnTo>
                <a:lnTo>
                  <a:pt x="2456" y="529"/>
                </a:lnTo>
                <a:lnTo>
                  <a:pt x="2471" y="522"/>
                </a:lnTo>
                <a:lnTo>
                  <a:pt x="2475" y="526"/>
                </a:lnTo>
                <a:lnTo>
                  <a:pt x="2490" y="524"/>
                </a:lnTo>
                <a:lnTo>
                  <a:pt x="2500" y="529"/>
                </a:lnTo>
                <a:lnTo>
                  <a:pt x="2510" y="522"/>
                </a:lnTo>
                <a:lnTo>
                  <a:pt x="2519" y="526"/>
                </a:lnTo>
                <a:lnTo>
                  <a:pt x="2522" y="521"/>
                </a:lnTo>
                <a:lnTo>
                  <a:pt x="2531" y="526"/>
                </a:lnTo>
                <a:lnTo>
                  <a:pt x="2551" y="524"/>
                </a:lnTo>
                <a:lnTo>
                  <a:pt x="2561" y="519"/>
                </a:lnTo>
                <a:lnTo>
                  <a:pt x="2565" y="524"/>
                </a:lnTo>
                <a:lnTo>
                  <a:pt x="2577" y="514"/>
                </a:lnTo>
                <a:lnTo>
                  <a:pt x="2582" y="519"/>
                </a:lnTo>
                <a:lnTo>
                  <a:pt x="2606" y="514"/>
                </a:lnTo>
                <a:lnTo>
                  <a:pt x="2619" y="522"/>
                </a:lnTo>
                <a:lnTo>
                  <a:pt x="2633" y="510"/>
                </a:lnTo>
                <a:lnTo>
                  <a:pt x="2645" y="517"/>
                </a:lnTo>
                <a:lnTo>
                  <a:pt x="2658" y="514"/>
                </a:lnTo>
                <a:lnTo>
                  <a:pt x="2660" y="522"/>
                </a:lnTo>
                <a:lnTo>
                  <a:pt x="2672" y="528"/>
                </a:lnTo>
                <a:lnTo>
                  <a:pt x="2672" y="524"/>
                </a:lnTo>
                <a:lnTo>
                  <a:pt x="2677" y="526"/>
                </a:lnTo>
                <a:lnTo>
                  <a:pt x="2679" y="522"/>
                </a:lnTo>
                <a:lnTo>
                  <a:pt x="2697" y="514"/>
                </a:lnTo>
                <a:lnTo>
                  <a:pt x="2682" y="538"/>
                </a:lnTo>
                <a:lnTo>
                  <a:pt x="2504" y="801"/>
                </a:lnTo>
                <a:lnTo>
                  <a:pt x="2497" y="808"/>
                </a:lnTo>
                <a:lnTo>
                  <a:pt x="2488" y="817"/>
                </a:lnTo>
                <a:lnTo>
                  <a:pt x="2454" y="849"/>
                </a:lnTo>
                <a:lnTo>
                  <a:pt x="2451" y="852"/>
                </a:lnTo>
                <a:lnTo>
                  <a:pt x="2412" y="890"/>
                </a:lnTo>
                <a:lnTo>
                  <a:pt x="2395" y="907"/>
                </a:lnTo>
                <a:lnTo>
                  <a:pt x="2391" y="910"/>
                </a:lnTo>
                <a:lnTo>
                  <a:pt x="2391" y="919"/>
                </a:lnTo>
                <a:lnTo>
                  <a:pt x="2391" y="936"/>
                </a:lnTo>
                <a:lnTo>
                  <a:pt x="2391" y="966"/>
                </a:lnTo>
                <a:lnTo>
                  <a:pt x="2391" y="982"/>
                </a:lnTo>
                <a:lnTo>
                  <a:pt x="2391" y="1072"/>
                </a:lnTo>
                <a:lnTo>
                  <a:pt x="2391" y="1080"/>
                </a:lnTo>
                <a:lnTo>
                  <a:pt x="2391" y="1128"/>
                </a:lnTo>
                <a:lnTo>
                  <a:pt x="2391" y="1171"/>
                </a:lnTo>
                <a:lnTo>
                  <a:pt x="2391" y="1189"/>
                </a:lnTo>
                <a:lnTo>
                  <a:pt x="2393" y="1223"/>
                </a:lnTo>
                <a:lnTo>
                  <a:pt x="2393" y="1259"/>
                </a:lnTo>
                <a:lnTo>
                  <a:pt x="2393" y="1290"/>
                </a:lnTo>
                <a:lnTo>
                  <a:pt x="2393" y="1390"/>
                </a:lnTo>
                <a:lnTo>
                  <a:pt x="2395" y="1446"/>
                </a:lnTo>
                <a:lnTo>
                  <a:pt x="2393" y="1495"/>
                </a:lnTo>
                <a:lnTo>
                  <a:pt x="2393" y="1519"/>
                </a:lnTo>
                <a:lnTo>
                  <a:pt x="2393" y="1524"/>
                </a:lnTo>
                <a:lnTo>
                  <a:pt x="2395" y="1546"/>
                </a:lnTo>
                <a:lnTo>
                  <a:pt x="2395" y="1628"/>
                </a:lnTo>
                <a:lnTo>
                  <a:pt x="2395" y="1633"/>
                </a:lnTo>
                <a:lnTo>
                  <a:pt x="2395" y="1706"/>
                </a:lnTo>
                <a:lnTo>
                  <a:pt x="2395" y="1728"/>
                </a:lnTo>
                <a:lnTo>
                  <a:pt x="2393" y="1861"/>
                </a:lnTo>
                <a:lnTo>
                  <a:pt x="2393" y="1863"/>
                </a:lnTo>
                <a:lnTo>
                  <a:pt x="2393" y="1902"/>
                </a:lnTo>
                <a:lnTo>
                  <a:pt x="2393" y="1931"/>
                </a:lnTo>
                <a:lnTo>
                  <a:pt x="2393" y="2132"/>
                </a:lnTo>
                <a:lnTo>
                  <a:pt x="2393" y="2144"/>
                </a:lnTo>
                <a:lnTo>
                  <a:pt x="2430" y="2196"/>
                </a:lnTo>
                <a:lnTo>
                  <a:pt x="2436" y="2205"/>
                </a:lnTo>
                <a:lnTo>
                  <a:pt x="2470" y="2247"/>
                </a:lnTo>
                <a:lnTo>
                  <a:pt x="2583" y="2400"/>
                </a:lnTo>
                <a:lnTo>
                  <a:pt x="2583" y="2426"/>
                </a:lnTo>
                <a:lnTo>
                  <a:pt x="2570" y="2440"/>
                </a:lnTo>
                <a:lnTo>
                  <a:pt x="2561" y="2455"/>
                </a:lnTo>
                <a:lnTo>
                  <a:pt x="2551" y="2465"/>
                </a:lnTo>
                <a:lnTo>
                  <a:pt x="2558" y="2462"/>
                </a:lnTo>
                <a:lnTo>
                  <a:pt x="2556" y="2472"/>
                </a:lnTo>
                <a:lnTo>
                  <a:pt x="2548" y="2474"/>
                </a:lnTo>
                <a:lnTo>
                  <a:pt x="2548" y="2468"/>
                </a:lnTo>
                <a:lnTo>
                  <a:pt x="2543" y="2475"/>
                </a:lnTo>
                <a:lnTo>
                  <a:pt x="2546" y="2477"/>
                </a:lnTo>
                <a:lnTo>
                  <a:pt x="2539" y="2475"/>
                </a:lnTo>
                <a:lnTo>
                  <a:pt x="2543" y="2480"/>
                </a:lnTo>
                <a:lnTo>
                  <a:pt x="2534" y="2487"/>
                </a:lnTo>
                <a:lnTo>
                  <a:pt x="2543" y="2485"/>
                </a:lnTo>
                <a:lnTo>
                  <a:pt x="2541" y="2489"/>
                </a:lnTo>
                <a:lnTo>
                  <a:pt x="2526" y="2504"/>
                </a:lnTo>
                <a:lnTo>
                  <a:pt x="2529" y="2496"/>
                </a:lnTo>
                <a:lnTo>
                  <a:pt x="2517" y="2511"/>
                </a:lnTo>
                <a:lnTo>
                  <a:pt x="2510" y="2514"/>
                </a:lnTo>
                <a:lnTo>
                  <a:pt x="2500" y="2530"/>
                </a:lnTo>
                <a:lnTo>
                  <a:pt x="2497" y="2526"/>
                </a:lnTo>
                <a:lnTo>
                  <a:pt x="2488" y="2536"/>
                </a:lnTo>
                <a:lnTo>
                  <a:pt x="2485" y="2528"/>
                </a:lnTo>
                <a:lnTo>
                  <a:pt x="2473" y="2528"/>
                </a:lnTo>
                <a:lnTo>
                  <a:pt x="2473" y="2531"/>
                </a:lnTo>
                <a:lnTo>
                  <a:pt x="2470" y="2521"/>
                </a:lnTo>
                <a:lnTo>
                  <a:pt x="2466" y="2525"/>
                </a:lnTo>
                <a:lnTo>
                  <a:pt x="2459" y="2519"/>
                </a:lnTo>
                <a:lnTo>
                  <a:pt x="2463" y="2525"/>
                </a:lnTo>
                <a:lnTo>
                  <a:pt x="2459" y="2536"/>
                </a:lnTo>
                <a:lnTo>
                  <a:pt x="2456" y="2536"/>
                </a:lnTo>
                <a:lnTo>
                  <a:pt x="2459" y="2540"/>
                </a:lnTo>
                <a:lnTo>
                  <a:pt x="2437" y="2540"/>
                </a:lnTo>
                <a:lnTo>
                  <a:pt x="2437" y="2535"/>
                </a:lnTo>
                <a:lnTo>
                  <a:pt x="2429" y="2542"/>
                </a:lnTo>
                <a:lnTo>
                  <a:pt x="2410" y="2552"/>
                </a:lnTo>
                <a:lnTo>
                  <a:pt x="2405" y="2559"/>
                </a:lnTo>
                <a:lnTo>
                  <a:pt x="2398" y="2560"/>
                </a:lnTo>
                <a:lnTo>
                  <a:pt x="2386" y="2547"/>
                </a:lnTo>
                <a:lnTo>
                  <a:pt x="2390" y="2523"/>
                </a:lnTo>
                <a:lnTo>
                  <a:pt x="2398" y="2511"/>
                </a:lnTo>
                <a:lnTo>
                  <a:pt x="2395" y="2509"/>
                </a:lnTo>
                <a:lnTo>
                  <a:pt x="2385" y="2519"/>
                </a:lnTo>
                <a:lnTo>
                  <a:pt x="2386" y="2536"/>
                </a:lnTo>
                <a:lnTo>
                  <a:pt x="2381" y="2547"/>
                </a:lnTo>
                <a:lnTo>
                  <a:pt x="2388" y="2564"/>
                </a:lnTo>
                <a:lnTo>
                  <a:pt x="2376" y="2569"/>
                </a:lnTo>
                <a:lnTo>
                  <a:pt x="2366" y="2552"/>
                </a:lnTo>
                <a:lnTo>
                  <a:pt x="2368" y="2540"/>
                </a:lnTo>
                <a:lnTo>
                  <a:pt x="2354" y="2538"/>
                </a:lnTo>
                <a:lnTo>
                  <a:pt x="2349" y="2533"/>
                </a:lnTo>
                <a:lnTo>
                  <a:pt x="2330" y="2528"/>
                </a:lnTo>
                <a:lnTo>
                  <a:pt x="2349" y="2540"/>
                </a:lnTo>
                <a:lnTo>
                  <a:pt x="2362" y="2543"/>
                </a:lnTo>
                <a:lnTo>
                  <a:pt x="2362" y="2555"/>
                </a:lnTo>
                <a:lnTo>
                  <a:pt x="2364" y="2560"/>
                </a:lnTo>
                <a:lnTo>
                  <a:pt x="2362" y="2564"/>
                </a:lnTo>
                <a:lnTo>
                  <a:pt x="2368" y="2586"/>
                </a:lnTo>
                <a:lnTo>
                  <a:pt x="2368" y="2603"/>
                </a:lnTo>
                <a:lnTo>
                  <a:pt x="2368" y="2611"/>
                </a:lnTo>
                <a:lnTo>
                  <a:pt x="2386" y="2616"/>
                </a:lnTo>
                <a:lnTo>
                  <a:pt x="2390" y="2628"/>
                </a:lnTo>
                <a:lnTo>
                  <a:pt x="2379" y="2645"/>
                </a:lnTo>
                <a:lnTo>
                  <a:pt x="2374" y="2649"/>
                </a:lnTo>
                <a:lnTo>
                  <a:pt x="2369" y="2650"/>
                </a:lnTo>
                <a:lnTo>
                  <a:pt x="2366" y="2642"/>
                </a:lnTo>
                <a:lnTo>
                  <a:pt x="2354" y="2642"/>
                </a:lnTo>
                <a:lnTo>
                  <a:pt x="2347" y="2644"/>
                </a:lnTo>
                <a:lnTo>
                  <a:pt x="2332" y="2656"/>
                </a:lnTo>
                <a:lnTo>
                  <a:pt x="2330" y="2647"/>
                </a:lnTo>
                <a:lnTo>
                  <a:pt x="2327" y="2647"/>
                </a:lnTo>
                <a:lnTo>
                  <a:pt x="2322" y="2656"/>
                </a:lnTo>
                <a:lnTo>
                  <a:pt x="2334" y="2664"/>
                </a:lnTo>
                <a:lnTo>
                  <a:pt x="2334" y="2674"/>
                </a:lnTo>
                <a:lnTo>
                  <a:pt x="2320" y="2686"/>
                </a:lnTo>
                <a:lnTo>
                  <a:pt x="2317" y="2695"/>
                </a:lnTo>
                <a:lnTo>
                  <a:pt x="2294" y="2701"/>
                </a:lnTo>
                <a:lnTo>
                  <a:pt x="2284" y="2710"/>
                </a:lnTo>
                <a:lnTo>
                  <a:pt x="2274" y="2722"/>
                </a:lnTo>
                <a:lnTo>
                  <a:pt x="2260" y="2730"/>
                </a:lnTo>
                <a:lnTo>
                  <a:pt x="2238" y="2724"/>
                </a:lnTo>
                <a:lnTo>
                  <a:pt x="2237" y="2722"/>
                </a:lnTo>
                <a:lnTo>
                  <a:pt x="2226" y="2722"/>
                </a:lnTo>
                <a:lnTo>
                  <a:pt x="2209" y="2724"/>
                </a:lnTo>
                <a:lnTo>
                  <a:pt x="2187" y="2734"/>
                </a:lnTo>
                <a:lnTo>
                  <a:pt x="2169" y="2742"/>
                </a:lnTo>
                <a:lnTo>
                  <a:pt x="2164" y="2747"/>
                </a:lnTo>
                <a:lnTo>
                  <a:pt x="2145" y="2759"/>
                </a:lnTo>
                <a:lnTo>
                  <a:pt x="2130" y="2776"/>
                </a:lnTo>
                <a:lnTo>
                  <a:pt x="2121" y="2792"/>
                </a:lnTo>
                <a:lnTo>
                  <a:pt x="2114" y="2807"/>
                </a:lnTo>
                <a:lnTo>
                  <a:pt x="2119" y="2802"/>
                </a:lnTo>
                <a:lnTo>
                  <a:pt x="2116" y="2819"/>
                </a:lnTo>
                <a:lnTo>
                  <a:pt x="2113" y="2836"/>
                </a:lnTo>
                <a:lnTo>
                  <a:pt x="2113" y="2844"/>
                </a:lnTo>
                <a:lnTo>
                  <a:pt x="2111" y="2863"/>
                </a:lnTo>
                <a:lnTo>
                  <a:pt x="2118" y="2878"/>
                </a:lnTo>
                <a:lnTo>
                  <a:pt x="2135" y="2872"/>
                </a:lnTo>
                <a:lnTo>
                  <a:pt x="2136" y="2875"/>
                </a:lnTo>
                <a:lnTo>
                  <a:pt x="2123" y="2882"/>
                </a:lnTo>
                <a:lnTo>
                  <a:pt x="2113" y="2895"/>
                </a:lnTo>
                <a:lnTo>
                  <a:pt x="2107" y="2909"/>
                </a:lnTo>
                <a:lnTo>
                  <a:pt x="2109" y="2926"/>
                </a:lnTo>
                <a:lnTo>
                  <a:pt x="2102" y="2938"/>
                </a:lnTo>
                <a:lnTo>
                  <a:pt x="2096" y="2946"/>
                </a:lnTo>
                <a:lnTo>
                  <a:pt x="2099" y="2965"/>
                </a:lnTo>
                <a:lnTo>
                  <a:pt x="2094" y="2979"/>
                </a:lnTo>
                <a:lnTo>
                  <a:pt x="2079" y="2987"/>
                </a:lnTo>
                <a:lnTo>
                  <a:pt x="2072" y="2994"/>
                </a:lnTo>
                <a:lnTo>
                  <a:pt x="2063" y="2997"/>
                </a:lnTo>
                <a:lnTo>
                  <a:pt x="2058" y="3003"/>
                </a:lnTo>
                <a:lnTo>
                  <a:pt x="2056" y="3003"/>
                </a:lnTo>
                <a:lnTo>
                  <a:pt x="2045" y="3011"/>
                </a:lnTo>
                <a:lnTo>
                  <a:pt x="2041" y="3013"/>
                </a:lnTo>
                <a:lnTo>
                  <a:pt x="2043" y="3018"/>
                </a:lnTo>
                <a:lnTo>
                  <a:pt x="2033" y="3035"/>
                </a:lnTo>
                <a:lnTo>
                  <a:pt x="2031" y="3043"/>
                </a:lnTo>
                <a:lnTo>
                  <a:pt x="2028" y="3047"/>
                </a:lnTo>
                <a:lnTo>
                  <a:pt x="2026" y="3055"/>
                </a:lnTo>
                <a:lnTo>
                  <a:pt x="2019" y="3071"/>
                </a:lnTo>
                <a:lnTo>
                  <a:pt x="2011" y="3091"/>
                </a:lnTo>
                <a:lnTo>
                  <a:pt x="2005" y="3096"/>
                </a:lnTo>
                <a:lnTo>
                  <a:pt x="2009" y="3117"/>
                </a:lnTo>
                <a:lnTo>
                  <a:pt x="2005" y="3122"/>
                </a:lnTo>
                <a:lnTo>
                  <a:pt x="2000" y="3139"/>
                </a:lnTo>
                <a:lnTo>
                  <a:pt x="1995" y="3159"/>
                </a:lnTo>
                <a:lnTo>
                  <a:pt x="1988" y="3173"/>
                </a:lnTo>
                <a:lnTo>
                  <a:pt x="1980" y="3188"/>
                </a:lnTo>
                <a:lnTo>
                  <a:pt x="1977" y="3196"/>
                </a:lnTo>
                <a:lnTo>
                  <a:pt x="1971" y="3203"/>
                </a:lnTo>
                <a:lnTo>
                  <a:pt x="1960" y="3220"/>
                </a:lnTo>
                <a:lnTo>
                  <a:pt x="1961" y="3225"/>
                </a:lnTo>
                <a:lnTo>
                  <a:pt x="1949" y="3239"/>
                </a:lnTo>
                <a:lnTo>
                  <a:pt x="1944" y="3239"/>
                </a:lnTo>
                <a:lnTo>
                  <a:pt x="1943" y="3229"/>
                </a:lnTo>
                <a:lnTo>
                  <a:pt x="1934" y="3220"/>
                </a:lnTo>
                <a:lnTo>
                  <a:pt x="1931" y="3224"/>
                </a:lnTo>
                <a:lnTo>
                  <a:pt x="1934" y="3229"/>
                </a:lnTo>
                <a:lnTo>
                  <a:pt x="1941" y="3231"/>
                </a:lnTo>
                <a:lnTo>
                  <a:pt x="1944" y="3242"/>
                </a:lnTo>
                <a:lnTo>
                  <a:pt x="1941" y="3244"/>
                </a:lnTo>
                <a:lnTo>
                  <a:pt x="1932" y="3239"/>
                </a:lnTo>
                <a:lnTo>
                  <a:pt x="1931" y="3232"/>
                </a:lnTo>
                <a:lnTo>
                  <a:pt x="1934" y="3229"/>
                </a:lnTo>
                <a:lnTo>
                  <a:pt x="1926" y="3234"/>
                </a:lnTo>
                <a:lnTo>
                  <a:pt x="1910" y="3232"/>
                </a:lnTo>
                <a:lnTo>
                  <a:pt x="1905" y="3236"/>
                </a:lnTo>
                <a:lnTo>
                  <a:pt x="1907" y="3242"/>
                </a:lnTo>
                <a:lnTo>
                  <a:pt x="1912" y="3241"/>
                </a:lnTo>
                <a:lnTo>
                  <a:pt x="1926" y="3239"/>
                </a:lnTo>
                <a:lnTo>
                  <a:pt x="1929" y="3236"/>
                </a:lnTo>
                <a:lnTo>
                  <a:pt x="1932" y="3244"/>
                </a:lnTo>
                <a:lnTo>
                  <a:pt x="1941" y="3246"/>
                </a:lnTo>
                <a:lnTo>
                  <a:pt x="1941" y="3251"/>
                </a:lnTo>
                <a:lnTo>
                  <a:pt x="1931" y="3270"/>
                </a:lnTo>
                <a:lnTo>
                  <a:pt x="1924" y="3283"/>
                </a:lnTo>
                <a:lnTo>
                  <a:pt x="1919" y="3304"/>
                </a:lnTo>
                <a:lnTo>
                  <a:pt x="1915" y="3305"/>
                </a:lnTo>
                <a:lnTo>
                  <a:pt x="1915" y="3310"/>
                </a:lnTo>
                <a:lnTo>
                  <a:pt x="1905" y="3333"/>
                </a:lnTo>
                <a:lnTo>
                  <a:pt x="1903" y="3341"/>
                </a:lnTo>
                <a:lnTo>
                  <a:pt x="1898" y="3350"/>
                </a:lnTo>
                <a:lnTo>
                  <a:pt x="1895" y="3365"/>
                </a:lnTo>
                <a:lnTo>
                  <a:pt x="1890" y="3360"/>
                </a:lnTo>
                <a:lnTo>
                  <a:pt x="1881" y="3368"/>
                </a:lnTo>
                <a:lnTo>
                  <a:pt x="1871" y="3387"/>
                </a:lnTo>
                <a:lnTo>
                  <a:pt x="1869" y="3402"/>
                </a:lnTo>
                <a:lnTo>
                  <a:pt x="1864" y="3416"/>
                </a:lnTo>
                <a:lnTo>
                  <a:pt x="1859" y="3418"/>
                </a:lnTo>
                <a:lnTo>
                  <a:pt x="1854" y="3406"/>
                </a:lnTo>
                <a:lnTo>
                  <a:pt x="1854" y="3413"/>
                </a:lnTo>
                <a:lnTo>
                  <a:pt x="1846" y="3418"/>
                </a:lnTo>
                <a:lnTo>
                  <a:pt x="1846" y="3428"/>
                </a:lnTo>
                <a:lnTo>
                  <a:pt x="1851" y="3430"/>
                </a:lnTo>
                <a:lnTo>
                  <a:pt x="1849" y="3436"/>
                </a:lnTo>
                <a:lnTo>
                  <a:pt x="1827" y="3435"/>
                </a:lnTo>
                <a:lnTo>
                  <a:pt x="1822" y="3436"/>
                </a:lnTo>
                <a:lnTo>
                  <a:pt x="1815" y="3435"/>
                </a:lnTo>
                <a:lnTo>
                  <a:pt x="1813" y="3421"/>
                </a:lnTo>
                <a:lnTo>
                  <a:pt x="1805" y="3430"/>
                </a:lnTo>
                <a:lnTo>
                  <a:pt x="1796" y="3431"/>
                </a:lnTo>
                <a:lnTo>
                  <a:pt x="1790" y="3443"/>
                </a:lnTo>
                <a:lnTo>
                  <a:pt x="1784" y="3435"/>
                </a:lnTo>
                <a:lnTo>
                  <a:pt x="1781" y="3435"/>
                </a:lnTo>
                <a:lnTo>
                  <a:pt x="1779" y="3433"/>
                </a:lnTo>
                <a:lnTo>
                  <a:pt x="1752" y="3414"/>
                </a:lnTo>
                <a:lnTo>
                  <a:pt x="1631" y="3329"/>
                </a:lnTo>
                <a:lnTo>
                  <a:pt x="1601" y="3307"/>
                </a:lnTo>
                <a:lnTo>
                  <a:pt x="1536" y="3263"/>
                </a:lnTo>
                <a:lnTo>
                  <a:pt x="1519" y="3251"/>
                </a:lnTo>
                <a:lnTo>
                  <a:pt x="1371" y="3149"/>
                </a:lnTo>
                <a:lnTo>
                  <a:pt x="1363" y="3142"/>
                </a:lnTo>
                <a:lnTo>
                  <a:pt x="1305" y="3103"/>
                </a:lnTo>
                <a:lnTo>
                  <a:pt x="1300" y="3088"/>
                </a:lnTo>
                <a:lnTo>
                  <a:pt x="1298" y="3076"/>
                </a:lnTo>
                <a:lnTo>
                  <a:pt x="1291" y="3060"/>
                </a:lnTo>
                <a:lnTo>
                  <a:pt x="1283" y="3055"/>
                </a:lnTo>
                <a:lnTo>
                  <a:pt x="1276" y="3059"/>
                </a:lnTo>
                <a:lnTo>
                  <a:pt x="1266" y="3052"/>
                </a:lnTo>
                <a:lnTo>
                  <a:pt x="1254" y="3057"/>
                </a:lnTo>
                <a:lnTo>
                  <a:pt x="1244" y="3054"/>
                </a:lnTo>
                <a:lnTo>
                  <a:pt x="1249" y="3038"/>
                </a:lnTo>
                <a:lnTo>
                  <a:pt x="1246" y="3031"/>
                </a:lnTo>
                <a:lnTo>
                  <a:pt x="1237" y="3031"/>
                </a:lnTo>
                <a:lnTo>
                  <a:pt x="1237" y="3025"/>
                </a:lnTo>
                <a:lnTo>
                  <a:pt x="1247" y="3016"/>
                </a:lnTo>
                <a:lnTo>
                  <a:pt x="1254" y="3008"/>
                </a:lnTo>
                <a:lnTo>
                  <a:pt x="1264" y="2996"/>
                </a:lnTo>
                <a:lnTo>
                  <a:pt x="1271" y="2996"/>
                </a:lnTo>
                <a:lnTo>
                  <a:pt x="1273" y="2984"/>
                </a:lnTo>
                <a:lnTo>
                  <a:pt x="1281" y="2980"/>
                </a:lnTo>
                <a:lnTo>
                  <a:pt x="1274" y="2941"/>
                </a:lnTo>
                <a:lnTo>
                  <a:pt x="1268" y="2895"/>
                </a:lnTo>
                <a:lnTo>
                  <a:pt x="1186" y="2848"/>
                </a:lnTo>
                <a:lnTo>
                  <a:pt x="1145" y="2822"/>
                </a:lnTo>
                <a:lnTo>
                  <a:pt x="969" y="2724"/>
                </a:lnTo>
                <a:lnTo>
                  <a:pt x="771" y="2613"/>
                </a:lnTo>
                <a:lnTo>
                  <a:pt x="731" y="2591"/>
                </a:lnTo>
                <a:lnTo>
                  <a:pt x="707" y="2577"/>
                </a:lnTo>
                <a:lnTo>
                  <a:pt x="707" y="2574"/>
                </a:lnTo>
                <a:lnTo>
                  <a:pt x="703" y="2574"/>
                </a:lnTo>
                <a:close/>
                <a:moveTo>
                  <a:pt x="2453" y="2576"/>
                </a:moveTo>
                <a:lnTo>
                  <a:pt x="2442" y="2584"/>
                </a:lnTo>
                <a:lnTo>
                  <a:pt x="2437" y="2584"/>
                </a:lnTo>
                <a:lnTo>
                  <a:pt x="2436" y="2581"/>
                </a:lnTo>
                <a:lnTo>
                  <a:pt x="2430" y="2589"/>
                </a:lnTo>
                <a:lnTo>
                  <a:pt x="2410" y="2589"/>
                </a:lnTo>
                <a:lnTo>
                  <a:pt x="2413" y="2598"/>
                </a:lnTo>
                <a:lnTo>
                  <a:pt x="2407" y="2588"/>
                </a:lnTo>
                <a:lnTo>
                  <a:pt x="2393" y="2591"/>
                </a:lnTo>
                <a:lnTo>
                  <a:pt x="2396" y="2611"/>
                </a:lnTo>
                <a:lnTo>
                  <a:pt x="2390" y="2608"/>
                </a:lnTo>
                <a:lnTo>
                  <a:pt x="2386" y="2599"/>
                </a:lnTo>
                <a:lnTo>
                  <a:pt x="2383" y="2603"/>
                </a:lnTo>
                <a:lnTo>
                  <a:pt x="2381" y="2593"/>
                </a:lnTo>
                <a:lnTo>
                  <a:pt x="2385" y="2579"/>
                </a:lnTo>
                <a:lnTo>
                  <a:pt x="2395" y="2572"/>
                </a:lnTo>
                <a:lnTo>
                  <a:pt x="2408" y="2569"/>
                </a:lnTo>
                <a:lnTo>
                  <a:pt x="2424" y="2555"/>
                </a:lnTo>
                <a:lnTo>
                  <a:pt x="2436" y="2557"/>
                </a:lnTo>
                <a:lnTo>
                  <a:pt x="2449" y="2567"/>
                </a:lnTo>
                <a:lnTo>
                  <a:pt x="2453" y="2576"/>
                </a:lnTo>
                <a:close/>
                <a:moveTo>
                  <a:pt x="2497" y="2533"/>
                </a:moveTo>
                <a:lnTo>
                  <a:pt x="2493" y="2536"/>
                </a:lnTo>
                <a:lnTo>
                  <a:pt x="2481" y="2552"/>
                </a:lnTo>
                <a:lnTo>
                  <a:pt x="2475" y="2555"/>
                </a:lnTo>
                <a:lnTo>
                  <a:pt x="2485" y="2542"/>
                </a:lnTo>
                <a:lnTo>
                  <a:pt x="2478" y="2540"/>
                </a:lnTo>
                <a:lnTo>
                  <a:pt x="2478" y="2531"/>
                </a:lnTo>
                <a:lnTo>
                  <a:pt x="2485" y="2530"/>
                </a:lnTo>
                <a:lnTo>
                  <a:pt x="2481" y="2538"/>
                </a:lnTo>
                <a:lnTo>
                  <a:pt x="2488" y="2540"/>
                </a:lnTo>
                <a:lnTo>
                  <a:pt x="2497" y="2533"/>
                </a:lnTo>
                <a:close/>
                <a:moveTo>
                  <a:pt x="2459" y="2545"/>
                </a:moveTo>
                <a:lnTo>
                  <a:pt x="2458" y="2552"/>
                </a:lnTo>
                <a:lnTo>
                  <a:pt x="2442" y="2548"/>
                </a:lnTo>
                <a:lnTo>
                  <a:pt x="2458" y="2542"/>
                </a:lnTo>
                <a:lnTo>
                  <a:pt x="2459" y="2545"/>
                </a:lnTo>
                <a:close/>
                <a:moveTo>
                  <a:pt x="2466" y="2547"/>
                </a:moveTo>
                <a:lnTo>
                  <a:pt x="2461" y="2550"/>
                </a:lnTo>
                <a:lnTo>
                  <a:pt x="2461" y="2542"/>
                </a:lnTo>
                <a:lnTo>
                  <a:pt x="2466" y="2547"/>
                </a:lnTo>
                <a:close/>
                <a:moveTo>
                  <a:pt x="2444" y="2559"/>
                </a:moveTo>
                <a:lnTo>
                  <a:pt x="2437" y="2555"/>
                </a:lnTo>
                <a:lnTo>
                  <a:pt x="2441" y="2555"/>
                </a:lnTo>
                <a:lnTo>
                  <a:pt x="2444" y="2559"/>
                </a:lnTo>
                <a:close/>
                <a:moveTo>
                  <a:pt x="2566" y="2457"/>
                </a:moveTo>
                <a:lnTo>
                  <a:pt x="2561" y="2463"/>
                </a:lnTo>
                <a:lnTo>
                  <a:pt x="2561" y="2460"/>
                </a:lnTo>
                <a:lnTo>
                  <a:pt x="2566" y="2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入出国の際は、</a:t>
            </a:r>
            <a:r>
              <a:rPr lang="en-US" altLang="ja-JP"/>
              <a:t>500,000</a:t>
            </a:r>
            <a:r>
              <a:rPr lang="ja-JP" altLang="en-US"/>
              <a:t>ケニアシリングまたは</a:t>
            </a:r>
            <a:r>
              <a:rPr lang="en-US" altLang="ja-JP"/>
              <a:t>5,000US$</a:t>
            </a:r>
            <a:r>
              <a:rPr lang="ja-JP" altLang="en-US"/>
              <a:t>まで持込み・持出しが可能だが、この制限を超過する場合は、超過分を申告する必要がある。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48306" y="3486296"/>
              <a:ext cx="183896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48313" y="3486296"/>
              <a:ext cx="1838965"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9"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29528" y="6597651"/>
            <a:ext cx="7531784" cy="14371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Shield Framework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Foreign Exchange Controls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Revenue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Customs Hand 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p:cNvGraphicFramePr>
          <p:nvPr>
            <p:custDataLst>
              <p:tags r:id="rId1"/>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272480" y="1052736"/>
            <a:ext cx="9169319" cy="7801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b="0" i="0" dirty="0">
                <a:solidFill>
                  <a:srgbClr val="000000"/>
                </a:solidFill>
                <a:effectLst/>
                <a:latin typeface="ヒラギノ角ゴ Pro W3"/>
              </a:rPr>
              <a:t>ケニア政府は、農業生産、製造業、インフラおよび公益事業（水道整備、衛生、電力、通信網等を含む）、住宅部門、情報通信技術、その他の知識集約型産業、天然資源・石油・鉱物の探査事業などの分野への投資を奨励している。</a:t>
            </a:r>
            <a:endParaRPr lang="en-US" altLang="ja-JP" sz="11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00" dirty="0"/>
              <a:t>経済特区（</a:t>
            </a:r>
            <a:r>
              <a:rPr lang="en-US" altLang="ja-JP" sz="1100" dirty="0"/>
              <a:t>SEZ</a:t>
            </a:r>
            <a:r>
              <a:rPr lang="ja-JP" altLang="en-US" sz="1100" dirty="0"/>
              <a:t>）に関し、認可されているのは次の</a:t>
            </a:r>
            <a:r>
              <a:rPr lang="en-US" altLang="ja-JP" sz="1100" dirty="0"/>
              <a:t>16</a:t>
            </a:r>
            <a:r>
              <a:rPr lang="ja-JP" altLang="en-US" sz="1100" dirty="0"/>
              <a:t>か所。ただし、</a:t>
            </a:r>
            <a:r>
              <a:rPr lang="en-US" altLang="ja-JP" sz="1100" dirty="0"/>
              <a:t>2022</a:t>
            </a:r>
            <a:r>
              <a:rPr lang="ja-JP" altLang="en-US" sz="1100" dirty="0"/>
              <a:t>年</a:t>
            </a:r>
            <a:r>
              <a:rPr lang="en-US" altLang="ja-JP" sz="1100" dirty="0"/>
              <a:t>11</a:t>
            </a:r>
            <a:r>
              <a:rPr lang="ja-JP" altLang="en-US" sz="1100" dirty="0"/>
              <a:t>月時点で稼働している経済特区は、</a:t>
            </a:r>
            <a:r>
              <a:rPr lang="en-US" altLang="ja-JP" sz="1100" dirty="0"/>
              <a:t>a</a:t>
            </a:r>
            <a:r>
              <a:rPr lang="ja-JP" altLang="en-US" sz="1100" dirty="0"/>
              <a:t>～</a:t>
            </a:r>
            <a:r>
              <a:rPr lang="en-US" altLang="ja-JP" sz="1100" dirty="0"/>
              <a:t>d</a:t>
            </a:r>
            <a:r>
              <a:rPr lang="ja-JP" altLang="en-US" sz="1100" dirty="0"/>
              <a:t>の</a:t>
            </a:r>
            <a:r>
              <a:rPr lang="en-US" altLang="ja-JP" sz="1100" dirty="0"/>
              <a:t>4</a:t>
            </a:r>
            <a:r>
              <a:rPr lang="ja-JP" altLang="en-US" sz="1100" dirty="0"/>
              <a:t>か所のみである。</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en-US" sz="1100" dirty="0"/>
              <a:t>他の経済特区は政府もしくは民間企業が造成中である。なお、</a:t>
            </a:r>
            <a:r>
              <a:rPr lang="en-US" altLang="ja-JP" sz="1100" dirty="0"/>
              <a:t>e</a:t>
            </a:r>
            <a:r>
              <a:rPr lang="ja-JP" altLang="en-US" sz="1100" dirty="0"/>
              <a:t>ドンゴクンドゥ経済特区（モンバサ）は、日本の</a:t>
            </a:r>
            <a:r>
              <a:rPr lang="en-US" altLang="ja-JP" sz="1100" dirty="0"/>
              <a:t>ODA</a:t>
            </a:r>
            <a:r>
              <a:rPr lang="ja-JP" altLang="en-US" sz="1100" dirty="0"/>
              <a:t>を活用して造成予定となっている。</a:t>
            </a:r>
            <a:endParaRPr lang="en-CA" altLang="ja-JP" sz="1100" dirty="0"/>
          </a:p>
        </p:txBody>
      </p:sp>
      <p:graphicFrame>
        <p:nvGraphicFramePr>
          <p:cNvPr id="13" name="表 4">
            <a:extLst>
              <a:ext uri="{FF2B5EF4-FFF2-40B4-BE49-F238E27FC236}">
                <a16:creationId xmlns:a16="http://schemas.microsoft.com/office/drawing/2014/main" id="{912CE1EE-6989-4153-8C74-101E9256AD96}"/>
              </a:ext>
            </a:extLst>
          </p:cNvPr>
          <p:cNvGraphicFramePr>
            <a:graphicFrameLocks noGrp="1"/>
          </p:cNvGraphicFramePr>
          <p:nvPr>
            <p:extLst>
              <p:ext uri="{D42A27DB-BD31-4B8C-83A1-F6EECF244321}">
                <p14:modId xmlns:p14="http://schemas.microsoft.com/office/powerpoint/2010/main" val="4171907944"/>
              </p:ext>
            </p:extLst>
          </p:nvPr>
        </p:nvGraphicFramePr>
        <p:xfrm>
          <a:off x="963399" y="2107617"/>
          <a:ext cx="7882890" cy="447802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778434">
                  <a:extLst>
                    <a:ext uri="{9D8B030D-6E8A-4147-A177-3AD203B41FA5}">
                      <a16:colId xmlns:a16="http://schemas.microsoft.com/office/drawing/2014/main" val="20003"/>
                    </a:ext>
                  </a:extLst>
                </a:gridCol>
              </a:tblGrid>
              <a:tr h="214168">
                <a:tc>
                  <a:txBody>
                    <a:bodyPr/>
                    <a:lstStyle/>
                    <a:p>
                      <a:pPr algn="ctr" fontAlgn="ctr" hangingPunct="0"/>
                      <a:r>
                        <a:rPr kumimoji="1" lang="ja-JP" altLang="en-US" sz="105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備考</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44455">
                <a:tc>
                  <a:txBody>
                    <a:bodyPr/>
                    <a:lstStyle/>
                    <a:p>
                      <a:pPr algn="l" fontAlgn="t"/>
                      <a:r>
                        <a:rPr lang="en-US" altLang="ja-JP" sz="900" b="0" i="0" dirty="0">
                          <a:effectLst/>
                        </a:rPr>
                        <a:t>a. </a:t>
                      </a:r>
                      <a:r>
                        <a:rPr lang="ja-JP" altLang="en-US" sz="900" b="0" i="0" dirty="0">
                          <a:effectLst/>
                        </a:rPr>
                        <a:t>タトゥシティ</a:t>
                      </a: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キアンブ県</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稼働している。民間（南ア企業出資）が運営。</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4455">
                <a:tc>
                  <a:txBody>
                    <a:bodyPr/>
                    <a:lstStyle/>
                    <a:p>
                      <a:pPr algn="l" fontAlgn="t"/>
                      <a:r>
                        <a:rPr lang="en-US" altLang="ja-JP" sz="900" b="0" i="0" dirty="0">
                          <a:effectLst/>
                        </a:rPr>
                        <a:t>b. </a:t>
                      </a:r>
                      <a:r>
                        <a:rPr lang="ja-JP" altLang="en-US" sz="900" b="0" i="0" dirty="0">
                          <a:effectLst/>
                        </a:rPr>
                        <a:t>アフリカ・エコノミックゾーン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ウアシン・ギシュ県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稼働している。民間（中国企業出資）が運営。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44455">
                <a:tc>
                  <a:txBody>
                    <a:bodyPr/>
                    <a:lstStyle/>
                    <a:p>
                      <a:pPr algn="l" fontAlgn="t"/>
                      <a:r>
                        <a:rPr lang="en-US" altLang="ja-JP" sz="900" b="0" i="0" dirty="0">
                          <a:effectLst/>
                        </a:rPr>
                        <a:t>c. </a:t>
                      </a:r>
                      <a:r>
                        <a:rPr lang="ja-JP" altLang="en-US" sz="900" b="0" i="0" dirty="0">
                          <a:effectLst/>
                        </a:rPr>
                        <a:t>コンパクト・フリートレードゾーン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ナイロビ県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稼働している。民間（ケニア企業）が運営。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44455">
                <a:tc>
                  <a:txBody>
                    <a:bodyPr/>
                    <a:lstStyle/>
                    <a:p>
                      <a:pPr algn="l" fontAlgn="t"/>
                      <a:r>
                        <a:rPr lang="en-US" altLang="ja-JP" sz="900" b="0" i="0" dirty="0">
                          <a:effectLst/>
                        </a:rPr>
                        <a:t>d. </a:t>
                      </a:r>
                      <a:r>
                        <a:rPr lang="ja-JP" altLang="en-US" sz="900" b="0" i="0" dirty="0">
                          <a:effectLst/>
                        </a:rPr>
                        <a:t>コンザ・テクノポリス</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244455">
                <a:tc>
                  <a:txBody>
                    <a:bodyPr/>
                    <a:lstStyle/>
                    <a:p>
                      <a:pPr algn="l" fontAlgn="t"/>
                      <a:r>
                        <a:rPr lang="en-US" altLang="ja-JP" sz="900" b="0" i="0" dirty="0">
                          <a:effectLst/>
                        </a:rPr>
                        <a:t>e. </a:t>
                      </a:r>
                      <a:r>
                        <a:rPr lang="ja-JP" altLang="en-US" sz="900" b="0" i="0" dirty="0">
                          <a:effectLst/>
                        </a:rPr>
                        <a:t>ドンゴクンドゥ経済特区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244455">
                <a:tc>
                  <a:txBody>
                    <a:bodyPr/>
                    <a:lstStyle/>
                    <a:p>
                      <a:pPr algn="l" fontAlgn="t"/>
                      <a:r>
                        <a:rPr lang="en-US" altLang="ja-JP" sz="900" b="0" i="0" dirty="0">
                          <a:effectLst/>
                        </a:rPr>
                        <a:t>f. </a:t>
                      </a:r>
                      <a:r>
                        <a:rPr lang="ja-JP" altLang="en-US" sz="900" b="0" i="0" dirty="0">
                          <a:effectLst/>
                        </a:rPr>
                        <a:t>ナイバシャ経済特区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3704619"/>
                  </a:ext>
                </a:extLst>
              </a:tr>
              <a:tr h="244455">
                <a:tc>
                  <a:txBody>
                    <a:bodyPr/>
                    <a:lstStyle/>
                    <a:p>
                      <a:pPr algn="l" fontAlgn="t"/>
                      <a:r>
                        <a:rPr lang="en-US" sz="900" b="0" i="0" dirty="0">
                          <a:effectLst/>
                        </a:rPr>
                        <a:t>g. SBM</a:t>
                      </a:r>
                      <a:r>
                        <a:rPr lang="ja-JP" altLang="en-US" sz="900" b="0" i="0" dirty="0">
                          <a:effectLst/>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クワレ県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068389"/>
                  </a:ext>
                </a:extLst>
              </a:tr>
              <a:tr h="244455">
                <a:tc>
                  <a:txBody>
                    <a:bodyPr/>
                    <a:lstStyle/>
                    <a:p>
                      <a:pPr algn="l" fontAlgn="t"/>
                      <a:r>
                        <a:rPr lang="en-US" altLang="ja-JP" sz="900" b="0" i="0" dirty="0">
                          <a:effectLst/>
                        </a:rPr>
                        <a:t>h. </a:t>
                      </a:r>
                      <a:r>
                        <a:rPr lang="ja-JP" altLang="en-US" sz="900" b="0" i="0" dirty="0">
                          <a:effectLst/>
                        </a:rPr>
                        <a:t>ノースランズ経済特区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キアンブ県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413147"/>
                  </a:ext>
                </a:extLst>
              </a:tr>
              <a:tr h="244455">
                <a:tc>
                  <a:txBody>
                    <a:bodyPr/>
                    <a:lstStyle/>
                    <a:p>
                      <a:pPr algn="l" fontAlgn="t"/>
                      <a:r>
                        <a:rPr lang="en-US" altLang="ja-JP" sz="900" b="0" i="0" dirty="0" err="1">
                          <a:effectLst/>
                        </a:rPr>
                        <a:t>i</a:t>
                      </a:r>
                      <a:r>
                        <a:rPr lang="en-US" altLang="ja-JP" sz="900" b="0" i="0" dirty="0">
                          <a:effectLst/>
                        </a:rPr>
                        <a:t>. </a:t>
                      </a:r>
                      <a:r>
                        <a:rPr lang="ja-JP" altLang="en-US" sz="900" b="0" i="0" dirty="0">
                          <a:effectLst/>
                        </a:rPr>
                        <a:t>ファースト・ロジスティック</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5959336"/>
                  </a:ext>
                </a:extLst>
              </a:tr>
              <a:tr h="244455">
                <a:tc>
                  <a:txBody>
                    <a:bodyPr/>
                    <a:lstStyle/>
                    <a:p>
                      <a:pPr algn="l" fontAlgn="t"/>
                      <a:r>
                        <a:rPr lang="en-US" altLang="ja-JP" sz="900" b="0" i="0" dirty="0">
                          <a:effectLst/>
                        </a:rPr>
                        <a:t>j. </a:t>
                      </a:r>
                      <a:r>
                        <a:rPr lang="ja-JP" altLang="en-US" sz="900" b="0" i="0" dirty="0">
                          <a:effectLst/>
                        </a:rPr>
                        <a:t>ラム観光レジャー経済特区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1519558"/>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k.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スリーピング・ウォリア経済特区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1328892"/>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l.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フォーカス・リミテッド経済特区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8565405"/>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m.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キピピリ経済特区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ニャンダルア県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6725125"/>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n.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キペブ</a:t>
                      </a:r>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LPG</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2783622"/>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o.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キペブ・フリートレードゾーン経済特区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モンバサ県</a:t>
                      </a:r>
                      <a:endParaRPr kumimoji="1" lang="ja-JP" altLang="en-US" sz="900" b="0" i="0" u="none" strike="noStrike" kern="1200" cap="none" spc="0" normalizeH="0" baseline="0" dirty="0">
                        <a:ln>
                          <a:noFill/>
                        </a:ln>
                        <a:solidFill>
                          <a:srgbClr val="000000"/>
                        </a:solidFill>
                        <a:effectLst/>
                        <a:uLnTx/>
                        <a:uFillTx/>
                        <a:latin typeface="Arial"/>
                        <a:ea typeface="ＭＳ Ｐゴシック"/>
                        <a:cs typeface="+mn-cs"/>
                      </a:endParaRP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7121737"/>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p.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フォーカス・フリートレードゾーン経済特区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モンバサ県</a:t>
                      </a:r>
                      <a:endParaRPr kumimoji="1" lang="ja-JP" altLang="en-US" sz="900" b="0" i="0" u="none" strike="noStrike" kern="1200" cap="none" spc="0" normalizeH="0" baseline="0" dirty="0">
                        <a:ln>
                          <a:noFill/>
                        </a:ln>
                        <a:solidFill>
                          <a:srgbClr val="000000"/>
                        </a:solidFill>
                        <a:effectLst/>
                        <a:uLnTx/>
                        <a:uFillTx/>
                        <a:latin typeface="Arial"/>
                        <a:ea typeface="ＭＳ Ｐゴシック"/>
                        <a:cs typeface="+mn-cs"/>
                      </a:endParaRP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8478115"/>
                  </a:ext>
                </a:extLst>
              </a:tr>
            </a:tbl>
          </a:graphicData>
        </a:graphic>
      </p:graphicFrame>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1064568" y="1772816"/>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認可された経済特区（</a:t>
            </a:r>
            <a:r>
              <a:rPr lang="en-US" altLang="ja-JP" dirty="0">
                <a:solidFill>
                  <a:srgbClr val="000000"/>
                </a:solidFill>
                <a:latin typeface="Arial Black" pitchFamily="34" charset="0"/>
                <a:ea typeface="HGP創英角ｺﾞｼｯｸUB" pitchFamily="50" charset="-128"/>
              </a:rPr>
              <a:t>SEZ</a:t>
            </a:r>
            <a:r>
              <a:rPr lang="ja-JP" altLang="en-US" dirty="0">
                <a:solidFill>
                  <a:srgbClr val="000000"/>
                </a:solidFill>
                <a:latin typeface="Arial Black" pitchFamily="34" charset="0"/>
                <a:ea typeface="HGP創英角ｺﾞｼｯｸUB" pitchFamily="50" charset="-128"/>
              </a:rPr>
              <a:t>）</a:t>
            </a:r>
          </a:p>
        </p:txBody>
      </p:sp>
    </p:spTree>
    <p:extLst>
      <p:ext uri="{BB962C8B-B14F-4D97-AF65-F5344CB8AC3E}">
        <p14:creationId xmlns:p14="http://schemas.microsoft.com/office/powerpoint/2010/main" val="331035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p:cNvGraphicFramePr>
          <p:nvPr>
            <p:custDataLst>
              <p:tags r:id="rId1"/>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4" name="Rectangle 6"/>
          <p:cNvSpPr>
            <a:spLocks noChangeArrowheads="1"/>
          </p:cNvSpPr>
          <p:nvPr/>
        </p:nvSpPr>
        <p:spPr bwMode="auto">
          <a:xfrm>
            <a:off x="1352600" y="1520787"/>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424608" y="6178847"/>
            <a:ext cx="5616624" cy="31096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318470454"/>
              </p:ext>
            </p:extLst>
          </p:nvPr>
        </p:nvGraphicFramePr>
        <p:xfrm>
          <a:off x="1352600" y="1862447"/>
          <a:ext cx="7295827" cy="415476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57.3</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59.2</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58.2</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41.09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378.8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歳が人口に占める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18.5%</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テキスト ボックス 2">
            <a:extLst>
              <a:ext uri="{FF2B5EF4-FFF2-40B4-BE49-F238E27FC236}">
                <a16:creationId xmlns:a16="http://schemas.microsoft.com/office/drawing/2014/main" id="{6AAA86AA-06D7-F154-FA21-077920DEEBF5}"/>
              </a:ext>
            </a:extLst>
          </p:cNvPr>
          <p:cNvSpPr txBox="1"/>
          <p:nvPr/>
        </p:nvSpPr>
        <p:spPr>
          <a:xfrm>
            <a:off x="199710" y="6577831"/>
            <a:ext cx="5616624" cy="21666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p>
        </p:txBody>
      </p:sp>
    </p:spTree>
    <p:extLst>
      <p:ext uri="{BB962C8B-B14F-4D97-AF65-F5344CB8AC3E}">
        <p14:creationId xmlns:p14="http://schemas.microsoft.com/office/powerpoint/2010/main" val="182893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81636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1" imgW="270" imgH="270" progId="TCLayout.ActiveDocument.1">
                  <p:embed/>
                </p:oleObj>
              </mc:Choice>
              <mc:Fallback>
                <p:oleObj name="think-cellスライド" r:id="rId151" imgW="270" imgH="270" progId="TCLayout.ActiveDocument.1">
                  <p:embed/>
                  <p:pic>
                    <p:nvPicPr>
                      <p:cNvPr id="8" name="オブジェクト 7" hidden="1"/>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426755" y="1837281"/>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374889" y="1477879"/>
            <a:ext cx="9331085"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374889" y="4081065"/>
            <a:ext cx="9331085"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976940" y="1837285"/>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93095"/>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kumimoji="0" lang="ja-JP" altLang="en-US" sz="800" dirty="0" bmk=""/>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369300" y="2830513"/>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369300" y="3017838"/>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p:cNvSpPr>
          <p:nvPr>
            <p:custDataLst>
              <p:tags r:id="rId5"/>
            </p:custDataLst>
          </p:nvPr>
        </p:nvSpPr>
        <p:spPr bwMode="auto">
          <a:xfrm>
            <a:off x="8580438"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p:cNvSpPr>
          <p:nvPr>
            <p:custDataLst>
              <p:tags r:id="rId6"/>
            </p:custDataLst>
          </p:nvPr>
        </p:nvSpPr>
        <p:spPr bwMode="auto">
          <a:xfrm>
            <a:off x="8580438"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7"/>
            </p:custDataLst>
          </p:nvPr>
        </p:nvSpPr>
        <p:spPr bwMode="gray">
          <a:xfrm>
            <a:off x="8412163" y="55006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412163" y="57038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9"/>
            </p:custDataLst>
          </p:nvPr>
        </p:nvSpPr>
        <p:spPr bwMode="auto">
          <a:xfrm>
            <a:off x="8642350" y="549592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p:cNvSpPr>
          <p:nvPr>
            <p:custDataLst>
              <p:tags r:id="rId10"/>
            </p:custDataLst>
          </p:nvPr>
        </p:nvSpPr>
        <p:spPr bwMode="auto">
          <a:xfrm>
            <a:off x="8642350" y="56991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a:cxnSpLocks/>
          </p:cNvCxnSpPr>
          <p:nvPr>
            <p:custDataLst>
              <p:tags r:id="rId11"/>
            </p:custDataLst>
          </p:nvPr>
        </p:nvCxnSpPr>
        <p:spPr bwMode="gray">
          <a:xfrm>
            <a:off x="8323990" y="3440128"/>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2"/>
            </p:custDataLst>
          </p:nvPr>
        </p:nvSpPr>
        <p:spPr bwMode="gray">
          <a:xfrm>
            <a:off x="8395427" y="3402027"/>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583545" y="338297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3610015" y="6209628"/>
            <a:ext cx="2313773" cy="338554"/>
          </a:xfrm>
          <a:prstGeom prst="rect">
            <a:avLst/>
          </a:prstGeom>
          <a:noFill/>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年価値で計算</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年の一時的な落ち込みから、直近は増加に転じている。</a:t>
            </a:r>
          </a:p>
        </p:txBody>
      </p:sp>
      <p:graphicFrame>
        <p:nvGraphicFramePr>
          <p:cNvPr id="9" name="Chart 8">
            <a:extLst>
              <a:ext uri="{FF2B5EF4-FFF2-40B4-BE49-F238E27FC236}">
                <a16:creationId xmlns:a16="http://schemas.microsoft.com/office/drawing/2014/main" id="{99425015-D651-2655-CEF6-C99F4CB10BB9}"/>
              </a:ext>
            </a:extLst>
          </p:cNvPr>
          <p:cNvGraphicFramePr/>
          <p:nvPr>
            <p:custDataLst>
              <p:tags r:id="rId14"/>
            </p:custDataLst>
            <p:extLst>
              <p:ext uri="{D42A27DB-BD31-4B8C-83A1-F6EECF244321}">
                <p14:modId xmlns:p14="http://schemas.microsoft.com/office/powerpoint/2010/main" val="510236821"/>
              </p:ext>
            </p:extLst>
          </p:nvPr>
        </p:nvGraphicFramePr>
        <p:xfrm>
          <a:off x="85725" y="2357438"/>
          <a:ext cx="8083550" cy="1633537"/>
        </p:xfrm>
        <a:graphic>
          <a:graphicData uri="http://schemas.openxmlformats.org/drawingml/2006/chart">
            <c:chart xmlns:c="http://schemas.openxmlformats.org/drawingml/2006/chart" xmlns:r="http://schemas.openxmlformats.org/officeDocument/2006/relationships" r:id="rId153"/>
          </a:graphicData>
        </a:graphic>
      </p:graphicFrame>
      <p:sp>
        <p:nvSpPr>
          <p:cNvPr id="161" name="テキスト プレースホルダ 9">
            <a:extLst>
              <a:ext uri="{FF2B5EF4-FFF2-40B4-BE49-F238E27FC236}">
                <a16:creationId xmlns:a16="http://schemas.microsoft.com/office/drawing/2014/main" id="{77C4DC46-B4D1-5E10-D3C0-D8DDFBC5692F}"/>
              </a:ext>
            </a:extLst>
          </p:cNvPr>
          <p:cNvSpPr>
            <a:spLocks/>
          </p:cNvSpPr>
          <p:nvPr>
            <p:custDataLst>
              <p:tags r:id="rId15"/>
            </p:custDataLst>
          </p:nvPr>
        </p:nvSpPr>
        <p:spPr bwMode="auto">
          <a:xfrm>
            <a:off x="102076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76F88-BFF6-4FE0-9BD7-2F4994406008}"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566D7F32-5803-C8C3-9BB6-01D7488E791E}"/>
              </a:ext>
            </a:extLst>
          </p:cNvPr>
          <p:cNvSpPr>
            <a:spLocks/>
          </p:cNvSpPr>
          <p:nvPr>
            <p:custDataLst>
              <p:tags r:id="rId16"/>
            </p:custDataLst>
          </p:nvPr>
        </p:nvSpPr>
        <p:spPr bwMode="auto">
          <a:xfrm>
            <a:off x="133032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413B7B-0DE2-4755-8723-F938DCD1319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93236B39-69F3-2873-5249-EEEBA117C924}"/>
              </a:ext>
            </a:extLst>
          </p:cNvPr>
          <p:cNvSpPr>
            <a:spLocks/>
          </p:cNvSpPr>
          <p:nvPr>
            <p:custDataLst>
              <p:tags r:id="rId17"/>
            </p:custDataLst>
          </p:nvPr>
        </p:nvSpPr>
        <p:spPr bwMode="auto">
          <a:xfrm>
            <a:off x="164147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D576A8-C5BC-4247-B6A0-2C38677B2EBE}"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5666A70A-43C1-FBB4-4F8D-33B4C9CB9881}"/>
              </a:ext>
            </a:extLst>
          </p:cNvPr>
          <p:cNvSpPr>
            <a:spLocks/>
          </p:cNvSpPr>
          <p:nvPr>
            <p:custDataLst>
              <p:tags r:id="rId18"/>
            </p:custDataLst>
          </p:nvPr>
        </p:nvSpPr>
        <p:spPr bwMode="gray">
          <a:xfrm>
            <a:off x="1885950" y="3430588"/>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D6754C-3145-4FBD-93BD-39FDC7D15307}" type="datetime'''1'''''''''''''''''',0''''''''''''''''''2''''''''''''2'">
              <a:rPr lang="ja-JP" altLang="en-US" sz="800" smtClean="0">
                <a:effectLst/>
                <a:sym typeface="+mn-lt"/>
              </a:rPr>
              <a:pPr marL="0" lvl="0" indent="0" algn="ctr">
                <a:spcBef>
                  <a:spcPct val="0"/>
                </a:spcBef>
                <a:buNone/>
              </a:pPr>
              <a:t>1,022</a:t>
            </a:fld>
            <a:endParaRPr kumimoji="1" lang="ja-JP" altLang="en-US" sz="800" dirty="0">
              <a:sym typeface="+mn-lt"/>
            </a:endParaRPr>
          </a:p>
        </p:txBody>
      </p:sp>
      <p:sp>
        <p:nvSpPr>
          <p:cNvPr id="164" name="テキスト プレースホルダ 9">
            <a:extLst>
              <a:ext uri="{FF2B5EF4-FFF2-40B4-BE49-F238E27FC236}">
                <a16:creationId xmlns:a16="http://schemas.microsoft.com/office/drawing/2014/main" id="{0A41D793-A71C-9751-D378-8CCEA387E6BF}"/>
              </a:ext>
            </a:extLst>
          </p:cNvPr>
          <p:cNvSpPr>
            <a:spLocks/>
          </p:cNvSpPr>
          <p:nvPr>
            <p:custDataLst>
              <p:tags r:id="rId19"/>
            </p:custDataLst>
          </p:nvPr>
        </p:nvSpPr>
        <p:spPr bwMode="auto">
          <a:xfrm>
            <a:off x="195262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2FD8AF-82FD-4922-837F-D586314551B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6C4CC184-B7F8-460F-7C3A-C8EAB2E139E5}"/>
              </a:ext>
            </a:extLst>
          </p:cNvPr>
          <p:cNvSpPr>
            <a:spLocks/>
          </p:cNvSpPr>
          <p:nvPr>
            <p:custDataLst>
              <p:tags r:id="rId20"/>
            </p:custDataLst>
          </p:nvPr>
        </p:nvSpPr>
        <p:spPr bwMode="gray">
          <a:xfrm>
            <a:off x="2195513" y="34036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F6AD03-8FD0-40C0-9380-B244105D5EAA}" type="datetime'''''''''1'''',''''''0''''''''''''''''''''''94'''''''">
              <a:rPr lang="ja-JP" altLang="en-US" sz="800" smtClean="0">
                <a:effectLst/>
                <a:sym typeface="+mn-lt"/>
              </a:rPr>
              <a:pPr marL="0" lvl="0" indent="0" algn="ctr">
                <a:spcBef>
                  <a:spcPct val="0"/>
                </a:spcBef>
                <a:buNone/>
              </a:pPr>
              <a:t>1,094</a:t>
            </a:fld>
            <a:endParaRPr kumimoji="1" lang="ja-JP" altLang="en-US" sz="800" dirty="0">
              <a:sym typeface="+mn-lt"/>
            </a:endParaRPr>
          </a:p>
        </p:txBody>
      </p:sp>
      <p:sp>
        <p:nvSpPr>
          <p:cNvPr id="165" name="テキスト プレースホルダ 9">
            <a:extLst>
              <a:ext uri="{FF2B5EF4-FFF2-40B4-BE49-F238E27FC236}">
                <a16:creationId xmlns:a16="http://schemas.microsoft.com/office/drawing/2014/main" id="{232FEB93-7C88-D318-61B2-4AE48AC3E39A}"/>
              </a:ext>
            </a:extLst>
          </p:cNvPr>
          <p:cNvSpPr>
            <a:spLocks/>
          </p:cNvSpPr>
          <p:nvPr>
            <p:custDataLst>
              <p:tags r:id="rId21"/>
            </p:custDataLst>
          </p:nvPr>
        </p:nvSpPr>
        <p:spPr bwMode="auto">
          <a:xfrm>
            <a:off x="226218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3CE406-DEFD-42B4-8C61-C0F9EBB54000}"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1D7A4F56-B5FF-D3BA-8D17-938ACD6F68AA}"/>
              </a:ext>
            </a:extLst>
          </p:cNvPr>
          <p:cNvSpPr>
            <a:spLocks/>
          </p:cNvSpPr>
          <p:nvPr>
            <p:custDataLst>
              <p:tags r:id="rId22"/>
            </p:custDataLst>
          </p:nvPr>
        </p:nvSpPr>
        <p:spPr bwMode="gray">
          <a:xfrm>
            <a:off x="2506663" y="33686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72D1B4-5E40-4FDF-AE20-4CF02C1C146D}" type="datetime'1'''''''''''''''''''',''1''''''98'''">
              <a:rPr lang="ja-JP" altLang="en-US" sz="800" smtClean="0">
                <a:effectLst/>
                <a:sym typeface="+mn-lt"/>
              </a:rPr>
              <a:pPr marL="0" lvl="0" indent="0" algn="ctr">
                <a:spcBef>
                  <a:spcPct val="0"/>
                </a:spcBef>
                <a:buNone/>
              </a:pPr>
              <a:t>1,198</a:t>
            </a:fld>
            <a:endParaRPr kumimoji="1" lang="ja-JP" altLang="en-US" sz="800" dirty="0">
              <a:sym typeface="+mn-lt"/>
            </a:endParaRPr>
          </a:p>
        </p:txBody>
      </p:sp>
      <p:sp>
        <p:nvSpPr>
          <p:cNvPr id="166" name="テキスト プレースホルダ 9">
            <a:extLst>
              <a:ext uri="{FF2B5EF4-FFF2-40B4-BE49-F238E27FC236}">
                <a16:creationId xmlns:a16="http://schemas.microsoft.com/office/drawing/2014/main" id="{354F609F-B105-2320-1E1B-81521C6935DB}"/>
              </a:ext>
            </a:extLst>
          </p:cNvPr>
          <p:cNvSpPr>
            <a:spLocks/>
          </p:cNvSpPr>
          <p:nvPr>
            <p:custDataLst>
              <p:tags r:id="rId23"/>
            </p:custDataLst>
          </p:nvPr>
        </p:nvSpPr>
        <p:spPr bwMode="auto">
          <a:xfrm>
            <a:off x="257333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7BFE2-1282-4BCA-A889-3BA753272A9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CC8903E1-B153-DA5F-423F-E8DFB6630718}"/>
              </a:ext>
            </a:extLst>
          </p:cNvPr>
          <p:cNvSpPr>
            <a:spLocks/>
          </p:cNvSpPr>
          <p:nvPr>
            <p:custDataLst>
              <p:tags r:id="rId24"/>
            </p:custDataLst>
          </p:nvPr>
        </p:nvSpPr>
        <p:spPr bwMode="gray">
          <a:xfrm>
            <a:off x="2817813" y="33274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ECB7E-9C68-4E5A-B521-1DA366D8DC32}" type="datetime'''''''''''1'''''''',2''''''''''''7''''''''''2'''''">
              <a:rPr lang="ja-JP" altLang="en-US" sz="800" smtClean="0">
                <a:effectLst/>
                <a:sym typeface="+mn-lt"/>
              </a:rPr>
              <a:pPr marL="0" lvl="0" indent="0" algn="ctr">
                <a:spcBef>
                  <a:spcPct val="0"/>
                </a:spcBef>
                <a:buNone/>
              </a:pPr>
              <a:t>1,272</a:t>
            </a:fld>
            <a:endParaRPr kumimoji="1" lang="ja-JP" altLang="en-US" sz="800" dirty="0">
              <a:sym typeface="+mn-lt"/>
            </a:endParaRPr>
          </a:p>
        </p:txBody>
      </p:sp>
      <p:sp>
        <p:nvSpPr>
          <p:cNvPr id="167" name="テキスト プレースホルダ 9">
            <a:extLst>
              <a:ext uri="{FF2B5EF4-FFF2-40B4-BE49-F238E27FC236}">
                <a16:creationId xmlns:a16="http://schemas.microsoft.com/office/drawing/2014/main" id="{CCCACFE0-A4B6-881C-C739-97361A3521B5}"/>
              </a:ext>
            </a:extLst>
          </p:cNvPr>
          <p:cNvSpPr>
            <a:spLocks/>
          </p:cNvSpPr>
          <p:nvPr>
            <p:custDataLst>
              <p:tags r:id="rId25"/>
            </p:custDataLst>
          </p:nvPr>
        </p:nvSpPr>
        <p:spPr bwMode="auto">
          <a:xfrm>
            <a:off x="288448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5F05E-E63C-45DD-BFD5-D0EBE20D724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A7F9CCBD-BD4A-D545-4859-4EDFA4F55C7E}"/>
              </a:ext>
            </a:extLst>
          </p:cNvPr>
          <p:cNvSpPr>
            <a:spLocks/>
          </p:cNvSpPr>
          <p:nvPr>
            <p:custDataLst>
              <p:tags r:id="rId26"/>
            </p:custDataLst>
          </p:nvPr>
        </p:nvSpPr>
        <p:spPr bwMode="gray">
          <a:xfrm>
            <a:off x="3127375" y="3316288"/>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2A656D-13E2-4BB1-AF3D-0089B0A2E80E}" type="datetime'''''''''''''''''''''''1'''''',''''''''2''''''5''5'">
              <a:rPr lang="ja-JP" altLang="en-US" sz="800" smtClean="0">
                <a:effectLst/>
                <a:sym typeface="+mn-lt"/>
              </a:rPr>
              <a:pPr marL="0" lvl="0" indent="0" algn="ctr">
                <a:spcBef>
                  <a:spcPct val="0"/>
                </a:spcBef>
                <a:buNone/>
              </a:pPr>
              <a:t>1,255</a:t>
            </a:fld>
            <a:endParaRPr kumimoji="1" lang="ja-JP" altLang="en-US" sz="800" dirty="0">
              <a:sym typeface="+mn-lt"/>
            </a:endParaRPr>
          </a:p>
        </p:txBody>
      </p:sp>
      <p:sp>
        <p:nvSpPr>
          <p:cNvPr id="168" name="テキスト プレースホルダ 9">
            <a:extLst>
              <a:ext uri="{FF2B5EF4-FFF2-40B4-BE49-F238E27FC236}">
                <a16:creationId xmlns:a16="http://schemas.microsoft.com/office/drawing/2014/main" id="{351BE038-AC39-2CA6-601F-EACD33E4A95E}"/>
              </a:ext>
            </a:extLst>
          </p:cNvPr>
          <p:cNvSpPr>
            <a:spLocks/>
          </p:cNvSpPr>
          <p:nvPr>
            <p:custDataLst>
              <p:tags r:id="rId27"/>
            </p:custDataLst>
          </p:nvPr>
        </p:nvSpPr>
        <p:spPr bwMode="auto">
          <a:xfrm>
            <a:off x="319405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E52F92-B980-4ED4-AB14-5C7EAAC7B065}"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041F459E-21F6-0C55-D8D5-F1E933E99931}"/>
              </a:ext>
            </a:extLst>
          </p:cNvPr>
          <p:cNvSpPr>
            <a:spLocks/>
          </p:cNvSpPr>
          <p:nvPr>
            <p:custDataLst>
              <p:tags r:id="rId28"/>
            </p:custDataLst>
          </p:nvPr>
        </p:nvSpPr>
        <p:spPr bwMode="gray">
          <a:xfrm>
            <a:off x="3438525" y="32893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B9BF31-7EBD-4196-A760-A32542A9F0D0}" type="datetime'''''''''''1'''''''''''''''''',''''''''''2''''''6''2'''''''''">
              <a:rPr lang="ja-JP" altLang="en-US" sz="800" smtClean="0">
                <a:effectLst/>
                <a:sym typeface="+mn-lt"/>
              </a:rPr>
              <a:pPr marL="0" lvl="0" indent="0" algn="ctr">
                <a:spcBef>
                  <a:spcPct val="0"/>
                </a:spcBef>
                <a:buNone/>
              </a:pPr>
              <a:t>1,262</a:t>
            </a:fld>
            <a:endParaRPr kumimoji="1" lang="ja-JP" altLang="en-US" sz="800" dirty="0">
              <a:sym typeface="+mn-lt"/>
            </a:endParaRPr>
          </a:p>
        </p:txBody>
      </p:sp>
      <p:sp>
        <p:nvSpPr>
          <p:cNvPr id="169" name="テキスト プレースホルダ 9">
            <a:extLst>
              <a:ext uri="{FF2B5EF4-FFF2-40B4-BE49-F238E27FC236}">
                <a16:creationId xmlns:a16="http://schemas.microsoft.com/office/drawing/2014/main" id="{2664A45B-27AD-689B-4D0D-76452BF031CE}"/>
              </a:ext>
            </a:extLst>
          </p:cNvPr>
          <p:cNvSpPr>
            <a:spLocks/>
          </p:cNvSpPr>
          <p:nvPr>
            <p:custDataLst>
              <p:tags r:id="rId29"/>
            </p:custDataLst>
          </p:nvPr>
        </p:nvSpPr>
        <p:spPr bwMode="auto">
          <a:xfrm>
            <a:off x="350520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920143-B141-49A7-84E5-930C09BA819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761B6206-1A5C-62DC-E839-882C9D23D503}"/>
              </a:ext>
            </a:extLst>
          </p:cNvPr>
          <p:cNvSpPr>
            <a:spLocks/>
          </p:cNvSpPr>
          <p:nvPr>
            <p:custDataLst>
              <p:tags r:id="rId30"/>
            </p:custDataLst>
          </p:nvPr>
        </p:nvSpPr>
        <p:spPr bwMode="gray">
          <a:xfrm>
            <a:off x="3749675" y="323215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B8803B-3649-4273-8170-373A3C97C7F3}" type="datetime'''''''''''''''''''''''1'''''''''',''''''370'''''''">
              <a:rPr lang="ja-JP" altLang="en-US" sz="800" smtClean="0">
                <a:effectLst/>
                <a:sym typeface="+mn-lt"/>
              </a:rPr>
              <a:pPr marL="0" lvl="0" indent="0" algn="ctr">
                <a:spcBef>
                  <a:spcPct val="0"/>
                </a:spcBef>
                <a:buNone/>
              </a:pPr>
              <a:t>1,370</a:t>
            </a:fld>
            <a:endParaRPr kumimoji="1" lang="ja-JP" altLang="en-US" sz="800" dirty="0">
              <a:sym typeface="+mn-lt"/>
            </a:endParaRPr>
          </a:p>
        </p:txBody>
      </p:sp>
      <p:sp>
        <p:nvSpPr>
          <p:cNvPr id="170" name="テキスト プレースホルダ 9">
            <a:extLst>
              <a:ext uri="{FF2B5EF4-FFF2-40B4-BE49-F238E27FC236}">
                <a16:creationId xmlns:a16="http://schemas.microsoft.com/office/drawing/2014/main" id="{1F3205FB-1299-801F-CC64-9743FC21A843}"/>
              </a:ext>
            </a:extLst>
          </p:cNvPr>
          <p:cNvSpPr>
            <a:spLocks/>
          </p:cNvSpPr>
          <p:nvPr>
            <p:custDataLst>
              <p:tags r:id="rId31"/>
            </p:custDataLst>
          </p:nvPr>
        </p:nvSpPr>
        <p:spPr bwMode="auto">
          <a:xfrm>
            <a:off x="381635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B0FAD5-DF17-4543-B4FB-E61CF3FAB0C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7CBE2718-8B5D-8CB5-0890-0DC1B2682A34}"/>
              </a:ext>
            </a:extLst>
          </p:cNvPr>
          <p:cNvSpPr>
            <a:spLocks/>
          </p:cNvSpPr>
          <p:nvPr>
            <p:custDataLst>
              <p:tags r:id="rId32"/>
            </p:custDataLst>
          </p:nvPr>
        </p:nvSpPr>
        <p:spPr bwMode="gray">
          <a:xfrm>
            <a:off x="4059238" y="3201988"/>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6B2BB8-0E0D-4B78-9AF9-0B98EB8957E6}" type="datetime'''''''1'''''',''''''''''4''''''''''''0''''''''''''9'''''''''">
              <a:rPr lang="ja-JP" altLang="en-US" sz="800" smtClean="0">
                <a:effectLst/>
                <a:sym typeface="+mn-lt"/>
              </a:rPr>
              <a:pPr marL="0" lvl="0" indent="0" algn="ctr">
                <a:spcBef>
                  <a:spcPct val="0"/>
                </a:spcBef>
                <a:buNone/>
              </a:pPr>
              <a:t>1,409</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2B380356-7C7F-CD8F-C80F-4D02634AE6DA}"/>
              </a:ext>
            </a:extLst>
          </p:cNvPr>
          <p:cNvSpPr>
            <a:spLocks/>
          </p:cNvSpPr>
          <p:nvPr>
            <p:custDataLst>
              <p:tags r:id="rId33"/>
            </p:custDataLst>
          </p:nvPr>
        </p:nvSpPr>
        <p:spPr bwMode="gray">
          <a:xfrm>
            <a:off x="4059238" y="3584575"/>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85AB0-376C-42AC-96F6-6568FF878090}" type="datetime'''''''''''''''''''''''''''''''''''''1,''''''0''''1''''6'''''''">
              <a:rPr lang="ja-JP" altLang="en-US" sz="800" smtClean="0">
                <a:effectLst/>
                <a:sym typeface="+mn-lt"/>
              </a:rPr>
              <a:pPr marL="0" lvl="0" indent="0" algn="ctr">
                <a:spcBef>
                  <a:spcPct val="0"/>
                </a:spcBef>
                <a:buNone/>
              </a:pPr>
              <a:t>1,016</a:t>
            </a:fld>
            <a:endParaRPr kumimoji="1" lang="ja-JP" altLang="en-US" sz="800" dirty="0">
              <a:sym typeface="+mn-lt"/>
            </a:endParaRPr>
          </a:p>
        </p:txBody>
      </p:sp>
      <p:sp>
        <p:nvSpPr>
          <p:cNvPr id="171" name="テキスト プレースホルダ 9">
            <a:extLst>
              <a:ext uri="{FF2B5EF4-FFF2-40B4-BE49-F238E27FC236}">
                <a16:creationId xmlns:a16="http://schemas.microsoft.com/office/drawing/2014/main" id="{6728635C-1E17-10A4-398F-E0550226A7EE}"/>
              </a:ext>
            </a:extLst>
          </p:cNvPr>
          <p:cNvSpPr>
            <a:spLocks/>
          </p:cNvSpPr>
          <p:nvPr>
            <p:custDataLst>
              <p:tags r:id="rId34"/>
            </p:custDataLst>
          </p:nvPr>
        </p:nvSpPr>
        <p:spPr bwMode="auto">
          <a:xfrm>
            <a:off x="412591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D40128-5797-4E6B-B0D3-F7064B66342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D9AEB3F0-AD1E-8222-4172-98235214D1BC}"/>
              </a:ext>
            </a:extLst>
          </p:cNvPr>
          <p:cNvSpPr>
            <a:spLocks/>
          </p:cNvSpPr>
          <p:nvPr>
            <p:custDataLst>
              <p:tags r:id="rId35"/>
            </p:custDataLst>
          </p:nvPr>
        </p:nvSpPr>
        <p:spPr bwMode="gray">
          <a:xfrm>
            <a:off x="4370388" y="31781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DCF6C7-67C2-40A1-A3A2-568834D27962}" type="datetime'''''''''''''''''''''''''''''1'''''',''''''4''''''37'''''''">
              <a:rPr lang="ja-JP" altLang="en-US" sz="800" smtClean="0">
                <a:effectLst/>
                <a:sym typeface="+mn-lt"/>
              </a:rPr>
              <a:pPr marL="0" lvl="0" indent="0" algn="ctr">
                <a:spcBef>
                  <a:spcPct val="0"/>
                </a:spcBef>
                <a:buNone/>
              </a:pPr>
              <a:t>1,437</a:t>
            </a:fld>
            <a:endParaRPr kumimoji="1" lang="ja-JP" altLang="en-US" sz="800" dirty="0">
              <a:sym typeface="+mn-lt"/>
            </a:endParaRPr>
          </a:p>
        </p:txBody>
      </p:sp>
      <p:sp>
        <p:nvSpPr>
          <p:cNvPr id="269" name="テキスト プレースホルダ 9">
            <a:extLst>
              <a:ext uri="{FF2B5EF4-FFF2-40B4-BE49-F238E27FC236}">
                <a16:creationId xmlns:a16="http://schemas.microsoft.com/office/drawing/2014/main" id="{9A0CF82B-B67A-05EE-B20D-B78399E12AE5}"/>
              </a:ext>
            </a:extLst>
          </p:cNvPr>
          <p:cNvSpPr>
            <a:spLocks/>
          </p:cNvSpPr>
          <p:nvPr>
            <p:custDataLst>
              <p:tags r:id="rId36"/>
            </p:custDataLst>
          </p:nvPr>
        </p:nvSpPr>
        <p:spPr bwMode="gray">
          <a:xfrm>
            <a:off x="4370388" y="3575050"/>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F4469-5C08-4987-8498-937AC4F4F842}" type="datetime'''''''1'''''',''0''''''''''7''''''''''''''''6'''''">
              <a:rPr lang="ja-JP" altLang="en-US" sz="800" smtClean="0">
                <a:effectLst/>
                <a:sym typeface="+mn-lt"/>
              </a:rPr>
              <a:pPr marL="0" lvl="0" indent="0" algn="ctr">
                <a:spcBef>
                  <a:spcPct val="0"/>
                </a:spcBef>
                <a:buNone/>
              </a:pPr>
              <a:t>1,076</a:t>
            </a:fld>
            <a:endParaRPr kumimoji="1" lang="ja-JP" altLang="en-US" sz="800" dirty="0">
              <a:sym typeface="+mn-lt"/>
            </a:endParaRPr>
          </a:p>
        </p:txBody>
      </p:sp>
      <p:sp>
        <p:nvSpPr>
          <p:cNvPr id="172" name="テキスト プレースホルダ 9">
            <a:extLst>
              <a:ext uri="{FF2B5EF4-FFF2-40B4-BE49-F238E27FC236}">
                <a16:creationId xmlns:a16="http://schemas.microsoft.com/office/drawing/2014/main" id="{865EF7E7-A29F-D101-CAEA-B24E92B1C1D4}"/>
              </a:ext>
            </a:extLst>
          </p:cNvPr>
          <p:cNvSpPr>
            <a:spLocks/>
          </p:cNvSpPr>
          <p:nvPr>
            <p:custDataLst>
              <p:tags r:id="rId37"/>
            </p:custDataLst>
          </p:nvPr>
        </p:nvSpPr>
        <p:spPr bwMode="auto">
          <a:xfrm>
            <a:off x="443706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BDA434-2C6A-4B31-AD73-34B2A39ACA5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C64C7695-E90C-32A2-3BFF-EBB3B088F071}"/>
              </a:ext>
            </a:extLst>
          </p:cNvPr>
          <p:cNvSpPr>
            <a:spLocks/>
          </p:cNvSpPr>
          <p:nvPr>
            <p:custDataLst>
              <p:tags r:id="rId38"/>
            </p:custDataLst>
          </p:nvPr>
        </p:nvSpPr>
        <p:spPr bwMode="gray">
          <a:xfrm>
            <a:off x="4681538" y="31527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4B0858-A381-400E-9B67-4229021BF8EB}" type="datetime'''1'',''''4''''7''''''''''9'''''''''''''''''''''''''''''">
              <a:rPr lang="ja-JP" altLang="en-US" sz="800" smtClean="0">
                <a:effectLst/>
                <a:sym typeface="+mn-lt"/>
              </a:rPr>
              <a:pPr marL="0" lvl="0" indent="0" algn="ctr">
                <a:spcBef>
                  <a:spcPct val="0"/>
                </a:spcBef>
                <a:buNone/>
              </a:pPr>
              <a:t>1,479</a:t>
            </a:fld>
            <a:endParaRPr kumimoji="1" lang="ja-JP" altLang="en-US" sz="800" dirty="0">
              <a:sym typeface="+mn-lt"/>
            </a:endParaRPr>
          </a:p>
        </p:txBody>
      </p:sp>
      <p:sp>
        <p:nvSpPr>
          <p:cNvPr id="271" name="テキスト プレースホルダ 9">
            <a:extLst>
              <a:ext uri="{FF2B5EF4-FFF2-40B4-BE49-F238E27FC236}">
                <a16:creationId xmlns:a16="http://schemas.microsoft.com/office/drawing/2014/main" id="{0D7DDD8C-0DAB-7EF7-027B-BD18052EAC6B}"/>
              </a:ext>
            </a:extLst>
          </p:cNvPr>
          <p:cNvSpPr>
            <a:spLocks/>
          </p:cNvSpPr>
          <p:nvPr>
            <p:custDataLst>
              <p:tags r:id="rId39"/>
            </p:custDataLst>
          </p:nvPr>
        </p:nvSpPr>
        <p:spPr bwMode="gray">
          <a:xfrm>
            <a:off x="4681538" y="3565525"/>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A2F708-CAE5-47BE-9C25-264E959D7FED}" type="datetime'''''''''''1'''',1''''''''''''''''''''''''''''''41'''''''''''">
              <a:rPr lang="ja-JP" altLang="en-US" sz="800" smtClean="0">
                <a:effectLst/>
                <a:sym typeface="+mn-lt"/>
              </a:rPr>
              <a:pPr marL="0" lvl="0" indent="0" algn="ctr">
                <a:spcBef>
                  <a:spcPct val="0"/>
                </a:spcBef>
                <a:buNone/>
              </a:pPr>
              <a:t>1,141</a:t>
            </a:fld>
            <a:endParaRPr kumimoji="1" lang="ja-JP" altLang="en-US" sz="800" dirty="0">
              <a:sym typeface="+mn-lt"/>
            </a:endParaRPr>
          </a:p>
        </p:txBody>
      </p:sp>
      <p:sp>
        <p:nvSpPr>
          <p:cNvPr id="174" name="テキスト プレースホルダ 9">
            <a:extLst>
              <a:ext uri="{FF2B5EF4-FFF2-40B4-BE49-F238E27FC236}">
                <a16:creationId xmlns:a16="http://schemas.microsoft.com/office/drawing/2014/main" id="{F8F250DE-4ED4-A24E-09AB-4149D5520119}"/>
              </a:ext>
            </a:extLst>
          </p:cNvPr>
          <p:cNvSpPr>
            <a:spLocks/>
          </p:cNvSpPr>
          <p:nvPr>
            <p:custDataLst>
              <p:tags r:id="rId40"/>
            </p:custDataLst>
          </p:nvPr>
        </p:nvSpPr>
        <p:spPr bwMode="auto">
          <a:xfrm>
            <a:off x="474821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A4A2F-DD13-432C-AFD9-FE108424199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BD68A111-F4DB-8D90-3828-0875C272A083}"/>
              </a:ext>
            </a:extLst>
          </p:cNvPr>
          <p:cNvSpPr>
            <a:spLocks/>
          </p:cNvSpPr>
          <p:nvPr>
            <p:custDataLst>
              <p:tags r:id="rId41"/>
            </p:custDataLst>
          </p:nvPr>
        </p:nvSpPr>
        <p:spPr bwMode="gray">
          <a:xfrm>
            <a:off x="4991100" y="30892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196530-D1B2-42D2-868C-C0047EEF580B}" type="datetime'1'''''''''''''''''''''',5''''''0''''8'''''''''''''''''''''">
              <a:rPr lang="ja-JP" altLang="en-US" sz="800" smtClean="0">
                <a:effectLst/>
                <a:sym typeface="+mn-lt"/>
              </a:rPr>
              <a:pPr marL="0" lvl="0" indent="0" algn="ctr">
                <a:spcBef>
                  <a:spcPct val="0"/>
                </a:spcBef>
                <a:buNone/>
              </a:pPr>
              <a:t>1,508</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E58225CA-5FD1-D54F-4A54-C786699BE71B}"/>
              </a:ext>
            </a:extLst>
          </p:cNvPr>
          <p:cNvSpPr>
            <a:spLocks/>
          </p:cNvSpPr>
          <p:nvPr>
            <p:custDataLst>
              <p:tags r:id="rId42"/>
            </p:custDataLst>
          </p:nvPr>
        </p:nvSpPr>
        <p:spPr bwMode="gray">
          <a:xfrm>
            <a:off x="4991100" y="353536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9DDC2-C008-4B19-99AF-D17E9257034F}" type="datetime'''''''''''''''''''''''''''1'''''',3''''''''''2''''''''''5'''''">
              <a:rPr lang="ja-JP" altLang="en-US" sz="800" smtClean="0">
                <a:effectLst/>
                <a:sym typeface="+mn-lt"/>
              </a:rPr>
              <a:pPr marL="0" lvl="0" indent="0" algn="ctr">
                <a:spcBef>
                  <a:spcPct val="0"/>
                </a:spcBef>
                <a:buNone/>
              </a:pPr>
              <a:t>1,325</a:t>
            </a:fld>
            <a:endParaRPr kumimoji="1" lang="ja-JP" altLang="en-US" sz="800" dirty="0">
              <a:sym typeface="+mn-lt"/>
            </a:endParaRPr>
          </a:p>
        </p:txBody>
      </p:sp>
      <p:sp>
        <p:nvSpPr>
          <p:cNvPr id="177" name="テキスト プレースホルダ 9">
            <a:extLst>
              <a:ext uri="{FF2B5EF4-FFF2-40B4-BE49-F238E27FC236}">
                <a16:creationId xmlns:a16="http://schemas.microsoft.com/office/drawing/2014/main" id="{3C121647-118F-B701-C94E-45C14D78995F}"/>
              </a:ext>
            </a:extLst>
          </p:cNvPr>
          <p:cNvSpPr>
            <a:spLocks/>
          </p:cNvSpPr>
          <p:nvPr>
            <p:custDataLst>
              <p:tags r:id="rId43"/>
            </p:custDataLst>
          </p:nvPr>
        </p:nvSpPr>
        <p:spPr bwMode="auto">
          <a:xfrm>
            <a:off x="505777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DFC37-626E-40A8-8FFA-C9A00E820A6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EB0250DB-96F3-1DDB-8EAB-D1CA3F0250AD}"/>
              </a:ext>
            </a:extLst>
          </p:cNvPr>
          <p:cNvSpPr>
            <a:spLocks/>
          </p:cNvSpPr>
          <p:nvPr>
            <p:custDataLst>
              <p:tags r:id="rId44"/>
            </p:custDataLst>
          </p:nvPr>
        </p:nvSpPr>
        <p:spPr bwMode="gray">
          <a:xfrm>
            <a:off x="5302250" y="30480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800ACD-5540-4038-9E24-65312145A132}" type="datetime'1'''''''''''''',''''''''''5''0''''''''4'''''''''''">
              <a:rPr lang="ja-JP" altLang="en-US" sz="800" smtClean="0">
                <a:effectLst/>
                <a:sym typeface="+mn-lt"/>
              </a:rPr>
              <a:pPr marL="0" lvl="0" indent="0" algn="ctr">
                <a:spcBef>
                  <a:spcPct val="0"/>
                </a:spcBef>
                <a:buNone/>
              </a:pPr>
              <a:t>1,504</a:t>
            </a:fld>
            <a:endParaRPr kumimoji="1" lang="ja-JP" altLang="en-US" sz="800" dirty="0">
              <a:sym typeface="+mn-lt"/>
            </a:endParaRPr>
          </a:p>
        </p:txBody>
      </p:sp>
      <p:sp>
        <p:nvSpPr>
          <p:cNvPr id="275" name="テキスト プレースホルダ 9">
            <a:extLst>
              <a:ext uri="{FF2B5EF4-FFF2-40B4-BE49-F238E27FC236}">
                <a16:creationId xmlns:a16="http://schemas.microsoft.com/office/drawing/2014/main" id="{AF9D4DD6-44ED-9E54-32B5-64E8DDE0B60C}"/>
              </a:ext>
            </a:extLst>
          </p:cNvPr>
          <p:cNvSpPr>
            <a:spLocks/>
          </p:cNvSpPr>
          <p:nvPr>
            <p:custDataLst>
              <p:tags r:id="rId45"/>
            </p:custDataLst>
          </p:nvPr>
        </p:nvSpPr>
        <p:spPr bwMode="gray">
          <a:xfrm>
            <a:off x="5302250" y="3514725"/>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6C5B8B-11C7-43D9-BC72-99D21B929C90}" type="datetime'1'''''''''''',''''''''''''4''''''''5''''''''''''''''6'''''">
              <a:rPr lang="ja-JP" altLang="en-US" sz="800" smtClean="0">
                <a:effectLst/>
                <a:sym typeface="+mn-lt"/>
              </a:rPr>
              <a:pPr marL="0" lvl="0" indent="0" algn="ctr">
                <a:spcBef>
                  <a:spcPct val="0"/>
                </a:spcBef>
                <a:buNone/>
              </a:pPr>
              <a:t>1,456</a:t>
            </a:fld>
            <a:endParaRPr kumimoji="1" lang="ja-JP" altLang="en-US" sz="800" dirty="0">
              <a:sym typeface="+mn-lt"/>
            </a:endParaRPr>
          </a:p>
        </p:txBody>
      </p:sp>
      <p:sp>
        <p:nvSpPr>
          <p:cNvPr id="178" name="テキスト プレースホルダ 9">
            <a:extLst>
              <a:ext uri="{FF2B5EF4-FFF2-40B4-BE49-F238E27FC236}">
                <a16:creationId xmlns:a16="http://schemas.microsoft.com/office/drawing/2014/main" id="{3F90F599-192F-A015-9F19-8AAF66FBFDA0}"/>
              </a:ext>
            </a:extLst>
          </p:cNvPr>
          <p:cNvSpPr>
            <a:spLocks/>
          </p:cNvSpPr>
          <p:nvPr>
            <p:custDataLst>
              <p:tags r:id="rId46"/>
            </p:custDataLst>
          </p:nvPr>
        </p:nvSpPr>
        <p:spPr bwMode="auto">
          <a:xfrm>
            <a:off x="536892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6567F9-1E6D-4787-A0BE-ED2F71FBBA5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1FF5092B-AC3D-E260-1637-0852ECE0AFB5}"/>
              </a:ext>
            </a:extLst>
          </p:cNvPr>
          <p:cNvSpPr>
            <a:spLocks/>
          </p:cNvSpPr>
          <p:nvPr>
            <p:custDataLst>
              <p:tags r:id="rId47"/>
            </p:custDataLst>
          </p:nvPr>
        </p:nvSpPr>
        <p:spPr bwMode="gray">
          <a:xfrm>
            <a:off x="5613400" y="299561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9D300B-609E-4B7E-BD13-8A91D6B0B3F4}" type="datetime'''''''1'''''''''',''''53''''''7'''''''''''''''''''">
              <a:rPr lang="ja-JP" altLang="en-US" sz="800" smtClean="0">
                <a:effectLst/>
                <a:sym typeface="+mn-lt"/>
              </a:rPr>
              <a:pPr marL="0" lvl="0" indent="0" algn="ctr">
                <a:spcBef>
                  <a:spcPct val="0"/>
                </a:spcBef>
                <a:buNone/>
              </a:pPr>
              <a:t>1,537</a:t>
            </a:fld>
            <a:endParaRPr kumimoji="1" lang="ja-JP" altLang="en-US" sz="800" dirty="0">
              <a:sym typeface="+mn-lt"/>
            </a:endParaRPr>
          </a:p>
        </p:txBody>
      </p:sp>
      <p:sp>
        <p:nvSpPr>
          <p:cNvPr id="281" name="テキスト プレースホルダ 9">
            <a:extLst>
              <a:ext uri="{FF2B5EF4-FFF2-40B4-BE49-F238E27FC236}">
                <a16:creationId xmlns:a16="http://schemas.microsoft.com/office/drawing/2014/main" id="{6B8551F8-2F4C-654F-B163-D0224F46088B}"/>
              </a:ext>
            </a:extLst>
          </p:cNvPr>
          <p:cNvSpPr>
            <a:spLocks/>
          </p:cNvSpPr>
          <p:nvPr>
            <p:custDataLst>
              <p:tags r:id="rId48"/>
            </p:custDataLst>
          </p:nvPr>
        </p:nvSpPr>
        <p:spPr bwMode="gray">
          <a:xfrm>
            <a:off x="5613400" y="349091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D0419F-8313-48E9-B8F5-21C7DCBC255F}" type="datetime'''''''''1,''''''''6''''''0''''''''''''''''''''''''6'''''''">
              <a:rPr lang="ja-JP" altLang="en-US" sz="800" smtClean="0">
                <a:effectLst/>
                <a:sym typeface="+mn-lt"/>
              </a:rPr>
              <a:pPr marL="0" lvl="0" indent="0" algn="ctr">
                <a:spcBef>
                  <a:spcPct val="0"/>
                </a:spcBef>
                <a:buNone/>
              </a:pPr>
              <a:t>1,606</a:t>
            </a:fld>
            <a:endParaRPr kumimoji="1" lang="ja-JP" altLang="en-US" sz="800" dirty="0">
              <a:sym typeface="+mn-lt"/>
            </a:endParaRPr>
          </a:p>
        </p:txBody>
      </p:sp>
      <p:sp>
        <p:nvSpPr>
          <p:cNvPr id="179" name="テキスト プレースホルダ 9">
            <a:extLst>
              <a:ext uri="{FF2B5EF4-FFF2-40B4-BE49-F238E27FC236}">
                <a16:creationId xmlns:a16="http://schemas.microsoft.com/office/drawing/2014/main" id="{F32E00C4-2791-725E-7F7E-C29A0219E633}"/>
              </a:ext>
            </a:extLst>
          </p:cNvPr>
          <p:cNvSpPr>
            <a:spLocks/>
          </p:cNvSpPr>
          <p:nvPr>
            <p:custDataLst>
              <p:tags r:id="rId49"/>
            </p:custDataLst>
          </p:nvPr>
        </p:nvSpPr>
        <p:spPr bwMode="auto">
          <a:xfrm>
            <a:off x="568007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0B8815-3367-4E79-B42E-9027B8461F5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C6FE1424-DBBE-ECB1-471D-720A1E813D22}"/>
              </a:ext>
            </a:extLst>
          </p:cNvPr>
          <p:cNvSpPr>
            <a:spLocks/>
          </p:cNvSpPr>
          <p:nvPr>
            <p:custDataLst>
              <p:tags r:id="rId50"/>
            </p:custDataLst>
          </p:nvPr>
        </p:nvSpPr>
        <p:spPr bwMode="gray">
          <a:xfrm>
            <a:off x="5922963" y="311785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EEAD3B-44F1-4871-A32C-42ED785FD366}" type="datetime'1'''''''''',''''''''''''''''''''1''''''7''''''4'">
              <a:rPr lang="ja-JP" altLang="en-US" sz="800" smtClean="0">
                <a:effectLst/>
                <a:sym typeface="+mn-lt"/>
              </a:rPr>
              <a:pPr marL="0" lvl="0" indent="0" algn="ctr">
                <a:spcBef>
                  <a:spcPct val="0"/>
                </a:spcBef>
                <a:buNone/>
              </a:pPr>
              <a:t>1,174</a:t>
            </a:fld>
            <a:endParaRPr kumimoji="1" lang="ja-JP" altLang="en-US" sz="800" dirty="0">
              <a:sym typeface="+mn-lt"/>
            </a:endParaRPr>
          </a:p>
        </p:txBody>
      </p:sp>
      <p:sp>
        <p:nvSpPr>
          <p:cNvPr id="283" name="テキスト プレースホルダ 9">
            <a:extLst>
              <a:ext uri="{FF2B5EF4-FFF2-40B4-BE49-F238E27FC236}">
                <a16:creationId xmlns:a16="http://schemas.microsoft.com/office/drawing/2014/main" id="{C29F91D3-5EDA-B53B-950A-5634C4E19892}"/>
              </a:ext>
            </a:extLst>
          </p:cNvPr>
          <p:cNvSpPr>
            <a:spLocks/>
          </p:cNvSpPr>
          <p:nvPr>
            <p:custDataLst>
              <p:tags r:id="rId51"/>
            </p:custDataLst>
          </p:nvPr>
        </p:nvSpPr>
        <p:spPr bwMode="gray">
          <a:xfrm>
            <a:off x="5922963" y="3524250"/>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F1957-A62D-4D36-8A32-58EADE475F4C}" type="datetime'1'''''',''''''''''''''4''''''''''''''''''''''''0''''''''2'''">
              <a:rPr lang="ja-JP" altLang="en-US" sz="800" smtClean="0">
                <a:effectLst/>
                <a:sym typeface="+mn-lt"/>
              </a:rPr>
              <a:pPr marL="0" lvl="0" indent="0" algn="ctr">
                <a:spcBef>
                  <a:spcPct val="0"/>
                </a:spcBef>
                <a:buNone/>
              </a:pPr>
              <a:t>1,402</a:t>
            </a:fld>
            <a:endParaRPr kumimoji="1" lang="ja-JP" altLang="en-US" sz="800" dirty="0">
              <a:sym typeface="+mn-lt"/>
            </a:endParaRPr>
          </a:p>
        </p:txBody>
      </p:sp>
      <p:sp>
        <p:nvSpPr>
          <p:cNvPr id="180" name="テキスト プレースホルダ 9">
            <a:extLst>
              <a:ext uri="{FF2B5EF4-FFF2-40B4-BE49-F238E27FC236}">
                <a16:creationId xmlns:a16="http://schemas.microsoft.com/office/drawing/2014/main" id="{138E77A8-5373-282C-7257-0C1C2A422F39}"/>
              </a:ext>
            </a:extLst>
          </p:cNvPr>
          <p:cNvSpPr>
            <a:spLocks/>
          </p:cNvSpPr>
          <p:nvPr>
            <p:custDataLst>
              <p:tags r:id="rId52"/>
            </p:custDataLst>
          </p:nvPr>
        </p:nvSpPr>
        <p:spPr bwMode="auto">
          <a:xfrm>
            <a:off x="598963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640A43-F1D6-4832-BD21-772F162BC630}"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B1A3DBFE-5FEC-9288-4AB8-8362AF13A550}"/>
              </a:ext>
            </a:extLst>
          </p:cNvPr>
          <p:cNvSpPr>
            <a:spLocks/>
          </p:cNvSpPr>
          <p:nvPr>
            <p:custDataLst>
              <p:tags r:id="rId53"/>
            </p:custDataLst>
          </p:nvPr>
        </p:nvSpPr>
        <p:spPr bwMode="gray">
          <a:xfrm>
            <a:off x="6234113" y="306705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FF8F38-7950-4FA0-955C-BCA7F902016A}" type="datetime'''''1'',''''2''''''''''''''''3''''''''''''2'''''''''">
              <a:rPr lang="ja-JP" altLang="en-US" sz="800" smtClean="0">
                <a:effectLst/>
                <a:sym typeface="+mn-lt"/>
              </a:rPr>
              <a:pPr marL="0" lvl="0" indent="0" algn="ctr">
                <a:spcBef>
                  <a:spcPct val="0"/>
                </a:spcBef>
                <a:buNone/>
              </a:pPr>
              <a:t>1,232</a:t>
            </a:fld>
            <a:endParaRPr kumimoji="1" lang="ja-JP" altLang="en-US" sz="800" dirty="0">
              <a:sym typeface="+mn-lt"/>
            </a:endParaRPr>
          </a:p>
        </p:txBody>
      </p:sp>
      <p:sp>
        <p:nvSpPr>
          <p:cNvPr id="285" name="テキスト プレースホルダ 9">
            <a:extLst>
              <a:ext uri="{FF2B5EF4-FFF2-40B4-BE49-F238E27FC236}">
                <a16:creationId xmlns:a16="http://schemas.microsoft.com/office/drawing/2014/main" id="{E4857D9D-5146-0C9A-D9C4-6C7DC41B62BC}"/>
              </a:ext>
            </a:extLst>
          </p:cNvPr>
          <p:cNvSpPr>
            <a:spLocks/>
          </p:cNvSpPr>
          <p:nvPr>
            <p:custDataLst>
              <p:tags r:id="rId54"/>
            </p:custDataLst>
          </p:nvPr>
        </p:nvSpPr>
        <p:spPr bwMode="gray">
          <a:xfrm>
            <a:off x="6234113" y="350361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D32413-458C-4B2F-A762-31C8631E2D21}" type="datetime'1'''''''''''',''''''''''5''''''''''2''''''''''''''9'''''''''">
              <a:rPr lang="ja-JP" altLang="en-US" sz="800" smtClean="0">
                <a:effectLst/>
                <a:sym typeface="+mn-lt"/>
              </a:rPr>
              <a:pPr marL="0" lvl="0" indent="0" algn="ctr">
                <a:spcBef>
                  <a:spcPct val="0"/>
                </a:spcBef>
                <a:buNone/>
              </a:pPr>
              <a:t>1,529</a:t>
            </a:fld>
            <a:endParaRPr kumimoji="1" lang="ja-JP" altLang="en-US" sz="800" dirty="0">
              <a:sym typeface="+mn-lt"/>
            </a:endParaRPr>
          </a:p>
        </p:txBody>
      </p:sp>
      <p:sp>
        <p:nvSpPr>
          <p:cNvPr id="181" name="テキスト プレースホルダ 9">
            <a:extLst>
              <a:ext uri="{FF2B5EF4-FFF2-40B4-BE49-F238E27FC236}">
                <a16:creationId xmlns:a16="http://schemas.microsoft.com/office/drawing/2014/main" id="{33BAA152-6AAD-0CD6-73AD-3E0E04BBCB12}"/>
              </a:ext>
            </a:extLst>
          </p:cNvPr>
          <p:cNvSpPr>
            <a:spLocks/>
          </p:cNvSpPr>
          <p:nvPr>
            <p:custDataLst>
              <p:tags r:id="rId55"/>
            </p:custDataLst>
          </p:nvPr>
        </p:nvSpPr>
        <p:spPr bwMode="auto">
          <a:xfrm>
            <a:off x="630078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97F790-E2F8-420F-9886-6FB1EE1F3C63}"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618484C7-FFFF-6792-4BF5-6B232CDBD075}"/>
              </a:ext>
            </a:extLst>
          </p:cNvPr>
          <p:cNvSpPr>
            <a:spLocks/>
          </p:cNvSpPr>
          <p:nvPr>
            <p:custDataLst>
              <p:tags r:id="rId56"/>
            </p:custDataLst>
          </p:nvPr>
        </p:nvSpPr>
        <p:spPr bwMode="gray">
          <a:xfrm>
            <a:off x="6545263" y="294481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4CA755-A3C8-4FBD-9DAB-4C301C85BA8F}" type="datetime'''''''''''''1'''''''''''''''''''''''''',''4''''''1''''''1'">
              <a:rPr lang="ja-JP" altLang="en-US" sz="800" smtClean="0">
                <a:effectLst/>
                <a:sym typeface="+mn-lt"/>
              </a:rPr>
              <a:pPr marL="0" lvl="0" indent="0" algn="ctr">
                <a:spcBef>
                  <a:spcPct val="0"/>
                </a:spcBef>
                <a:buNone/>
              </a:pPr>
              <a:t>1,411</a:t>
            </a:fld>
            <a:endParaRPr kumimoji="1" lang="ja-JP" altLang="en-US" sz="800" dirty="0">
              <a:sym typeface="+mn-lt"/>
            </a:endParaRPr>
          </a:p>
        </p:txBody>
      </p:sp>
      <p:sp>
        <p:nvSpPr>
          <p:cNvPr id="287" name="テキスト プレースホルダ 9">
            <a:extLst>
              <a:ext uri="{FF2B5EF4-FFF2-40B4-BE49-F238E27FC236}">
                <a16:creationId xmlns:a16="http://schemas.microsoft.com/office/drawing/2014/main" id="{06823505-8CD2-5454-7016-DA58D68CA992}"/>
              </a:ext>
            </a:extLst>
          </p:cNvPr>
          <p:cNvSpPr>
            <a:spLocks/>
          </p:cNvSpPr>
          <p:nvPr>
            <p:custDataLst>
              <p:tags r:id="rId57"/>
            </p:custDataLst>
          </p:nvPr>
        </p:nvSpPr>
        <p:spPr bwMode="gray">
          <a:xfrm>
            <a:off x="6545263" y="3455988"/>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C316B1-1D08-4572-83B4-FE2D7F33BEC1}" type="datetime'''''''''''''''''''''''''''''1'''''',8''''''''''''''''2''7'''''">
              <a:rPr lang="ja-JP" altLang="en-US" sz="800" smtClean="0">
                <a:effectLst/>
                <a:sym typeface="+mn-lt"/>
              </a:rPr>
              <a:pPr marL="0" lvl="0" indent="0" algn="ctr">
                <a:spcBef>
                  <a:spcPct val="0"/>
                </a:spcBef>
                <a:buNone/>
              </a:pPr>
              <a:t>1,827</a:t>
            </a:fld>
            <a:endParaRPr kumimoji="1" lang="ja-JP" altLang="en-US" sz="800" dirty="0">
              <a:sym typeface="+mn-lt"/>
            </a:endParaRPr>
          </a:p>
        </p:txBody>
      </p:sp>
      <p:sp>
        <p:nvSpPr>
          <p:cNvPr id="182" name="テキスト プレースホルダ 9">
            <a:extLst>
              <a:ext uri="{FF2B5EF4-FFF2-40B4-BE49-F238E27FC236}">
                <a16:creationId xmlns:a16="http://schemas.microsoft.com/office/drawing/2014/main" id="{D38E8A2A-D386-FC4C-7361-B2958B77197F}"/>
              </a:ext>
            </a:extLst>
          </p:cNvPr>
          <p:cNvSpPr>
            <a:spLocks/>
          </p:cNvSpPr>
          <p:nvPr>
            <p:custDataLst>
              <p:tags r:id="rId58"/>
            </p:custDataLst>
          </p:nvPr>
        </p:nvSpPr>
        <p:spPr bwMode="auto">
          <a:xfrm>
            <a:off x="661193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90DCC-EC9A-402C-AB05-95279DC88A6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E0441968-6F3F-AF64-685D-90758C5DEC43}"/>
              </a:ext>
            </a:extLst>
          </p:cNvPr>
          <p:cNvSpPr>
            <a:spLocks/>
          </p:cNvSpPr>
          <p:nvPr>
            <p:custDataLst>
              <p:tags r:id="rId59"/>
            </p:custDataLst>
          </p:nvPr>
        </p:nvSpPr>
        <p:spPr bwMode="gray">
          <a:xfrm>
            <a:off x="6854825" y="28956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7C00BB-C050-4CE2-B5E6-232204032C46}" type="datetime'''''''''''1'',''''''''''''3''''''''''''7''''''''''''''1'''''''">
              <a:rPr lang="ja-JP" altLang="en-US" sz="800" smtClean="0">
                <a:effectLst/>
                <a:sym typeface="+mn-lt"/>
              </a:rPr>
              <a:pPr marL="0" lvl="0" indent="0" algn="ctr">
                <a:spcBef>
                  <a:spcPct val="0"/>
                </a:spcBef>
                <a:buNone/>
              </a:pPr>
              <a:t>1,371</a:t>
            </a:fld>
            <a:endParaRPr kumimoji="1" lang="ja-JP" altLang="en-US" sz="800" dirty="0">
              <a:sym typeface="+mn-lt"/>
            </a:endParaRPr>
          </a:p>
        </p:txBody>
      </p:sp>
      <p:sp>
        <p:nvSpPr>
          <p:cNvPr id="289" name="テキスト プレースホルダ 9">
            <a:extLst>
              <a:ext uri="{FF2B5EF4-FFF2-40B4-BE49-F238E27FC236}">
                <a16:creationId xmlns:a16="http://schemas.microsoft.com/office/drawing/2014/main" id="{853717E2-E2DA-F52E-2559-2C423C899CE3}"/>
              </a:ext>
            </a:extLst>
          </p:cNvPr>
          <p:cNvSpPr>
            <a:spLocks/>
          </p:cNvSpPr>
          <p:nvPr>
            <p:custDataLst>
              <p:tags r:id="rId60"/>
            </p:custDataLst>
          </p:nvPr>
        </p:nvSpPr>
        <p:spPr bwMode="gray">
          <a:xfrm>
            <a:off x="6854825" y="3429000"/>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F7F4A-1D25-4635-A67F-D293B5562A58}" type="datetime'''''''2,0''''''''''''''''''0''5'''''">
              <a:rPr lang="ja-JP" altLang="en-US" sz="800" smtClean="0">
                <a:effectLst/>
                <a:sym typeface="+mn-lt"/>
              </a:rPr>
              <a:pPr marL="0" lvl="0" indent="0" algn="ctr">
                <a:spcBef>
                  <a:spcPct val="0"/>
                </a:spcBef>
                <a:buNone/>
              </a:pPr>
              <a:t>2,005</a:t>
            </a:fld>
            <a:endParaRPr kumimoji="1" lang="ja-JP" altLang="en-US" sz="800" dirty="0">
              <a:sym typeface="+mn-lt"/>
            </a:endParaRPr>
          </a:p>
        </p:txBody>
      </p:sp>
      <p:sp>
        <p:nvSpPr>
          <p:cNvPr id="183" name="テキスト プレースホルダ 9">
            <a:extLst>
              <a:ext uri="{FF2B5EF4-FFF2-40B4-BE49-F238E27FC236}">
                <a16:creationId xmlns:a16="http://schemas.microsoft.com/office/drawing/2014/main" id="{F9B5A955-13F7-F165-D5E4-FE189F3ED8EF}"/>
              </a:ext>
            </a:extLst>
          </p:cNvPr>
          <p:cNvSpPr>
            <a:spLocks/>
          </p:cNvSpPr>
          <p:nvPr>
            <p:custDataLst>
              <p:tags r:id="rId61"/>
            </p:custDataLst>
          </p:nvPr>
        </p:nvSpPr>
        <p:spPr bwMode="auto">
          <a:xfrm>
            <a:off x="692150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EC0CF5-EEBC-4A47-910C-1E5B310B96CD}"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7E6A710-5366-6530-842F-9C1B93A6A049}"/>
              </a:ext>
            </a:extLst>
          </p:cNvPr>
          <p:cNvSpPr>
            <a:spLocks/>
          </p:cNvSpPr>
          <p:nvPr>
            <p:custDataLst>
              <p:tags r:id="rId62"/>
            </p:custDataLst>
          </p:nvPr>
        </p:nvSpPr>
        <p:spPr bwMode="gray">
          <a:xfrm>
            <a:off x="7165975" y="282892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2556E2-7D86-4B68-93A9-BD5A9AB7E1DA}" type="datetime'''''1'''''',''''''''''''45''''''''''''''''7'''''''''''">
              <a:rPr lang="ja-JP" altLang="en-US" sz="800" smtClean="0">
                <a:effectLst/>
                <a:sym typeface="+mn-lt"/>
              </a:rPr>
              <a:pPr marL="0" lvl="0" indent="0" algn="ctr">
                <a:spcBef>
                  <a:spcPct val="0"/>
                </a:spcBef>
                <a:buNone/>
              </a:pPr>
              <a:t>1,457</a:t>
            </a:fld>
            <a:endParaRPr kumimoji="1" lang="ja-JP" altLang="en-US" sz="800" dirty="0">
              <a:sym typeface="+mn-lt"/>
            </a:endParaRPr>
          </a:p>
        </p:txBody>
      </p:sp>
      <p:sp>
        <p:nvSpPr>
          <p:cNvPr id="291" name="テキスト プレースホルダ 9">
            <a:extLst>
              <a:ext uri="{FF2B5EF4-FFF2-40B4-BE49-F238E27FC236}">
                <a16:creationId xmlns:a16="http://schemas.microsoft.com/office/drawing/2014/main" id="{D1692848-A114-AA80-EB7A-1D0978A890B3}"/>
              </a:ext>
            </a:extLst>
          </p:cNvPr>
          <p:cNvSpPr>
            <a:spLocks/>
          </p:cNvSpPr>
          <p:nvPr>
            <p:custDataLst>
              <p:tags r:id="rId63"/>
            </p:custDataLst>
          </p:nvPr>
        </p:nvSpPr>
        <p:spPr bwMode="gray">
          <a:xfrm>
            <a:off x="7165975" y="340201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D9F2A6-9A73-40CF-AF5E-02E3223CF384}" type="datetime'''''''''''''''2'''''''''''''''''''''''',''1''''76'''''''''''">
              <a:rPr lang="ja-JP" altLang="en-US" sz="800" smtClean="0">
                <a:effectLst/>
                <a:sym typeface="+mn-lt"/>
              </a:rPr>
              <a:pPr marL="0" lvl="0" indent="0" algn="ctr">
                <a:spcBef>
                  <a:spcPct val="0"/>
                </a:spcBef>
                <a:buNone/>
              </a:pPr>
              <a:t>2,176</a:t>
            </a:fld>
            <a:endParaRPr kumimoji="1" lang="ja-JP" altLang="en-US" sz="800" dirty="0">
              <a:sym typeface="+mn-lt"/>
            </a:endParaRPr>
          </a:p>
        </p:txBody>
      </p:sp>
      <p:sp>
        <p:nvSpPr>
          <p:cNvPr id="184" name="テキスト プレースホルダ 9">
            <a:extLst>
              <a:ext uri="{FF2B5EF4-FFF2-40B4-BE49-F238E27FC236}">
                <a16:creationId xmlns:a16="http://schemas.microsoft.com/office/drawing/2014/main" id="{E168AEAA-B748-5E16-FACB-CE96FA09B770}"/>
              </a:ext>
            </a:extLst>
          </p:cNvPr>
          <p:cNvSpPr>
            <a:spLocks/>
          </p:cNvSpPr>
          <p:nvPr>
            <p:custDataLst>
              <p:tags r:id="rId64"/>
            </p:custDataLst>
          </p:nvPr>
        </p:nvSpPr>
        <p:spPr bwMode="auto">
          <a:xfrm>
            <a:off x="723265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160618-459A-4CB4-BDB0-41237F73E9BA}"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312941F9-43E6-CBE6-1115-5B6587842630}"/>
              </a:ext>
            </a:extLst>
          </p:cNvPr>
          <p:cNvSpPr>
            <a:spLocks/>
          </p:cNvSpPr>
          <p:nvPr>
            <p:custDataLst>
              <p:tags r:id="rId65"/>
            </p:custDataLst>
          </p:nvPr>
        </p:nvSpPr>
        <p:spPr bwMode="gray">
          <a:xfrm>
            <a:off x="7477125" y="285591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262BC-1D13-459E-9A8A-A8A0670B8A4D}" type="datetime'''''1'''''''''''''''''''',''5''''''''''''3''''''''''''''2'">
              <a:rPr lang="ja-JP" altLang="en-US" sz="800" smtClean="0">
                <a:effectLst/>
                <a:sym typeface="+mn-lt"/>
              </a:rPr>
              <a:pPr marL="0" lvl="0" indent="0" algn="ctr">
                <a:spcBef>
                  <a:spcPct val="0"/>
                </a:spcBef>
                <a:buNone/>
              </a:pPr>
              <a:t>1,532</a:t>
            </a:fld>
            <a:endParaRPr kumimoji="1" lang="ja-JP" altLang="en-US" sz="800" dirty="0">
              <a:sym typeface="+mn-lt"/>
            </a:endParaRPr>
          </a:p>
        </p:txBody>
      </p:sp>
      <p:sp>
        <p:nvSpPr>
          <p:cNvPr id="293" name="テキスト プレースホルダ 9">
            <a:extLst>
              <a:ext uri="{FF2B5EF4-FFF2-40B4-BE49-F238E27FC236}">
                <a16:creationId xmlns:a16="http://schemas.microsoft.com/office/drawing/2014/main" id="{1A40C53A-328A-DA9A-7686-3D8F9A895544}"/>
              </a:ext>
            </a:extLst>
          </p:cNvPr>
          <p:cNvSpPr>
            <a:spLocks/>
          </p:cNvSpPr>
          <p:nvPr>
            <p:custDataLst>
              <p:tags r:id="rId66"/>
            </p:custDataLst>
          </p:nvPr>
        </p:nvSpPr>
        <p:spPr bwMode="gray">
          <a:xfrm>
            <a:off x="7477125" y="342106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646C8E-9724-4727-9725-5360032CFBBC}" type="datetime'''2'',0''''''''''''5''''''''''''''''''''''''''''1'''''">
              <a:rPr lang="ja-JP" altLang="en-US" sz="800" smtClean="0">
                <a:effectLst/>
                <a:sym typeface="+mn-lt"/>
              </a:rPr>
              <a:pPr marL="0" lvl="0" indent="0" algn="ctr">
                <a:spcBef>
                  <a:spcPct val="0"/>
                </a:spcBef>
                <a:buNone/>
              </a:pPr>
              <a:t>2,051</a:t>
            </a:fld>
            <a:endParaRPr kumimoji="1" lang="ja-JP" altLang="en-US" sz="800" dirty="0">
              <a:sym typeface="+mn-lt"/>
            </a:endParaRPr>
          </a:p>
        </p:txBody>
      </p:sp>
      <p:sp>
        <p:nvSpPr>
          <p:cNvPr id="185" name="テキスト プレースホルダ 9">
            <a:extLst>
              <a:ext uri="{FF2B5EF4-FFF2-40B4-BE49-F238E27FC236}">
                <a16:creationId xmlns:a16="http://schemas.microsoft.com/office/drawing/2014/main" id="{3CDBDF72-D8E7-0DB6-7E90-46E5CD4CC3D7}"/>
              </a:ext>
            </a:extLst>
          </p:cNvPr>
          <p:cNvSpPr>
            <a:spLocks/>
          </p:cNvSpPr>
          <p:nvPr>
            <p:custDataLst>
              <p:tags r:id="rId67"/>
            </p:custDataLst>
          </p:nvPr>
        </p:nvSpPr>
        <p:spPr bwMode="auto">
          <a:xfrm>
            <a:off x="754380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309F50-035F-4FEE-A3D9-5E409629E895}"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58D94DCA-275C-B189-6B69-1DFE47A564FA}"/>
              </a:ext>
            </a:extLst>
          </p:cNvPr>
          <p:cNvSpPr>
            <a:spLocks/>
          </p:cNvSpPr>
          <p:nvPr>
            <p:custDataLst>
              <p:tags r:id="rId68"/>
            </p:custDataLst>
          </p:nvPr>
        </p:nvSpPr>
        <p:spPr bwMode="gray">
          <a:xfrm>
            <a:off x="7786688" y="28194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07F6FC-1C5D-48A1-8710-F87606896EEB}" type="datetime'1'',''''''''''''6''''''''''''''''''''''''43'''''">
              <a:rPr lang="ja-JP" altLang="en-US" sz="800" smtClean="0">
                <a:effectLst/>
                <a:sym typeface="+mn-lt"/>
              </a:rPr>
              <a:pPr marL="0" lvl="0" indent="0" algn="ctr">
                <a:spcBef>
                  <a:spcPct val="0"/>
                </a:spcBef>
                <a:buNone/>
              </a:pPr>
              <a:t>1,643</a:t>
            </a:fld>
            <a:endParaRPr kumimoji="1" lang="ja-JP" altLang="en-US" sz="800" dirty="0">
              <a:sym typeface="+mn-lt"/>
            </a:endParaRPr>
          </a:p>
        </p:txBody>
      </p:sp>
      <p:sp>
        <p:nvSpPr>
          <p:cNvPr id="295" name="テキスト プレースホルダ 9">
            <a:extLst>
              <a:ext uri="{FF2B5EF4-FFF2-40B4-BE49-F238E27FC236}">
                <a16:creationId xmlns:a16="http://schemas.microsoft.com/office/drawing/2014/main" id="{4E1349C9-4250-4D15-9A0D-9550DEE5C600}"/>
              </a:ext>
            </a:extLst>
          </p:cNvPr>
          <p:cNvSpPr>
            <a:spLocks/>
          </p:cNvSpPr>
          <p:nvPr>
            <p:custDataLst>
              <p:tags r:id="rId69"/>
            </p:custDataLst>
          </p:nvPr>
        </p:nvSpPr>
        <p:spPr bwMode="gray">
          <a:xfrm>
            <a:off x="7786688" y="3411538"/>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600525-7F9C-42C5-B070-1C2A6A39D2B7}" type="datetime'''''''''''''''''''''''''''''2,111'''''''''">
              <a:rPr lang="ja-JP" altLang="en-US" sz="800" smtClean="0">
                <a:effectLst/>
                <a:sym typeface="+mn-lt"/>
              </a:rPr>
              <a:pPr marL="0" lvl="0" indent="0" algn="ctr">
                <a:spcBef>
                  <a:spcPct val="0"/>
                </a:spcBef>
                <a:buNone/>
              </a:pPr>
              <a:t>2,111</a:t>
            </a:fld>
            <a:endParaRPr kumimoji="1" lang="ja-JP" altLang="en-US" sz="800" dirty="0">
              <a:sym typeface="+mn-lt"/>
            </a:endParaRPr>
          </a:p>
        </p:txBody>
      </p:sp>
      <p:sp>
        <p:nvSpPr>
          <p:cNvPr id="187" name="テキスト プレースホルダ 9">
            <a:extLst>
              <a:ext uri="{FF2B5EF4-FFF2-40B4-BE49-F238E27FC236}">
                <a16:creationId xmlns:a16="http://schemas.microsoft.com/office/drawing/2014/main" id="{7E533850-3027-8FA3-DF8E-EC0E9BE5A6FE}"/>
              </a:ext>
            </a:extLst>
          </p:cNvPr>
          <p:cNvSpPr>
            <a:spLocks/>
          </p:cNvSpPr>
          <p:nvPr>
            <p:custDataLst>
              <p:tags r:id="rId70"/>
            </p:custDataLst>
          </p:nvPr>
        </p:nvSpPr>
        <p:spPr bwMode="auto">
          <a:xfrm>
            <a:off x="785336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28B573-A8CA-4078-9F26-90AAF5E37FD3}"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F4A4F276-FF97-2BED-284E-5E38E0BC2543}"/>
              </a:ext>
            </a:extLst>
          </p:cNvPr>
          <p:cNvSpPr>
            <a:spLocks/>
          </p:cNvSpPr>
          <p:nvPr>
            <p:custDataLst>
              <p:tags r:id="rId71"/>
            </p:custDataLst>
          </p:nvPr>
        </p:nvSpPr>
        <p:spPr bwMode="gray">
          <a:xfrm>
            <a:off x="642938" y="32639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A88D1-40AC-4434-95D7-422CF749E3CA}" type="datetime'''''''''1'''''''''''''''''''''''''''''',''''''2''''4''8'">
              <a:rPr lang="ja-JP" altLang="en-US" sz="800" smtClean="0">
                <a:effectLst/>
                <a:sym typeface="+mn-lt"/>
              </a:rPr>
              <a:pPr marL="0" lvl="0" indent="0" algn="ctr">
                <a:spcBef>
                  <a:spcPct val="0"/>
                </a:spcBef>
                <a:buNone/>
              </a:pPr>
              <a:t>1,248</a:t>
            </a:fld>
            <a:endParaRPr kumimoji="1" lang="ja-JP" altLang="en-US" sz="800" dirty="0">
              <a:sym typeface="+mn-lt"/>
            </a:endParaRPr>
          </a:p>
        </p:txBody>
      </p:sp>
      <p:sp>
        <p:nvSpPr>
          <p:cNvPr id="325" name="テキスト プレースホルダ 9">
            <a:extLst>
              <a:ext uri="{FF2B5EF4-FFF2-40B4-BE49-F238E27FC236}">
                <a16:creationId xmlns:a16="http://schemas.microsoft.com/office/drawing/2014/main" id="{707EC9B2-B735-F31F-A410-ADFAC1ED545F}"/>
              </a:ext>
            </a:extLst>
          </p:cNvPr>
          <p:cNvSpPr>
            <a:spLocks/>
          </p:cNvSpPr>
          <p:nvPr>
            <p:custDataLst>
              <p:tags r:id="rId72"/>
            </p:custDataLst>
          </p:nvPr>
        </p:nvSpPr>
        <p:spPr bwMode="gray">
          <a:xfrm>
            <a:off x="954088" y="32369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97089F-0F43-49AC-92E8-5EED3BC45ACD}" type="datetime'''''''''''''''''''''''1'''',''3''3''''''''''''''3'''''''''''''">
              <a:rPr lang="ja-JP" altLang="en-US" sz="800" smtClean="0">
                <a:effectLst/>
                <a:sym typeface="+mn-lt"/>
              </a:rPr>
              <a:pPr marL="0" lvl="0" indent="0" algn="ctr">
                <a:spcBef>
                  <a:spcPct val="0"/>
                </a:spcBef>
                <a:buNone/>
              </a:pPr>
              <a:t>1,333</a:t>
            </a:fld>
            <a:endParaRPr kumimoji="1" lang="ja-JP" altLang="en-US" sz="800" dirty="0">
              <a:sym typeface="+mn-lt"/>
            </a:endParaRPr>
          </a:p>
        </p:txBody>
      </p:sp>
      <p:sp>
        <p:nvSpPr>
          <p:cNvPr id="326" name="テキスト プレースホルダ 9">
            <a:extLst>
              <a:ext uri="{FF2B5EF4-FFF2-40B4-BE49-F238E27FC236}">
                <a16:creationId xmlns:a16="http://schemas.microsoft.com/office/drawing/2014/main" id="{4DB42A8E-648D-8973-5CD9-06C2CC5A8ED6}"/>
              </a:ext>
            </a:extLst>
          </p:cNvPr>
          <p:cNvSpPr>
            <a:spLocks/>
          </p:cNvSpPr>
          <p:nvPr>
            <p:custDataLst>
              <p:tags r:id="rId73"/>
            </p:custDataLst>
          </p:nvPr>
        </p:nvSpPr>
        <p:spPr bwMode="gray">
          <a:xfrm>
            <a:off x="1263650" y="32337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D68D8C-1AFF-4C0C-8A0D-07672483F0BD}" type="datetime'''1'''''',''''''''''''3''''''''''''''45'''''">
              <a:rPr lang="ja-JP" altLang="en-US" sz="800" smtClean="0">
                <a:effectLst/>
                <a:sym typeface="+mn-lt"/>
              </a:rPr>
              <a:pPr marL="0" lvl="0" indent="0" algn="ctr">
                <a:spcBef>
                  <a:spcPct val="0"/>
                </a:spcBef>
                <a:buNone/>
              </a:pPr>
              <a:t>1,345</a:t>
            </a:fld>
            <a:endParaRPr kumimoji="1" lang="ja-JP" altLang="en-US" sz="800" dirty="0">
              <a:sym typeface="+mn-lt"/>
            </a:endParaRPr>
          </a:p>
        </p:txBody>
      </p:sp>
      <p:sp>
        <p:nvSpPr>
          <p:cNvPr id="327" name="テキスト プレースホルダ 9">
            <a:extLst>
              <a:ext uri="{FF2B5EF4-FFF2-40B4-BE49-F238E27FC236}">
                <a16:creationId xmlns:a16="http://schemas.microsoft.com/office/drawing/2014/main" id="{F4EA613C-597F-0402-4DB1-23DA304FD539}"/>
              </a:ext>
            </a:extLst>
          </p:cNvPr>
          <p:cNvSpPr>
            <a:spLocks/>
          </p:cNvSpPr>
          <p:nvPr>
            <p:custDataLst>
              <p:tags r:id="rId74"/>
            </p:custDataLst>
          </p:nvPr>
        </p:nvSpPr>
        <p:spPr bwMode="gray">
          <a:xfrm>
            <a:off x="1574800" y="32019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488617-137D-4118-8512-943FAC52CA66}" type="datetime'''''''''''1'''''''''''',''''''''''''''44''''4'''''''''''''''">
              <a:rPr lang="ja-JP" altLang="en-US" sz="800" smtClean="0">
                <a:effectLst/>
                <a:sym typeface="+mn-lt"/>
              </a:rPr>
              <a:pPr marL="0" lvl="0" indent="0" algn="ctr">
                <a:spcBef>
                  <a:spcPct val="0"/>
                </a:spcBef>
                <a:buNone/>
              </a:pPr>
              <a:t>1,444</a:t>
            </a:fld>
            <a:endParaRPr kumimoji="1" lang="ja-JP" altLang="en-US" sz="800" dirty="0">
              <a:sym typeface="+mn-lt"/>
            </a:endParaRPr>
          </a:p>
        </p:txBody>
      </p:sp>
      <p:sp>
        <p:nvSpPr>
          <p:cNvPr id="160" name="テキスト プレースホルダ 9">
            <a:extLst>
              <a:ext uri="{FF2B5EF4-FFF2-40B4-BE49-F238E27FC236}">
                <a16:creationId xmlns:a16="http://schemas.microsoft.com/office/drawing/2014/main" id="{2AC32F81-952F-8471-7315-B81AD6911776}"/>
              </a:ext>
            </a:extLst>
          </p:cNvPr>
          <p:cNvSpPr>
            <a:spLocks/>
          </p:cNvSpPr>
          <p:nvPr>
            <p:custDataLst>
              <p:tags r:id="rId75"/>
            </p:custDataLst>
          </p:nvPr>
        </p:nvSpPr>
        <p:spPr bwMode="auto">
          <a:xfrm>
            <a:off x="639763" y="38909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8436B-1DAF-4784-8807-E3EA50C02D8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486174BA-1D4C-1997-B6F1-7395498EE1A5}"/>
              </a:ext>
            </a:extLst>
          </p:cNvPr>
          <p:cNvSpPr>
            <a:spLocks/>
          </p:cNvSpPr>
          <p:nvPr>
            <p:custDataLst>
              <p:tags r:id="rId76"/>
            </p:custDataLst>
          </p:nvPr>
        </p:nvSpPr>
        <p:spPr bwMode="gray">
          <a:xfrm>
            <a:off x="2195513" y="31448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DC7C14-3A37-479A-9F03-D3971F9F36BD}" type="datetime'''''''''''''''''''''''1'',''62''''''6'''''''''''''">
              <a:rPr lang="ja-JP" altLang="en-US" sz="800" smtClean="0">
                <a:effectLst/>
                <a:sym typeface="+mn-lt"/>
              </a:rPr>
              <a:pPr marL="0" lvl="0" indent="0" algn="ctr">
                <a:spcBef>
                  <a:spcPct val="0"/>
                </a:spcBef>
                <a:buNone/>
              </a:pPr>
              <a:t>1,626</a:t>
            </a:fld>
            <a:endParaRPr kumimoji="1" lang="ja-JP" altLang="en-US" sz="800" dirty="0">
              <a:sym typeface="+mn-lt"/>
            </a:endParaRPr>
          </a:p>
        </p:txBody>
      </p:sp>
      <p:sp>
        <p:nvSpPr>
          <p:cNvPr id="330" name="テキスト プレースホルダ 9">
            <a:extLst>
              <a:ext uri="{FF2B5EF4-FFF2-40B4-BE49-F238E27FC236}">
                <a16:creationId xmlns:a16="http://schemas.microsoft.com/office/drawing/2014/main" id="{DF47BF1A-9F19-DE8B-D1ED-CEEB44177555}"/>
              </a:ext>
            </a:extLst>
          </p:cNvPr>
          <p:cNvSpPr>
            <a:spLocks/>
          </p:cNvSpPr>
          <p:nvPr>
            <p:custDataLst>
              <p:tags r:id="rId77"/>
            </p:custDataLst>
          </p:nvPr>
        </p:nvSpPr>
        <p:spPr bwMode="gray">
          <a:xfrm>
            <a:off x="2506663" y="30924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EE22CC-BC5F-4144-9B2E-49C52EB35323}" type="datetime'''''''''1'''''',''7''''''''9''''''''''''''''''''''2'''''">
              <a:rPr lang="ja-JP" altLang="en-US" sz="800" smtClean="0">
                <a:effectLst/>
                <a:sym typeface="+mn-lt"/>
              </a:rPr>
              <a:pPr marL="0" lvl="0" indent="0" algn="ctr">
                <a:spcBef>
                  <a:spcPct val="0"/>
                </a:spcBef>
                <a:buNone/>
              </a:pPr>
              <a:t>1,792</a:t>
            </a:fld>
            <a:endParaRPr kumimoji="1" lang="ja-JP" altLang="en-US" sz="800" dirty="0">
              <a:sym typeface="+mn-lt"/>
            </a:endParaRPr>
          </a:p>
        </p:txBody>
      </p:sp>
      <p:sp>
        <p:nvSpPr>
          <p:cNvPr id="331" name="テキスト プレースホルダ 9">
            <a:extLst>
              <a:ext uri="{FF2B5EF4-FFF2-40B4-BE49-F238E27FC236}">
                <a16:creationId xmlns:a16="http://schemas.microsoft.com/office/drawing/2014/main" id="{86FD3587-FB4A-C2FA-B4EB-E296705631DC}"/>
              </a:ext>
            </a:extLst>
          </p:cNvPr>
          <p:cNvSpPr>
            <a:spLocks/>
          </p:cNvSpPr>
          <p:nvPr>
            <p:custDataLst>
              <p:tags r:id="rId78"/>
            </p:custDataLst>
          </p:nvPr>
        </p:nvSpPr>
        <p:spPr bwMode="gray">
          <a:xfrm>
            <a:off x="2817813" y="3040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D625A-1B0E-4F1F-8117-32FD870F68DF}" type="datetime'1'''''''''''''''',''''''''''''''''9''''57'''''''''''''''''''''">
              <a:rPr lang="ja-JP" altLang="en-US" sz="800" smtClean="0">
                <a:effectLst/>
                <a:sym typeface="+mn-lt"/>
              </a:rPr>
              <a:pPr marL="0" lvl="0" indent="0" algn="ctr">
                <a:spcBef>
                  <a:spcPct val="0"/>
                </a:spcBef>
                <a:buNone/>
              </a:pPr>
              <a:t>1,957</a:t>
            </a:fld>
            <a:endParaRPr kumimoji="1" lang="ja-JP" altLang="en-US" sz="800" dirty="0">
              <a:sym typeface="+mn-lt"/>
            </a:endParaRPr>
          </a:p>
        </p:txBody>
      </p:sp>
      <p:sp>
        <p:nvSpPr>
          <p:cNvPr id="332" name="テキスト プレースホルダ 9">
            <a:extLst>
              <a:ext uri="{FF2B5EF4-FFF2-40B4-BE49-F238E27FC236}">
                <a16:creationId xmlns:a16="http://schemas.microsoft.com/office/drawing/2014/main" id="{C013BF77-5176-2715-42C9-A7E6E1B238C1}"/>
              </a:ext>
            </a:extLst>
          </p:cNvPr>
          <p:cNvSpPr>
            <a:spLocks/>
          </p:cNvSpPr>
          <p:nvPr>
            <p:custDataLst>
              <p:tags r:id="rId79"/>
            </p:custDataLst>
          </p:nvPr>
        </p:nvSpPr>
        <p:spPr bwMode="gray">
          <a:xfrm>
            <a:off x="3127375" y="30305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7251CF-ECC3-4924-A227-6CFED124E96C}" type="datetime'''''1'''''',''''''''''''''9''''''''''''''''''''''86'''''">
              <a:rPr lang="ja-JP" altLang="en-US" sz="800" smtClean="0">
                <a:effectLst/>
                <a:sym typeface="+mn-lt"/>
              </a:rPr>
              <a:pPr marL="0" lvl="0" indent="0" algn="ctr">
                <a:spcBef>
                  <a:spcPct val="0"/>
                </a:spcBef>
                <a:buNone/>
              </a:pPr>
              <a:t>1,986</a:t>
            </a:fld>
            <a:endParaRPr kumimoji="1" lang="ja-JP" altLang="en-US" sz="800" dirty="0">
              <a:sym typeface="+mn-lt"/>
            </a:endParaRPr>
          </a:p>
        </p:txBody>
      </p:sp>
      <p:sp>
        <p:nvSpPr>
          <p:cNvPr id="333" name="テキスト プレースホルダ 9">
            <a:extLst>
              <a:ext uri="{FF2B5EF4-FFF2-40B4-BE49-F238E27FC236}">
                <a16:creationId xmlns:a16="http://schemas.microsoft.com/office/drawing/2014/main" id="{4AAF5A57-D9B7-6B28-4BB9-CD35F563E46A}"/>
              </a:ext>
            </a:extLst>
          </p:cNvPr>
          <p:cNvSpPr>
            <a:spLocks/>
          </p:cNvSpPr>
          <p:nvPr>
            <p:custDataLst>
              <p:tags r:id="rId80"/>
            </p:custDataLst>
          </p:nvPr>
        </p:nvSpPr>
        <p:spPr bwMode="gray">
          <a:xfrm>
            <a:off x="3438525" y="30035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2AEEC4-1C00-4E18-80E2-AC1CADF6F54C}" type="datetime'''2'',''''''''0''''''''7''''''''''5'''''''''''''''''''''''''''">
              <a:rPr lang="ja-JP" altLang="en-US" sz="800" smtClean="0">
                <a:effectLst/>
                <a:sym typeface="+mn-lt"/>
              </a:rPr>
              <a:pPr marL="0" lvl="0" indent="0" algn="ctr">
                <a:spcBef>
                  <a:spcPct val="0"/>
                </a:spcBef>
                <a:buNone/>
              </a:pPr>
              <a:t>2,075</a:t>
            </a:fld>
            <a:endParaRPr kumimoji="1" lang="ja-JP" altLang="en-US" sz="800" dirty="0">
              <a:sym typeface="+mn-lt"/>
            </a:endParaRPr>
          </a:p>
        </p:txBody>
      </p:sp>
      <p:sp>
        <p:nvSpPr>
          <p:cNvPr id="334" name="テキスト プレースホルダ 9">
            <a:extLst>
              <a:ext uri="{FF2B5EF4-FFF2-40B4-BE49-F238E27FC236}">
                <a16:creationId xmlns:a16="http://schemas.microsoft.com/office/drawing/2014/main" id="{48076D88-E9A6-81FB-3078-F338225EB2E3}"/>
              </a:ext>
            </a:extLst>
          </p:cNvPr>
          <p:cNvSpPr>
            <a:spLocks/>
          </p:cNvSpPr>
          <p:nvPr>
            <p:custDataLst>
              <p:tags r:id="rId81"/>
            </p:custDataLst>
          </p:nvPr>
        </p:nvSpPr>
        <p:spPr bwMode="gray">
          <a:xfrm>
            <a:off x="3749675" y="29289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93B042-FEA1-44B0-83EF-F588DC794EF9}" type="datetime'''2'''',''''''''30''''''''''''''''9'''''''''''">
              <a:rPr lang="ja-JP" altLang="en-US" sz="800" smtClean="0">
                <a:effectLst/>
                <a:sym typeface="+mn-lt"/>
              </a:rPr>
              <a:pPr marL="0" lvl="0" indent="0" algn="ctr">
                <a:spcBef>
                  <a:spcPct val="0"/>
                </a:spcBef>
                <a:buNone/>
              </a:pPr>
              <a:t>2,309</a:t>
            </a:fld>
            <a:endParaRPr kumimoji="1" lang="ja-JP" altLang="en-US" sz="800" dirty="0">
              <a:sym typeface="+mn-lt"/>
            </a:endParaRPr>
          </a:p>
        </p:txBody>
      </p:sp>
      <p:sp>
        <p:nvSpPr>
          <p:cNvPr id="335" name="テキスト プレースホルダ 9">
            <a:extLst>
              <a:ext uri="{FF2B5EF4-FFF2-40B4-BE49-F238E27FC236}">
                <a16:creationId xmlns:a16="http://schemas.microsoft.com/office/drawing/2014/main" id="{0CE981E7-D823-7561-99FF-A419B36321B4}"/>
              </a:ext>
            </a:extLst>
          </p:cNvPr>
          <p:cNvSpPr>
            <a:spLocks/>
          </p:cNvSpPr>
          <p:nvPr>
            <p:custDataLst>
              <p:tags r:id="rId82"/>
            </p:custDataLst>
          </p:nvPr>
        </p:nvSpPr>
        <p:spPr bwMode="gray">
          <a:xfrm>
            <a:off x="4059238" y="28924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33507-C2A0-4A35-91CB-2A6B522E22CD}" type="datetime'''''2'''''''',''''''''''''''42''''''''''''''''''''''''''5'">
              <a:rPr lang="ja-JP" altLang="en-US" sz="800" smtClean="0">
                <a:effectLst/>
                <a:sym typeface="+mn-lt"/>
              </a:rPr>
              <a:pPr marL="0" lvl="0" indent="0" algn="ctr">
                <a:spcBef>
                  <a:spcPct val="0"/>
                </a:spcBef>
                <a:buNone/>
              </a:pPr>
              <a:t>2,425</a:t>
            </a:fld>
            <a:endParaRPr kumimoji="1" lang="ja-JP" altLang="en-US" sz="800" dirty="0">
              <a:sym typeface="+mn-lt"/>
            </a:endParaRPr>
          </a:p>
        </p:txBody>
      </p:sp>
      <p:sp>
        <p:nvSpPr>
          <p:cNvPr id="336" name="テキスト プレースホルダ 9">
            <a:extLst>
              <a:ext uri="{FF2B5EF4-FFF2-40B4-BE49-F238E27FC236}">
                <a16:creationId xmlns:a16="http://schemas.microsoft.com/office/drawing/2014/main" id="{C3634DF3-0CDA-DEC8-3FE5-E8F163831222}"/>
              </a:ext>
            </a:extLst>
          </p:cNvPr>
          <p:cNvSpPr>
            <a:spLocks/>
          </p:cNvSpPr>
          <p:nvPr>
            <p:custDataLst>
              <p:tags r:id="rId83"/>
            </p:custDataLst>
          </p:nvPr>
        </p:nvSpPr>
        <p:spPr bwMode="gray">
          <a:xfrm>
            <a:off x="4370388" y="28654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AC4905-70CE-4827-AFF1-CFCB37EE36B7}" type="datetime'''''2'''''',''5''''''''''1''3'''''''''''''''''''''''">
              <a:rPr lang="ja-JP" altLang="en-US" sz="800" smtClean="0">
                <a:effectLst/>
                <a:sym typeface="+mn-lt"/>
              </a:rPr>
              <a:pPr marL="0" lvl="0" indent="0" algn="ctr">
                <a:spcBef>
                  <a:spcPct val="0"/>
                </a:spcBef>
                <a:buNone/>
              </a:pPr>
              <a:t>2,513</a:t>
            </a:fld>
            <a:endParaRPr kumimoji="1" lang="ja-JP" altLang="en-US" sz="800" dirty="0">
              <a:sym typeface="+mn-lt"/>
            </a:endParaRPr>
          </a:p>
        </p:txBody>
      </p:sp>
      <p:sp>
        <p:nvSpPr>
          <p:cNvPr id="338" name="テキスト プレースホルダ 9">
            <a:extLst>
              <a:ext uri="{FF2B5EF4-FFF2-40B4-BE49-F238E27FC236}">
                <a16:creationId xmlns:a16="http://schemas.microsoft.com/office/drawing/2014/main" id="{6B615AC8-51AF-E161-FB57-C5D7492190E8}"/>
              </a:ext>
            </a:extLst>
          </p:cNvPr>
          <p:cNvSpPr>
            <a:spLocks/>
          </p:cNvSpPr>
          <p:nvPr>
            <p:custDataLst>
              <p:tags r:id="rId84"/>
            </p:custDataLst>
          </p:nvPr>
        </p:nvSpPr>
        <p:spPr bwMode="gray">
          <a:xfrm>
            <a:off x="4681538" y="28321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25671-5FB5-454D-977C-28992C696EE6}" type="datetime'''''''''''''''''''''''2'''''''',''''6''''''''''1''9'">
              <a:rPr lang="ja-JP" altLang="en-US" sz="800" smtClean="0">
                <a:effectLst/>
                <a:sym typeface="+mn-lt"/>
              </a:rPr>
              <a:pPr marL="0" lvl="0" indent="0" algn="ctr">
                <a:spcBef>
                  <a:spcPct val="0"/>
                </a:spcBef>
                <a:buNone/>
              </a:pPr>
              <a:t>2,619</a:t>
            </a:fld>
            <a:endParaRPr kumimoji="1" lang="ja-JP" altLang="en-US" sz="800" dirty="0">
              <a:sym typeface="+mn-lt"/>
            </a:endParaRPr>
          </a:p>
        </p:txBody>
      </p:sp>
      <p:sp>
        <p:nvSpPr>
          <p:cNvPr id="328" name="テキスト プレースホルダ 9">
            <a:extLst>
              <a:ext uri="{FF2B5EF4-FFF2-40B4-BE49-F238E27FC236}">
                <a16:creationId xmlns:a16="http://schemas.microsoft.com/office/drawing/2014/main" id="{113C4ACB-F317-6143-5B6C-BAC76041A052}"/>
              </a:ext>
            </a:extLst>
          </p:cNvPr>
          <p:cNvSpPr>
            <a:spLocks/>
          </p:cNvSpPr>
          <p:nvPr>
            <p:custDataLst>
              <p:tags r:id="rId85"/>
            </p:custDataLst>
          </p:nvPr>
        </p:nvSpPr>
        <p:spPr bwMode="gray">
          <a:xfrm>
            <a:off x="1885950" y="31829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03AD5B-BAFC-4E16-B8C4-821730419FE3}" type="datetime'''''''''''1,''''''''''''''''5''''''''''''''''''0''8'">
              <a:rPr lang="ja-JP" altLang="en-US" sz="800" smtClean="0">
                <a:effectLst/>
                <a:sym typeface="+mn-lt"/>
              </a:rPr>
              <a:pPr marL="0" lvl="0" indent="0" algn="ctr">
                <a:spcBef>
                  <a:spcPct val="0"/>
                </a:spcBef>
                <a:buNone/>
              </a:pPr>
              <a:t>1,508</a:t>
            </a:fld>
            <a:endParaRPr kumimoji="1" lang="ja-JP" altLang="en-US" sz="800" dirty="0">
              <a:sym typeface="+mn-lt"/>
            </a:endParaRPr>
          </a:p>
        </p:txBody>
      </p:sp>
      <p:sp>
        <p:nvSpPr>
          <p:cNvPr id="340" name="テキスト プレースホルダ 9">
            <a:extLst>
              <a:ext uri="{FF2B5EF4-FFF2-40B4-BE49-F238E27FC236}">
                <a16:creationId xmlns:a16="http://schemas.microsoft.com/office/drawing/2014/main" id="{1F9FA8F8-B720-F654-B7ED-189E844F5F59}"/>
              </a:ext>
            </a:extLst>
          </p:cNvPr>
          <p:cNvSpPr>
            <a:spLocks/>
          </p:cNvSpPr>
          <p:nvPr>
            <p:custDataLst>
              <p:tags r:id="rId86"/>
            </p:custDataLst>
          </p:nvPr>
        </p:nvSpPr>
        <p:spPr bwMode="gray">
          <a:xfrm>
            <a:off x="5302250" y="27241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1E8FA-4505-416B-B1E6-2E24BB65A0FF}" type="datetime'2'''''',''''''9''''''''''''''''''''''60'''''''''''''">
              <a:rPr lang="ja-JP" altLang="en-US" sz="800" smtClean="0">
                <a:effectLst/>
                <a:sym typeface="+mn-lt"/>
              </a:rPr>
              <a:pPr marL="0" lvl="0" indent="0" algn="ctr">
                <a:spcBef>
                  <a:spcPct val="0"/>
                </a:spcBef>
                <a:buNone/>
              </a:pPr>
              <a:t>2,960</a:t>
            </a:fld>
            <a:endParaRPr kumimoji="1" lang="ja-JP" altLang="en-US" sz="800" dirty="0">
              <a:sym typeface="+mn-lt"/>
            </a:endParaRPr>
          </a:p>
        </p:txBody>
      </p:sp>
      <p:sp>
        <p:nvSpPr>
          <p:cNvPr id="341" name="テキスト プレースホルダ 9">
            <a:extLst>
              <a:ext uri="{FF2B5EF4-FFF2-40B4-BE49-F238E27FC236}">
                <a16:creationId xmlns:a16="http://schemas.microsoft.com/office/drawing/2014/main" id="{95A39A72-C44F-E920-BEB0-E5C0CD1222D6}"/>
              </a:ext>
            </a:extLst>
          </p:cNvPr>
          <p:cNvSpPr>
            <a:spLocks/>
          </p:cNvSpPr>
          <p:nvPr>
            <p:custDataLst>
              <p:tags r:id="rId87"/>
            </p:custDataLst>
          </p:nvPr>
        </p:nvSpPr>
        <p:spPr bwMode="gray">
          <a:xfrm>
            <a:off x="5613400" y="26654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0A446D-F7D7-4625-A4AD-4B88A7AD7DBB}" type="datetime'3'''''''''''',''''''''''''''''''''''''1''''''''''''''''4''''3'">
              <a:rPr lang="ja-JP" altLang="en-US" sz="800" smtClean="0">
                <a:effectLst/>
                <a:sym typeface="+mn-lt"/>
              </a:rPr>
              <a:pPr marL="0" lvl="0" indent="0" algn="ctr">
                <a:spcBef>
                  <a:spcPct val="0"/>
                </a:spcBef>
                <a:buNone/>
              </a:pPr>
              <a:t>3,143</a:t>
            </a:fld>
            <a:endParaRPr kumimoji="1" lang="ja-JP" altLang="en-US" sz="800" dirty="0">
              <a:sym typeface="+mn-lt"/>
            </a:endParaRPr>
          </a:p>
        </p:txBody>
      </p:sp>
      <p:sp>
        <p:nvSpPr>
          <p:cNvPr id="342" name="テキスト プレースホルダ 9">
            <a:extLst>
              <a:ext uri="{FF2B5EF4-FFF2-40B4-BE49-F238E27FC236}">
                <a16:creationId xmlns:a16="http://schemas.microsoft.com/office/drawing/2014/main" id="{EC00A473-BEBE-0F38-5AC2-6A2AE513C92F}"/>
              </a:ext>
            </a:extLst>
          </p:cNvPr>
          <p:cNvSpPr>
            <a:spLocks/>
          </p:cNvSpPr>
          <p:nvPr>
            <p:custDataLst>
              <p:tags r:id="rId88"/>
            </p:custDataLst>
          </p:nvPr>
        </p:nvSpPr>
        <p:spPr bwMode="gray">
          <a:xfrm>
            <a:off x="5922963" y="28448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EEE108-731F-47E5-9A2D-4017381BF449}" type="datetime'''''''''2'',''''5''''''''''''''''7''''''''''''''''6'''''''''''">
              <a:rPr lang="ja-JP" altLang="en-US" sz="800" smtClean="0">
                <a:effectLst/>
                <a:sym typeface="+mn-lt"/>
              </a:rPr>
              <a:pPr marL="0" lvl="0" indent="0" algn="ctr">
                <a:spcBef>
                  <a:spcPct val="0"/>
                </a:spcBef>
                <a:buNone/>
              </a:pPr>
              <a:t>2,576</a:t>
            </a:fld>
            <a:endParaRPr kumimoji="1" lang="ja-JP" altLang="en-US" sz="800" dirty="0">
              <a:sym typeface="+mn-lt"/>
            </a:endParaRPr>
          </a:p>
        </p:txBody>
      </p:sp>
      <p:sp>
        <p:nvSpPr>
          <p:cNvPr id="343" name="テキスト プレースホルダ 9">
            <a:extLst>
              <a:ext uri="{FF2B5EF4-FFF2-40B4-BE49-F238E27FC236}">
                <a16:creationId xmlns:a16="http://schemas.microsoft.com/office/drawing/2014/main" id="{2E6F3AE7-D602-FCB7-C883-F0C521AE6FAE}"/>
              </a:ext>
            </a:extLst>
          </p:cNvPr>
          <p:cNvSpPr>
            <a:spLocks/>
          </p:cNvSpPr>
          <p:nvPr>
            <p:custDataLst>
              <p:tags r:id="rId89"/>
            </p:custDataLst>
          </p:nvPr>
        </p:nvSpPr>
        <p:spPr bwMode="gray">
          <a:xfrm>
            <a:off x="6234113" y="2786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E69716-E5AC-43CA-9167-34A5267EB0D5}" type="datetime'''''''2'''',''''''''''7''''''''''''6''2'''''''">
              <a:rPr lang="ja-JP" altLang="en-US" sz="800" smtClean="0">
                <a:effectLst/>
                <a:sym typeface="+mn-lt"/>
              </a:rPr>
              <a:pPr marL="0" lvl="0" indent="0" algn="ctr">
                <a:spcBef>
                  <a:spcPct val="0"/>
                </a:spcBef>
                <a:buNone/>
              </a:pPr>
              <a:t>2,762</a:t>
            </a:fld>
            <a:endParaRPr kumimoji="1" lang="ja-JP" altLang="en-US" sz="800" dirty="0">
              <a:sym typeface="+mn-lt"/>
            </a:endParaRPr>
          </a:p>
        </p:txBody>
      </p:sp>
      <p:sp>
        <p:nvSpPr>
          <p:cNvPr id="344" name="テキスト プレースホルダ 9">
            <a:extLst>
              <a:ext uri="{FF2B5EF4-FFF2-40B4-BE49-F238E27FC236}">
                <a16:creationId xmlns:a16="http://schemas.microsoft.com/office/drawing/2014/main" id="{0AFDA453-5B54-4985-356C-CE3FD6808B05}"/>
              </a:ext>
            </a:extLst>
          </p:cNvPr>
          <p:cNvSpPr>
            <a:spLocks/>
          </p:cNvSpPr>
          <p:nvPr>
            <p:custDataLst>
              <p:tags r:id="rId90"/>
            </p:custDataLst>
          </p:nvPr>
        </p:nvSpPr>
        <p:spPr bwMode="gray">
          <a:xfrm>
            <a:off x="6545263" y="26352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6BC5F9-E154-4870-9888-578C906E4A8C}" type="datetime'3'''''',''2''''''''''3''''''''''''9'''''''">
              <a:rPr lang="ja-JP" altLang="en-US" sz="800" smtClean="0">
                <a:effectLst/>
                <a:sym typeface="+mn-lt"/>
              </a:rPr>
              <a:pPr marL="0" lvl="0" indent="0" algn="ctr">
                <a:spcBef>
                  <a:spcPct val="0"/>
                </a:spcBef>
                <a:buNone/>
              </a:pPr>
              <a:t>3,239</a:t>
            </a:fld>
            <a:endParaRPr kumimoji="1" lang="ja-JP" altLang="en-US" sz="800" dirty="0">
              <a:sym typeface="+mn-lt"/>
            </a:endParaRPr>
          </a:p>
        </p:txBody>
      </p:sp>
      <p:sp>
        <p:nvSpPr>
          <p:cNvPr id="345" name="テキスト プレースホルダ 9">
            <a:extLst>
              <a:ext uri="{FF2B5EF4-FFF2-40B4-BE49-F238E27FC236}">
                <a16:creationId xmlns:a16="http://schemas.microsoft.com/office/drawing/2014/main" id="{F5D5BB54-754B-07D8-E712-87EB3C912056}"/>
              </a:ext>
            </a:extLst>
          </p:cNvPr>
          <p:cNvSpPr>
            <a:spLocks/>
          </p:cNvSpPr>
          <p:nvPr>
            <p:custDataLst>
              <p:tags r:id="rId91"/>
            </p:custDataLst>
          </p:nvPr>
        </p:nvSpPr>
        <p:spPr bwMode="gray">
          <a:xfrm>
            <a:off x="6854825" y="25923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9717CE-AB21-4711-83E5-86C70A2BF412}" type="datetime'''''''''3'''''''''',3''''''''''''''''''7''6'''''''''''''">
              <a:rPr lang="ja-JP" altLang="en-US" sz="800" smtClean="0">
                <a:effectLst/>
                <a:sym typeface="+mn-lt"/>
              </a:rPr>
              <a:pPr marL="0" lvl="0" indent="0" algn="ctr">
                <a:spcBef>
                  <a:spcPct val="0"/>
                </a:spcBef>
                <a:buNone/>
              </a:pPr>
              <a:t>3,376</a:t>
            </a:fld>
            <a:endParaRPr kumimoji="1" lang="ja-JP" altLang="en-US" sz="800" dirty="0">
              <a:sym typeface="+mn-lt"/>
            </a:endParaRPr>
          </a:p>
        </p:txBody>
      </p:sp>
      <p:sp>
        <p:nvSpPr>
          <p:cNvPr id="346" name="テキスト プレースホルダ 9">
            <a:extLst>
              <a:ext uri="{FF2B5EF4-FFF2-40B4-BE49-F238E27FC236}">
                <a16:creationId xmlns:a16="http://schemas.microsoft.com/office/drawing/2014/main" id="{E7793045-B782-6FA9-CC34-0C47986557E0}"/>
              </a:ext>
            </a:extLst>
          </p:cNvPr>
          <p:cNvSpPr>
            <a:spLocks/>
          </p:cNvSpPr>
          <p:nvPr>
            <p:custDataLst>
              <p:tags r:id="rId92"/>
            </p:custDataLst>
          </p:nvPr>
        </p:nvSpPr>
        <p:spPr bwMode="gray">
          <a:xfrm>
            <a:off x="7165975" y="25114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0395B6-46D3-423A-8B17-D81ABC8BE145}" type="datetime'''''3'',6''3''''''''''''''''''''''''''''''''''''''''''3'''''">
              <a:rPr lang="ja-JP" altLang="en-US" sz="800" smtClean="0">
                <a:effectLst/>
                <a:sym typeface="+mn-lt"/>
              </a:rPr>
              <a:pPr marL="0" lvl="0" indent="0" algn="ctr">
                <a:spcBef>
                  <a:spcPct val="0"/>
                </a:spcBef>
                <a:buNone/>
              </a:pPr>
              <a:t>3,633</a:t>
            </a:fld>
            <a:endParaRPr kumimoji="1" lang="ja-JP" altLang="en-US" sz="800" dirty="0">
              <a:sym typeface="+mn-lt"/>
            </a:endParaRPr>
          </a:p>
        </p:txBody>
      </p:sp>
      <p:sp>
        <p:nvSpPr>
          <p:cNvPr id="347" name="テキスト プレースホルダ 9">
            <a:extLst>
              <a:ext uri="{FF2B5EF4-FFF2-40B4-BE49-F238E27FC236}">
                <a16:creationId xmlns:a16="http://schemas.microsoft.com/office/drawing/2014/main" id="{387DC2A2-4C85-C8C5-0B86-2BD2A8D0A38E}"/>
              </a:ext>
            </a:extLst>
          </p:cNvPr>
          <p:cNvSpPr>
            <a:spLocks/>
          </p:cNvSpPr>
          <p:nvPr>
            <p:custDataLst>
              <p:tags r:id="rId93"/>
            </p:custDataLst>
          </p:nvPr>
        </p:nvSpPr>
        <p:spPr bwMode="gray">
          <a:xfrm>
            <a:off x="7477125" y="25273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0D552-C4CF-4B6A-AE51-7359ECA1B8C4}" type="datetime'''''''''''''''''''''3'''''',''''5''''''''''''8''''3'''''''''">
              <a:rPr lang="ja-JP" altLang="en-US" sz="800" smtClean="0">
                <a:effectLst/>
                <a:sym typeface="+mn-lt"/>
              </a:rPr>
              <a:pPr marL="0" lvl="0" indent="0" algn="ctr">
                <a:spcBef>
                  <a:spcPct val="0"/>
                </a:spcBef>
                <a:buNone/>
              </a:pPr>
              <a:t>3,583</a:t>
            </a:fld>
            <a:endParaRPr kumimoji="1" lang="ja-JP" altLang="en-US" sz="800" dirty="0">
              <a:sym typeface="+mn-lt"/>
            </a:endParaRPr>
          </a:p>
        </p:txBody>
      </p:sp>
      <p:sp>
        <p:nvSpPr>
          <p:cNvPr id="348" name="テキスト プレースホルダ 9">
            <a:extLst>
              <a:ext uri="{FF2B5EF4-FFF2-40B4-BE49-F238E27FC236}">
                <a16:creationId xmlns:a16="http://schemas.microsoft.com/office/drawing/2014/main" id="{6A682ED7-AC2F-0B3C-0441-F0435F3230DD}"/>
              </a:ext>
            </a:extLst>
          </p:cNvPr>
          <p:cNvSpPr>
            <a:spLocks/>
          </p:cNvSpPr>
          <p:nvPr>
            <p:custDataLst>
              <p:tags r:id="rId94"/>
            </p:custDataLst>
          </p:nvPr>
        </p:nvSpPr>
        <p:spPr bwMode="gray">
          <a:xfrm>
            <a:off x="7786688" y="24733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7F5FA5-C9B7-40F6-A4EC-87162324FFC0}" type="datetime'3'''''''''''',''''''7''''''''''''''5''''''''''''''''''''''5'">
              <a:rPr lang="ja-JP" altLang="en-US" sz="800" smtClean="0">
                <a:effectLst/>
                <a:sym typeface="+mn-lt"/>
              </a:rPr>
              <a:pPr marL="0" lvl="0" indent="0" algn="ctr">
                <a:spcBef>
                  <a:spcPct val="0"/>
                </a:spcBef>
                <a:buNone/>
              </a:pPr>
              <a:t>3,755</a:t>
            </a:fld>
            <a:endParaRPr kumimoji="1" lang="ja-JP" altLang="en-US" sz="800" dirty="0">
              <a:sym typeface="+mn-lt"/>
            </a:endParaRPr>
          </a:p>
        </p:txBody>
      </p:sp>
      <p:sp>
        <p:nvSpPr>
          <p:cNvPr id="339" name="テキスト プレースホルダ 9">
            <a:extLst>
              <a:ext uri="{FF2B5EF4-FFF2-40B4-BE49-F238E27FC236}">
                <a16:creationId xmlns:a16="http://schemas.microsoft.com/office/drawing/2014/main" id="{D82FDB81-F0E0-6527-7879-62397223C8FA}"/>
              </a:ext>
            </a:extLst>
          </p:cNvPr>
          <p:cNvSpPr>
            <a:spLocks/>
          </p:cNvSpPr>
          <p:nvPr>
            <p:custDataLst>
              <p:tags r:id="rId95"/>
            </p:custDataLst>
          </p:nvPr>
        </p:nvSpPr>
        <p:spPr bwMode="gray">
          <a:xfrm>
            <a:off x="4991100" y="27638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A6FEB3-A2CD-4307-9F00-9AC0E278B196}" type="datetime'''''''''''2'''',''''''''''''''''''''''8''''''''''''3''''''4'">
              <a:rPr lang="ja-JP" altLang="en-US" sz="800" smtClean="0">
                <a:effectLst/>
                <a:sym typeface="+mn-lt"/>
              </a:rPr>
              <a:pPr marL="0" lvl="0" indent="0" algn="ctr">
                <a:spcBef>
                  <a:spcPct val="0"/>
                </a:spcBef>
                <a:buNone/>
              </a:pPr>
              <a:t>2,834</a:t>
            </a:fld>
            <a:endParaRPr kumimoji="1" lang="ja-JP" altLang="en-US" sz="800" dirty="0">
              <a:sym typeface="+mn-lt"/>
            </a:endParaRPr>
          </a:p>
        </p:txBody>
      </p:sp>
      <p:sp>
        <p:nvSpPr>
          <p:cNvPr id="58" name="テキスト ボックス 57">
            <a:extLst>
              <a:ext uri="{FF2B5EF4-FFF2-40B4-BE49-F238E27FC236}">
                <a16:creationId xmlns:a16="http://schemas.microsoft.com/office/drawing/2014/main" id="{1BEA3DCD-ECD5-DC76-1346-EFB776A97B82}"/>
              </a:ext>
            </a:extLst>
          </p:cNvPr>
          <p:cNvSpPr txBox="1"/>
          <p:nvPr/>
        </p:nvSpPr>
        <p:spPr>
          <a:xfrm>
            <a:off x="426755" y="4426434"/>
            <a:ext cx="504056"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（US$）</a:t>
            </a:r>
          </a:p>
        </p:txBody>
      </p:sp>
      <p:graphicFrame>
        <p:nvGraphicFramePr>
          <p:cNvPr id="157" name="Chart 156">
            <a:extLst>
              <a:ext uri="{FF2B5EF4-FFF2-40B4-BE49-F238E27FC236}">
                <a16:creationId xmlns:a16="http://schemas.microsoft.com/office/drawing/2014/main" id="{450982B8-B2D6-611C-221A-F10A101C0975}"/>
              </a:ext>
            </a:extLst>
          </p:cNvPr>
          <p:cNvGraphicFramePr/>
          <p:nvPr>
            <p:custDataLst>
              <p:tags r:id="rId96"/>
            </p:custDataLst>
            <p:extLst>
              <p:ext uri="{D42A27DB-BD31-4B8C-83A1-F6EECF244321}">
                <p14:modId xmlns:p14="http://schemas.microsoft.com/office/powerpoint/2010/main" val="940882021"/>
              </p:ext>
            </p:extLst>
          </p:nvPr>
        </p:nvGraphicFramePr>
        <p:xfrm>
          <a:off x="204788" y="4441825"/>
          <a:ext cx="7964487" cy="1666875"/>
        </p:xfrm>
        <a:graphic>
          <a:graphicData uri="http://schemas.openxmlformats.org/drawingml/2006/chart">
            <c:chart xmlns:c="http://schemas.openxmlformats.org/drawingml/2006/chart" xmlns:r="http://schemas.openxmlformats.org/officeDocument/2006/relationships" r:id="rId154"/>
          </a:graphicData>
        </a:graphic>
      </p:graphicFrame>
      <p:sp>
        <p:nvSpPr>
          <p:cNvPr id="98" name="テキスト プレースホルダ 9">
            <a:extLst>
              <a:ext uri="{FF2B5EF4-FFF2-40B4-BE49-F238E27FC236}">
                <a16:creationId xmlns:a16="http://schemas.microsoft.com/office/drawing/2014/main" id="{9EB8A6C6-5575-A01D-3456-E50E66082560}"/>
              </a:ext>
            </a:extLst>
          </p:cNvPr>
          <p:cNvSpPr>
            <a:spLocks/>
          </p:cNvSpPr>
          <p:nvPr>
            <p:custDataLst>
              <p:tags r:id="rId97"/>
            </p:custDataLst>
          </p:nvPr>
        </p:nvSpPr>
        <p:spPr bwMode="auto">
          <a:xfrm>
            <a:off x="585788" y="60086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D9DCE-0A04-4F22-8966-C9174409169C}"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0EE07D87-AB2C-088A-3E6C-F18AFBCE7754}"/>
              </a:ext>
            </a:extLst>
          </p:cNvPr>
          <p:cNvSpPr>
            <a:spLocks/>
          </p:cNvSpPr>
          <p:nvPr>
            <p:custDataLst>
              <p:tags r:id="rId98"/>
            </p:custDataLst>
          </p:nvPr>
        </p:nvSpPr>
        <p:spPr bwMode="gray">
          <a:xfrm>
            <a:off x="1001713" y="5811838"/>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16E900-CF20-447C-9382-9037F84DC0A6}" type="datetime'''6'''''''">
              <a:rPr lang="ja-JP" altLang="en-US" sz="800" smtClean="0">
                <a:effectLst/>
                <a:sym typeface="+mn-lt"/>
              </a:rPr>
              <a:pPr marL="0" lvl="0" indent="0" algn="ctr">
                <a:spcBef>
                  <a:spcPct val="0"/>
                </a:spcBef>
                <a:buNone/>
              </a:pPr>
              <a:t>6</a:t>
            </a:fld>
            <a:endParaRPr kumimoji="1" lang="ja-JP" altLang="en-US" sz="800" dirty="0">
              <a:sym typeface="+mn-lt"/>
            </a:endParaRPr>
          </a:p>
        </p:txBody>
      </p:sp>
      <p:sp>
        <p:nvSpPr>
          <p:cNvPr id="99" name="テキスト プレースホルダ 9">
            <a:extLst>
              <a:ext uri="{FF2B5EF4-FFF2-40B4-BE49-F238E27FC236}">
                <a16:creationId xmlns:a16="http://schemas.microsoft.com/office/drawing/2014/main" id="{00892021-FA7B-9EA9-C6DF-965A8AFACA47}"/>
              </a:ext>
            </a:extLst>
          </p:cNvPr>
          <p:cNvSpPr>
            <a:spLocks/>
          </p:cNvSpPr>
          <p:nvPr>
            <p:custDataLst>
              <p:tags r:id="rId99"/>
            </p:custDataLst>
          </p:nvPr>
        </p:nvSpPr>
        <p:spPr bwMode="auto">
          <a:xfrm>
            <a:off x="96837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D5D1CC-7E20-4BC7-B7D2-1142AEED1CF6}"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FE531580-1795-0BAC-0BE2-6A73CAAD8D98}"/>
              </a:ext>
            </a:extLst>
          </p:cNvPr>
          <p:cNvSpPr>
            <a:spLocks/>
          </p:cNvSpPr>
          <p:nvPr>
            <p:custDataLst>
              <p:tags r:id="rId100"/>
            </p:custDataLst>
          </p:nvPr>
        </p:nvSpPr>
        <p:spPr bwMode="gray">
          <a:xfrm>
            <a:off x="1314450" y="5810250"/>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56F920-D405-4688-8699-F770FCF8408F}" type="datetime'''''''''''''''''''''''''''''''''''''''''''''''''''6'''">
              <a:rPr lang="ja-JP" altLang="en-US" sz="800" smtClean="0">
                <a:effectLst/>
                <a:sym typeface="+mn-lt"/>
              </a:rPr>
              <a:pPr marL="0" lvl="0" indent="0" algn="ctr">
                <a:spcBef>
                  <a:spcPct val="0"/>
                </a:spcBef>
                <a:buNone/>
              </a:pPr>
              <a:t>6</a:t>
            </a:fld>
            <a:endParaRPr kumimoji="1" lang="ja-JP" altLang="en-US" sz="800" dirty="0">
              <a:sym typeface="+mn-lt"/>
            </a:endParaRPr>
          </a:p>
        </p:txBody>
      </p:sp>
      <p:sp>
        <p:nvSpPr>
          <p:cNvPr id="100" name="テキスト プレースホルダ 9">
            <a:extLst>
              <a:ext uri="{FF2B5EF4-FFF2-40B4-BE49-F238E27FC236}">
                <a16:creationId xmlns:a16="http://schemas.microsoft.com/office/drawing/2014/main" id="{C01AE89B-238B-2C46-BA7F-7F769CFF5C66}"/>
              </a:ext>
            </a:extLst>
          </p:cNvPr>
          <p:cNvSpPr>
            <a:spLocks/>
          </p:cNvSpPr>
          <p:nvPr>
            <p:custDataLst>
              <p:tags r:id="rId101"/>
            </p:custDataLst>
          </p:nvPr>
        </p:nvSpPr>
        <p:spPr bwMode="auto">
          <a:xfrm>
            <a:off x="12811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B16303-7D26-449B-8DAF-E39B72992A0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435A62EE-B9EE-D728-E69F-FC12DE9015E2}"/>
              </a:ext>
            </a:extLst>
          </p:cNvPr>
          <p:cNvSpPr>
            <a:spLocks/>
          </p:cNvSpPr>
          <p:nvPr>
            <p:custDataLst>
              <p:tags r:id="rId102"/>
            </p:custDataLst>
          </p:nvPr>
        </p:nvSpPr>
        <p:spPr bwMode="auto">
          <a:xfrm>
            <a:off x="159543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00FB11-2234-4E14-9682-3CC7FD1A835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EDD04473-E5D3-AE8D-1C1E-6D8FC701BA94}"/>
              </a:ext>
            </a:extLst>
          </p:cNvPr>
          <p:cNvSpPr>
            <a:spLocks/>
          </p:cNvSpPr>
          <p:nvPr>
            <p:custDataLst>
              <p:tags r:id="rId103"/>
            </p:custDataLst>
          </p:nvPr>
        </p:nvSpPr>
        <p:spPr bwMode="auto">
          <a:xfrm>
            <a:off x="190817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AA2CFF-7E42-4D81-AF21-B86DE4042C54}"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521B2069-B255-91ED-00E8-32E7D4A38551}"/>
              </a:ext>
            </a:extLst>
          </p:cNvPr>
          <p:cNvSpPr>
            <a:spLocks/>
          </p:cNvSpPr>
          <p:nvPr>
            <p:custDataLst>
              <p:tags r:id="rId104"/>
            </p:custDataLst>
          </p:nvPr>
        </p:nvSpPr>
        <p:spPr bwMode="auto">
          <a:xfrm>
            <a:off x="22209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41C24-44B8-41B1-AB06-16019B0E9489}"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DC391438-B137-B695-4F13-507DA8D22CE7}"/>
              </a:ext>
            </a:extLst>
          </p:cNvPr>
          <p:cNvSpPr>
            <a:spLocks/>
          </p:cNvSpPr>
          <p:nvPr>
            <p:custDataLst>
              <p:tags r:id="rId105"/>
            </p:custDataLst>
          </p:nvPr>
        </p:nvSpPr>
        <p:spPr bwMode="auto">
          <a:xfrm>
            <a:off x="253365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B7434-578D-4F23-9123-575137253318}"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C865DF91-95CC-D3DB-E7FE-EF87EC3A2C75}"/>
              </a:ext>
            </a:extLst>
          </p:cNvPr>
          <p:cNvSpPr>
            <a:spLocks/>
          </p:cNvSpPr>
          <p:nvPr>
            <p:custDataLst>
              <p:tags r:id="rId106"/>
            </p:custDataLst>
          </p:nvPr>
        </p:nvSpPr>
        <p:spPr bwMode="auto">
          <a:xfrm>
            <a:off x="284638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49C7CC-C29E-4DD1-A590-FF44FAD5520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B7A0810E-7541-E50C-66F7-092BC7334014}"/>
              </a:ext>
            </a:extLst>
          </p:cNvPr>
          <p:cNvSpPr>
            <a:spLocks/>
          </p:cNvSpPr>
          <p:nvPr>
            <p:custDataLst>
              <p:tags r:id="rId107"/>
            </p:custDataLst>
          </p:nvPr>
        </p:nvSpPr>
        <p:spPr bwMode="auto">
          <a:xfrm>
            <a:off x="315912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6BF2FC-1876-4914-BCCF-C0D7E3016F62}"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E078BA01-7835-5D43-2F6B-E38DEE1E6708}"/>
              </a:ext>
            </a:extLst>
          </p:cNvPr>
          <p:cNvSpPr>
            <a:spLocks/>
          </p:cNvSpPr>
          <p:nvPr>
            <p:custDataLst>
              <p:tags r:id="rId108"/>
            </p:custDataLst>
          </p:nvPr>
        </p:nvSpPr>
        <p:spPr bwMode="auto">
          <a:xfrm>
            <a:off x="347186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DF7166-342C-4D93-BBAE-1C3A3CEA970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0E4075CF-0035-3CB4-9B3A-FC581A5497B1}"/>
              </a:ext>
            </a:extLst>
          </p:cNvPr>
          <p:cNvSpPr>
            <a:spLocks/>
          </p:cNvSpPr>
          <p:nvPr>
            <p:custDataLst>
              <p:tags r:id="rId109"/>
            </p:custDataLst>
          </p:nvPr>
        </p:nvSpPr>
        <p:spPr bwMode="auto">
          <a:xfrm>
            <a:off x="378460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D5BD2E-DD9C-46FB-8C39-A03A95692C3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6C6E995D-BD98-F709-AC20-53FE77CECB04}"/>
              </a:ext>
            </a:extLst>
          </p:cNvPr>
          <p:cNvSpPr>
            <a:spLocks/>
          </p:cNvSpPr>
          <p:nvPr>
            <p:custDataLst>
              <p:tags r:id="rId110"/>
            </p:custDataLst>
          </p:nvPr>
        </p:nvSpPr>
        <p:spPr bwMode="auto">
          <a:xfrm>
            <a:off x="409892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AA5E08-70E4-4994-87E9-A0777B58A85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7ACDF2A-C1C4-AAAC-D7CC-6F41B4A01B87}"/>
              </a:ext>
            </a:extLst>
          </p:cNvPr>
          <p:cNvSpPr>
            <a:spLocks/>
          </p:cNvSpPr>
          <p:nvPr>
            <p:custDataLst>
              <p:tags r:id="rId111"/>
            </p:custDataLst>
          </p:nvPr>
        </p:nvSpPr>
        <p:spPr bwMode="auto">
          <a:xfrm>
            <a:off x="441166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D09E7D-06CA-45B1-9E38-608E1FDF65F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4CAD7C74-F79C-1DBB-76EA-BC63FF8DC27B}"/>
              </a:ext>
            </a:extLst>
          </p:cNvPr>
          <p:cNvSpPr>
            <a:spLocks/>
          </p:cNvSpPr>
          <p:nvPr>
            <p:custDataLst>
              <p:tags r:id="rId112"/>
            </p:custDataLst>
          </p:nvPr>
        </p:nvSpPr>
        <p:spPr bwMode="auto">
          <a:xfrm>
            <a:off x="472440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8C7220-6DF4-44BA-A02C-0EACCF61F25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195E1892-0B8D-4090-0647-69A286B43CDB}"/>
              </a:ext>
            </a:extLst>
          </p:cNvPr>
          <p:cNvSpPr>
            <a:spLocks/>
          </p:cNvSpPr>
          <p:nvPr>
            <p:custDataLst>
              <p:tags r:id="rId113"/>
            </p:custDataLst>
          </p:nvPr>
        </p:nvSpPr>
        <p:spPr bwMode="auto">
          <a:xfrm>
            <a:off x="503713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238FA4-F959-4AC7-8A75-BB94DCC7C780}"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A80E66A1-B8EC-A6F4-E89A-8024A783D04B}"/>
              </a:ext>
            </a:extLst>
          </p:cNvPr>
          <p:cNvSpPr>
            <a:spLocks/>
          </p:cNvSpPr>
          <p:nvPr>
            <p:custDataLst>
              <p:tags r:id="rId114"/>
            </p:custDataLst>
          </p:nvPr>
        </p:nvSpPr>
        <p:spPr bwMode="auto">
          <a:xfrm>
            <a:off x="534987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7F102-C382-4190-9867-6F833C15972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39D8AA2F-D218-1D70-D033-BC04E8570448}"/>
              </a:ext>
            </a:extLst>
          </p:cNvPr>
          <p:cNvSpPr>
            <a:spLocks/>
          </p:cNvSpPr>
          <p:nvPr>
            <p:custDataLst>
              <p:tags r:id="rId115"/>
            </p:custDataLst>
          </p:nvPr>
        </p:nvSpPr>
        <p:spPr bwMode="auto">
          <a:xfrm>
            <a:off x="56626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137862-8AA6-4491-8299-2365C41A0CD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D48D75D4-AB4E-E4EF-85E5-BF979EB35296}"/>
              </a:ext>
            </a:extLst>
          </p:cNvPr>
          <p:cNvSpPr>
            <a:spLocks/>
          </p:cNvSpPr>
          <p:nvPr>
            <p:custDataLst>
              <p:tags r:id="rId116"/>
            </p:custDataLst>
          </p:nvPr>
        </p:nvSpPr>
        <p:spPr bwMode="auto">
          <a:xfrm>
            <a:off x="597535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D433F-4C39-44FE-8A7A-7490EAA8EAC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05E2A9DD-29EF-BB02-8068-B7DA6CF532AE}"/>
              </a:ext>
            </a:extLst>
          </p:cNvPr>
          <p:cNvSpPr>
            <a:spLocks/>
          </p:cNvSpPr>
          <p:nvPr>
            <p:custDataLst>
              <p:tags r:id="rId117"/>
            </p:custDataLst>
          </p:nvPr>
        </p:nvSpPr>
        <p:spPr bwMode="auto">
          <a:xfrm>
            <a:off x="628808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151846-720D-4DAC-915F-997EDCB5489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C473A128-6747-CDC7-93D9-23060829A7DE}"/>
              </a:ext>
            </a:extLst>
          </p:cNvPr>
          <p:cNvSpPr>
            <a:spLocks/>
          </p:cNvSpPr>
          <p:nvPr>
            <p:custDataLst>
              <p:tags r:id="rId118"/>
            </p:custDataLst>
          </p:nvPr>
        </p:nvSpPr>
        <p:spPr bwMode="auto">
          <a:xfrm>
            <a:off x="66024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1D06D4-7F81-4D55-AEAE-94BDD713778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8985C426-1535-C92E-6590-EBAB9CB4E1F0}"/>
              </a:ext>
            </a:extLst>
          </p:cNvPr>
          <p:cNvSpPr>
            <a:spLocks/>
          </p:cNvSpPr>
          <p:nvPr>
            <p:custDataLst>
              <p:tags r:id="rId119"/>
            </p:custDataLst>
          </p:nvPr>
        </p:nvSpPr>
        <p:spPr bwMode="auto">
          <a:xfrm>
            <a:off x="691515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045D7A-DA53-40DC-8D75-F588E02E5AE1}"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8FFEC838-DBB9-72F1-E03F-0FBDB55015CB}"/>
              </a:ext>
            </a:extLst>
          </p:cNvPr>
          <p:cNvSpPr>
            <a:spLocks/>
          </p:cNvSpPr>
          <p:nvPr>
            <p:custDataLst>
              <p:tags r:id="rId120"/>
            </p:custDataLst>
          </p:nvPr>
        </p:nvSpPr>
        <p:spPr bwMode="auto">
          <a:xfrm>
            <a:off x="722788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FF6D4B-F876-43E2-AB20-4A402FD2BB9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5F1FC28B-60C4-2B3E-D2C3-F9A72FCCF4D3}"/>
              </a:ext>
            </a:extLst>
          </p:cNvPr>
          <p:cNvSpPr>
            <a:spLocks/>
          </p:cNvSpPr>
          <p:nvPr>
            <p:custDataLst>
              <p:tags r:id="rId121"/>
            </p:custDataLst>
          </p:nvPr>
        </p:nvSpPr>
        <p:spPr bwMode="auto">
          <a:xfrm>
            <a:off x="754062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2B9B51-5D00-4D1A-83D2-ADDDD45A5A9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7BAE5784-AB2A-43A5-C642-C6E003F50FA6}"/>
              </a:ext>
            </a:extLst>
          </p:cNvPr>
          <p:cNvSpPr>
            <a:spLocks/>
          </p:cNvSpPr>
          <p:nvPr>
            <p:custDataLst>
              <p:tags r:id="rId122"/>
            </p:custDataLst>
          </p:nvPr>
        </p:nvSpPr>
        <p:spPr bwMode="auto">
          <a:xfrm>
            <a:off x="785336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E2C9F5-5736-4A40-85DC-22BF86D02019}"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8C3ECF7B-BCBF-D881-996A-888436777333}"/>
              </a:ext>
            </a:extLst>
          </p:cNvPr>
          <p:cNvSpPr>
            <a:spLocks/>
          </p:cNvSpPr>
          <p:nvPr>
            <p:custDataLst>
              <p:tags r:id="rId123"/>
            </p:custDataLst>
          </p:nvPr>
        </p:nvSpPr>
        <p:spPr bwMode="gray">
          <a:xfrm>
            <a:off x="660400" y="54752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23648B-EAC3-4C91-B1CE-9BE36722D473}"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25" name="テキスト プレースホルダ 9">
            <a:extLst>
              <a:ext uri="{FF2B5EF4-FFF2-40B4-BE49-F238E27FC236}">
                <a16:creationId xmlns:a16="http://schemas.microsoft.com/office/drawing/2014/main" id="{97AEE6B9-1CB0-F67B-E12A-DBA4A1FB110D}"/>
              </a:ext>
            </a:extLst>
          </p:cNvPr>
          <p:cNvSpPr>
            <a:spLocks/>
          </p:cNvSpPr>
          <p:nvPr>
            <p:custDataLst>
              <p:tags r:id="rId124"/>
            </p:custDataLst>
          </p:nvPr>
        </p:nvSpPr>
        <p:spPr bwMode="gray">
          <a:xfrm>
            <a:off x="973138" y="54689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B4CC5D-C991-4CAD-87F3-6460CF6E87A7}"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26" name="テキスト プレースホルダ 9">
            <a:extLst>
              <a:ext uri="{FF2B5EF4-FFF2-40B4-BE49-F238E27FC236}">
                <a16:creationId xmlns:a16="http://schemas.microsoft.com/office/drawing/2014/main" id="{A21A22C3-A743-6F4E-236D-1A38232BC52A}"/>
              </a:ext>
            </a:extLst>
          </p:cNvPr>
          <p:cNvSpPr>
            <a:spLocks/>
          </p:cNvSpPr>
          <p:nvPr>
            <p:custDataLst>
              <p:tags r:id="rId125"/>
            </p:custDataLst>
          </p:nvPr>
        </p:nvSpPr>
        <p:spPr bwMode="gray">
          <a:xfrm>
            <a:off x="1285875" y="54721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9685-D36A-487B-87C6-209C2DCDA441}"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27" name="テキスト プレースホルダ 9">
            <a:extLst>
              <a:ext uri="{FF2B5EF4-FFF2-40B4-BE49-F238E27FC236}">
                <a16:creationId xmlns:a16="http://schemas.microsoft.com/office/drawing/2014/main" id="{5A72EDD3-7DAD-57D0-CC3A-B88087CCC49A}"/>
              </a:ext>
            </a:extLst>
          </p:cNvPr>
          <p:cNvSpPr>
            <a:spLocks/>
          </p:cNvSpPr>
          <p:nvPr>
            <p:custDataLst>
              <p:tags r:id="rId126"/>
            </p:custDataLst>
          </p:nvPr>
        </p:nvSpPr>
        <p:spPr bwMode="gray">
          <a:xfrm>
            <a:off x="1600200" y="54308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FAA2C-24CE-44D0-87A4-3018F11C6EDF}"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128" name="テキスト プレースホルダ 9">
            <a:extLst>
              <a:ext uri="{FF2B5EF4-FFF2-40B4-BE49-F238E27FC236}">
                <a16:creationId xmlns:a16="http://schemas.microsoft.com/office/drawing/2014/main" id="{944E47D1-0CBD-1A02-EA77-402224410A99}"/>
              </a:ext>
            </a:extLst>
          </p:cNvPr>
          <p:cNvSpPr>
            <a:spLocks/>
          </p:cNvSpPr>
          <p:nvPr>
            <p:custDataLst>
              <p:tags r:id="rId127"/>
            </p:custDataLst>
          </p:nvPr>
        </p:nvSpPr>
        <p:spPr bwMode="gray">
          <a:xfrm>
            <a:off x="1912938" y="5419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D96B8-AE92-403B-97BF-002B1ECFC45E}" type="datetime'''''''''''''''''''''''''2''''''''2'''">
              <a:rPr lang="ja-JP" altLang="en-US" sz="800" smtClean="0">
                <a:effectLst/>
                <a:sym typeface="+mn-lt"/>
              </a:rPr>
              <a:pPr marL="0" lvl="0" indent="0" algn="ctr">
                <a:spcBef>
                  <a:spcPct val="0"/>
                </a:spcBef>
                <a:buNone/>
              </a:pPr>
              <a:t>22</a:t>
            </a:fld>
            <a:endParaRPr kumimoji="1" lang="ja-JP" altLang="en-US" sz="800" dirty="0">
              <a:sym typeface="+mn-lt"/>
            </a:endParaRPr>
          </a:p>
        </p:txBody>
      </p:sp>
      <p:sp>
        <p:nvSpPr>
          <p:cNvPr id="130" name="テキスト プレースホルダ 9">
            <a:extLst>
              <a:ext uri="{FF2B5EF4-FFF2-40B4-BE49-F238E27FC236}">
                <a16:creationId xmlns:a16="http://schemas.microsoft.com/office/drawing/2014/main" id="{F07C5A16-5737-1CA7-365B-FC770CBDAF27}"/>
              </a:ext>
            </a:extLst>
          </p:cNvPr>
          <p:cNvSpPr>
            <a:spLocks/>
          </p:cNvSpPr>
          <p:nvPr>
            <p:custDataLst>
              <p:tags r:id="rId128"/>
            </p:custDataLst>
          </p:nvPr>
        </p:nvSpPr>
        <p:spPr bwMode="gray">
          <a:xfrm>
            <a:off x="2225675" y="53689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D59608-E1BF-4628-BA55-C6A43AA07CBF}"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131" name="テキスト プレースホルダ 9">
            <a:extLst>
              <a:ext uri="{FF2B5EF4-FFF2-40B4-BE49-F238E27FC236}">
                <a16:creationId xmlns:a16="http://schemas.microsoft.com/office/drawing/2014/main" id="{6D2553D7-08C2-CEA1-910A-0C508FD1D6F0}"/>
              </a:ext>
            </a:extLst>
          </p:cNvPr>
          <p:cNvSpPr>
            <a:spLocks/>
          </p:cNvSpPr>
          <p:nvPr>
            <p:custDataLst>
              <p:tags r:id="rId129"/>
            </p:custDataLst>
          </p:nvPr>
        </p:nvSpPr>
        <p:spPr bwMode="gray">
          <a:xfrm>
            <a:off x="2538413" y="53117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0D560E-CA6F-47A6-B9EA-C4AE3B4977A4}" type="datetime'''''2''''''''''''''''''''''''''''''''''''''9'''''">
              <a:rPr lang="ja-JP" altLang="en-US" sz="800" smtClean="0">
                <a:effectLst/>
                <a:sym typeface="+mn-lt"/>
              </a:rPr>
              <a:pPr marL="0" lvl="0" indent="0" algn="ctr">
                <a:spcBef>
                  <a:spcPct val="0"/>
                </a:spcBef>
                <a:buNone/>
              </a:pPr>
              <a:t>29</a:t>
            </a:fld>
            <a:endParaRPr kumimoji="1" lang="ja-JP" altLang="en-US" sz="800" dirty="0">
              <a:sym typeface="+mn-lt"/>
            </a:endParaRPr>
          </a:p>
        </p:txBody>
      </p:sp>
      <p:sp>
        <p:nvSpPr>
          <p:cNvPr id="132" name="テキスト プレースホルダ 9">
            <a:extLst>
              <a:ext uri="{FF2B5EF4-FFF2-40B4-BE49-F238E27FC236}">
                <a16:creationId xmlns:a16="http://schemas.microsoft.com/office/drawing/2014/main" id="{8A82B1AA-DB79-451B-0BBA-DD34F824F8AC}"/>
              </a:ext>
            </a:extLst>
          </p:cNvPr>
          <p:cNvSpPr>
            <a:spLocks/>
          </p:cNvSpPr>
          <p:nvPr>
            <p:custDataLst>
              <p:tags r:id="rId130"/>
            </p:custDataLst>
          </p:nvPr>
        </p:nvSpPr>
        <p:spPr bwMode="gray">
          <a:xfrm>
            <a:off x="2851150" y="52070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FBB61-DBFD-4EED-8F53-FBD25D47C07E}" type="datetime'''''''''35'''''''''''''''''''''''''''''''''''">
              <a:rPr lang="ja-JP" altLang="en-US" sz="800" smtClean="0">
                <a:effectLst/>
                <a:sym typeface="+mn-lt"/>
              </a:rPr>
              <a:pPr marL="0" lvl="0" indent="0" algn="ctr">
                <a:spcBef>
                  <a:spcPct val="0"/>
                </a:spcBef>
                <a:buNone/>
              </a:pPr>
              <a:t>35</a:t>
            </a:fld>
            <a:endParaRPr kumimoji="1" lang="ja-JP" altLang="en-US" sz="800" dirty="0">
              <a:sym typeface="+mn-lt"/>
            </a:endParaRPr>
          </a:p>
        </p:txBody>
      </p:sp>
      <p:sp>
        <p:nvSpPr>
          <p:cNvPr id="133" name="テキスト プレースホルダ 9">
            <a:extLst>
              <a:ext uri="{FF2B5EF4-FFF2-40B4-BE49-F238E27FC236}">
                <a16:creationId xmlns:a16="http://schemas.microsoft.com/office/drawing/2014/main" id="{BCF2ACDD-70AD-177F-E7ED-A766233CB1B4}"/>
              </a:ext>
            </a:extLst>
          </p:cNvPr>
          <p:cNvSpPr>
            <a:spLocks/>
          </p:cNvSpPr>
          <p:nvPr>
            <p:custDataLst>
              <p:tags r:id="rId131"/>
            </p:custDataLst>
          </p:nvPr>
        </p:nvSpPr>
        <p:spPr bwMode="gray">
          <a:xfrm>
            <a:off x="3163888" y="51514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79BE9-0622-4FC0-B965-F491B8AB90DC}" type="datetime'''''''3''''''''''''''''9'''''''''''''''''''''''''''''">
              <a:rPr lang="ja-JP" altLang="en-US" sz="800" smtClean="0">
                <a:effectLst/>
                <a:sym typeface="+mn-lt"/>
              </a:rPr>
              <a:pPr marL="0" lvl="0" indent="0" algn="ctr">
                <a:spcBef>
                  <a:spcPct val="0"/>
                </a:spcBef>
                <a:buNone/>
              </a:pPr>
              <a:t>39</a:t>
            </a:fld>
            <a:endParaRPr kumimoji="1" lang="ja-JP" altLang="en-US" sz="800" dirty="0">
              <a:sym typeface="+mn-lt"/>
            </a:endParaRPr>
          </a:p>
        </p:txBody>
      </p:sp>
      <p:sp>
        <p:nvSpPr>
          <p:cNvPr id="134" name="テキスト プレースホルダ 9">
            <a:extLst>
              <a:ext uri="{FF2B5EF4-FFF2-40B4-BE49-F238E27FC236}">
                <a16:creationId xmlns:a16="http://schemas.microsoft.com/office/drawing/2014/main" id="{7675C01C-BD9E-D79E-E5A8-26F26BDDA54B}"/>
              </a:ext>
            </a:extLst>
          </p:cNvPr>
          <p:cNvSpPr>
            <a:spLocks/>
          </p:cNvSpPr>
          <p:nvPr>
            <p:custDataLst>
              <p:tags r:id="rId132"/>
            </p:custDataLst>
          </p:nvPr>
        </p:nvSpPr>
        <p:spPr bwMode="gray">
          <a:xfrm>
            <a:off x="3476625" y="51435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26278-5D97-4418-A8BC-09E2D51D4A8A}" type="datetime'''3''''''''''''''9'''''''''''''''''''''">
              <a:rPr lang="ja-JP" altLang="en-US" sz="800" smtClean="0">
                <a:effectLst/>
                <a:sym typeface="+mn-lt"/>
              </a:rPr>
              <a:pPr marL="0" lvl="0" indent="0" algn="ctr">
                <a:spcBef>
                  <a:spcPct val="0"/>
                </a:spcBef>
                <a:buNone/>
              </a:pPr>
              <a:t>39</a:t>
            </a:fld>
            <a:endParaRPr kumimoji="1" lang="ja-JP" altLang="en-US" sz="800" dirty="0">
              <a:sym typeface="+mn-lt"/>
            </a:endParaRPr>
          </a:p>
        </p:txBody>
      </p:sp>
      <p:sp>
        <p:nvSpPr>
          <p:cNvPr id="135" name="テキスト プレースホルダ 9">
            <a:extLst>
              <a:ext uri="{FF2B5EF4-FFF2-40B4-BE49-F238E27FC236}">
                <a16:creationId xmlns:a16="http://schemas.microsoft.com/office/drawing/2014/main" id="{3532D878-81F1-A7C2-9141-4F060AEAD47A}"/>
              </a:ext>
            </a:extLst>
          </p:cNvPr>
          <p:cNvSpPr>
            <a:spLocks/>
          </p:cNvSpPr>
          <p:nvPr>
            <p:custDataLst>
              <p:tags r:id="rId133"/>
            </p:custDataLst>
          </p:nvPr>
        </p:nvSpPr>
        <p:spPr bwMode="gray">
          <a:xfrm>
            <a:off x="3789363" y="50974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80BB15-68D0-4C7E-AF9A-92E3C3CC5140}" type="datetime'''''''''''''''''''4''''''''''''''''2'''''''''''''">
              <a:rPr lang="ja-JP" altLang="en-US" sz="800" smtClean="0">
                <a:effectLst/>
                <a:sym typeface="+mn-lt"/>
              </a:rPr>
              <a:pPr marL="0" lvl="0" indent="0" algn="ctr">
                <a:spcBef>
                  <a:spcPct val="0"/>
                </a:spcBef>
                <a:buNone/>
              </a:pPr>
              <a:t>42</a:t>
            </a:fld>
            <a:endParaRPr kumimoji="1" lang="ja-JP" altLang="en-US" sz="800" dirty="0">
              <a:sym typeface="+mn-lt"/>
            </a:endParaRPr>
          </a:p>
        </p:txBody>
      </p:sp>
      <p:sp>
        <p:nvSpPr>
          <p:cNvPr id="136" name="テキスト プレースホルダ 9">
            <a:extLst>
              <a:ext uri="{FF2B5EF4-FFF2-40B4-BE49-F238E27FC236}">
                <a16:creationId xmlns:a16="http://schemas.microsoft.com/office/drawing/2014/main" id="{1F6BB33B-7C79-1DE8-0353-CA8940832338}"/>
              </a:ext>
            </a:extLst>
          </p:cNvPr>
          <p:cNvSpPr>
            <a:spLocks/>
          </p:cNvSpPr>
          <p:nvPr>
            <p:custDataLst>
              <p:tags r:id="rId134"/>
            </p:custDataLst>
          </p:nvPr>
        </p:nvSpPr>
        <p:spPr bwMode="gray">
          <a:xfrm>
            <a:off x="4103688" y="50958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0B9182-7E74-4C86-8084-AE54FFB73C49}" type="datetime'''''''''''''''''''''4''''''''''2'''''''''''''''''''''">
              <a:rPr lang="ja-JP" altLang="en-US" sz="800" smtClean="0">
                <a:effectLst/>
                <a:sym typeface="+mn-lt"/>
              </a:rPr>
              <a:pPr marL="0" lvl="0" indent="0" algn="ctr">
                <a:spcBef>
                  <a:spcPct val="0"/>
                </a:spcBef>
                <a:buNone/>
              </a:pPr>
              <a:t>42</a:t>
            </a:fld>
            <a:endParaRPr kumimoji="1" lang="ja-JP" altLang="en-US" sz="800" dirty="0">
              <a:sym typeface="+mn-lt"/>
            </a:endParaRPr>
          </a:p>
        </p:txBody>
      </p:sp>
      <p:sp>
        <p:nvSpPr>
          <p:cNvPr id="87" name="テキスト プレースホルダ 9">
            <a:extLst>
              <a:ext uri="{FF2B5EF4-FFF2-40B4-BE49-F238E27FC236}">
                <a16:creationId xmlns:a16="http://schemas.microsoft.com/office/drawing/2014/main" id="{5E4D6A99-8EC4-915B-5823-42AC0DE92732}"/>
              </a:ext>
            </a:extLst>
          </p:cNvPr>
          <p:cNvSpPr>
            <a:spLocks/>
          </p:cNvSpPr>
          <p:nvPr>
            <p:custDataLst>
              <p:tags r:id="rId135"/>
            </p:custDataLst>
          </p:nvPr>
        </p:nvSpPr>
        <p:spPr bwMode="gray">
          <a:xfrm>
            <a:off x="688975" y="581501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01F6A-937F-497E-B9D5-8AC0CD52A51B}" type="datetime'''''''''''''''''''6'''''''''''''''">
              <a:rPr lang="ja-JP" altLang="en-US" sz="800" smtClean="0">
                <a:effectLst/>
                <a:sym typeface="+mn-lt"/>
              </a:rPr>
              <a:pPr marL="0" lvl="0" indent="0" algn="ctr">
                <a:spcBef>
                  <a:spcPct val="0"/>
                </a:spcBef>
                <a:buNone/>
              </a:pPr>
              <a:t>6</a:t>
            </a:fld>
            <a:endParaRPr kumimoji="1" lang="ja-JP" altLang="en-US" sz="800" dirty="0">
              <a:sym typeface="+mn-lt"/>
            </a:endParaRPr>
          </a:p>
        </p:txBody>
      </p:sp>
      <p:sp>
        <p:nvSpPr>
          <p:cNvPr id="138" name="テキスト プレースホルダ 9">
            <a:extLst>
              <a:ext uri="{FF2B5EF4-FFF2-40B4-BE49-F238E27FC236}">
                <a16:creationId xmlns:a16="http://schemas.microsoft.com/office/drawing/2014/main" id="{1BFE80F6-4B12-662C-F888-002FC0B7938F}"/>
              </a:ext>
            </a:extLst>
          </p:cNvPr>
          <p:cNvSpPr>
            <a:spLocks/>
          </p:cNvSpPr>
          <p:nvPr>
            <p:custDataLst>
              <p:tags r:id="rId136"/>
            </p:custDataLst>
          </p:nvPr>
        </p:nvSpPr>
        <p:spPr bwMode="gray">
          <a:xfrm>
            <a:off x="4729163" y="49291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790311-FE69-4F52-9354-7A2ED21DDFD4}"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139" name="テキスト プレースホルダ 9">
            <a:extLst>
              <a:ext uri="{FF2B5EF4-FFF2-40B4-BE49-F238E27FC236}">
                <a16:creationId xmlns:a16="http://schemas.microsoft.com/office/drawing/2014/main" id="{085589EA-4AC8-1D77-02E0-2742593B4A6B}"/>
              </a:ext>
            </a:extLst>
          </p:cNvPr>
          <p:cNvSpPr>
            <a:spLocks/>
          </p:cNvSpPr>
          <p:nvPr>
            <p:custDataLst>
              <p:tags r:id="rId137"/>
            </p:custDataLst>
          </p:nvPr>
        </p:nvSpPr>
        <p:spPr bwMode="gray">
          <a:xfrm>
            <a:off x="5041900" y="48323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AE1E8D-550C-4458-AC3E-3A69E2B3F972}"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140" name="テキスト プレースホルダ 9">
            <a:extLst>
              <a:ext uri="{FF2B5EF4-FFF2-40B4-BE49-F238E27FC236}">
                <a16:creationId xmlns:a16="http://schemas.microsoft.com/office/drawing/2014/main" id="{12D70C02-C6F7-BB4D-4F9D-9566527DB3F3}"/>
              </a:ext>
            </a:extLst>
          </p:cNvPr>
          <p:cNvSpPr>
            <a:spLocks/>
          </p:cNvSpPr>
          <p:nvPr>
            <p:custDataLst>
              <p:tags r:id="rId138"/>
            </p:custDataLst>
          </p:nvPr>
        </p:nvSpPr>
        <p:spPr bwMode="gray">
          <a:xfrm>
            <a:off x="5354638" y="48323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B9C007-B81A-41D8-90C2-B5892EDEBB6B}"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141" name="テキスト プレースホルダ 9">
            <a:extLst>
              <a:ext uri="{FF2B5EF4-FFF2-40B4-BE49-F238E27FC236}">
                <a16:creationId xmlns:a16="http://schemas.microsoft.com/office/drawing/2014/main" id="{D51BE835-2217-48BA-20BA-C1A046CCA483}"/>
              </a:ext>
            </a:extLst>
          </p:cNvPr>
          <p:cNvSpPr>
            <a:spLocks/>
          </p:cNvSpPr>
          <p:nvPr>
            <p:custDataLst>
              <p:tags r:id="rId139"/>
            </p:custDataLst>
          </p:nvPr>
        </p:nvSpPr>
        <p:spPr bwMode="gray">
          <a:xfrm>
            <a:off x="5667375" y="47736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4CE06E-2DEC-488B-9506-1BF365078F41}" type="datetime'''''''''''6''2'''''''''''''''''''''">
              <a:rPr lang="ja-JP" altLang="en-US" sz="800" smtClean="0">
                <a:effectLst/>
                <a:sym typeface="+mn-lt"/>
              </a:rPr>
              <a:pPr marL="0" lvl="0" indent="0" algn="ctr">
                <a:spcBef>
                  <a:spcPct val="0"/>
                </a:spcBef>
                <a:buNone/>
              </a:pPr>
              <a:t>62</a:t>
            </a:fld>
            <a:endParaRPr kumimoji="1" lang="ja-JP" altLang="en-US" sz="800" dirty="0">
              <a:sym typeface="+mn-lt"/>
            </a:endParaRPr>
          </a:p>
        </p:txBody>
      </p:sp>
      <p:sp>
        <p:nvSpPr>
          <p:cNvPr id="142" name="テキスト プレースホルダ 9">
            <a:extLst>
              <a:ext uri="{FF2B5EF4-FFF2-40B4-BE49-F238E27FC236}">
                <a16:creationId xmlns:a16="http://schemas.microsoft.com/office/drawing/2014/main" id="{AD844C91-1307-F7AA-42FE-AD2CE579F67F}"/>
              </a:ext>
            </a:extLst>
          </p:cNvPr>
          <p:cNvSpPr>
            <a:spLocks/>
          </p:cNvSpPr>
          <p:nvPr>
            <p:custDataLst>
              <p:tags r:id="rId140"/>
            </p:custDataLst>
          </p:nvPr>
        </p:nvSpPr>
        <p:spPr bwMode="gray">
          <a:xfrm>
            <a:off x="5980113" y="49260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EF77F9-D9C0-46A7-9AC2-C512B79AEC77}"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137" name="テキスト プレースホルダ 9">
            <a:extLst>
              <a:ext uri="{FF2B5EF4-FFF2-40B4-BE49-F238E27FC236}">
                <a16:creationId xmlns:a16="http://schemas.microsoft.com/office/drawing/2014/main" id="{4E5CC39B-9576-CDF0-BA61-7728B256CC28}"/>
              </a:ext>
            </a:extLst>
          </p:cNvPr>
          <p:cNvSpPr>
            <a:spLocks/>
          </p:cNvSpPr>
          <p:nvPr>
            <p:custDataLst>
              <p:tags r:id="rId141"/>
            </p:custDataLst>
          </p:nvPr>
        </p:nvSpPr>
        <p:spPr bwMode="gray">
          <a:xfrm>
            <a:off x="4416425" y="49847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DADB94-7962-43D4-9B94-CB63A090B19F}" type="datetime'''''''4''''''''''''''''''''''''''''''''''''''''''''9'''''''''">
              <a:rPr lang="ja-JP" altLang="en-US" sz="800" smtClean="0">
                <a:effectLst/>
                <a:sym typeface="+mn-lt"/>
              </a:rPr>
              <a:pPr marL="0" lvl="0" indent="0" algn="ctr">
                <a:spcBef>
                  <a:spcPct val="0"/>
                </a:spcBef>
                <a:buNone/>
              </a:pPr>
              <a:t>49</a:t>
            </a:fld>
            <a:endParaRPr kumimoji="1" lang="ja-JP" altLang="en-US" sz="800" dirty="0">
              <a:sym typeface="+mn-lt"/>
            </a:endParaRPr>
          </a:p>
        </p:txBody>
      </p:sp>
      <p:sp>
        <p:nvSpPr>
          <p:cNvPr id="144" name="テキスト プレースホルダ 9">
            <a:extLst>
              <a:ext uri="{FF2B5EF4-FFF2-40B4-BE49-F238E27FC236}">
                <a16:creationId xmlns:a16="http://schemas.microsoft.com/office/drawing/2014/main" id="{56D466BB-F551-5552-5F7C-06B678ED448B}"/>
              </a:ext>
            </a:extLst>
          </p:cNvPr>
          <p:cNvSpPr>
            <a:spLocks/>
          </p:cNvSpPr>
          <p:nvPr>
            <p:custDataLst>
              <p:tags r:id="rId142"/>
            </p:custDataLst>
          </p:nvPr>
        </p:nvSpPr>
        <p:spPr bwMode="gray">
          <a:xfrm>
            <a:off x="6607175" y="46450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B08CF5-5C77-4B37-ABF1-F4265755948E}" type="datetime'''''''''''''''''''''''''''''''''''''''''7''''''''''''''0'''">
              <a:rPr lang="ja-JP" altLang="en-US" sz="800" smtClean="0">
                <a:effectLst/>
                <a:sym typeface="+mn-lt"/>
              </a:rPr>
              <a:pPr marL="0" lvl="0" indent="0" algn="ctr">
                <a:spcBef>
                  <a:spcPct val="0"/>
                </a:spcBef>
                <a:buNone/>
              </a:pPr>
              <a:t>70</a:t>
            </a:fld>
            <a:endParaRPr kumimoji="1" lang="ja-JP" altLang="en-US" sz="800" dirty="0">
              <a:sym typeface="+mn-lt"/>
            </a:endParaRPr>
          </a:p>
        </p:txBody>
      </p:sp>
      <p:sp>
        <p:nvSpPr>
          <p:cNvPr id="145" name="テキスト プレースホルダ 9">
            <a:extLst>
              <a:ext uri="{FF2B5EF4-FFF2-40B4-BE49-F238E27FC236}">
                <a16:creationId xmlns:a16="http://schemas.microsoft.com/office/drawing/2014/main" id="{91074216-312F-0C46-10A8-3CAA09FB1902}"/>
              </a:ext>
            </a:extLst>
          </p:cNvPr>
          <p:cNvSpPr>
            <a:spLocks/>
          </p:cNvSpPr>
          <p:nvPr>
            <p:custDataLst>
              <p:tags r:id="rId143"/>
            </p:custDataLst>
          </p:nvPr>
        </p:nvSpPr>
        <p:spPr bwMode="gray">
          <a:xfrm>
            <a:off x="6919913" y="4613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10BEF6-AB54-4AA0-8793-B37B4D631940}" type="datetime'7''''2'''''''''''''''''''''''''''''''''''''''''''">
              <a:rPr lang="ja-JP" altLang="en-US" sz="800" smtClean="0">
                <a:effectLst/>
                <a:sym typeface="+mn-lt"/>
              </a:rPr>
              <a:pPr marL="0" lvl="0" indent="0" algn="ctr">
                <a:spcBef>
                  <a:spcPct val="0"/>
                </a:spcBef>
                <a:buNone/>
              </a:pPr>
              <a:t>72</a:t>
            </a:fld>
            <a:endParaRPr kumimoji="1" lang="ja-JP" altLang="en-US" sz="800" dirty="0">
              <a:sym typeface="+mn-lt"/>
            </a:endParaRPr>
          </a:p>
        </p:txBody>
      </p:sp>
      <p:sp>
        <p:nvSpPr>
          <p:cNvPr id="146" name="テキスト プレースホルダ 9">
            <a:extLst>
              <a:ext uri="{FF2B5EF4-FFF2-40B4-BE49-F238E27FC236}">
                <a16:creationId xmlns:a16="http://schemas.microsoft.com/office/drawing/2014/main" id="{ABF08052-2E77-7319-4289-448B6A6D9280}"/>
              </a:ext>
            </a:extLst>
          </p:cNvPr>
          <p:cNvSpPr>
            <a:spLocks/>
          </p:cNvSpPr>
          <p:nvPr>
            <p:custDataLst>
              <p:tags r:id="rId144"/>
            </p:custDataLst>
          </p:nvPr>
        </p:nvSpPr>
        <p:spPr bwMode="gray">
          <a:xfrm>
            <a:off x="7232650" y="45323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5BA2EE-0084-4F5A-B426-60B5C197C5F5}" type="datetime'''''''''''''''''7''''''''''''7'''''">
              <a:rPr lang="ja-JP" altLang="en-US" sz="800" smtClean="0">
                <a:effectLst/>
                <a:sym typeface="+mn-lt"/>
              </a:rPr>
              <a:pPr marL="0" lvl="0" indent="0" algn="ctr">
                <a:spcBef>
                  <a:spcPct val="0"/>
                </a:spcBef>
                <a:buNone/>
              </a:pPr>
              <a:t>77</a:t>
            </a:fld>
            <a:endParaRPr kumimoji="1" lang="ja-JP" altLang="en-US" sz="800" dirty="0">
              <a:sym typeface="+mn-lt"/>
            </a:endParaRPr>
          </a:p>
        </p:txBody>
      </p:sp>
      <p:sp>
        <p:nvSpPr>
          <p:cNvPr id="147" name="テキスト プレースホルダ 9">
            <a:extLst>
              <a:ext uri="{FF2B5EF4-FFF2-40B4-BE49-F238E27FC236}">
                <a16:creationId xmlns:a16="http://schemas.microsoft.com/office/drawing/2014/main" id="{F366D73D-B86C-2912-192B-035498663EF4}"/>
              </a:ext>
            </a:extLst>
          </p:cNvPr>
          <p:cNvSpPr>
            <a:spLocks/>
          </p:cNvSpPr>
          <p:nvPr>
            <p:custDataLst>
              <p:tags r:id="rId145"/>
            </p:custDataLst>
          </p:nvPr>
        </p:nvSpPr>
        <p:spPr bwMode="gray">
          <a:xfrm>
            <a:off x="7545388" y="45799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3A2FFF-4762-4425-8D1C-AB42E58780C6}" type="datetime'''''''''''''''''''''''''''''''7''''''''4'''''''''">
              <a:rPr lang="ja-JP" altLang="en-US" sz="800" smtClean="0">
                <a:effectLst/>
                <a:sym typeface="+mn-lt"/>
              </a:rPr>
              <a:pPr marL="0" lvl="0" indent="0" algn="ctr">
                <a:spcBef>
                  <a:spcPct val="0"/>
                </a:spcBef>
                <a:buNone/>
              </a:pPr>
              <a:t>74</a:t>
            </a:fld>
            <a:endParaRPr kumimoji="1" lang="ja-JP" altLang="en-US" sz="800" dirty="0">
              <a:sym typeface="+mn-lt"/>
            </a:endParaRPr>
          </a:p>
        </p:txBody>
      </p:sp>
      <p:sp>
        <p:nvSpPr>
          <p:cNvPr id="148" name="テキスト プレースホルダ 9">
            <a:extLst>
              <a:ext uri="{FF2B5EF4-FFF2-40B4-BE49-F238E27FC236}">
                <a16:creationId xmlns:a16="http://schemas.microsoft.com/office/drawing/2014/main" id="{35F3E081-34F7-913B-9277-9C228DF0193F}"/>
              </a:ext>
            </a:extLst>
          </p:cNvPr>
          <p:cNvSpPr>
            <a:spLocks/>
          </p:cNvSpPr>
          <p:nvPr>
            <p:custDataLst>
              <p:tags r:id="rId146"/>
            </p:custDataLst>
          </p:nvPr>
        </p:nvSpPr>
        <p:spPr bwMode="gray">
          <a:xfrm>
            <a:off x="7858125" y="46767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7DEB8-07BD-4305-806A-3524A3AFCDF2}"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143" name="テキスト プレースホルダ 9">
            <a:extLst>
              <a:ext uri="{FF2B5EF4-FFF2-40B4-BE49-F238E27FC236}">
                <a16:creationId xmlns:a16="http://schemas.microsoft.com/office/drawing/2014/main" id="{6CCB8C50-C8A4-2587-1AC0-292F32A6FDFD}"/>
              </a:ext>
            </a:extLst>
          </p:cNvPr>
          <p:cNvSpPr>
            <a:spLocks/>
          </p:cNvSpPr>
          <p:nvPr>
            <p:custDataLst>
              <p:tags r:id="rId147"/>
            </p:custDataLst>
          </p:nvPr>
        </p:nvSpPr>
        <p:spPr bwMode="gray">
          <a:xfrm>
            <a:off x="6292850" y="48260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8017F2-DB0F-4A16-A89E-8A1D1E740F58}" type="datetime'5''9'''''''''''''''''''''''''''''''''''''''''''''''''''''">
              <a:rPr lang="ja-JP" altLang="en-US" sz="800" smtClean="0">
                <a:effectLst/>
                <a:sym typeface="+mn-lt"/>
              </a:rPr>
              <a:pPr marL="0" lvl="0" indent="0" algn="ctr">
                <a:spcBef>
                  <a:spcPct val="0"/>
                </a:spcBef>
                <a:buNone/>
              </a:pPr>
              <a:t>59</a:t>
            </a:fld>
            <a:endParaRPr kumimoji="1" lang="ja-JP" altLang="en-US" sz="800" dirty="0">
              <a:sym typeface="+mn-lt"/>
            </a:endParaRPr>
          </a:p>
        </p:txBody>
      </p:sp>
      <p:sp>
        <p:nvSpPr>
          <p:cNvPr id="91" name="テキスト ボックス 6">
            <a:extLst>
              <a:ext uri="{FF2B5EF4-FFF2-40B4-BE49-F238E27FC236}">
                <a16:creationId xmlns:a16="http://schemas.microsoft.com/office/drawing/2014/main" id="{6B6FFA23-9D20-D63B-D3D8-759ADDE3809A}"/>
              </a:ext>
            </a:extLst>
          </p:cNvPr>
          <p:cNvSpPr txBox="1"/>
          <p:nvPr/>
        </p:nvSpPr>
        <p:spPr>
          <a:xfrm>
            <a:off x="5714726" y="6209628"/>
            <a:ext cx="4180995" cy="338554"/>
          </a:xfrm>
          <a:prstGeom prst="rect">
            <a:avLst/>
          </a:prstGeom>
          <a:noFill/>
        </p:spPr>
        <p:txBody>
          <a:bodyPr wrap="square"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66" name="Chart 365">
            <a:extLst>
              <a:ext uri="{FF2B5EF4-FFF2-40B4-BE49-F238E27FC236}">
                <a16:creationId xmlns:a16="http://schemas.microsoft.com/office/drawing/2014/main" id="{3DB6A353-F83C-1464-E039-768A829DA4D7}"/>
              </a:ext>
            </a:extLst>
          </p:cNvPr>
          <p:cNvGraphicFramePr/>
          <p:nvPr>
            <p:custDataLst>
              <p:tags r:id="rId148"/>
            </p:custDataLst>
            <p:extLst>
              <p:ext uri="{D42A27DB-BD31-4B8C-83A1-F6EECF244321}">
                <p14:modId xmlns:p14="http://schemas.microsoft.com/office/powerpoint/2010/main" val="3940672851"/>
              </p:ext>
            </p:extLst>
          </p:nvPr>
        </p:nvGraphicFramePr>
        <p:xfrm>
          <a:off x="528638" y="1757363"/>
          <a:ext cx="7551737" cy="1209675"/>
        </p:xfrm>
        <a:graphic>
          <a:graphicData uri="http://schemas.openxmlformats.org/drawingml/2006/chart">
            <c:chart xmlns:c="http://schemas.openxmlformats.org/drawingml/2006/chart" xmlns:r="http://schemas.openxmlformats.org/officeDocument/2006/relationships" r:id="rId155"/>
          </a:graphicData>
        </a:graphic>
      </p:graphicFrame>
    </p:spTree>
    <p:extLst>
      <p:ext uri="{BB962C8B-B14F-4D97-AF65-F5344CB8AC3E}">
        <p14:creationId xmlns:p14="http://schemas.microsoft.com/office/powerpoint/2010/main" val="3306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215081272"/>
              </p:ext>
            </p:extLst>
          </p:nvPr>
        </p:nvGraphicFramePr>
        <p:xfrm>
          <a:off x="281187" y="1152000"/>
          <a:ext cx="4500000" cy="331685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a:t>
                      </a:r>
                      <a:r>
                        <a:rPr lang="en-US" altLang="ja-JP" sz="1050" dirty="0"/>
                        <a:t>1</a:t>
                      </a:r>
                      <a:r>
                        <a:rPr lang="ja-JP" altLang="en-US" sz="1050" dirty="0"/>
                        <a:t>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収益分配金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969693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1/3</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C7570124-04C3-70AC-C19E-6BCF5129695D}"/>
              </a:ext>
            </a:extLst>
          </p:cNvPr>
          <p:cNvGraphicFramePr>
            <a:graphicFrameLocks noGrp="1"/>
          </p:cNvGraphicFramePr>
          <p:nvPr>
            <p:extLst>
              <p:ext uri="{D42A27DB-BD31-4B8C-83A1-F6EECF244321}">
                <p14:modId xmlns:p14="http://schemas.microsoft.com/office/powerpoint/2010/main" val="3241779856"/>
              </p:ext>
            </p:extLst>
          </p:nvPr>
        </p:nvGraphicFramePr>
        <p:xfrm>
          <a:off x="5102676" y="1157969"/>
          <a:ext cx="4500000" cy="258129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538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nSpc>
                          <a:spcPct val="85000"/>
                        </a:lnSpc>
                      </a:pPr>
                      <a:endParaRPr kumimoji="1" lang="en-US" altLang="ja-JP" sz="1050" dirty="0">
                        <a:latin typeface="+mn-lt"/>
                        <a:ea typeface="+mj-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85000"/>
                        </a:lnSpc>
                      </a:pPr>
                      <a:endParaRPr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70916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069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21918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187542"/>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41897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8466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現地の臨床工学技士や理学療法士などの資格の有無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508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 imgW="360" imgH="360" progId="TCLayout.ActiveDocument.1">
                  <p:embed/>
                </p:oleObj>
              </mc:Choice>
              <mc:Fallback>
                <p:oleObj name="think-cellスライド" r:id="rId22" imgW="360" imgH="360" progId="TCLayout.ActiveDocument.1">
                  <p:embed/>
                  <p:pic>
                    <p:nvPicPr>
                      <p:cNvPr id="9" name="Object 8"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疾病構造・死亡要因【大分類】</a:t>
            </a:r>
          </a:p>
        </p:txBody>
      </p:sp>
      <p:cxnSp>
        <p:nvCxnSpPr>
          <p:cNvPr id="20" name="直線コネクタ 19"/>
          <p:cNvCxnSpPr/>
          <p:nvPr/>
        </p:nvCxnSpPr>
        <p:spPr>
          <a:xfrm>
            <a:off x="735947" y="2290185"/>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011445"/>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376735" y="3895254"/>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sp>
        <p:nvSpPr>
          <p:cNvPr id="37" name="テキスト ボックス 36"/>
          <p:cNvSpPr txBox="1"/>
          <p:nvPr/>
        </p:nvSpPr>
        <p:spPr>
          <a:xfrm>
            <a:off x="224999" y="110199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ケニアでは感染性疾患による死亡の割合が1990年に比べて大きく減少しているが、いまだ非感染性疾患の割合を上回っており、死亡要因の約半数を占めている。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025" y="6423908"/>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 2021」(202</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月時点)、WHO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Chart 56">
            <a:extLst>
              <a:ext uri="{FF2B5EF4-FFF2-40B4-BE49-F238E27FC236}">
                <a16:creationId xmlns:a16="http://schemas.microsoft.com/office/drawing/2014/main" id="{4099B27C-86C6-1A7E-F373-E1EA70B379F0}"/>
              </a:ext>
            </a:extLst>
          </p:cNvPr>
          <p:cNvGraphicFramePr/>
          <p:nvPr>
            <p:custDataLst>
              <p:tags r:id="rId3"/>
            </p:custDataLst>
          </p:nvPr>
        </p:nvGraphicFramePr>
        <p:xfrm>
          <a:off x="942975" y="2867025"/>
          <a:ext cx="2689225" cy="2776538"/>
        </p:xfrm>
        <a:graphic>
          <a:graphicData uri="http://schemas.openxmlformats.org/drawingml/2006/chart">
            <c:chart xmlns:c="http://schemas.openxmlformats.org/drawingml/2006/chart" xmlns:r="http://schemas.openxmlformats.org/officeDocument/2006/relationships" r:id="rId24"/>
          </a:graphicData>
        </a:graphic>
      </p:graphicFrame>
      <p:sp>
        <p:nvSpPr>
          <p:cNvPr id="51" name="テキスト プレースホルダ 9">
            <a:extLst>
              <a:ext uri="{FF2B5EF4-FFF2-40B4-BE49-F238E27FC236}">
                <a16:creationId xmlns:a16="http://schemas.microsoft.com/office/drawing/2014/main" id="{A1C03EA5-366A-3B62-AE8E-989C589C4D39}"/>
              </a:ext>
            </a:extLst>
          </p:cNvPr>
          <p:cNvSpPr>
            <a:spLocks/>
          </p:cNvSpPr>
          <p:nvPr>
            <p:custDataLst>
              <p:tags r:id="rId4"/>
            </p:custDataLst>
          </p:nvPr>
        </p:nvSpPr>
        <p:spPr bwMode="gray">
          <a:xfrm>
            <a:off x="1985963" y="3228975"/>
            <a:ext cx="322263"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6A8278-FC1A-4307-9006-056112173DB0}" type="datetime'''''''''''''4''''''''''''''''''''''.''7%'''''''''''''''''">
              <a:rPr lang="en-US" altLang="en-US" sz="1000" smtClean="0"/>
              <a:pPr marL="0" lvl="0" indent="0" algn="ctr">
                <a:spcBef>
                  <a:spcPct val="0"/>
                </a:spcBef>
                <a:buNone/>
              </a:pPr>
              <a:t>4.7%</a:t>
            </a:fld>
            <a:endParaRPr kumimoji="1" lang="ja-JP" altLang="en-US" sz="1000" dirty="0">
              <a:sym typeface="+mn-lt"/>
            </a:endParaRPr>
          </a:p>
        </p:txBody>
      </p:sp>
      <p:graphicFrame>
        <p:nvGraphicFramePr>
          <p:cNvPr id="62" name="Chart 61">
            <a:extLst>
              <a:ext uri="{FF2B5EF4-FFF2-40B4-BE49-F238E27FC236}">
                <a16:creationId xmlns:a16="http://schemas.microsoft.com/office/drawing/2014/main" id="{41D7A901-7754-0DA1-7873-DAB1CE9DC17A}"/>
              </a:ext>
            </a:extLst>
          </p:cNvPr>
          <p:cNvGraphicFramePr/>
          <p:nvPr>
            <p:custDataLst>
              <p:tags r:id="rId5"/>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15" name="テキスト プレースホルダ 9">
            <a:extLst>
              <a:ext uri="{FF2B5EF4-FFF2-40B4-BE49-F238E27FC236}">
                <a16:creationId xmlns:a16="http://schemas.microsoft.com/office/drawing/2014/main" id="{D48B950C-686F-289C-7D38-9F7957277432}"/>
              </a:ext>
            </a:extLst>
          </p:cNvPr>
          <p:cNvSpPr>
            <a:spLocks/>
          </p:cNvSpPr>
          <p:nvPr>
            <p:custDataLst>
              <p:tags r:id="rId6"/>
            </p:custDataLst>
          </p:nvPr>
        </p:nvSpPr>
        <p:spPr bwMode="gray">
          <a:xfrm>
            <a:off x="6916738" y="3606800"/>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6D488D-CB4F-47AE-9758-105F99A0F209}" type="datetime'''''''2''''''''''.''''''''0''''''''%'''''''''''''''''''">
              <a:rPr lang="en-US" altLang="en-US" smtClean="0"/>
              <a:pPr/>
              <a:t>2.0%</a:t>
            </a:fld>
            <a:endParaRPr lang="ja-JP" altLang="en-US" dirty="0">
              <a:sym typeface="+mn-lt"/>
            </a:endParaRPr>
          </a:p>
        </p:txBody>
      </p:sp>
      <p:sp>
        <p:nvSpPr>
          <p:cNvPr id="17" name="Rectangle 16">
            <a:extLst>
              <a:ext uri="{FF2B5EF4-FFF2-40B4-BE49-F238E27FC236}">
                <a16:creationId xmlns:a16="http://schemas.microsoft.com/office/drawing/2014/main" id="{B1777A43-185E-B96B-16BC-3D031A2C7BA8}"/>
              </a:ext>
            </a:extLst>
          </p:cNvPr>
          <p:cNvSpPr/>
          <p:nvPr>
            <p:custDataLst>
              <p:tags r:id="rId7"/>
            </p:custDataLst>
          </p:nvPr>
        </p:nvSpPr>
        <p:spPr bwMode="auto">
          <a:xfrm>
            <a:off x="6181725" y="543401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a:extLst>
              <a:ext uri="{FF2B5EF4-FFF2-40B4-BE49-F238E27FC236}">
                <a16:creationId xmlns:a16="http://schemas.microsoft.com/office/drawing/2014/main" id="{D80DDA85-4DB8-34E5-32D4-0BD0A1D8E930}"/>
              </a:ext>
            </a:extLst>
          </p:cNvPr>
          <p:cNvSpPr/>
          <p:nvPr>
            <p:custDataLst>
              <p:tags r:id="rId8"/>
            </p:custDataLst>
          </p:nvPr>
        </p:nvSpPr>
        <p:spPr bwMode="auto">
          <a:xfrm>
            <a:off x="6181725" y="56372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Rectangle 17">
            <a:extLst>
              <a:ext uri="{FF2B5EF4-FFF2-40B4-BE49-F238E27FC236}">
                <a16:creationId xmlns:a16="http://schemas.microsoft.com/office/drawing/2014/main" id="{492230D9-3BEE-1F0B-5E5F-2B37F5ED92B5}"/>
              </a:ext>
            </a:extLst>
          </p:cNvPr>
          <p:cNvSpPr/>
          <p:nvPr>
            <p:custDataLst>
              <p:tags r:id="rId9"/>
            </p:custDataLst>
          </p:nvPr>
        </p:nvSpPr>
        <p:spPr bwMode="auto">
          <a:xfrm>
            <a:off x="6181725" y="58404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 name="Rectangle 18">
            <a:extLst>
              <a:ext uri="{FF2B5EF4-FFF2-40B4-BE49-F238E27FC236}">
                <a16:creationId xmlns:a16="http://schemas.microsoft.com/office/drawing/2014/main" id="{3F0A6CD3-F09C-0853-11C7-245F158FD25F}"/>
              </a:ext>
            </a:extLst>
          </p:cNvPr>
          <p:cNvSpPr/>
          <p:nvPr>
            <p:custDataLst>
              <p:tags r:id="rId10"/>
            </p:custDataLst>
          </p:nvPr>
        </p:nvSpPr>
        <p:spPr bwMode="auto">
          <a:xfrm>
            <a:off x="6181725" y="604361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テキスト プレースホルダ 9">
            <a:extLst>
              <a:ext uri="{FF2B5EF4-FFF2-40B4-BE49-F238E27FC236}">
                <a16:creationId xmlns:a16="http://schemas.microsoft.com/office/drawing/2014/main" id="{118F451C-74D2-0C05-679C-156BC6609D4A}"/>
              </a:ext>
            </a:extLst>
          </p:cNvPr>
          <p:cNvSpPr>
            <a:spLocks/>
          </p:cNvSpPr>
          <p:nvPr>
            <p:custDataLst>
              <p:tags r:id="rId11"/>
            </p:custDataLst>
          </p:nvPr>
        </p:nvSpPr>
        <p:spPr bwMode="auto">
          <a:xfrm>
            <a:off x="6411913" y="54292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88C1DB1-59A1-4E6B-B188-70C25FA1F26A}" type="datetime'''''非''''感''''''''''''''''染''''''性''''''''''''''''''疾''''''患'">
              <a:rPr lang="ja-JP" altLang="en-US" sz="1000" smtClean="0"/>
              <a:pPr/>
              <a:t>非感染性疾患</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DF92EB14-AA34-7EA2-8CB9-F5BA60161D9E}"/>
              </a:ext>
            </a:extLst>
          </p:cNvPr>
          <p:cNvSpPr>
            <a:spLocks/>
          </p:cNvSpPr>
          <p:nvPr>
            <p:custDataLst>
              <p:tags r:id="rId12"/>
            </p:custDataLst>
          </p:nvPr>
        </p:nvSpPr>
        <p:spPr bwMode="auto">
          <a:xfrm>
            <a:off x="6411913" y="5632450"/>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4AA1A33-229F-4FA4-B989-83BEF1A9D5C0}" type="datetime'感''''''染症、母''''''''''''体''、周''産''''''''''期''''、栄''''''養''状態'">
              <a:rPr lang="zh-TW" altLang="en-US" sz="1000" smtClean="0"/>
              <a:pPr/>
              <a:t>感染症、母体、周産期、栄養状態</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0A7B5FF5-81F8-8324-A7AB-EC87863F9978}"/>
              </a:ext>
            </a:extLst>
          </p:cNvPr>
          <p:cNvSpPr>
            <a:spLocks/>
          </p:cNvSpPr>
          <p:nvPr>
            <p:custDataLst>
              <p:tags r:id="rId13"/>
            </p:custDataLst>
          </p:nvPr>
        </p:nvSpPr>
        <p:spPr bwMode="auto">
          <a:xfrm>
            <a:off x="6411913" y="58356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FBCFAC-E3BB-4DA1-83F3-D0AF2796182D}" type="datetime'''''''''''''''''''''''怪''''我'''''''''''''''">
              <a:rPr lang="ja-JP" altLang="en-US" sz="1000" smtClean="0"/>
              <a:pPr/>
              <a:t>怪我</a:t>
            </a:fld>
            <a:endParaRPr kumimoji="1" lang="ja-JP" altLang="en-US" sz="1000" dirty="0">
              <a:sym typeface="+mn-lt"/>
            </a:endParaRPr>
          </a:p>
        </p:txBody>
      </p:sp>
      <p:sp>
        <p:nvSpPr>
          <p:cNvPr id="24" name="テキスト プレースホルダ 9">
            <a:extLst>
              <a:ext uri="{FF2B5EF4-FFF2-40B4-BE49-F238E27FC236}">
                <a16:creationId xmlns:a16="http://schemas.microsoft.com/office/drawing/2014/main" id="{B38C73B8-8793-74CC-BFA9-FC202145711A}"/>
              </a:ext>
            </a:extLst>
          </p:cNvPr>
          <p:cNvSpPr>
            <a:spLocks/>
          </p:cNvSpPr>
          <p:nvPr>
            <p:custDataLst>
              <p:tags r:id="rId14"/>
            </p:custDataLst>
          </p:nvPr>
        </p:nvSpPr>
        <p:spPr bwMode="auto">
          <a:xfrm>
            <a:off x="6411913" y="6038850"/>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D56E5C6-5EEE-4946-9D57-D2274849DA4D}"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
        <p:nvSpPr>
          <p:cNvPr id="58" name="Rectangle 57">
            <a:extLst>
              <a:ext uri="{FF2B5EF4-FFF2-40B4-BE49-F238E27FC236}">
                <a16:creationId xmlns:a16="http://schemas.microsoft.com/office/drawing/2014/main" id="{E01ED3AE-B7B8-9FDA-9F8E-2B4C084EAAE9}"/>
              </a:ext>
            </a:extLst>
          </p:cNvPr>
          <p:cNvSpPr/>
          <p:nvPr>
            <p:custDataLst>
              <p:tags r:id="rId15"/>
            </p:custDataLst>
          </p:nvPr>
        </p:nvSpPr>
        <p:spPr bwMode="auto">
          <a:xfrm>
            <a:off x="1911350" y="5534025"/>
            <a:ext cx="179388" cy="133350"/>
          </a:xfrm>
          <a:prstGeom prst="rect">
            <a:avLst/>
          </a:prstGeom>
          <a:solidFill>
            <a:srgbClr val="1F497D"/>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Rectangle 58">
            <a:extLst>
              <a:ext uri="{FF2B5EF4-FFF2-40B4-BE49-F238E27FC236}">
                <a16:creationId xmlns:a16="http://schemas.microsoft.com/office/drawing/2014/main" id="{A25F0EA4-7D7B-FB08-6C0D-7EB02B3BFC62}"/>
              </a:ext>
            </a:extLst>
          </p:cNvPr>
          <p:cNvSpPr/>
          <p:nvPr>
            <p:custDataLst>
              <p:tags r:id="rId16"/>
            </p:custDataLst>
          </p:nvPr>
        </p:nvSpPr>
        <p:spPr bwMode="auto">
          <a:xfrm>
            <a:off x="1911350" y="5737225"/>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Rectangle 59">
            <a:extLst>
              <a:ext uri="{FF2B5EF4-FFF2-40B4-BE49-F238E27FC236}">
                <a16:creationId xmlns:a16="http://schemas.microsoft.com/office/drawing/2014/main" id="{EB7980AA-F86F-4D4C-F789-1199E5322132}"/>
              </a:ext>
            </a:extLst>
          </p:cNvPr>
          <p:cNvSpPr/>
          <p:nvPr>
            <p:custDataLst>
              <p:tags r:id="rId17"/>
            </p:custDataLst>
          </p:nvPr>
        </p:nvSpPr>
        <p:spPr bwMode="auto">
          <a:xfrm>
            <a:off x="1911350" y="5940425"/>
            <a:ext cx="179388" cy="133350"/>
          </a:xfrm>
          <a:prstGeom prst="rect">
            <a:avLst/>
          </a:prstGeom>
          <a:solidFill>
            <a:srgbClr val="C0E6F4"/>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プレースホルダ 9">
            <a:extLst>
              <a:ext uri="{FF2B5EF4-FFF2-40B4-BE49-F238E27FC236}">
                <a16:creationId xmlns:a16="http://schemas.microsoft.com/office/drawing/2014/main" id="{CE29F933-9280-16C2-BF0C-276AAA3DE914}"/>
              </a:ext>
            </a:extLst>
          </p:cNvPr>
          <p:cNvSpPr>
            <a:spLocks/>
          </p:cNvSpPr>
          <p:nvPr>
            <p:custDataLst>
              <p:tags r:id="rId18"/>
            </p:custDataLst>
          </p:nvPr>
        </p:nvSpPr>
        <p:spPr bwMode="auto">
          <a:xfrm>
            <a:off x="2141538" y="55292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8D8A13D-0908-4049-9E0C-C9D71D90CB5F}" type="datetime'感''''''''''''''''''''''''''''''''染''症'''''''''''''''''''">
              <a:rPr lang="ja-JP" altLang="en-US" sz="1000" smtClean="0"/>
              <a:pPr marL="0" lvl="0" indent="0">
                <a:spcBef>
                  <a:spcPct val="0"/>
                </a:spcBef>
                <a:buNone/>
              </a:pPr>
              <a:t>感染症</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C1CD2424-747B-390A-0FAB-A5A722675C7C}"/>
              </a:ext>
            </a:extLst>
          </p:cNvPr>
          <p:cNvSpPr>
            <a:spLocks/>
          </p:cNvSpPr>
          <p:nvPr>
            <p:custDataLst>
              <p:tags r:id="rId19"/>
            </p:custDataLst>
          </p:nvPr>
        </p:nvSpPr>
        <p:spPr bwMode="auto">
          <a:xfrm>
            <a:off x="2141538" y="59356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5BB6AA6-648B-45F1-A783-7B7C90E695FF}" type="datetime'''''''''''''''''事''''''''''故''''''''''''''''''''等'''''''''''''">
              <a:rPr lang="ja-JP" altLang="en-US" sz="1000" smtClean="0"/>
              <a:pPr marL="0" lvl="0" indent="0">
                <a:spcBef>
                  <a:spcPct val="0"/>
                </a:spcBef>
                <a:buNone/>
              </a:pPr>
              <a:t>事故等</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5399757E-CFF5-9074-F61F-1CB1B96415CF}"/>
              </a:ext>
            </a:extLst>
          </p:cNvPr>
          <p:cNvSpPr>
            <a:spLocks/>
          </p:cNvSpPr>
          <p:nvPr>
            <p:custDataLst>
              <p:tags r:id="rId20"/>
            </p:custDataLst>
          </p:nvPr>
        </p:nvSpPr>
        <p:spPr bwMode="auto">
          <a:xfrm>
            <a:off x="2141538" y="57324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3FD763C-E6B6-4DFD-8CE5-267877440284}" type="datetime'非感''''''''染''''''''症'''''''''''''''">
              <a:rPr lang="ja-JP" altLang="en-US" sz="1000" smtClean="0"/>
              <a:pPr marL="0" lvl="0" indent="0">
                <a:spcBef>
                  <a:spcPct val="0"/>
                </a:spcBef>
                <a:buNone/>
              </a:pPr>
              <a:t>非感染症</a:t>
            </a:fld>
            <a:endParaRPr kumimoji="1" lang="ja-JP" altLang="en-US" sz="1000" dirty="0">
              <a:sym typeface="+mn-lt"/>
            </a:endParaRPr>
          </a:p>
        </p:txBody>
      </p:sp>
    </p:spTree>
    <p:extLst>
      <p:ext uri="{BB962C8B-B14F-4D97-AF65-F5344CB8AC3E}">
        <p14:creationId xmlns:p14="http://schemas.microsoft.com/office/powerpoint/2010/main" val="118713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noProof="1"/>
              <a:t>ケニア/医療関連/医療・公衆衛生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268761"/>
            <a:ext cx="4506586" cy="722704"/>
            <a:chOff x="215409" y="1866714"/>
            <a:chExt cx="10422246" cy="722704"/>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1866714"/>
              <a:ext cx="10422246" cy="72270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医療施設に登録された死亡原因トップ10 2024 (%)</a:t>
              </a: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2020年から2024年にかけて、死因のトップは肺炎となり、2位ががん、3位が循環器疾患とな</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った</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a:t>
            </a: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Vital統計報告 (2024年)、ケニア国家統計局 (KNBS)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医療施設における登録された死亡の上位原因の傾向 (2020年および2024年)</a:t>
              </a: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3474962094"/>
              </p:ext>
            </p:extLst>
          </p:nvPr>
        </p:nvGraphicFramePr>
        <p:xfrm>
          <a:off x="200025" y="2207491"/>
          <a:ext cx="4072396" cy="4089600"/>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340800">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(1、13,379)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(62,451)</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(50,926)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40800">
                <a:tc>
                  <a:txBody>
                    <a:bodyPr/>
                    <a:lstStyle/>
                    <a:p>
                      <a:pPr algn="l" fontAlgn="b"/>
                      <a:r>
                        <a:rPr lang="ja" altLang="en-US" sz="1000" b="0" i="0" u="none" strike="noStrike" noProof="1">
                          <a:solidFill>
                            <a:srgbClr val="000000"/>
                          </a:solidFill>
                          <a:effectLst/>
                          <a:latin typeface="+mn-ea"/>
                          <a:ea typeface="+mn-ea"/>
                        </a:rPr>
                        <a:t>① </a:t>
                      </a:r>
                      <a:r>
                        <a:rPr lang="ja" sz="1000" b="0" i="0" u="none" strike="noStrike" noProof="1">
                          <a:solidFill>
                            <a:srgbClr val="000000"/>
                          </a:solidFill>
                          <a:effectLst/>
                          <a:latin typeface="+mn-ea"/>
                          <a:ea typeface="+mn-ea"/>
                        </a:rPr>
                        <a:t>肺炎</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en-US" altLang="ja" sz="1000" b="0" i="0" u="none" strike="noStrike" kern="1200" noProof="1">
                          <a:solidFill>
                            <a:srgbClr val="000000"/>
                          </a:solidFill>
                          <a:effectLst/>
                          <a:latin typeface="+mn-ea"/>
                          <a:ea typeface="+mn-ea"/>
                          <a:cs typeface="+mn-cs"/>
                        </a:rPr>
                        <a:t>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8.7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40800">
                <a:tc>
                  <a:txBody>
                    <a:bodyPr/>
                    <a:lstStyle/>
                    <a:p>
                      <a:pPr algn="l" fontAlgn="b"/>
                      <a:r>
                        <a:rPr lang="ja" altLang="en-US" sz="1000" b="0" i="0" u="none" strike="noStrike" noProof="1">
                          <a:solidFill>
                            <a:srgbClr val="000000"/>
                          </a:solidFill>
                          <a:effectLst/>
                          <a:latin typeface="+mn-ea"/>
                          <a:ea typeface="+mn-ea"/>
                        </a:rPr>
                        <a:t>② </a:t>
                      </a:r>
                      <a:r>
                        <a:rPr lang="ja" sz="1000" b="0" i="0" u="none" strike="noStrike" noProof="1">
                          <a:solidFill>
                            <a:srgbClr val="000000"/>
                          </a:solidFill>
                          <a:effectLst/>
                          <a:latin typeface="+mn-ea"/>
                          <a:ea typeface="+mn-ea"/>
                        </a:rPr>
                        <a:t>癌</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8.8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40800">
                <a:tc>
                  <a:txBody>
                    <a:bodyPr/>
                    <a:lstStyle/>
                    <a:p>
                      <a:pPr algn="l" fontAlgn="b"/>
                      <a:r>
                        <a:rPr lang="ja" altLang="en-US" sz="1000" noProof="1">
                          <a:latin typeface="+mn-ea"/>
                          <a:ea typeface="+mn-ea"/>
                        </a:rPr>
                        <a:t>③ </a:t>
                      </a:r>
                      <a:r>
                        <a:rPr lang="ja" sz="1000" noProof="1">
                          <a:latin typeface="+mn-ea"/>
                          <a:ea typeface="+mn-ea"/>
                        </a:rPr>
                        <a:t>循環器疾患</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7.0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40800">
                <a:tc>
                  <a:txBody>
                    <a:bodyPr/>
                    <a:lstStyle/>
                    <a:p>
                      <a:pPr algn="l" fontAlgn="b"/>
                      <a:r>
                        <a:rPr lang="ja" altLang="en-US" sz="1000" b="0" i="0" u="none" strike="noStrike" noProof="1">
                          <a:solidFill>
                            <a:srgbClr val="000000"/>
                          </a:solidFill>
                          <a:effectLst/>
                          <a:latin typeface="+mn-ea"/>
                          <a:ea typeface="+mn-ea"/>
                        </a:rPr>
                        <a:t>④ </a:t>
                      </a:r>
                      <a:r>
                        <a:rPr lang="ja" sz="1000" b="0" i="0" u="none" strike="noStrike" noProof="1">
                          <a:solidFill>
                            <a:srgbClr val="000000"/>
                          </a:solidFill>
                          <a:effectLst/>
                          <a:latin typeface="+mn-ea"/>
                          <a:ea typeface="+mn-ea"/>
                        </a:rPr>
                        <a:t>高血圧</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40800">
                <a:tc>
                  <a:txBody>
                    <a:bodyPr/>
                    <a:lstStyle/>
                    <a:p>
                      <a:pPr algn="l" fontAlgn="t"/>
                      <a:r>
                        <a:rPr lang="ja" altLang="en-US" sz="1000" noProof="1">
                          <a:latin typeface="+mn-ea"/>
                          <a:ea typeface="+mn-ea"/>
                        </a:rPr>
                        <a:t>⑤ </a:t>
                      </a:r>
                      <a:r>
                        <a:rPr lang="ja" sz="1000" noProof="1">
                          <a:latin typeface="+mn-ea"/>
                          <a:ea typeface="+mn-ea"/>
                        </a:rPr>
                        <a:t>負傷</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40800">
                <a:tc>
                  <a:txBody>
                    <a:bodyPr/>
                    <a:lstStyle/>
                    <a:p>
                      <a:pPr algn="l" fontAlgn="t"/>
                      <a:r>
                        <a:rPr lang="ja" altLang="en-US" sz="1000" noProof="1">
                          <a:latin typeface="+mn-ea"/>
                          <a:ea typeface="+mn-ea"/>
                        </a:rPr>
                        <a:t>⑥ </a:t>
                      </a:r>
                      <a:r>
                        <a:rPr lang="ja" sz="1000" noProof="1">
                          <a:latin typeface="+mn-ea"/>
                          <a:ea typeface="+mn-ea"/>
                        </a:rPr>
                        <a:t>貧血</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40800">
                <a:tc>
                  <a:txBody>
                    <a:bodyPr/>
                    <a:lstStyle/>
                    <a:p>
                      <a:pPr algn="l" fontAlgn="b"/>
                      <a:r>
                        <a:rPr lang="ja" altLang="en-US" sz="1000" b="0" i="0" u="none" strike="noStrike" noProof="1">
                          <a:solidFill>
                            <a:srgbClr val="000000"/>
                          </a:solidFill>
                          <a:effectLst/>
                          <a:latin typeface="+mn-ea"/>
                          <a:ea typeface="+mn-ea"/>
                        </a:rPr>
                        <a:t>⑦ </a:t>
                      </a:r>
                      <a:r>
                        <a:rPr lang="ja" sz="1000" b="0" i="0" u="none" strike="noStrike" noProof="1">
                          <a:solidFill>
                            <a:srgbClr val="000000"/>
                          </a:solidFill>
                          <a:effectLst/>
                          <a:latin typeface="+mn-ea"/>
                          <a:ea typeface="+mn-ea"/>
                        </a:rPr>
                        <a:t>腎臓病</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40800">
                <a:tc>
                  <a:txBody>
                    <a:bodyPr/>
                    <a:lstStyle/>
                    <a:p>
                      <a:pPr algn="l" fontAlgn="t"/>
                      <a:r>
                        <a:rPr lang="en-US" sz="1000" noProof="1">
                          <a:latin typeface="+mn-ea"/>
                          <a:ea typeface="+mn-ea"/>
                        </a:rPr>
                        <a:t>⑧ 未熟児・出生時仮死</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altLang="en-US" sz="1000" b="0" i="0" u="none" strike="noStrike" kern="1200" noProof="1">
                          <a:solidFill>
                            <a:srgbClr val="000000"/>
                          </a:solidFill>
                          <a:effectLst/>
                          <a:latin typeface="+mn-ea"/>
                          <a:ea typeface="+mn-ea"/>
                          <a:cs typeface="+mn-cs"/>
                        </a:rPr>
                        <a:t>⑨ </a:t>
                      </a:r>
                      <a:r>
                        <a:rPr kumimoji="1" lang="ja" sz="1000" b="0" i="0" u="none" strike="noStrike" kern="1200" noProof="1">
                          <a:solidFill>
                            <a:srgbClr val="000000"/>
                          </a:solidFill>
                          <a:effectLst/>
                          <a:latin typeface="+mn-ea"/>
                          <a:ea typeface="+mn-ea"/>
                          <a:cs typeface="+mn-cs"/>
                        </a:rPr>
                        <a:t>糖尿病</a:t>
                      </a:r>
                      <a:endParaRPr kumimoji="1" lang="ja"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40800">
                <a:tc>
                  <a:txBody>
                    <a:bodyPr/>
                    <a:lstStyle/>
                    <a:p>
                      <a:pPr algn="l" fontAlgn="t"/>
                      <a:r>
                        <a:rPr lang="ja" altLang="en-US" sz="1000" b="0" i="0" u="none" strike="noStrike" noProof="1">
                          <a:solidFill>
                            <a:srgbClr val="000000"/>
                          </a:solidFill>
                          <a:effectLst/>
                          <a:latin typeface="+mn-ea"/>
                          <a:ea typeface="+mn-ea"/>
                        </a:rPr>
                        <a:t>⑩ </a:t>
                      </a:r>
                      <a:r>
                        <a:rPr lang="ja" sz="1000" b="0" i="0" u="none" strike="noStrike" noProof="1">
                          <a:solidFill>
                            <a:srgbClr val="000000"/>
                          </a:solidFill>
                          <a:effectLst/>
                          <a:latin typeface="+mn-ea"/>
                          <a:ea typeface="+mn-ea"/>
                        </a:rPr>
                        <a:t>心疾患</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40800">
                <a:tc>
                  <a:txBody>
                    <a:bodyPr/>
                    <a:lstStyle/>
                    <a:p>
                      <a:pPr algn="l" fontAlgn="t"/>
                      <a:r>
                        <a:rPr lang="en-IN" altLang="ja" sz="1000" b="0" i="0" u="none" strike="noStrike" noProof="1">
                          <a:solidFill>
                            <a:srgbClr val="000000"/>
                          </a:solidFill>
                          <a:effectLst/>
                          <a:latin typeface="+mn-ea"/>
                          <a:ea typeface="+mn-ea"/>
                        </a:rPr>
                        <a:t>その他</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2202703043"/>
              </p:ext>
            </p:extLst>
          </p:nvPr>
        </p:nvGraphicFramePr>
        <p:xfrm>
          <a:off x="7725528" y="2225432"/>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癌</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心臓血管疾患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高血圧</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外傷</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貧血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腎臓疾患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未熟性および出生時仮死</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nvGraphicFramePr>
        <p:xfrm>
          <a:off x="4661736" y="2207489"/>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心肺不全/心肺停止</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癌</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呼吸器感染症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高血圧</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未熟性および出生時仮死</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貧血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ea"/>
                          <a:ea typeface="+mn-ea"/>
                          <a:cs typeface="+mn-cs"/>
                        </a:rPr>
                        <a:t>腎臓および尿路感染症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道路交通事故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cxnSp>
        <p:nvCxnSpPr>
          <p:cNvPr id="46" name="Connector: Curved 45">
            <a:extLst>
              <a:ext uri="{FF2B5EF4-FFF2-40B4-BE49-F238E27FC236}">
                <a16:creationId xmlns:a16="http://schemas.microsoft.com/office/drawing/2014/main" id="{1763EFAF-EC64-792A-7076-84E0C99AFAA2}"/>
              </a:ext>
            </a:extLst>
          </p:cNvPr>
          <p:cNvCxnSpPr>
            <a:cxnSpLocks/>
            <a:stCxn id="48" idx="6"/>
            <a:endCxn id="71" idx="2"/>
          </p:cNvCxnSpPr>
          <p:nvPr/>
        </p:nvCxnSpPr>
        <p:spPr>
          <a:xfrm flipV="1">
            <a:off x="7050413" y="2622669"/>
            <a:ext cx="239069" cy="35334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82A647C8-4608-5DA3-7522-0057E3F5D0AD}"/>
              </a:ext>
            </a:extLst>
          </p:cNvPr>
          <p:cNvCxnSpPr>
            <a:cxnSpLocks/>
            <a:stCxn id="45" idx="6"/>
            <a:endCxn id="70" idx="2"/>
          </p:cNvCxnSpPr>
          <p:nvPr/>
        </p:nvCxnSpPr>
        <p:spPr>
          <a:xfrm flipV="1">
            <a:off x="7050413" y="2976018"/>
            <a:ext cx="239069" cy="33995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651391A7-09E3-700A-1E41-6F4447C9DC22}"/>
              </a:ext>
            </a:extLst>
          </p:cNvPr>
          <p:cNvCxnSpPr>
            <a:cxnSpLocks/>
            <a:stCxn id="42" idx="6"/>
            <a:endCxn id="68" idx="2"/>
          </p:cNvCxnSpPr>
          <p:nvPr/>
        </p:nvCxnSpPr>
        <p:spPr>
          <a:xfrm flipV="1">
            <a:off x="7042359" y="3642633"/>
            <a:ext cx="239069" cy="33283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04185606-9AF0-EBE4-4094-8E650B593514}"/>
              </a:ext>
            </a:extLst>
          </p:cNvPr>
          <p:cNvCxnSpPr>
            <a:cxnSpLocks/>
            <a:stCxn id="41" idx="6"/>
            <a:endCxn id="62" idx="2"/>
          </p:cNvCxnSpPr>
          <p:nvPr/>
        </p:nvCxnSpPr>
        <p:spPr>
          <a:xfrm>
            <a:off x="7042359" y="4348137"/>
            <a:ext cx="239069" cy="653811"/>
          </a:xfrm>
          <a:prstGeom prst="curvedConnector3">
            <a:avLst>
              <a:gd name="adj1" fmla="val 2450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E581E782-B4AE-90A4-0443-C6AEE592C30F}"/>
              </a:ext>
            </a:extLst>
          </p:cNvPr>
          <p:cNvCxnSpPr>
            <a:cxnSpLocks/>
            <a:stCxn id="40" idx="6"/>
            <a:endCxn id="66" idx="2"/>
          </p:cNvCxnSpPr>
          <p:nvPr/>
        </p:nvCxnSpPr>
        <p:spPr>
          <a:xfrm flipV="1">
            <a:off x="7042359" y="4348137"/>
            <a:ext cx="239069" cy="31817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2A87A966-3AC0-5D40-51F0-6461FD707E4F}"/>
              </a:ext>
            </a:extLst>
          </p:cNvPr>
          <p:cNvCxnSpPr>
            <a:cxnSpLocks/>
            <a:stCxn id="39" idx="6"/>
            <a:endCxn id="60" idx="2"/>
          </p:cNvCxnSpPr>
          <p:nvPr/>
        </p:nvCxnSpPr>
        <p:spPr>
          <a:xfrm>
            <a:off x="7042359" y="5001948"/>
            <a:ext cx="239069" cy="34832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ケニア／医療関連／医療・公衆衛生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疾病構造・死亡要因 </a:t>
            </a:r>
            <a:r>
              <a:rPr lang="en-US" altLang="ja-JP" noProof="1"/>
              <a:t>【</a:t>
            </a:r>
            <a:r>
              <a:rPr lang="ja-JP" altLang="en-US" noProof="1"/>
              <a:t>小分類</a:t>
            </a:r>
            <a:r>
              <a:rPr lang="en-US" altLang="ja-JP" noProof="1"/>
              <a:t>】</a:t>
            </a:r>
            <a:endParaRPr lang="ja-JP" altLang="en-US" dirty="0"/>
          </a:p>
        </p:txBody>
      </p:sp>
      <p:sp>
        <p:nvSpPr>
          <p:cNvPr id="4" name="Rectangle 6"/>
          <p:cNvSpPr>
            <a:spLocks noChangeArrowheads="1"/>
          </p:cNvSpPr>
          <p:nvPr/>
        </p:nvSpPr>
        <p:spPr bwMode="auto">
          <a:xfrm>
            <a:off x="1671452" y="285351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200" noProof="1">
                <a:solidFill>
                  <a:srgbClr val="000000"/>
                </a:solidFill>
                <a:latin typeface="Arial Black" pitchFamily="34" charset="0"/>
                <a:ea typeface="HGP創英角ｺﾞｼｯｸUB" pitchFamily="50" charset="-128"/>
              </a:rPr>
              <a:t>呼吸器感染症および結核</a:t>
            </a:r>
            <a:endParaRPr lang="ja-JP" altLang="en-US" sz="1200"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560513" y="2132856"/>
            <a:ext cx="8784978" cy="288032"/>
            <a:chOff x="4808984" y="2113806"/>
            <a:chExt cx="2948650"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8984" y="2113806"/>
              <a:ext cx="29486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主な死亡要因の内訳 </a:t>
              </a:r>
              <a:r>
                <a:rPr lang="zh-TW" altLang="en-US" sz="1050" noProof="1">
                  <a:solidFill>
                    <a:srgbClr val="000000"/>
                  </a:solidFill>
                  <a:latin typeface="Arial Black" pitchFamily="34" charset="0"/>
                  <a:ea typeface="HGP創英角ｺﾞｼｯｸUB" pitchFamily="50" charset="-128"/>
                </a:rPr>
                <a:t>（</a:t>
              </a:r>
              <a:r>
                <a:rPr lang="en-US" altLang="zh-TW" sz="1050" noProof="1">
                  <a:solidFill>
                    <a:srgbClr val="000000"/>
                  </a:solidFill>
                  <a:latin typeface="Arial Black" pitchFamily="34" charset="0"/>
                  <a:ea typeface="HGP創英角ｺﾞｼｯｸUB" pitchFamily="50" charset="-128"/>
                </a:rPr>
                <a:t>2021</a:t>
              </a:r>
              <a:r>
                <a:rPr lang="zh-TW" altLang="en-US" sz="1050" noProof="1">
                  <a:solidFill>
                    <a:srgbClr val="000000"/>
                  </a:solidFill>
                  <a:latin typeface="Arial Black" pitchFamily="34" charset="0"/>
                  <a:ea typeface="HGP創英角ｺﾞｼｯｸUB" pitchFamily="50" charset="-128"/>
                </a:rPr>
                <a:t>）</a:t>
              </a:r>
              <a:endParaRPr lang="en-US" altLang="zh-TW" sz="1050" noProof="1">
                <a:solidFill>
                  <a:srgbClr val="000000"/>
                </a:solidFill>
                <a:latin typeface="Arial Black" pitchFamily="34" charset="0"/>
                <a:ea typeface="HGP創英角ｺﾞｼｯｸUB" pitchFamily="50" charset="-128"/>
              </a:endParaRPr>
            </a:p>
          </p:txBody>
        </p:sp>
      </p:grpSp>
      <p:graphicFrame>
        <p:nvGraphicFramePr>
          <p:cNvPr id="8" name="表 7"/>
          <p:cNvGraphicFramePr>
            <a:graphicFrameLocks noGrp="1"/>
          </p:cNvGraphicFramePr>
          <p:nvPr>
            <p:extLst>
              <p:ext uri="{D42A27DB-BD31-4B8C-83A1-F6EECF244321}">
                <p14:modId xmlns:p14="http://schemas.microsoft.com/office/powerpoint/2010/main" val="95414097"/>
              </p:ext>
            </p:extLst>
          </p:nvPr>
        </p:nvGraphicFramePr>
        <p:xfrm>
          <a:off x="776536" y="3083696"/>
          <a:ext cx="3672409" cy="851535"/>
        </p:xfrm>
        <a:graphic>
          <a:graphicData uri="http://schemas.openxmlformats.org/drawingml/2006/table">
            <a:tbl>
              <a:tblPr firstRow="1" bandRow="1">
                <a:tableStyleId>{5C22544A-7EE6-4342-B048-85BDC9FD1C3A}</a:tableStyleId>
              </a:tblPr>
              <a:tblGrid>
                <a:gridCol w="841594">
                  <a:extLst>
                    <a:ext uri="{9D8B030D-6E8A-4147-A177-3AD203B41FA5}">
                      <a16:colId xmlns:a16="http://schemas.microsoft.com/office/drawing/2014/main" val="20000"/>
                    </a:ext>
                  </a:extLst>
                </a:gridCol>
                <a:gridCol w="1897158">
                  <a:extLst>
                    <a:ext uri="{9D8B030D-6E8A-4147-A177-3AD203B41FA5}">
                      <a16:colId xmlns:a16="http://schemas.microsoft.com/office/drawing/2014/main" val="20001"/>
                    </a:ext>
                  </a:extLst>
                </a:gridCol>
                <a:gridCol w="933657">
                  <a:extLst>
                    <a:ext uri="{9D8B030D-6E8A-4147-A177-3AD203B41FA5}">
                      <a16:colId xmlns:a16="http://schemas.microsoft.com/office/drawing/2014/main" val="20002"/>
                    </a:ext>
                  </a:extLst>
                </a:gridCol>
              </a:tblGrid>
              <a:tr h="204253">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ランキング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COVID-19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結核</a:t>
                      </a:r>
                      <a:endParaRPr lang="ja-JP" altLang="en-US" sz="1200" b="0" i="0" u="none" strike="noStrike" noProof="1">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下気道感染症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6084620" y="285351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200" noProof="1">
                <a:solidFill>
                  <a:srgbClr val="000000"/>
                </a:solidFill>
                <a:latin typeface="Arial Black" pitchFamily="34" charset="0"/>
                <a:ea typeface="HGP創英角ｺﾞｼｯｸUB" pitchFamily="50" charset="-128"/>
              </a:rPr>
              <a:t>心血管疾患</a:t>
            </a:r>
            <a:endParaRPr lang="ja-JP" altLang="en-US" sz="12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96985778"/>
              </p:ext>
            </p:extLst>
          </p:nvPr>
        </p:nvGraphicFramePr>
        <p:xfrm>
          <a:off x="5066368" y="3081665"/>
          <a:ext cx="4135104" cy="2390775"/>
        </p:xfrm>
        <a:graphic>
          <a:graphicData uri="http://schemas.openxmlformats.org/drawingml/2006/table">
            <a:tbl>
              <a:tblPr firstRow="1" bandRow="1">
                <a:tableStyleId>{5C22544A-7EE6-4342-B048-85BDC9FD1C3A}</a:tableStyleId>
              </a:tblPr>
              <a:tblGrid>
                <a:gridCol w="886094">
                  <a:extLst>
                    <a:ext uri="{9D8B030D-6E8A-4147-A177-3AD203B41FA5}">
                      <a16:colId xmlns:a16="http://schemas.microsoft.com/office/drawing/2014/main" val="20000"/>
                    </a:ext>
                  </a:extLst>
                </a:gridCol>
                <a:gridCol w="2384180">
                  <a:extLst>
                    <a:ext uri="{9D8B030D-6E8A-4147-A177-3AD203B41FA5}">
                      <a16:colId xmlns:a16="http://schemas.microsoft.com/office/drawing/2014/main" val="20001"/>
                    </a:ext>
                  </a:extLst>
                </a:gridCol>
                <a:gridCol w="864830">
                  <a:extLst>
                    <a:ext uri="{9D8B030D-6E8A-4147-A177-3AD203B41FA5}">
                      <a16:colId xmlns:a16="http://schemas.microsoft.com/office/drawing/2014/main" val="20002"/>
                    </a:ext>
                  </a:extLst>
                </a:gridCol>
              </a:tblGrid>
              <a:tr h="0">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ランキング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ストローク</a:t>
                      </a:r>
                      <a:endParaRPr lang="ja-JP" altLang="en-US" sz="1200" b="0" i="0" u="none" strike="noStrike" noProof="1">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59271">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Calibri" panose="020F0502020204030204" pitchFamily="34" charset="0"/>
                          <a:ea typeface="+mn-ea"/>
                          <a:cs typeface="+mn-cs"/>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Calibri" panose="020F0502020204030204" pitchFamily="34" charset="0"/>
                          <a:ea typeface="+mn-ea"/>
                          <a:cs typeface="+mn-cs"/>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心筋症および心筋炎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心房細動および心房粗動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非リウマチ性心臓弁膜症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882318654"/>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下肢末梢動脈疾患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肺動脈性肺高血圧症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0.009%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bl>
          </a:graphicData>
        </a:graphic>
      </p:graphicFrame>
      <p:sp>
        <p:nvSpPr>
          <p:cNvPr id="11" name="Rectangle 6"/>
          <p:cNvSpPr>
            <a:spLocks noChangeArrowheads="1"/>
          </p:cNvSpPr>
          <p:nvPr/>
        </p:nvSpPr>
        <p:spPr bwMode="auto">
          <a:xfrm>
            <a:off x="1721732" y="4408645"/>
            <a:ext cx="2098600" cy="406468"/>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200" noProof="1">
                <a:solidFill>
                  <a:srgbClr val="000000"/>
                </a:solidFill>
                <a:latin typeface="Arial Black" pitchFamily="34" charset="0"/>
                <a:ea typeface="HGP創英角ｺﾞｼｯｸUB" pitchFamily="50" charset="-128"/>
              </a:rPr>
              <a:t>HIV/</a:t>
            </a:r>
            <a:r>
              <a:rPr lang="ja-JP" altLang="en-US" sz="1200" noProof="1">
                <a:solidFill>
                  <a:srgbClr val="000000"/>
                </a:solidFill>
                <a:latin typeface="Arial Black" pitchFamily="34" charset="0"/>
                <a:ea typeface="HGP創英角ｺﾞｼｯｸUB" pitchFamily="50" charset="-128"/>
              </a:rPr>
              <a:t>エイズ及びその他</a:t>
            </a:r>
            <a:r>
              <a:rPr lang="en-US" altLang="ja-JP" sz="1200" noProof="1">
                <a:solidFill>
                  <a:srgbClr val="000000"/>
                </a:solidFill>
                <a:latin typeface="Arial Black" pitchFamily="34" charset="0"/>
                <a:ea typeface="HGP創英角ｺﾞｼｯｸUB" pitchFamily="50" charset="-128"/>
              </a:rPr>
              <a:t>性感染症</a:t>
            </a:r>
            <a:endParaRPr lang="ja-JP" altLang="en-US" sz="1200" noProof="1">
              <a:solidFill>
                <a:srgbClr val="000000"/>
              </a:solidFill>
              <a:latin typeface="Arial Black" pitchFamily="34" charset="0"/>
              <a:ea typeface="HGP創英角ｺﾞｼｯｸUB"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883316529"/>
              </p:ext>
            </p:extLst>
          </p:nvPr>
        </p:nvGraphicFramePr>
        <p:xfrm>
          <a:off x="776535" y="4764417"/>
          <a:ext cx="3672409" cy="659130"/>
        </p:xfrm>
        <a:graphic>
          <a:graphicData uri="http://schemas.openxmlformats.org/drawingml/2006/table">
            <a:tbl>
              <a:tblPr firstRow="1" bandRow="1">
                <a:tableStyleId>{5C22544A-7EE6-4342-B048-85BDC9FD1C3A}</a:tableStyleId>
              </a:tblPr>
              <a:tblGrid>
                <a:gridCol w="841594">
                  <a:extLst>
                    <a:ext uri="{9D8B030D-6E8A-4147-A177-3AD203B41FA5}">
                      <a16:colId xmlns:a16="http://schemas.microsoft.com/office/drawing/2014/main" val="20000"/>
                    </a:ext>
                  </a:extLst>
                </a:gridCol>
                <a:gridCol w="2062755">
                  <a:extLst>
                    <a:ext uri="{9D8B030D-6E8A-4147-A177-3AD203B41FA5}">
                      <a16:colId xmlns:a16="http://schemas.microsoft.com/office/drawing/2014/main" val="20001"/>
                    </a:ext>
                  </a:extLst>
                </a:gridCol>
                <a:gridCol w="768060">
                  <a:extLst>
                    <a:ext uri="{9D8B030D-6E8A-4147-A177-3AD203B41FA5}">
                      <a16:colId xmlns:a16="http://schemas.microsoft.com/office/drawing/2014/main" val="20002"/>
                    </a:ext>
                  </a:extLst>
                </a:gridCol>
              </a:tblGrid>
              <a:tr h="204253">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ランキング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HIV/エイズ</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HIVを除く性感染症</a:t>
                      </a:r>
                      <a:endParaRPr lang="ja-JP" altLang="en-US" sz="1200" b="0" i="0" u="none" strike="noStrike" noProof="1">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28464" y="6219952"/>
            <a:ext cx="4525785" cy="215444"/>
          </a:xfrm>
          <a:prstGeom prst="rect">
            <a:avLst/>
          </a:prstGeom>
          <a:noFill/>
        </p:spPr>
        <p:txBody>
          <a:bodyPr wrap="square" rtlCol="0">
            <a:spAutoFit/>
          </a:bodyPr>
          <a:lstStyle/>
          <a:p>
            <a:pPr marL="90488" indent="-90488"/>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*この割合は、各特定疾患内の割合ではなく、全死因</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を母数とした際の割合である</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新型コロナウイルス感染症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は2021年の死亡</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全体</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の</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17.5%を占めた。</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主要な非感染性疾患の内訳では、循環器疾患「脳卒中」と「虚血性心疾患」が大きな割合を占め、それぞれ総死亡の約5%と3%を占めている。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74">
            <a:extLst>
              <a:ext uri="{FF2B5EF4-FFF2-40B4-BE49-F238E27FC236}">
                <a16:creationId xmlns:a16="http://schemas.microsoft.com/office/drawing/2014/main" id="{2C7E4DDF-AE5E-9E24-1EE4-139A95488B6C}"/>
              </a:ext>
            </a:extLst>
          </p:cNvPr>
          <p:cNvSpPr txBox="1"/>
          <p:nvPr/>
        </p:nvSpPr>
        <p:spPr>
          <a:xfrm>
            <a:off x="218520" y="6574088"/>
            <a:ext cx="5866099" cy="2839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更新データ無し</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7249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ケニアの医療機関は地域に根差した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Community Health Unit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から国立のトップリファラル病院まで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レベルに分かれている。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年までに下記のレベル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を統合した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段階のレベルに再編される予定となっている。</a:t>
            </a: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025" y="6488509"/>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0" name="TextBox 29">
            <a:extLst>
              <a:ext uri="{FF2B5EF4-FFF2-40B4-BE49-F238E27FC236}">
                <a16:creationId xmlns:a16="http://schemas.microsoft.com/office/drawing/2014/main" id="{2F5BF967-15FB-40D5-9E83-2E8C50F8796E}"/>
              </a:ext>
            </a:extLst>
          </p:cNvPr>
          <p:cNvSpPr txBox="1"/>
          <p:nvPr/>
        </p:nvSpPr>
        <p:spPr>
          <a:xfrm>
            <a:off x="632520" y="1908060"/>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latin typeface="HGP創英角ｺﾞｼｯｸUB" panose="020B0900000000000000" pitchFamily="50" charset="-128"/>
                <a:ea typeface="HGP創英角ｺﾞｼｯｸUB" panose="020B0900000000000000" pitchFamily="50" charset="-128"/>
              </a:rPr>
              <a:t>ケニアにおける医療機関のレベル分類と病院数推移</a:t>
            </a:r>
          </a:p>
        </p:txBody>
      </p:sp>
      <p:sp>
        <p:nvSpPr>
          <p:cNvPr id="32" name="TextBox 31">
            <a:extLst>
              <a:ext uri="{FF2B5EF4-FFF2-40B4-BE49-F238E27FC236}">
                <a16:creationId xmlns:a16="http://schemas.microsoft.com/office/drawing/2014/main" id="{26409628-C3A9-4A91-B053-94D306065DC5}"/>
              </a:ext>
            </a:extLst>
          </p:cNvPr>
          <p:cNvSpPr txBox="1"/>
          <p:nvPr/>
        </p:nvSpPr>
        <p:spPr>
          <a:xfrm>
            <a:off x="596211" y="5735201"/>
            <a:ext cx="8032104" cy="4616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Level 1</a:t>
            </a:r>
            <a:r>
              <a:rPr lang="ja-JP" altLang="en-US" sz="1200" dirty="0"/>
              <a:t>は、</a:t>
            </a:r>
            <a:r>
              <a:rPr lang="en-US" altLang="ja-JP" sz="1200" dirty="0"/>
              <a:t>Community Health Unit</a:t>
            </a:r>
            <a:r>
              <a:rPr lang="ja-JP" altLang="en-US" sz="1200" dirty="0"/>
              <a:t>として、コミュニティレベルの医療従事者およびコミュニティヘルスワーカー、</a:t>
            </a:r>
            <a:br>
              <a:rPr lang="en-US" altLang="ja-JP" sz="1200" dirty="0"/>
            </a:br>
            <a:r>
              <a:rPr lang="ja-JP" altLang="en-US" sz="1200" dirty="0"/>
              <a:t>ボランティアなどによる主に予防医療や健康教育などのサービスが規定されている。</a:t>
            </a:r>
            <a:endParaRPr lang="en-US" altLang="ja-JP" sz="1200" dirty="0"/>
          </a:p>
        </p:txBody>
      </p:sp>
      <p:graphicFrame>
        <p:nvGraphicFramePr>
          <p:cNvPr id="11" name="表 4">
            <a:extLst>
              <a:ext uri="{FF2B5EF4-FFF2-40B4-BE49-F238E27FC236}">
                <a16:creationId xmlns:a16="http://schemas.microsoft.com/office/drawing/2014/main" id="{CDD0B463-59D9-436D-B2B3-74560E181E49}"/>
              </a:ext>
            </a:extLst>
          </p:cNvPr>
          <p:cNvGraphicFramePr>
            <a:graphicFrameLocks noGrp="1"/>
          </p:cNvGraphicFramePr>
          <p:nvPr>
            <p:extLst>
              <p:ext uri="{D42A27DB-BD31-4B8C-83A1-F6EECF244321}">
                <p14:modId xmlns:p14="http://schemas.microsoft.com/office/powerpoint/2010/main" val="2959922775"/>
              </p:ext>
            </p:extLst>
          </p:nvPr>
        </p:nvGraphicFramePr>
        <p:xfrm>
          <a:off x="200919" y="2279540"/>
          <a:ext cx="9505056" cy="3285640"/>
        </p:xfrm>
        <a:graphic>
          <a:graphicData uri="http://schemas.openxmlformats.org/drawingml/2006/table">
            <a:tbl>
              <a:tblPr firstRow="1" bandRow="1">
                <a:tableStyleId>{5C22544A-7EE6-4342-B048-85BDC9FD1C3A}</a:tableStyleId>
              </a:tblPr>
              <a:tblGrid>
                <a:gridCol w="1011612">
                  <a:extLst>
                    <a:ext uri="{9D8B030D-6E8A-4147-A177-3AD203B41FA5}">
                      <a16:colId xmlns:a16="http://schemas.microsoft.com/office/drawing/2014/main" val="20000"/>
                    </a:ext>
                  </a:extLst>
                </a:gridCol>
                <a:gridCol w="3207604">
                  <a:extLst>
                    <a:ext uri="{9D8B030D-6E8A-4147-A177-3AD203B41FA5}">
                      <a16:colId xmlns:a16="http://schemas.microsoft.com/office/drawing/2014/main" val="20001"/>
                    </a:ext>
                  </a:extLst>
                </a:gridCol>
                <a:gridCol w="660730">
                  <a:extLst>
                    <a:ext uri="{9D8B030D-6E8A-4147-A177-3AD203B41FA5}">
                      <a16:colId xmlns:a16="http://schemas.microsoft.com/office/drawing/2014/main" val="20003"/>
                    </a:ext>
                  </a:extLst>
                </a:gridCol>
                <a:gridCol w="660730">
                  <a:extLst>
                    <a:ext uri="{9D8B030D-6E8A-4147-A177-3AD203B41FA5}">
                      <a16:colId xmlns:a16="http://schemas.microsoft.com/office/drawing/2014/main" val="2138570819"/>
                    </a:ext>
                  </a:extLst>
                </a:gridCol>
                <a:gridCol w="660730">
                  <a:extLst>
                    <a:ext uri="{9D8B030D-6E8A-4147-A177-3AD203B41FA5}">
                      <a16:colId xmlns:a16="http://schemas.microsoft.com/office/drawing/2014/main" val="611654606"/>
                    </a:ext>
                  </a:extLst>
                </a:gridCol>
                <a:gridCol w="660730">
                  <a:extLst>
                    <a:ext uri="{9D8B030D-6E8A-4147-A177-3AD203B41FA5}">
                      <a16:colId xmlns:a16="http://schemas.microsoft.com/office/drawing/2014/main" val="606879309"/>
                    </a:ext>
                  </a:extLst>
                </a:gridCol>
                <a:gridCol w="660730">
                  <a:extLst>
                    <a:ext uri="{9D8B030D-6E8A-4147-A177-3AD203B41FA5}">
                      <a16:colId xmlns:a16="http://schemas.microsoft.com/office/drawing/2014/main" val="3140851566"/>
                    </a:ext>
                  </a:extLst>
                </a:gridCol>
                <a:gridCol w="660730">
                  <a:extLst>
                    <a:ext uri="{9D8B030D-6E8A-4147-A177-3AD203B41FA5}">
                      <a16:colId xmlns:a16="http://schemas.microsoft.com/office/drawing/2014/main" val="12606325"/>
                    </a:ext>
                  </a:extLst>
                </a:gridCol>
                <a:gridCol w="660730">
                  <a:extLst>
                    <a:ext uri="{9D8B030D-6E8A-4147-A177-3AD203B41FA5}">
                      <a16:colId xmlns:a16="http://schemas.microsoft.com/office/drawing/2014/main" val="2981911776"/>
                    </a:ext>
                  </a:extLst>
                </a:gridCol>
                <a:gridCol w="660730">
                  <a:extLst>
                    <a:ext uri="{9D8B030D-6E8A-4147-A177-3AD203B41FA5}">
                      <a16:colId xmlns:a16="http://schemas.microsoft.com/office/drawing/2014/main" val="3125813117"/>
                    </a:ext>
                  </a:extLst>
                </a:gridCol>
              </a:tblGrid>
              <a:tr h="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mj-lt"/>
                          <a:ea typeface="HGP創英角ｺﾞｼｯｸUB" panose="020B0900000000000000" pitchFamily="50" charset="-128"/>
                          <a:cs typeface="+mn-cs"/>
                        </a:rPr>
                        <a:t>2017</a:t>
                      </a:r>
                      <a:endParaRPr kumimoji="1" lang="ja-JP" altLang="en-US" sz="1100" b="0" kern="1200" dirty="0">
                        <a:solidFill>
                          <a:schemeClr val="lt1"/>
                        </a:solidFill>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2018</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2019</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2020</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2021</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2022</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1">
                          <a:ln>
                            <a:noFill/>
                          </a:ln>
                          <a:solidFill>
                            <a:srgbClr val="FFFFFF"/>
                          </a:solidFill>
                          <a:effectLst/>
                          <a:uLnTx/>
                          <a:uFillTx/>
                          <a:latin typeface="+mj-lt"/>
                          <a:ea typeface="HGP創英角ｺﾞｼｯｸUB" panose="020B0900000000000000" pitchFamily="50" charset="-128"/>
                          <a:cs typeface="+mn-cs"/>
                        </a:rPr>
                        <a:t>2023</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IN"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2024*</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200" b="0" i="0" dirty="0">
                          <a:effectLst/>
                        </a:rPr>
                        <a:t>Level 6</a:t>
                      </a:r>
                      <a:endParaRPr lang="ja-JP" altLang="en-US" sz="1200" b="0" i="0" baseline="30000" dirty="0">
                        <a:effectLst/>
                      </a:endParaRP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国立のリファラル病院：国内最高レベルの専門性を持つ病院。ケニア国内のみならず、東・中央アフリカのリファラル医療機関や、研究・教育機関としての役割も持つ。</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6</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6</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5</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カウンティ・リファラル病院：旧州病院。</a:t>
                      </a:r>
                      <a:r>
                        <a:rPr lang="en-US" altLang="ja-JP" sz="1200" dirty="0">
                          <a:effectLst/>
                        </a:rPr>
                        <a:t>100</a:t>
                      </a:r>
                      <a:r>
                        <a:rPr lang="ja-JP" altLang="en-US" sz="1200" dirty="0">
                          <a:effectLst/>
                        </a:rPr>
                        <a:t>床以上のベッドを持つ高次医療機関。</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mn-lt"/>
                          <a:ea typeface="+mn-ea"/>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mn-lt"/>
                          <a:ea typeface="+mn-ea"/>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mn-lt"/>
                          <a:ea typeface="+mn-ea"/>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20</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21</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28</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4</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カウンティ病院。地域のプライマリーケアを担う。</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697</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741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782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849</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890</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958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1,021</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1,119</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3</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ヘルスセンター：</a:t>
                      </a:r>
                      <a:r>
                        <a:rPr lang="en-US" altLang="ja-JP" sz="1200" dirty="0">
                          <a:effectLst/>
                        </a:rPr>
                        <a:t>1</a:t>
                      </a:r>
                      <a:r>
                        <a:rPr lang="ja-JP" altLang="en-US" sz="1200" dirty="0">
                          <a:effectLst/>
                        </a:rPr>
                        <a:t>人以上の医師による診察を行う病院。地域の救急や予防医療に取り組む。主に私立のメディカルセンターやナーシングホームも含む。</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1,992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2,154</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2,313</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2,355</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2,589</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2,712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2,907</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3,518</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2</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主に準医師による診療所や私立のメディカルクリニック、個人営業</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9,751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10,194</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10,671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11,372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12,662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12,821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11,116</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11,313</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20">
            <a:extLst>
              <a:ext uri="{FF2B5EF4-FFF2-40B4-BE49-F238E27FC236}">
                <a16:creationId xmlns:a16="http://schemas.microsoft.com/office/drawing/2014/main" id="{E717BA7B-CB1D-33D3-C593-FC5ED1385905}"/>
              </a:ext>
            </a:extLst>
          </p:cNvPr>
          <p:cNvSpPr txBox="1"/>
          <p:nvPr/>
        </p:nvSpPr>
        <p:spPr>
          <a:xfrm>
            <a:off x="216593" y="6313621"/>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p:txBody>
      </p:sp>
    </p:spTree>
    <p:extLst>
      <p:ext uri="{BB962C8B-B14F-4D97-AF65-F5344CB8AC3E}">
        <p14:creationId xmlns:p14="http://schemas.microsoft.com/office/powerpoint/2010/main" val="327521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extLst>
              <p:ext uri="{D42A27DB-BD31-4B8C-83A1-F6EECF244321}">
                <p14:modId xmlns:p14="http://schemas.microsoft.com/office/powerpoint/2010/main" val="1909094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1" imgW="395" imgH="396" progId="TCLayout.ActiveDocument.1">
                  <p:embed/>
                </p:oleObj>
              </mc:Choice>
              <mc:Fallback>
                <p:oleObj name="think-cellスライド" r:id="rId41"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年にかけて増加した。</a:t>
            </a:r>
          </a:p>
        </p:txBody>
      </p:sp>
      <p:sp>
        <p:nvSpPr>
          <p:cNvPr id="30" name="TextBox 29">
            <a:extLst>
              <a:ext uri="{FF2B5EF4-FFF2-40B4-BE49-F238E27FC236}">
                <a16:creationId xmlns:a16="http://schemas.microsoft.com/office/drawing/2014/main" id="{2F5BF967-15FB-40D5-9E83-2E8C50F8796E}"/>
              </a:ext>
            </a:extLst>
          </p:cNvPr>
          <p:cNvSpPr txBox="1"/>
          <p:nvPr/>
        </p:nvSpPr>
        <p:spPr>
          <a:xfrm>
            <a:off x="163960" y="1451842"/>
            <a:ext cx="4752528" cy="261369"/>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dirty="0">
                <a:latin typeface="HGP創英角ｺﾞｼｯｸUB" panose="020B0900000000000000" pitchFamily="50" charset="-128"/>
                <a:ea typeface="HGP創英角ｺﾞｼｯｸUB" panose="020B0900000000000000" pitchFamily="50" charset="-128"/>
              </a:rPr>
              <a:t>ケニアにおける病床数の推移</a:t>
            </a:r>
          </a:p>
        </p:txBody>
      </p:sp>
      <p:sp>
        <p:nvSpPr>
          <p:cNvPr id="47" name="テキスト ボックス 20">
            <a:extLst>
              <a:ext uri="{FF2B5EF4-FFF2-40B4-BE49-F238E27FC236}">
                <a16:creationId xmlns:a16="http://schemas.microsoft.com/office/drawing/2014/main" id="{4633AB67-3BC5-40E6-ADA8-37DFB9919AB5}"/>
              </a:ext>
            </a:extLst>
          </p:cNvPr>
          <p:cNvSpPr txBox="1"/>
          <p:nvPr/>
        </p:nvSpPr>
        <p:spPr>
          <a:xfrm>
            <a:off x="200377" y="6165537"/>
            <a:ext cx="9001000" cy="369332"/>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FBO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Faith Based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 NGO – Non-Governmental Organization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TextBox 47">
            <a:extLst>
              <a:ext uri="{FF2B5EF4-FFF2-40B4-BE49-F238E27FC236}">
                <a16:creationId xmlns:a16="http://schemas.microsoft.com/office/drawing/2014/main" id="{9064D632-512E-409B-8060-849782520FCD}"/>
              </a:ext>
            </a:extLst>
          </p:cNvPr>
          <p:cNvSpPr txBox="1"/>
          <p:nvPr/>
        </p:nvSpPr>
        <p:spPr>
          <a:xfrm>
            <a:off x="200472" y="1722696"/>
            <a:ext cx="9505056" cy="22869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latin typeface="HGP創英角ｺﾞｼｯｸUB" panose="020B0900000000000000" pitchFamily="50" charset="-128"/>
                <a:ea typeface="HGP創英角ｺﾞｼｯｸUB" panose="020B0900000000000000" pitchFamily="50" charset="-128"/>
              </a:rPr>
              <a:t>類型別病床数</a:t>
            </a:r>
            <a:r>
              <a:rPr lang="en-US" altLang="ja-JP" sz="1400" dirty="0">
                <a:latin typeface="HGP創英角ｺﾞｼｯｸUB" panose="020B0900000000000000" pitchFamily="50" charset="-128"/>
                <a:ea typeface="HGP創英角ｺﾞｼｯｸUB" panose="020B0900000000000000" pitchFamily="50" charset="-128"/>
              </a:rPr>
              <a:t>, 2019-2024</a:t>
            </a:r>
            <a:r>
              <a:rPr lang="ja-JP" altLang="en-US" sz="1400" dirty="0">
                <a:latin typeface="HGP創英角ｺﾞｼｯｸUB" panose="020B0900000000000000" pitchFamily="50" charset="-128"/>
                <a:ea typeface="HGP創英角ｺﾞｼｯｸUB" panose="020B0900000000000000" pitchFamily="50" charset="-128"/>
              </a:rPr>
              <a:t>年</a:t>
            </a:r>
          </a:p>
        </p:txBody>
      </p:sp>
      <p:sp>
        <p:nvSpPr>
          <p:cNvPr id="51" name="TextBox 50">
            <a:extLst>
              <a:ext uri="{FF2B5EF4-FFF2-40B4-BE49-F238E27FC236}">
                <a16:creationId xmlns:a16="http://schemas.microsoft.com/office/drawing/2014/main" id="{DEC30A0C-1DE0-49FE-BE36-B0B2D3D9867E}"/>
              </a:ext>
            </a:extLst>
          </p:cNvPr>
          <p:cNvSpPr txBox="1">
            <a:spLocks/>
          </p:cNvSpPr>
          <p:nvPr/>
        </p:nvSpPr>
        <p:spPr>
          <a:xfrm>
            <a:off x="829979"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dirty="0">
                <a:latin typeface="HGP創英角ｺﾞｼｯｸUB" panose="020B0900000000000000" pitchFamily="50" charset="-128"/>
                <a:ea typeface="HGP創英角ｺﾞｼｯｸUB" panose="020B0900000000000000" pitchFamily="50" charset="-128"/>
              </a:rPr>
              <a:t>公的部門</a:t>
            </a:r>
            <a:r>
              <a:rPr lang="en-US" sz="1400" dirty="0">
                <a:latin typeface="HGP創英角ｺﾞｼｯｸUB" panose="020B0900000000000000" pitchFamily="50" charset="-128"/>
                <a:ea typeface="HGP創英角ｺﾞｼｯｸUB" panose="020B0900000000000000" pitchFamily="50" charset="-128"/>
              </a:rPr>
              <a:t> </a:t>
            </a:r>
          </a:p>
        </p:txBody>
      </p:sp>
      <p:sp>
        <p:nvSpPr>
          <p:cNvPr id="52" name="TextBox 51">
            <a:extLst>
              <a:ext uri="{FF2B5EF4-FFF2-40B4-BE49-F238E27FC236}">
                <a16:creationId xmlns:a16="http://schemas.microsoft.com/office/drawing/2014/main" id="{AB23309F-8EDD-482E-B3B3-BD882358DD65}"/>
              </a:ext>
            </a:extLst>
          </p:cNvPr>
          <p:cNvSpPr txBox="1">
            <a:spLocks/>
          </p:cNvSpPr>
          <p:nvPr/>
        </p:nvSpPr>
        <p:spPr>
          <a:xfrm>
            <a:off x="2797675"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dirty="0">
                <a:latin typeface="HGP創英角ｺﾞｼｯｸUB" panose="020B0900000000000000" pitchFamily="50" charset="-128"/>
                <a:ea typeface="HGP創英角ｺﾞｼｯｸUB" panose="020B0900000000000000" pitchFamily="50" charset="-128"/>
              </a:rPr>
              <a:t>民間部門</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53" name="TextBox 52">
            <a:extLst>
              <a:ext uri="{FF2B5EF4-FFF2-40B4-BE49-F238E27FC236}">
                <a16:creationId xmlns:a16="http://schemas.microsoft.com/office/drawing/2014/main" id="{F60D7277-6745-4577-942D-63670FD70CF3}"/>
              </a:ext>
            </a:extLst>
          </p:cNvPr>
          <p:cNvSpPr txBox="1">
            <a:spLocks/>
          </p:cNvSpPr>
          <p:nvPr/>
        </p:nvSpPr>
        <p:spPr>
          <a:xfrm>
            <a:off x="4795838"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HGP創英角ｺﾞｼｯｸUB" panose="020B0900000000000000" pitchFamily="50" charset="-128"/>
                <a:ea typeface="HGP創英角ｺﾞｼｯｸUB" panose="020B0900000000000000" pitchFamily="50" charset="-128"/>
              </a:rPr>
              <a:t>FBO</a:t>
            </a:r>
            <a:r>
              <a:rPr lang="en-US" sz="1400" baseline="30000" dirty="0">
                <a:latin typeface="HGP創英角ｺﾞｼｯｸUB" panose="020B0900000000000000" pitchFamily="50" charset="-128"/>
                <a:ea typeface="HGP創英角ｺﾞｼｯｸUB" panose="020B0900000000000000" pitchFamily="50" charset="-128"/>
              </a:rPr>
              <a:t>1</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54" name="TextBox 53">
            <a:extLst>
              <a:ext uri="{FF2B5EF4-FFF2-40B4-BE49-F238E27FC236}">
                <a16:creationId xmlns:a16="http://schemas.microsoft.com/office/drawing/2014/main" id="{34AA4229-6161-4776-A58E-FFE07793FC48}"/>
              </a:ext>
            </a:extLst>
          </p:cNvPr>
          <p:cNvSpPr txBox="1">
            <a:spLocks/>
          </p:cNvSpPr>
          <p:nvPr/>
        </p:nvSpPr>
        <p:spPr>
          <a:xfrm>
            <a:off x="6880625"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HGP創英角ｺﾞｼｯｸUB" panose="020B0900000000000000" pitchFamily="50" charset="-128"/>
                <a:ea typeface="HGP創英角ｺﾞｼｯｸUB" panose="020B0900000000000000" pitchFamily="50" charset="-128"/>
              </a:rPr>
              <a:t>NGO</a:t>
            </a:r>
            <a:r>
              <a:rPr lang="en-US" sz="1400" baseline="30000" dirty="0">
                <a:latin typeface="HGP創英角ｺﾞｼｯｸUB" panose="020B0900000000000000" pitchFamily="50" charset="-128"/>
                <a:ea typeface="HGP創英角ｺﾞｼｯｸUB" panose="020B0900000000000000" pitchFamily="50" charset="-128"/>
              </a:rPr>
              <a:t>2</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83" name="TextBox 82">
            <a:extLst>
              <a:ext uri="{FF2B5EF4-FFF2-40B4-BE49-F238E27FC236}">
                <a16:creationId xmlns:a16="http://schemas.microsoft.com/office/drawing/2014/main" id="{84384483-A62B-40B8-AE80-3C94B1F068F3}"/>
              </a:ext>
            </a:extLst>
          </p:cNvPr>
          <p:cNvSpPr txBox="1">
            <a:spLocks/>
          </p:cNvSpPr>
          <p:nvPr/>
        </p:nvSpPr>
        <p:spPr>
          <a:xfrm>
            <a:off x="8747125" y="2055093"/>
            <a:ext cx="885825"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dirty="0">
                <a:latin typeface="HGP創英角ｺﾞｼｯｸUB" panose="020B0900000000000000" pitchFamily="50" charset="-128"/>
                <a:ea typeface="HGP創英角ｺﾞｼｯｸUB" panose="020B0900000000000000" pitchFamily="50" charset="-128"/>
              </a:rPr>
              <a:t>合計</a:t>
            </a:r>
            <a:r>
              <a:rPr lang="en-US" sz="1400" dirty="0">
                <a:latin typeface="HGP創英角ｺﾞｼｯｸUB" panose="020B0900000000000000" pitchFamily="50" charset="-128"/>
                <a:ea typeface="HGP創英角ｺﾞｼｯｸUB" panose="020B0900000000000000" pitchFamily="50" charset="-128"/>
              </a:rPr>
              <a:t> </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ケニア保健省主要保健施設リスト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KMHFL</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0" name="Chart 439">
            <a:extLst>
              <a:ext uri="{FF2B5EF4-FFF2-40B4-BE49-F238E27FC236}">
                <a16:creationId xmlns:a16="http://schemas.microsoft.com/office/drawing/2014/main" id="{61AFBC91-92BA-5589-78E0-1A2B612FC352}"/>
              </a:ext>
            </a:extLst>
          </p:cNvPr>
          <p:cNvGraphicFramePr/>
          <p:nvPr>
            <p:custDataLst>
              <p:tags r:id="rId2"/>
            </p:custDataLst>
            <p:extLst>
              <p:ext uri="{D42A27DB-BD31-4B8C-83A1-F6EECF244321}">
                <p14:modId xmlns:p14="http://schemas.microsoft.com/office/powerpoint/2010/main" val="231510024"/>
              </p:ext>
            </p:extLst>
          </p:nvPr>
        </p:nvGraphicFramePr>
        <p:xfrm>
          <a:off x="-149225" y="2190750"/>
          <a:ext cx="3055938" cy="4203700"/>
        </p:xfrm>
        <a:graphic>
          <a:graphicData uri="http://schemas.openxmlformats.org/drawingml/2006/chart">
            <c:chart xmlns:c="http://schemas.openxmlformats.org/drawingml/2006/chart" xmlns:r="http://schemas.openxmlformats.org/officeDocument/2006/relationships" r:id="rId43"/>
          </a:graphicData>
        </a:graphic>
      </p:graphicFrame>
      <p:cxnSp>
        <p:nvCxnSpPr>
          <p:cNvPr id="111" name="Straight Connector 110">
            <a:extLst>
              <a:ext uri="{FF2B5EF4-FFF2-40B4-BE49-F238E27FC236}">
                <a16:creationId xmlns:a16="http://schemas.microsoft.com/office/drawing/2014/main" id="{0ED0B7CE-F36D-5D1F-CAB6-B25B7AFEDE45}"/>
              </a:ext>
            </a:extLst>
          </p:cNvPr>
          <p:cNvCxnSpPr/>
          <p:nvPr>
            <p:custDataLst>
              <p:tags r:id="rId3"/>
            </p:custDataLst>
          </p:nvPr>
        </p:nvCxnSpPr>
        <p:spPr bwMode="auto">
          <a:xfrm flipH="1">
            <a:off x="828675" y="2890838"/>
            <a:ext cx="809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794910C-0476-FFE1-4246-59716EBC4E6D}"/>
              </a:ext>
            </a:extLst>
          </p:cNvPr>
          <p:cNvCxnSpPr/>
          <p:nvPr>
            <p:custDataLst>
              <p:tags r:id="rId4"/>
            </p:custDataLst>
          </p:nvPr>
        </p:nvCxnSpPr>
        <p:spPr bwMode="auto">
          <a:xfrm flipH="1">
            <a:off x="830263" y="3502025"/>
            <a:ext cx="825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8A31F1C-ABBD-8F54-EE24-8534C19B2DD6}"/>
              </a:ext>
            </a:extLst>
          </p:cNvPr>
          <p:cNvCxnSpPr/>
          <p:nvPr>
            <p:custDataLst>
              <p:tags r:id="rId5"/>
            </p:custDataLst>
          </p:nvPr>
        </p:nvCxnSpPr>
        <p:spPr bwMode="auto">
          <a:xfrm flipH="1">
            <a:off x="831850" y="4114800"/>
            <a:ext cx="841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E7E49E5-3C54-4E30-8295-D8EEF12BCA92}"/>
              </a:ext>
            </a:extLst>
          </p:cNvPr>
          <p:cNvCxnSpPr/>
          <p:nvPr>
            <p:custDataLst>
              <p:tags r:id="rId6"/>
            </p:custDataLst>
          </p:nvPr>
        </p:nvCxnSpPr>
        <p:spPr bwMode="auto">
          <a:xfrm flipH="1">
            <a:off x="835025" y="4725988"/>
            <a:ext cx="873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919939B-6AFF-D8C8-C5FA-0D5AA7179846}"/>
              </a:ext>
            </a:extLst>
          </p:cNvPr>
          <p:cNvCxnSpPr/>
          <p:nvPr>
            <p:custDataLst>
              <p:tags r:id="rId7"/>
            </p:custDataLst>
          </p:nvPr>
        </p:nvCxnSpPr>
        <p:spPr bwMode="auto">
          <a:xfrm flipH="1">
            <a:off x="833438" y="5337175"/>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43AF9B3A-1D90-4B1B-1458-D79AAFF94688}"/>
              </a:ext>
            </a:extLst>
          </p:cNvPr>
          <p:cNvCxnSpPr/>
          <p:nvPr>
            <p:custDataLst>
              <p:tags r:id="rId8"/>
            </p:custDataLst>
          </p:nvPr>
        </p:nvCxnSpPr>
        <p:spPr bwMode="auto">
          <a:xfrm flipH="1">
            <a:off x="835025" y="5949950"/>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2" name="テキスト プレースホルダ 9">
            <a:extLst>
              <a:ext uri="{FF2B5EF4-FFF2-40B4-BE49-F238E27FC236}">
                <a16:creationId xmlns:a16="http://schemas.microsoft.com/office/drawing/2014/main" id="{EAE8668F-A0F7-9EEE-5F4D-C0E7AFA8DA96}"/>
              </a:ext>
            </a:extLst>
          </p:cNvPr>
          <p:cNvSpPr>
            <a:spLocks/>
          </p:cNvSpPr>
          <p:nvPr>
            <p:custDataLst>
              <p:tags r:id="rId9"/>
            </p:custDataLst>
          </p:nvPr>
        </p:nvSpPr>
        <p:spPr bwMode="auto">
          <a:xfrm>
            <a:off x="334963" y="267176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C3E524-3372-4C5D-AB0C-A3139EE0FB6E}" type="datetime'2''''''''''''''''''''''''''''''''''''''''''''019'''''">
              <a:rPr kumimoji="0" lang="en-US" altLang="en-US" sz="1200" smtClean="0">
                <a:effectLst/>
              </a:rPr>
              <a:pPr marL="0" lvl="0" indent="0" algn="r">
                <a:spcBef>
                  <a:spcPct val="0"/>
                </a:spcBef>
                <a:buNone/>
              </a:pPr>
              <a:t>2019</a:t>
            </a:fld>
            <a:endParaRPr kumimoji="0" lang="en-US" altLang="ja-JP" sz="1200" dirty="0"/>
          </a:p>
        </p:txBody>
      </p:sp>
      <p:sp>
        <p:nvSpPr>
          <p:cNvPr id="124" name="テキスト プレースホルダ 9">
            <a:extLst>
              <a:ext uri="{FF2B5EF4-FFF2-40B4-BE49-F238E27FC236}">
                <a16:creationId xmlns:a16="http://schemas.microsoft.com/office/drawing/2014/main" id="{F3AF2F5E-F04E-14B0-7326-6BD9C6D95266}"/>
              </a:ext>
            </a:extLst>
          </p:cNvPr>
          <p:cNvSpPr>
            <a:spLocks/>
          </p:cNvSpPr>
          <p:nvPr>
            <p:custDataLst>
              <p:tags r:id="rId10"/>
            </p:custDataLst>
          </p:nvPr>
        </p:nvSpPr>
        <p:spPr bwMode="auto">
          <a:xfrm>
            <a:off x="334962" y="328453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47C989-C05E-4FF8-B658-66E5F1757FDB}" type="datetime'''''''''''''''''''''''2''''''''0'''''''''''''''''''''">
              <a:rPr kumimoji="0" lang="en-US" altLang="en-US" sz="1200" smtClean="0">
                <a:effectLst/>
              </a:rPr>
              <a:pPr marL="0" lvl="0" indent="0" algn="r">
                <a:spcBef>
                  <a:spcPct val="0"/>
                </a:spcBef>
                <a:buNone/>
              </a:pPr>
              <a:t>20</a:t>
            </a:fld>
            <a:r>
              <a:rPr kumimoji="0" lang="en-US" altLang="en-US" sz="1200" dirty="0">
                <a:effectLst/>
              </a:rPr>
              <a:t>20</a:t>
            </a:r>
            <a:endParaRPr kumimoji="0" lang="en-US" altLang="ja-JP" sz="1200" dirty="0"/>
          </a:p>
        </p:txBody>
      </p:sp>
      <p:sp>
        <p:nvSpPr>
          <p:cNvPr id="125" name="テキスト プレースホルダ 9">
            <a:extLst>
              <a:ext uri="{FF2B5EF4-FFF2-40B4-BE49-F238E27FC236}">
                <a16:creationId xmlns:a16="http://schemas.microsoft.com/office/drawing/2014/main" id="{C58B909F-40C8-9C78-8250-35E96C0BA664}"/>
              </a:ext>
            </a:extLst>
          </p:cNvPr>
          <p:cNvSpPr>
            <a:spLocks/>
          </p:cNvSpPr>
          <p:nvPr>
            <p:custDataLst>
              <p:tags r:id="rId11"/>
            </p:custDataLst>
          </p:nvPr>
        </p:nvSpPr>
        <p:spPr bwMode="auto">
          <a:xfrm>
            <a:off x="334962" y="3895725"/>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0" lang="en-US" altLang="en-US" sz="1200" dirty="0">
                <a:effectLst/>
              </a:rPr>
              <a:t>20</a:t>
            </a:r>
            <a:fld id="{8609DB07-AE70-47FD-8391-FF8B79840D98}" type="datetime'''''''''''2''''''''''''''''''''''''''''''''''''''''''''1'''''">
              <a:rPr kumimoji="0" lang="en-US" altLang="en-US" sz="1200" smtClean="0">
                <a:effectLst/>
              </a:rPr>
              <a:pPr marL="0" lvl="0" indent="0" algn="r">
                <a:spcBef>
                  <a:spcPct val="0"/>
                </a:spcBef>
                <a:buNone/>
              </a:pPr>
              <a:t>21</a:t>
            </a:fld>
            <a:endParaRPr kumimoji="0" lang="en-US" altLang="ja-JP" sz="1200" dirty="0"/>
          </a:p>
        </p:txBody>
      </p:sp>
      <p:sp>
        <p:nvSpPr>
          <p:cNvPr id="126" name="テキスト プレースホルダ 9">
            <a:extLst>
              <a:ext uri="{FF2B5EF4-FFF2-40B4-BE49-F238E27FC236}">
                <a16:creationId xmlns:a16="http://schemas.microsoft.com/office/drawing/2014/main" id="{DACF2D8B-ECC0-04FE-6B65-07229169CD80}"/>
              </a:ext>
            </a:extLst>
          </p:cNvPr>
          <p:cNvSpPr>
            <a:spLocks/>
          </p:cNvSpPr>
          <p:nvPr>
            <p:custDataLst>
              <p:tags r:id="rId12"/>
            </p:custDataLst>
          </p:nvPr>
        </p:nvSpPr>
        <p:spPr bwMode="auto">
          <a:xfrm>
            <a:off x="334962" y="45069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0" lang="en-US" altLang="en-US" sz="1200" dirty="0">
                <a:effectLst/>
              </a:rPr>
              <a:t>20</a:t>
            </a:r>
            <a:fld id="{224E9F98-9374-4975-A07B-0B70D13FC61E}" type="datetime'''''2''''''''''''''''''''''''''''''''''''2'''''''''''''''''">
              <a:rPr kumimoji="0" lang="en-US" altLang="en-US" sz="1200" smtClean="0">
                <a:effectLst/>
              </a:rPr>
              <a:pPr marL="0" lvl="0" indent="0" algn="r">
                <a:spcBef>
                  <a:spcPct val="0"/>
                </a:spcBef>
                <a:buNone/>
              </a:pPr>
              <a:t>22</a:t>
            </a:fld>
            <a:endParaRPr kumimoji="0" lang="en-US" altLang="ja-JP" sz="1200" dirty="0"/>
          </a:p>
        </p:txBody>
      </p:sp>
      <p:sp>
        <p:nvSpPr>
          <p:cNvPr id="127" name="テキスト プレースホルダ 9">
            <a:extLst>
              <a:ext uri="{FF2B5EF4-FFF2-40B4-BE49-F238E27FC236}">
                <a16:creationId xmlns:a16="http://schemas.microsoft.com/office/drawing/2014/main" id="{C20F991E-9EC0-88B5-BA63-E0279D66E864}"/>
              </a:ext>
            </a:extLst>
          </p:cNvPr>
          <p:cNvSpPr>
            <a:spLocks/>
          </p:cNvSpPr>
          <p:nvPr>
            <p:custDataLst>
              <p:tags r:id="rId13"/>
            </p:custDataLst>
          </p:nvPr>
        </p:nvSpPr>
        <p:spPr bwMode="auto">
          <a:xfrm>
            <a:off x="334962" y="51196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0" lang="en-US" altLang="en-US" sz="1200" dirty="0">
                <a:effectLst/>
              </a:rPr>
              <a:t>20</a:t>
            </a:r>
            <a:fld id="{83B22F46-E990-4598-87E6-43D6770DFAFA}" type="datetime'''2''''''''''''''''''''''''''''''''''3'''''''''''''''">
              <a:rPr kumimoji="0" lang="en-US" altLang="en-US" sz="1200" smtClean="0">
                <a:effectLst/>
              </a:rPr>
              <a:pPr marL="0" lvl="0" indent="0" algn="r">
                <a:spcBef>
                  <a:spcPct val="0"/>
                </a:spcBef>
                <a:buNone/>
              </a:pPr>
              <a:t>23</a:t>
            </a:fld>
            <a:endParaRPr kumimoji="0" lang="en-US" altLang="ja-JP" sz="1200" dirty="0"/>
          </a:p>
        </p:txBody>
      </p:sp>
      <p:sp>
        <p:nvSpPr>
          <p:cNvPr id="128" name="テキスト プレースホルダ 9">
            <a:extLst>
              <a:ext uri="{FF2B5EF4-FFF2-40B4-BE49-F238E27FC236}">
                <a16:creationId xmlns:a16="http://schemas.microsoft.com/office/drawing/2014/main" id="{C5895874-B789-FA10-CAE9-2B1990A4823C}"/>
              </a:ext>
            </a:extLst>
          </p:cNvPr>
          <p:cNvSpPr>
            <a:spLocks/>
          </p:cNvSpPr>
          <p:nvPr>
            <p:custDataLst>
              <p:tags r:id="rId14"/>
            </p:custDataLst>
          </p:nvPr>
        </p:nvSpPr>
        <p:spPr bwMode="auto">
          <a:xfrm>
            <a:off x="276225" y="5730875"/>
            <a:ext cx="395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6E8D5D7-A946-4BB8-BAE3-03FF8796F520}" type="datetime'''2''''''''''''''''''''0''''''''2''''''''4''''''''''''''''*'">
              <a:rPr kumimoji="0" lang="en-US" altLang="en-US" sz="1200" smtClean="0"/>
              <a:pPr/>
              <a:t>2024*</a:t>
            </a:fld>
            <a:endParaRPr kumimoji="0" lang="en-US" altLang="ja-JP" sz="1200" dirty="0"/>
          </a:p>
        </p:txBody>
      </p:sp>
      <p:cxnSp>
        <p:nvCxnSpPr>
          <p:cNvPr id="18" name="Straight Connector 71">
            <a:extLst>
              <a:ext uri="{FF2B5EF4-FFF2-40B4-BE49-F238E27FC236}">
                <a16:creationId xmlns:a16="http://schemas.microsoft.com/office/drawing/2014/main" id="{2EF918DC-19DB-E880-97FD-6F128CDE4643}"/>
              </a:ext>
            </a:extLst>
          </p:cNvPr>
          <p:cNvCxnSpPr>
            <a:cxnSpLocks/>
          </p:cNvCxnSpPr>
          <p:nvPr/>
        </p:nvCxnSpPr>
        <p:spPr>
          <a:xfrm>
            <a:off x="200026" y="2318618"/>
            <a:ext cx="9432925" cy="1588"/>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Oval 72">
            <a:extLst>
              <a:ext uri="{FF2B5EF4-FFF2-40B4-BE49-F238E27FC236}">
                <a16:creationId xmlns:a16="http://schemas.microsoft.com/office/drawing/2014/main" id="{925D5845-C403-3D65-0B60-8819B543C157}"/>
              </a:ext>
            </a:extLst>
          </p:cNvPr>
          <p:cNvSpPr/>
          <p:nvPr/>
        </p:nvSpPr>
        <p:spPr>
          <a:xfrm>
            <a:off x="8747125" y="2502511"/>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74,868 </a:t>
            </a:r>
          </a:p>
        </p:txBody>
      </p:sp>
      <p:sp>
        <p:nvSpPr>
          <p:cNvPr id="20" name="Oval 73">
            <a:extLst>
              <a:ext uri="{FF2B5EF4-FFF2-40B4-BE49-F238E27FC236}">
                <a16:creationId xmlns:a16="http://schemas.microsoft.com/office/drawing/2014/main" id="{2DC50404-C3D2-BAFB-92A2-4D62A8BF58BC}"/>
              </a:ext>
            </a:extLst>
          </p:cNvPr>
          <p:cNvSpPr/>
          <p:nvPr/>
        </p:nvSpPr>
        <p:spPr>
          <a:xfrm>
            <a:off x="8747125" y="2750161"/>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8,303 </a:t>
            </a:r>
          </a:p>
        </p:txBody>
      </p:sp>
      <p:sp>
        <p:nvSpPr>
          <p:cNvPr id="57" name="Rectangle 56">
            <a:extLst>
              <a:ext uri="{FF2B5EF4-FFF2-40B4-BE49-F238E27FC236}">
                <a16:creationId xmlns:a16="http://schemas.microsoft.com/office/drawing/2014/main" id="{5C594109-0423-632C-B1CC-C3D6D6C817CF}"/>
              </a:ext>
            </a:extLst>
          </p:cNvPr>
          <p:cNvSpPr/>
          <p:nvPr>
            <p:custDataLst>
              <p:tags r:id="rId15"/>
            </p:custDataLst>
          </p:nvPr>
        </p:nvSpPr>
        <p:spPr bwMode="auto">
          <a:xfrm>
            <a:off x="8086725" y="1541463"/>
            <a:ext cx="214313" cy="160338"/>
          </a:xfrm>
          <a:prstGeom prst="rect">
            <a:avLst/>
          </a:prstGeom>
          <a:solidFill>
            <a:schemeClr val="accent1"/>
          </a:solidFill>
          <a:ln w="9525" cmpd="sng" algn="ctr">
            <a:solidFill>
              <a:schemeClr val="bg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65" name="Rectangle 64">
            <a:extLst>
              <a:ext uri="{FF2B5EF4-FFF2-40B4-BE49-F238E27FC236}">
                <a16:creationId xmlns:a16="http://schemas.microsoft.com/office/drawing/2014/main" id="{0EAAA6E8-94E0-AE49-053F-058288A6CA72}"/>
              </a:ext>
            </a:extLst>
          </p:cNvPr>
          <p:cNvSpPr/>
          <p:nvPr>
            <p:custDataLst>
              <p:tags r:id="rId16"/>
            </p:custDataLst>
          </p:nvPr>
        </p:nvSpPr>
        <p:spPr bwMode="auto">
          <a:xfrm>
            <a:off x="8086725" y="1774825"/>
            <a:ext cx="214313" cy="160338"/>
          </a:xfrm>
          <a:prstGeom prst="rect">
            <a:avLst/>
          </a:prstGeom>
          <a:solidFill>
            <a:schemeClr val="accent2"/>
          </a:solidFill>
          <a:ln w="9525" cmpd="sng" algn="ctr">
            <a:solidFill>
              <a:schemeClr val="bg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0" name="テキスト プレースホルダ 9">
            <a:extLst>
              <a:ext uri="{FF2B5EF4-FFF2-40B4-BE49-F238E27FC236}">
                <a16:creationId xmlns:a16="http://schemas.microsoft.com/office/drawing/2014/main" id="{3B439FAF-904C-DA92-E89E-A1D79EC50591}"/>
              </a:ext>
            </a:extLst>
          </p:cNvPr>
          <p:cNvSpPr>
            <a:spLocks/>
          </p:cNvSpPr>
          <p:nvPr>
            <p:custDataLst>
              <p:tags r:id="rId17"/>
            </p:custDataLst>
          </p:nvPr>
        </p:nvSpPr>
        <p:spPr bwMode="auto">
          <a:xfrm>
            <a:off x="8351838" y="1536700"/>
            <a:ext cx="365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0F162F0-6716-47AF-AA11-0709A0569A0A}" type="datetime'''''''ベ''''''''''''''''''''''ッド'''''''''''''''''''''">
              <a:rPr kumimoji="0" lang="ja-JP" altLang="en-US" sz="1200" smtClean="0">
                <a:effectLst/>
              </a:rPr>
              <a:pPr marL="0" lvl="0" indent="0">
                <a:spcBef>
                  <a:spcPct val="0"/>
                </a:spcBef>
                <a:buNone/>
              </a:pPr>
              <a:t>ベッド</a:t>
            </a:fld>
            <a:endParaRPr kumimoji="0" lang="en-US" altLang="ja-JP" sz="1200" dirty="0"/>
          </a:p>
        </p:txBody>
      </p:sp>
      <p:sp>
        <p:nvSpPr>
          <p:cNvPr id="58" name="テキスト プレースホルダ 9">
            <a:extLst>
              <a:ext uri="{FF2B5EF4-FFF2-40B4-BE49-F238E27FC236}">
                <a16:creationId xmlns:a16="http://schemas.microsoft.com/office/drawing/2014/main" id="{F989541C-8BB9-3DC5-4374-59E07769264B}"/>
              </a:ext>
            </a:extLst>
          </p:cNvPr>
          <p:cNvSpPr>
            <a:spLocks/>
          </p:cNvSpPr>
          <p:nvPr>
            <p:custDataLst>
              <p:tags r:id="rId18"/>
            </p:custDataLst>
          </p:nvPr>
        </p:nvSpPr>
        <p:spPr bwMode="auto">
          <a:xfrm>
            <a:off x="8351838" y="1770063"/>
            <a:ext cx="1293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4FA432D-A699-4FEF-8535-08B5211FCE61}" type="datetime'''''''コ''''''''''''''''''ット''''''''（簡易''なベ''''''''ッド''）'">
              <a:rPr kumimoji="0" lang="ja-JP" altLang="en-US" sz="1200" smtClean="0"/>
              <a:pPr/>
              <a:t>コット（簡易なベッド）</a:t>
            </a:fld>
            <a:endParaRPr kumimoji="0" lang="en-US" altLang="ja-JP" sz="1200" dirty="0"/>
          </a:p>
        </p:txBody>
      </p:sp>
      <p:graphicFrame>
        <p:nvGraphicFramePr>
          <p:cNvPr id="444" name="Chart 443">
            <a:extLst>
              <a:ext uri="{FF2B5EF4-FFF2-40B4-BE49-F238E27FC236}">
                <a16:creationId xmlns:a16="http://schemas.microsoft.com/office/drawing/2014/main" id="{9604A4C1-EC45-8DB0-D112-5619874398FA}"/>
              </a:ext>
            </a:extLst>
          </p:cNvPr>
          <p:cNvGraphicFramePr/>
          <p:nvPr>
            <p:custDataLst>
              <p:tags r:id="rId19"/>
            </p:custDataLst>
            <p:extLst>
              <p:ext uri="{D42A27DB-BD31-4B8C-83A1-F6EECF244321}">
                <p14:modId xmlns:p14="http://schemas.microsoft.com/office/powerpoint/2010/main" val="3368233797"/>
              </p:ext>
            </p:extLst>
          </p:nvPr>
        </p:nvGraphicFramePr>
        <p:xfrm>
          <a:off x="1987550" y="2190750"/>
          <a:ext cx="3055938" cy="4203700"/>
        </p:xfrm>
        <a:graphic>
          <a:graphicData uri="http://schemas.openxmlformats.org/drawingml/2006/chart">
            <c:chart xmlns:c="http://schemas.openxmlformats.org/drawingml/2006/chart" xmlns:r="http://schemas.openxmlformats.org/officeDocument/2006/relationships" r:id="rId44"/>
          </a:graphicData>
        </a:graphic>
      </p:graphicFrame>
      <p:cxnSp>
        <p:nvCxnSpPr>
          <p:cNvPr id="141" name="Straight Connector 140">
            <a:extLst>
              <a:ext uri="{FF2B5EF4-FFF2-40B4-BE49-F238E27FC236}">
                <a16:creationId xmlns:a16="http://schemas.microsoft.com/office/drawing/2014/main" id="{C0D2AA85-9817-E967-DC8D-88C14251A5B5}"/>
              </a:ext>
            </a:extLst>
          </p:cNvPr>
          <p:cNvCxnSpPr/>
          <p:nvPr>
            <p:custDataLst>
              <p:tags r:id="rId20"/>
            </p:custDataLst>
          </p:nvPr>
        </p:nvCxnSpPr>
        <p:spPr bwMode="auto">
          <a:xfrm flipH="1">
            <a:off x="2859088" y="2890838"/>
            <a:ext cx="571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23FBC164-9B53-ED35-847D-CB8858DA69A5}"/>
              </a:ext>
            </a:extLst>
          </p:cNvPr>
          <p:cNvCxnSpPr/>
          <p:nvPr>
            <p:custDataLst>
              <p:tags r:id="rId21"/>
            </p:custDataLst>
          </p:nvPr>
        </p:nvCxnSpPr>
        <p:spPr bwMode="auto">
          <a:xfrm flipH="1">
            <a:off x="2863850" y="3502025"/>
            <a:ext cx="635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FB1B2A54-6AA1-7AF6-EAAA-A3C9F8E4E44B}"/>
              </a:ext>
            </a:extLst>
          </p:cNvPr>
          <p:cNvCxnSpPr/>
          <p:nvPr>
            <p:custDataLst>
              <p:tags r:id="rId22"/>
            </p:custDataLst>
          </p:nvPr>
        </p:nvCxnSpPr>
        <p:spPr bwMode="auto">
          <a:xfrm flipH="1">
            <a:off x="2871788" y="4114800"/>
            <a:ext cx="714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2186A53B-47DA-E6A2-EEF4-AAB51EAEF594}"/>
              </a:ext>
            </a:extLst>
          </p:cNvPr>
          <p:cNvCxnSpPr/>
          <p:nvPr>
            <p:custDataLst>
              <p:tags r:id="rId23"/>
            </p:custDataLst>
          </p:nvPr>
        </p:nvCxnSpPr>
        <p:spPr bwMode="auto">
          <a:xfrm flipH="1">
            <a:off x="2874963" y="4725988"/>
            <a:ext cx="730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2322BFCC-8858-A5BE-A929-D28350F7DD80}"/>
              </a:ext>
            </a:extLst>
          </p:cNvPr>
          <p:cNvCxnSpPr/>
          <p:nvPr>
            <p:custDataLst>
              <p:tags r:id="rId24"/>
            </p:custDataLst>
          </p:nvPr>
        </p:nvCxnSpPr>
        <p:spPr bwMode="auto">
          <a:xfrm flipH="1">
            <a:off x="2874963" y="5337175"/>
            <a:ext cx="746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E0C84C9-BE5E-D3DB-AFDA-7D609779E485}"/>
              </a:ext>
            </a:extLst>
          </p:cNvPr>
          <p:cNvCxnSpPr/>
          <p:nvPr>
            <p:custDataLst>
              <p:tags r:id="rId25"/>
            </p:custDataLst>
          </p:nvPr>
        </p:nvCxnSpPr>
        <p:spPr bwMode="auto">
          <a:xfrm flipH="1">
            <a:off x="2884488" y="5949950"/>
            <a:ext cx="841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36" name="Chart 435">
            <a:extLst>
              <a:ext uri="{FF2B5EF4-FFF2-40B4-BE49-F238E27FC236}">
                <a16:creationId xmlns:a16="http://schemas.microsoft.com/office/drawing/2014/main" id="{14CF41BE-A137-5671-D728-A754B1693903}"/>
              </a:ext>
            </a:extLst>
          </p:cNvPr>
          <p:cNvGraphicFramePr/>
          <p:nvPr>
            <p:custDataLst>
              <p:tags r:id="rId26"/>
            </p:custDataLst>
            <p:extLst>
              <p:ext uri="{D42A27DB-BD31-4B8C-83A1-F6EECF244321}">
                <p14:modId xmlns:p14="http://schemas.microsoft.com/office/powerpoint/2010/main" val="2624087734"/>
              </p:ext>
            </p:extLst>
          </p:nvPr>
        </p:nvGraphicFramePr>
        <p:xfrm>
          <a:off x="3814763" y="2190750"/>
          <a:ext cx="3055937" cy="4203700"/>
        </p:xfrm>
        <a:graphic>
          <a:graphicData uri="http://schemas.openxmlformats.org/drawingml/2006/chart">
            <c:chart xmlns:c="http://schemas.openxmlformats.org/drawingml/2006/chart" xmlns:r="http://schemas.openxmlformats.org/officeDocument/2006/relationships" r:id="rId45"/>
          </a:graphicData>
        </a:graphic>
      </p:graphicFrame>
      <p:cxnSp>
        <p:nvCxnSpPr>
          <p:cNvPr id="398" name="Straight Connector 397">
            <a:extLst>
              <a:ext uri="{FF2B5EF4-FFF2-40B4-BE49-F238E27FC236}">
                <a16:creationId xmlns:a16="http://schemas.microsoft.com/office/drawing/2014/main" id="{46727780-C6B8-C538-3640-B2AA6C7F9B21}"/>
              </a:ext>
            </a:extLst>
          </p:cNvPr>
          <p:cNvCxnSpPr/>
          <p:nvPr>
            <p:custDataLst>
              <p:tags r:id="rId27"/>
            </p:custDataLst>
          </p:nvPr>
        </p:nvCxnSpPr>
        <p:spPr bwMode="auto">
          <a:xfrm flipH="1">
            <a:off x="4799013" y="2890838"/>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7FFE7A90-0D11-19C6-3AA1-67EBE5BA5508}"/>
              </a:ext>
            </a:extLst>
          </p:cNvPr>
          <p:cNvCxnSpPr/>
          <p:nvPr>
            <p:custDataLst>
              <p:tags r:id="rId28"/>
            </p:custDataLst>
          </p:nvPr>
        </p:nvCxnSpPr>
        <p:spPr bwMode="auto">
          <a:xfrm flipH="1">
            <a:off x="4797425" y="3502025"/>
            <a:ext cx="841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B44819D1-6399-932A-F4D5-E26C17E8E71C}"/>
              </a:ext>
            </a:extLst>
          </p:cNvPr>
          <p:cNvCxnSpPr/>
          <p:nvPr>
            <p:custDataLst>
              <p:tags r:id="rId29"/>
            </p:custDataLst>
          </p:nvPr>
        </p:nvCxnSpPr>
        <p:spPr bwMode="auto">
          <a:xfrm flipH="1">
            <a:off x="4805363" y="41148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400">
            <a:extLst>
              <a:ext uri="{FF2B5EF4-FFF2-40B4-BE49-F238E27FC236}">
                <a16:creationId xmlns:a16="http://schemas.microsoft.com/office/drawing/2014/main" id="{14C292FD-0170-E8AB-FA83-5FB011978CE1}"/>
              </a:ext>
            </a:extLst>
          </p:cNvPr>
          <p:cNvCxnSpPr/>
          <p:nvPr>
            <p:custDataLst>
              <p:tags r:id="rId30"/>
            </p:custDataLst>
          </p:nvPr>
        </p:nvCxnSpPr>
        <p:spPr bwMode="auto">
          <a:xfrm flipH="1">
            <a:off x="4805363" y="4725988"/>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id="{21ECF3B8-DF7A-BC11-4F29-30570CD30A0B}"/>
              </a:ext>
            </a:extLst>
          </p:cNvPr>
          <p:cNvCxnSpPr/>
          <p:nvPr>
            <p:custDataLst>
              <p:tags r:id="rId31"/>
            </p:custDataLst>
          </p:nvPr>
        </p:nvCxnSpPr>
        <p:spPr bwMode="auto">
          <a:xfrm flipH="1">
            <a:off x="4805363" y="5337175"/>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C77D2D3A-B28B-5B0D-D0B2-36589D2F6FE8}"/>
              </a:ext>
            </a:extLst>
          </p:cNvPr>
          <p:cNvCxnSpPr/>
          <p:nvPr>
            <p:custDataLst>
              <p:tags r:id="rId32"/>
            </p:custDataLst>
          </p:nvPr>
        </p:nvCxnSpPr>
        <p:spPr bwMode="auto">
          <a:xfrm flipH="1">
            <a:off x="4806950" y="5949950"/>
            <a:ext cx="952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43" name="Chart 442">
            <a:extLst>
              <a:ext uri="{FF2B5EF4-FFF2-40B4-BE49-F238E27FC236}">
                <a16:creationId xmlns:a16="http://schemas.microsoft.com/office/drawing/2014/main" id="{6A3A1E1A-0F9C-397A-9F08-971C52396118}"/>
              </a:ext>
            </a:extLst>
          </p:cNvPr>
          <p:cNvGraphicFramePr/>
          <p:nvPr>
            <p:custDataLst>
              <p:tags r:id="rId33"/>
            </p:custDataLst>
            <p:extLst>
              <p:ext uri="{D42A27DB-BD31-4B8C-83A1-F6EECF244321}">
                <p14:modId xmlns:p14="http://schemas.microsoft.com/office/powerpoint/2010/main" val="2806325433"/>
              </p:ext>
            </p:extLst>
          </p:nvPr>
        </p:nvGraphicFramePr>
        <p:xfrm>
          <a:off x="6145213" y="2190750"/>
          <a:ext cx="2635250" cy="4203700"/>
        </p:xfrm>
        <a:graphic>
          <a:graphicData uri="http://schemas.openxmlformats.org/drawingml/2006/chart">
            <c:chart xmlns:c="http://schemas.openxmlformats.org/drawingml/2006/chart" xmlns:r="http://schemas.openxmlformats.org/officeDocument/2006/relationships" r:id="rId46"/>
          </a:graphicData>
        </a:graphic>
      </p:graphicFrame>
      <p:cxnSp>
        <p:nvCxnSpPr>
          <p:cNvPr id="420" name="Straight Connector 419">
            <a:extLst>
              <a:ext uri="{FF2B5EF4-FFF2-40B4-BE49-F238E27FC236}">
                <a16:creationId xmlns:a16="http://schemas.microsoft.com/office/drawing/2014/main" id="{1C846DA9-9C13-A064-5C19-03FE13E1F830}"/>
              </a:ext>
            </a:extLst>
          </p:cNvPr>
          <p:cNvCxnSpPr/>
          <p:nvPr>
            <p:custDataLst>
              <p:tags r:id="rId34"/>
            </p:custDataLst>
          </p:nvPr>
        </p:nvCxnSpPr>
        <p:spPr bwMode="auto">
          <a:xfrm flipH="1">
            <a:off x="6842125" y="2890838"/>
            <a:ext cx="936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704A9874-0552-E96F-6879-56010EF88405}"/>
              </a:ext>
            </a:extLst>
          </p:cNvPr>
          <p:cNvCxnSpPr/>
          <p:nvPr>
            <p:custDataLst>
              <p:tags r:id="rId35"/>
            </p:custDataLst>
          </p:nvPr>
        </p:nvCxnSpPr>
        <p:spPr bwMode="auto">
          <a:xfrm flipH="1">
            <a:off x="6848475" y="3502025"/>
            <a:ext cx="1000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D726D5B8-C464-0291-BDDB-54DDD3F40A82}"/>
              </a:ext>
            </a:extLst>
          </p:cNvPr>
          <p:cNvCxnSpPr/>
          <p:nvPr>
            <p:custDataLst>
              <p:tags r:id="rId36"/>
            </p:custDataLst>
          </p:nvPr>
        </p:nvCxnSpPr>
        <p:spPr bwMode="auto">
          <a:xfrm flipH="1">
            <a:off x="6856413" y="4114800"/>
            <a:ext cx="1016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F2F12DB7-3607-1525-D2A3-AACD38679806}"/>
              </a:ext>
            </a:extLst>
          </p:cNvPr>
          <p:cNvCxnSpPr/>
          <p:nvPr>
            <p:custDataLst>
              <p:tags r:id="rId37"/>
            </p:custDataLst>
          </p:nvPr>
        </p:nvCxnSpPr>
        <p:spPr bwMode="auto">
          <a:xfrm flipH="1">
            <a:off x="6861175" y="4725988"/>
            <a:ext cx="1016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096CA28D-B974-4313-BD10-F73E15ECF808}"/>
              </a:ext>
            </a:extLst>
          </p:cNvPr>
          <p:cNvCxnSpPr/>
          <p:nvPr>
            <p:custDataLst>
              <p:tags r:id="rId38"/>
            </p:custDataLst>
          </p:nvPr>
        </p:nvCxnSpPr>
        <p:spPr bwMode="auto">
          <a:xfrm flipH="1">
            <a:off x="6840537" y="5337175"/>
            <a:ext cx="904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F4552CFA-5C77-C0C5-222E-2347A6469444}"/>
              </a:ext>
            </a:extLst>
          </p:cNvPr>
          <p:cNvCxnSpPr/>
          <p:nvPr>
            <p:custDataLst>
              <p:tags r:id="rId39"/>
            </p:custDataLst>
          </p:nvPr>
        </p:nvCxnSpPr>
        <p:spPr bwMode="auto">
          <a:xfrm flipH="1">
            <a:off x="6864350" y="5949950"/>
            <a:ext cx="1016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DCBE0FCF-DEF6-E9DD-232B-C5DCB72EFB50}"/>
              </a:ext>
            </a:extLst>
          </p:cNvPr>
          <p:cNvCxnSpPr>
            <a:cxnSpLocks/>
          </p:cNvCxnSpPr>
          <p:nvPr/>
        </p:nvCxnSpPr>
        <p:spPr>
          <a:xfrm flipV="1">
            <a:off x="387250" y="3051439"/>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79B19AC3-EB18-CDD0-D770-3D4C32412E57}"/>
              </a:ext>
            </a:extLst>
          </p:cNvPr>
          <p:cNvCxnSpPr>
            <a:cxnSpLocks/>
          </p:cNvCxnSpPr>
          <p:nvPr/>
        </p:nvCxnSpPr>
        <p:spPr>
          <a:xfrm flipV="1">
            <a:off x="387250" y="3648568"/>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6" name="Oval 72">
            <a:extLst>
              <a:ext uri="{FF2B5EF4-FFF2-40B4-BE49-F238E27FC236}">
                <a16:creationId xmlns:a16="http://schemas.microsoft.com/office/drawing/2014/main" id="{4EBDB063-4A50-46AA-6C55-2FF1391E63C7}"/>
              </a:ext>
            </a:extLst>
          </p:cNvPr>
          <p:cNvSpPr/>
          <p:nvPr/>
        </p:nvSpPr>
        <p:spPr>
          <a:xfrm>
            <a:off x="8747125" y="3114572"/>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82,091  </a:t>
            </a:r>
          </a:p>
        </p:txBody>
      </p:sp>
      <p:sp>
        <p:nvSpPr>
          <p:cNvPr id="447" name="Oval 73">
            <a:extLst>
              <a:ext uri="{FF2B5EF4-FFF2-40B4-BE49-F238E27FC236}">
                <a16:creationId xmlns:a16="http://schemas.microsoft.com/office/drawing/2014/main" id="{7D9E421B-43C4-0C54-5E6C-3FE280AAE93D}"/>
              </a:ext>
            </a:extLst>
          </p:cNvPr>
          <p:cNvSpPr/>
          <p:nvPr/>
        </p:nvSpPr>
        <p:spPr>
          <a:xfrm>
            <a:off x="8747125" y="3362222"/>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8,946  </a:t>
            </a:r>
          </a:p>
        </p:txBody>
      </p:sp>
      <p:sp>
        <p:nvSpPr>
          <p:cNvPr id="448" name="Oval 72">
            <a:extLst>
              <a:ext uri="{FF2B5EF4-FFF2-40B4-BE49-F238E27FC236}">
                <a16:creationId xmlns:a16="http://schemas.microsoft.com/office/drawing/2014/main" id="{0FBBF94E-A677-5116-28C8-8E23214CCE16}"/>
              </a:ext>
            </a:extLst>
          </p:cNvPr>
          <p:cNvSpPr/>
          <p:nvPr/>
        </p:nvSpPr>
        <p:spPr>
          <a:xfrm>
            <a:off x="8747125" y="372451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90,417   </a:t>
            </a:r>
          </a:p>
        </p:txBody>
      </p:sp>
      <p:sp>
        <p:nvSpPr>
          <p:cNvPr id="449" name="Oval 73">
            <a:extLst>
              <a:ext uri="{FF2B5EF4-FFF2-40B4-BE49-F238E27FC236}">
                <a16:creationId xmlns:a16="http://schemas.microsoft.com/office/drawing/2014/main" id="{378627AB-E104-0190-CC30-CEDE15932F3D}"/>
              </a:ext>
            </a:extLst>
          </p:cNvPr>
          <p:cNvSpPr/>
          <p:nvPr/>
        </p:nvSpPr>
        <p:spPr>
          <a:xfrm>
            <a:off x="8747125" y="397216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9,847  </a:t>
            </a:r>
          </a:p>
        </p:txBody>
      </p:sp>
      <p:sp>
        <p:nvSpPr>
          <p:cNvPr id="450" name="Oval 72">
            <a:extLst>
              <a:ext uri="{FF2B5EF4-FFF2-40B4-BE49-F238E27FC236}">
                <a16:creationId xmlns:a16="http://schemas.microsoft.com/office/drawing/2014/main" id="{9E3FD697-8DC5-C351-5A0C-2B8B7BC7FED5}"/>
              </a:ext>
            </a:extLst>
          </p:cNvPr>
          <p:cNvSpPr/>
          <p:nvPr/>
        </p:nvSpPr>
        <p:spPr>
          <a:xfrm>
            <a:off x="8747125" y="4367626"/>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94,925 </a:t>
            </a:r>
          </a:p>
        </p:txBody>
      </p:sp>
      <p:sp>
        <p:nvSpPr>
          <p:cNvPr id="451" name="Oval 73">
            <a:extLst>
              <a:ext uri="{FF2B5EF4-FFF2-40B4-BE49-F238E27FC236}">
                <a16:creationId xmlns:a16="http://schemas.microsoft.com/office/drawing/2014/main" id="{2797086B-02DB-EF0F-E170-1D4BB641C01C}"/>
              </a:ext>
            </a:extLst>
          </p:cNvPr>
          <p:cNvSpPr/>
          <p:nvPr/>
        </p:nvSpPr>
        <p:spPr>
          <a:xfrm>
            <a:off x="8747125" y="4615276"/>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10,306  </a:t>
            </a:r>
          </a:p>
        </p:txBody>
      </p:sp>
      <p:sp>
        <p:nvSpPr>
          <p:cNvPr id="452" name="Oval 72">
            <a:extLst>
              <a:ext uri="{FF2B5EF4-FFF2-40B4-BE49-F238E27FC236}">
                <a16:creationId xmlns:a16="http://schemas.microsoft.com/office/drawing/2014/main" id="{BE2BB014-6360-C51C-88CC-0AA1D76F0CF8}"/>
              </a:ext>
            </a:extLst>
          </p:cNvPr>
          <p:cNvSpPr/>
          <p:nvPr/>
        </p:nvSpPr>
        <p:spPr>
          <a:xfrm>
            <a:off x="8747125" y="4976823"/>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1,00,273 </a:t>
            </a:r>
          </a:p>
        </p:txBody>
      </p:sp>
      <p:sp>
        <p:nvSpPr>
          <p:cNvPr id="453" name="Oval 73">
            <a:extLst>
              <a:ext uri="{FF2B5EF4-FFF2-40B4-BE49-F238E27FC236}">
                <a16:creationId xmlns:a16="http://schemas.microsoft.com/office/drawing/2014/main" id="{7328437A-7F0F-9291-1D2D-66A3F76E181C}"/>
              </a:ext>
            </a:extLst>
          </p:cNvPr>
          <p:cNvSpPr/>
          <p:nvPr/>
        </p:nvSpPr>
        <p:spPr>
          <a:xfrm>
            <a:off x="8747125" y="5224473"/>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10,235  </a:t>
            </a:r>
          </a:p>
        </p:txBody>
      </p:sp>
      <p:sp>
        <p:nvSpPr>
          <p:cNvPr id="454" name="Oval 72">
            <a:extLst>
              <a:ext uri="{FF2B5EF4-FFF2-40B4-BE49-F238E27FC236}">
                <a16:creationId xmlns:a16="http://schemas.microsoft.com/office/drawing/2014/main" id="{B461109C-E05F-BCDA-4FCF-435D796077DF}"/>
              </a:ext>
            </a:extLst>
          </p:cNvPr>
          <p:cNvSpPr/>
          <p:nvPr/>
        </p:nvSpPr>
        <p:spPr>
          <a:xfrm>
            <a:off x="8747125" y="554907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1,15,786  </a:t>
            </a:r>
          </a:p>
        </p:txBody>
      </p:sp>
      <p:sp>
        <p:nvSpPr>
          <p:cNvPr id="455" name="Oval 73">
            <a:extLst>
              <a:ext uri="{FF2B5EF4-FFF2-40B4-BE49-F238E27FC236}">
                <a16:creationId xmlns:a16="http://schemas.microsoft.com/office/drawing/2014/main" id="{967F508E-4CD0-0EF3-1BA2-968FB816B56F}"/>
              </a:ext>
            </a:extLst>
          </p:cNvPr>
          <p:cNvSpPr/>
          <p:nvPr/>
        </p:nvSpPr>
        <p:spPr>
          <a:xfrm>
            <a:off x="8747125" y="579672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 11,215 </a:t>
            </a:r>
          </a:p>
        </p:txBody>
      </p:sp>
      <p:cxnSp>
        <p:nvCxnSpPr>
          <p:cNvPr id="456" name="Straight Connector 455">
            <a:extLst>
              <a:ext uri="{FF2B5EF4-FFF2-40B4-BE49-F238E27FC236}">
                <a16:creationId xmlns:a16="http://schemas.microsoft.com/office/drawing/2014/main" id="{DBC80B54-F242-47A5-B59F-5C719E14D911}"/>
              </a:ext>
            </a:extLst>
          </p:cNvPr>
          <p:cNvCxnSpPr>
            <a:cxnSpLocks/>
          </p:cNvCxnSpPr>
          <p:nvPr/>
        </p:nvCxnSpPr>
        <p:spPr>
          <a:xfrm flipV="1">
            <a:off x="387250" y="4268383"/>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73643E77-E0C3-BC4E-CCCD-0A96883A1A45}"/>
              </a:ext>
            </a:extLst>
          </p:cNvPr>
          <p:cNvCxnSpPr>
            <a:cxnSpLocks/>
          </p:cNvCxnSpPr>
          <p:nvPr/>
        </p:nvCxnSpPr>
        <p:spPr>
          <a:xfrm flipV="1">
            <a:off x="393600" y="4877971"/>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EA27E80A-A771-4772-39B3-6AD0C05BD17F}"/>
              </a:ext>
            </a:extLst>
          </p:cNvPr>
          <p:cNvCxnSpPr>
            <a:cxnSpLocks/>
          </p:cNvCxnSpPr>
          <p:nvPr/>
        </p:nvCxnSpPr>
        <p:spPr>
          <a:xfrm flipV="1">
            <a:off x="393600" y="5494044"/>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26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latin typeface="HGP創英角ｺﾞｼｯｸUB" panose="020B0900000000000000" pitchFamily="50" charset="-128"/>
              </a:rPr>
              <a:t>-</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0" y="1093991"/>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ケニアには、</a:t>
            </a:r>
            <a:r>
              <a:rPr lang="ja-JP" altLang="en-US" sz="1400" dirty="0">
                <a:effectLst/>
              </a:rPr>
              <a:t>国立のリファラル病院である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つの病院がある。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128464" y="6400070"/>
            <a:ext cx="9342071" cy="215444"/>
          </a:xfrm>
          <a:prstGeom prst="rect">
            <a:avLst/>
          </a:prstGeom>
          <a:noFill/>
        </p:spPr>
        <p:txBody>
          <a:bodyPr wrap="square">
            <a:spAutoFit/>
          </a:bodyPr>
          <a:lstStyle/>
          <a:p>
            <a:r>
              <a:rPr lang="ja-JP" altLang="en-US" sz="800" dirty="0"/>
              <a:t>（出所）　各病院ホームページ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sz="800" dirty="0"/>
          </a:p>
        </p:txBody>
      </p:sp>
      <p:graphicFrame>
        <p:nvGraphicFramePr>
          <p:cNvPr id="5" name="表 5">
            <a:extLst>
              <a:ext uri="{FF2B5EF4-FFF2-40B4-BE49-F238E27FC236}">
                <a16:creationId xmlns:a16="http://schemas.microsoft.com/office/drawing/2014/main" id="{2C3213CD-1F84-6A30-0C73-A920AC45D54D}"/>
              </a:ext>
            </a:extLst>
          </p:cNvPr>
          <p:cNvGraphicFramePr>
            <a:graphicFrameLocks noGrp="1"/>
          </p:cNvGraphicFramePr>
          <p:nvPr>
            <p:extLst>
              <p:ext uri="{D42A27DB-BD31-4B8C-83A1-F6EECF244321}">
                <p14:modId xmlns:p14="http://schemas.microsoft.com/office/powerpoint/2010/main" val="2291007592"/>
              </p:ext>
            </p:extLst>
          </p:nvPr>
        </p:nvGraphicFramePr>
        <p:xfrm>
          <a:off x="397606" y="1659367"/>
          <a:ext cx="8875076" cy="4104642"/>
        </p:xfrm>
        <a:graphic>
          <a:graphicData uri="http://schemas.openxmlformats.org/drawingml/2006/table">
            <a:tbl>
              <a:tblPr firstRow="1" bandRow="1">
                <a:tableStyleId>{5C22544A-7EE6-4342-B048-85BDC9FD1C3A}</a:tableStyleId>
              </a:tblPr>
              <a:tblGrid>
                <a:gridCol w="2218769">
                  <a:extLst>
                    <a:ext uri="{9D8B030D-6E8A-4147-A177-3AD203B41FA5}">
                      <a16:colId xmlns:a16="http://schemas.microsoft.com/office/drawing/2014/main" val="2580642555"/>
                    </a:ext>
                  </a:extLst>
                </a:gridCol>
                <a:gridCol w="2218769">
                  <a:extLst>
                    <a:ext uri="{9D8B030D-6E8A-4147-A177-3AD203B41FA5}">
                      <a16:colId xmlns:a16="http://schemas.microsoft.com/office/drawing/2014/main" val="2424246260"/>
                    </a:ext>
                  </a:extLst>
                </a:gridCol>
                <a:gridCol w="2218769">
                  <a:extLst>
                    <a:ext uri="{9D8B030D-6E8A-4147-A177-3AD203B41FA5}">
                      <a16:colId xmlns:a16="http://schemas.microsoft.com/office/drawing/2014/main" val="2276512590"/>
                    </a:ext>
                  </a:extLst>
                </a:gridCol>
                <a:gridCol w="2218769">
                  <a:extLst>
                    <a:ext uri="{9D8B030D-6E8A-4147-A177-3AD203B41FA5}">
                      <a16:colId xmlns:a16="http://schemas.microsoft.com/office/drawing/2014/main" val="2444763622"/>
                    </a:ext>
                  </a:extLst>
                </a:gridCol>
              </a:tblGrid>
              <a:tr h="449951">
                <a:tc>
                  <a:txBody>
                    <a:bodyPr/>
                    <a:lstStyle/>
                    <a:p>
                      <a:pPr algn="l"/>
                      <a:r>
                        <a:rPr kumimoji="1" lang="ja-JP" altLang="en-US" sz="1300" b="0" dirty="0">
                          <a:latin typeface="HGP創英角ｺﾞｼｯｸUB" panose="020B0900000000000000" pitchFamily="50" charset="-128"/>
                          <a:ea typeface="HGP創英角ｺﾞｼｯｸUB" panose="020B0900000000000000" pitchFamily="50" charset="-128"/>
                        </a:rPr>
                        <a:t>病院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a:t>
                      </a:r>
                      <a:endParaRPr kumimoji="1" lang="en-CA" altLang="ja-JP" sz="13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dirty="0">
                          <a:solidFill>
                            <a:schemeClr val="lt1"/>
                          </a:solidFill>
                          <a:latin typeface="HGP創英角ｺﾞｼｯｸUB" panose="020B0900000000000000" pitchFamily="50" charset="-128"/>
                          <a:ea typeface="HGP創英角ｺﾞｼｯｸUB" panose="020B0900000000000000" pitchFamily="50" charset="-128"/>
                          <a:cs typeface="+mn-cs"/>
                        </a:rPr>
                        <a:t>ベッド数</a:t>
                      </a:r>
                      <a:endParaRPr kumimoji="1" lang="en-CA" altLang="ja-JP" sz="13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tc>
                <a:tc>
                  <a:txBody>
                    <a:bodyPr/>
                    <a:lstStyle/>
                    <a:p>
                      <a:pPr algn="l"/>
                      <a:r>
                        <a:rPr kumimoji="1" lang="ja-JP" altLang="en-US" sz="1300" b="0" dirty="0">
                          <a:latin typeface="HGP創英角ｺﾞｼｯｸUB" panose="020B0900000000000000" pitchFamily="50" charset="-128"/>
                          <a:ea typeface="HGP創英角ｺﾞｼｯｸUB" panose="020B0900000000000000" pitchFamily="50" charset="-128"/>
                        </a:rPr>
                        <a:t>特徴</a:t>
                      </a:r>
                    </a:p>
                  </a:txBody>
                  <a:tcPr anchor="ctr"/>
                </a:tc>
                <a:extLst>
                  <a:ext uri="{0D108BD9-81ED-4DB2-BD59-A6C34878D82A}">
                    <a16:rowId xmlns:a16="http://schemas.microsoft.com/office/drawing/2014/main" val="2379676586"/>
                  </a:ext>
                </a:extLst>
              </a:tr>
              <a:tr h="517752">
                <a:tc>
                  <a:txBody>
                    <a:bodyPr/>
                    <a:lstStyle/>
                    <a:p>
                      <a:r>
                        <a:rPr kumimoji="1" lang="en-US" altLang="ja-JP" sz="1200" dirty="0"/>
                        <a:t>Kenyatta National Hospital</a:t>
                      </a:r>
                    </a:p>
                  </a:txBody>
                  <a:tcPr/>
                </a:tc>
                <a:tc>
                  <a:txBody>
                    <a:bodyPr/>
                    <a:lstStyle/>
                    <a:p>
                      <a:r>
                        <a:rPr kumimoji="1" lang="en-US" altLang="ja-JP" sz="1200" dirty="0"/>
                        <a:t>1901</a:t>
                      </a:r>
                      <a:endParaRPr kumimoji="1" lang="ja-JP" altLang="en-US" sz="1200" dirty="0"/>
                    </a:p>
                  </a:txBody>
                  <a:tcPr/>
                </a:tc>
                <a:tc>
                  <a:txBody>
                    <a:bodyPr/>
                    <a:lstStyle/>
                    <a:p>
                      <a:r>
                        <a:rPr kumimoji="1" lang="en-US" altLang="ja-JP" sz="1200" dirty="0"/>
                        <a:t>1,800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ケニア最大、最高の総合病院</a:t>
                      </a:r>
                      <a:endParaRPr lang="en-CA" altLang="ja-JP" sz="1200" dirty="0"/>
                    </a:p>
                    <a:p>
                      <a:endParaRPr kumimoji="1" lang="ja-JP" altLang="en-US" sz="1200" dirty="0"/>
                    </a:p>
                  </a:txBody>
                  <a:tcPr/>
                </a:tc>
                <a:extLst>
                  <a:ext uri="{0D108BD9-81ED-4DB2-BD59-A6C34878D82A}">
                    <a16:rowId xmlns:a16="http://schemas.microsoft.com/office/drawing/2014/main" val="83177585"/>
                  </a:ext>
                </a:extLst>
              </a:tr>
              <a:tr h="862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Moi Teaching and Referral Hospital</a:t>
                      </a:r>
                    </a:p>
                  </a:txBody>
                  <a:tcPr/>
                </a:tc>
                <a:tc>
                  <a:txBody>
                    <a:bodyPr/>
                    <a:lstStyle/>
                    <a:p>
                      <a:r>
                        <a:rPr kumimoji="1" lang="en-US" altLang="ja-JP" sz="1200" dirty="0"/>
                        <a:t>1910</a:t>
                      </a:r>
                      <a:endParaRPr kumimoji="1" lang="ja-JP" altLang="en-US" sz="1200" dirty="0"/>
                    </a:p>
                  </a:txBody>
                  <a:tcPr/>
                </a:tc>
                <a:tc>
                  <a:txBody>
                    <a:bodyPr/>
                    <a:lstStyle/>
                    <a:p>
                      <a:pPr marL="0" algn="l" defTabSz="914400" rtl="0" eaLnBrk="1" latinLnBrk="0" hangingPunct="1"/>
                      <a:r>
                        <a:rPr kumimoji="1" lang="en-US" altLang="ja-JP" sz="1200" kern="1200" dirty="0">
                          <a:solidFill>
                            <a:schemeClr val="dk1"/>
                          </a:solidFill>
                          <a:latin typeface="+mn-lt"/>
                          <a:ea typeface="+mn-ea"/>
                          <a:cs typeface="+mn-cs"/>
                        </a:rPr>
                        <a:t>1,000</a:t>
                      </a:r>
                    </a:p>
                    <a:p>
                      <a:pPr marL="0" algn="l" defTabSz="914400" rtl="0" eaLnBrk="1" latinLnBrk="0" hangingPunct="1"/>
                      <a:r>
                        <a:rPr kumimoji="1" lang="ja-JP" altLang="en-US"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2000</a:t>
                      </a:r>
                      <a:r>
                        <a:rPr kumimoji="1" lang="ja-JP" altLang="en-US" sz="1200" kern="1200" dirty="0">
                          <a:solidFill>
                            <a:schemeClr val="dk1"/>
                          </a:solidFill>
                          <a:latin typeface="+mn-lt"/>
                          <a:ea typeface="+mn-ea"/>
                          <a:cs typeface="+mn-cs"/>
                        </a:rPr>
                        <a:t>床有する多専門施設を建設中）</a:t>
                      </a:r>
                      <a:endParaRPr kumimoji="1" lang="en-CA" altLang="ja-JP"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ケニア西部に所在し、ウガンダ東部、スーダン南部、タンザニア北部、コンゴ共和国等の患者を診療している</a:t>
                      </a:r>
                      <a:endParaRPr lang="en-CA" altLang="ja-JP" sz="1200" dirty="0"/>
                    </a:p>
                  </a:txBody>
                  <a:tcPr/>
                </a:tc>
                <a:extLst>
                  <a:ext uri="{0D108BD9-81ED-4DB2-BD59-A6C34878D82A}">
                    <a16:rowId xmlns:a16="http://schemas.microsoft.com/office/drawing/2014/main" val="2941929912"/>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Mathari</a:t>
                      </a:r>
                      <a:r>
                        <a:rPr lang="en-US" altLang="ja-JP" sz="1200" dirty="0"/>
                        <a:t> National Teaching &amp; Referral Hospital</a:t>
                      </a:r>
                    </a:p>
                  </a:txBody>
                  <a:tcPr/>
                </a:tc>
                <a:tc>
                  <a:txBody>
                    <a:bodyPr/>
                    <a:lstStyle/>
                    <a:p>
                      <a:r>
                        <a:rPr kumimoji="1" lang="en-US" altLang="ja-JP" sz="1200" dirty="0"/>
                        <a:t>1917</a:t>
                      </a:r>
                      <a:endParaRPr kumimoji="1" lang="ja-JP" altLang="en-US" sz="1200" dirty="0"/>
                    </a:p>
                  </a:txBody>
                  <a:tcPr/>
                </a:tc>
                <a:tc>
                  <a:txBody>
                    <a:bodyPr/>
                    <a:lstStyle/>
                    <a:p>
                      <a:r>
                        <a:rPr kumimoji="1" lang="en-US" altLang="ja-JP" sz="1200" dirty="0"/>
                        <a:t>700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ケニア唯一の公立精神病院</a:t>
                      </a:r>
                      <a:endParaRPr lang="en-CA" altLang="ja-JP" sz="1200" dirty="0"/>
                    </a:p>
                    <a:p>
                      <a:endParaRPr kumimoji="1" lang="ja-JP" altLang="en-US" sz="1200" dirty="0"/>
                    </a:p>
                  </a:txBody>
                  <a:tcPr/>
                </a:tc>
                <a:extLst>
                  <a:ext uri="{0D108BD9-81ED-4DB2-BD59-A6C34878D82A}">
                    <a16:rowId xmlns:a16="http://schemas.microsoft.com/office/drawing/2014/main" val="4001920059"/>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Kenyatta University Teaching, Referral &amp; Research Hospital</a:t>
                      </a:r>
                    </a:p>
                  </a:txBody>
                  <a:tcPr/>
                </a:tc>
                <a:tc>
                  <a:txBody>
                    <a:bodyPr/>
                    <a:lstStyle/>
                    <a:p>
                      <a:r>
                        <a:rPr kumimoji="1" lang="en-US" altLang="ja-JP" sz="1200" dirty="0"/>
                        <a:t>2019</a:t>
                      </a:r>
                      <a:endParaRPr kumimoji="1" lang="ja-JP" altLang="en-US" sz="1200" dirty="0"/>
                    </a:p>
                  </a:txBody>
                  <a:tcPr/>
                </a:tc>
                <a:tc>
                  <a:txBody>
                    <a:bodyPr/>
                    <a:lstStyle/>
                    <a:p>
                      <a:r>
                        <a:rPr kumimoji="1" lang="en-US" altLang="ja-JP" sz="1200" dirty="0"/>
                        <a:t>650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大学病院と連携した教育病院</a:t>
                      </a:r>
                      <a:endParaRPr lang="en-CA" altLang="ja-JP" sz="1200" dirty="0"/>
                    </a:p>
                    <a:p>
                      <a:endParaRPr kumimoji="1" lang="ja-JP" altLang="en-US" sz="1200" dirty="0"/>
                    </a:p>
                  </a:txBody>
                  <a:tcPr/>
                </a:tc>
                <a:extLst>
                  <a:ext uri="{0D108BD9-81ED-4DB2-BD59-A6C34878D82A}">
                    <a16:rowId xmlns:a16="http://schemas.microsoft.com/office/drawing/2014/main" val="947482685"/>
                  </a:ext>
                </a:extLst>
              </a:tr>
              <a:tr h="721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Mwai Kibaki Hospital-KNH</a:t>
                      </a:r>
                    </a:p>
                  </a:txBody>
                  <a:tcPr/>
                </a:tc>
                <a:tc>
                  <a:txBody>
                    <a:bodyPr/>
                    <a:lstStyle/>
                    <a:p>
                      <a:r>
                        <a:rPr kumimoji="1" lang="en-US" altLang="ja-JP" sz="1200" dirty="0"/>
                        <a:t>2010</a:t>
                      </a:r>
                      <a:endParaRPr kumimoji="1" lang="ja-JP" altLang="en-US" sz="1200" dirty="0"/>
                    </a:p>
                  </a:txBody>
                  <a:tcPr/>
                </a:tc>
                <a:tc>
                  <a:txBody>
                    <a:bodyPr/>
                    <a:lstStyle/>
                    <a:p>
                      <a:r>
                        <a:rPr kumimoji="1" lang="en-US" altLang="ja-JP" sz="1200" dirty="0"/>
                        <a:t>350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ニエリ郡オタヤにある</a:t>
                      </a:r>
                      <a:r>
                        <a:rPr lang="en-US" altLang="ja-JP" sz="1200" dirty="0"/>
                        <a:t>Kenyatta National Hospital</a:t>
                      </a:r>
                      <a:r>
                        <a:rPr lang="ja-JP" altLang="en-US" sz="1200" dirty="0"/>
                        <a:t>の分院</a:t>
                      </a:r>
                      <a:endParaRPr lang="en-CA" altLang="ja-JP" sz="1200" dirty="0"/>
                    </a:p>
                    <a:p>
                      <a:endParaRPr kumimoji="1" lang="ja-JP" altLang="en-US" sz="1200" dirty="0"/>
                    </a:p>
                  </a:txBody>
                  <a:tcPr/>
                </a:tc>
                <a:extLst>
                  <a:ext uri="{0D108BD9-81ED-4DB2-BD59-A6C34878D82A}">
                    <a16:rowId xmlns:a16="http://schemas.microsoft.com/office/drawing/2014/main" val="3344959507"/>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National Spinal Injury Hospital</a:t>
                      </a:r>
                    </a:p>
                  </a:txBody>
                  <a:tcPr/>
                </a:tc>
                <a:tc>
                  <a:txBody>
                    <a:bodyPr/>
                    <a:lstStyle/>
                    <a:p>
                      <a:r>
                        <a:rPr kumimoji="1" lang="en-US" altLang="ja-JP" sz="1200" dirty="0"/>
                        <a:t>1941</a:t>
                      </a:r>
                      <a:endParaRPr kumimoji="1" lang="ja-JP" altLang="en-US" sz="1200" dirty="0"/>
                    </a:p>
                  </a:txBody>
                  <a:tcPr/>
                </a:tc>
                <a:tc>
                  <a:txBody>
                    <a:bodyPr/>
                    <a:lstStyle/>
                    <a:p>
                      <a:r>
                        <a:rPr kumimoji="1" lang="en-US" altLang="ja-JP" sz="1200" dirty="0"/>
                        <a:t>33</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脊髄損傷に特化した病院</a:t>
                      </a:r>
                      <a:endParaRPr lang="en-CA" altLang="ja-JP" sz="1200" dirty="0"/>
                    </a:p>
                    <a:p>
                      <a:endParaRPr kumimoji="1" lang="ja-JP" altLang="en-US" sz="1200" dirty="0"/>
                    </a:p>
                  </a:txBody>
                  <a:tcPr/>
                </a:tc>
                <a:extLst>
                  <a:ext uri="{0D108BD9-81ED-4DB2-BD59-A6C34878D82A}">
                    <a16:rowId xmlns:a16="http://schemas.microsoft.com/office/drawing/2014/main" val="118070245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latin typeface="HGP創英角ｺﾞｼｯｸUB" panose="020B0900000000000000" pitchFamily="50" charset="-128"/>
              </a:rPr>
              <a:t>-</a:t>
            </a:r>
            <a:r>
              <a:rPr lang="en-US" altLang="ja-JP" dirty="0"/>
              <a:t> </a:t>
            </a:r>
            <a:r>
              <a:rPr lang="ja-JP" altLang="en-US" dirty="0"/>
              <a:t>主な民間医療機関</a:t>
            </a:r>
            <a:endParaRPr lang="en-US" altLang="ja-JP" dirty="0"/>
          </a:p>
        </p:txBody>
      </p:sp>
      <p:sp>
        <p:nvSpPr>
          <p:cNvPr id="93" name="TextBox 92">
            <a:extLst>
              <a:ext uri="{FF2B5EF4-FFF2-40B4-BE49-F238E27FC236}">
                <a16:creationId xmlns:a16="http://schemas.microsoft.com/office/drawing/2014/main" id="{3C9247D3-35D2-4B1A-921B-BFBF061165B3}"/>
              </a:ext>
            </a:extLst>
          </p:cNvPr>
          <p:cNvSpPr txBox="1"/>
          <p:nvPr/>
        </p:nvSpPr>
        <p:spPr>
          <a:xfrm>
            <a:off x="1829940" y="2137279"/>
            <a:ext cx="2385452" cy="276999"/>
          </a:xfrm>
          <a:prstGeom prst="rect">
            <a:avLst/>
          </a:prstGeom>
          <a:noFill/>
        </p:spPr>
        <p:txBody>
          <a:bodyPr wrap="square">
            <a:spAutoFit/>
          </a:bodyPr>
          <a:lstStyle/>
          <a:p>
            <a:r>
              <a:rPr lang="en-CA" sz="1200" dirty="0"/>
              <a:t>Nairobi Hospital</a:t>
            </a:r>
          </a:p>
        </p:txBody>
      </p:sp>
      <p:sp>
        <p:nvSpPr>
          <p:cNvPr id="94" name="TextBox 93">
            <a:extLst>
              <a:ext uri="{FF2B5EF4-FFF2-40B4-BE49-F238E27FC236}">
                <a16:creationId xmlns:a16="http://schemas.microsoft.com/office/drawing/2014/main" id="{1893C5D4-EE45-467C-BF39-F2AA7C667A65}"/>
              </a:ext>
            </a:extLst>
          </p:cNvPr>
          <p:cNvSpPr txBox="1"/>
          <p:nvPr/>
        </p:nvSpPr>
        <p:spPr>
          <a:xfrm>
            <a:off x="1816073" y="2376978"/>
            <a:ext cx="2964696" cy="276999"/>
          </a:xfrm>
          <a:prstGeom prst="rect">
            <a:avLst/>
          </a:prstGeom>
          <a:noFill/>
        </p:spPr>
        <p:txBody>
          <a:bodyPr wrap="square">
            <a:spAutoFit/>
          </a:bodyPr>
          <a:lstStyle/>
          <a:p>
            <a:r>
              <a:rPr lang="en-US" sz="1200" dirty="0"/>
              <a:t>Aga Khan Hospital</a:t>
            </a:r>
          </a:p>
        </p:txBody>
      </p:sp>
      <p:sp>
        <p:nvSpPr>
          <p:cNvPr id="95" name="TextBox 94">
            <a:extLst>
              <a:ext uri="{FF2B5EF4-FFF2-40B4-BE49-F238E27FC236}">
                <a16:creationId xmlns:a16="http://schemas.microsoft.com/office/drawing/2014/main" id="{A554A473-E243-491F-BA72-2EE62AED7302}"/>
              </a:ext>
            </a:extLst>
          </p:cNvPr>
          <p:cNvSpPr txBox="1"/>
          <p:nvPr/>
        </p:nvSpPr>
        <p:spPr>
          <a:xfrm>
            <a:off x="5161237" y="1800116"/>
            <a:ext cx="1080120" cy="276999"/>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rPr>
              <a:t>所在地</a:t>
            </a:r>
            <a:endParaRPr lang="en-CA" sz="1200" dirty="0">
              <a:latin typeface="HGP創英角ｺﾞｼｯｸUB" panose="020B0900000000000000" pitchFamily="50" charset="-128"/>
              <a:ea typeface="HGP創英角ｺﾞｼｯｸUB" panose="020B0900000000000000" pitchFamily="50" charset="-128"/>
            </a:endParaRPr>
          </a:p>
        </p:txBody>
      </p:sp>
      <p:sp>
        <p:nvSpPr>
          <p:cNvPr id="96" name="TextBox 95">
            <a:extLst>
              <a:ext uri="{FF2B5EF4-FFF2-40B4-BE49-F238E27FC236}">
                <a16:creationId xmlns:a16="http://schemas.microsoft.com/office/drawing/2014/main" id="{A5C08F60-6C70-454C-89CC-53B3D984638A}"/>
              </a:ext>
            </a:extLst>
          </p:cNvPr>
          <p:cNvSpPr txBox="1"/>
          <p:nvPr/>
        </p:nvSpPr>
        <p:spPr>
          <a:xfrm>
            <a:off x="6897216" y="1799148"/>
            <a:ext cx="1080120" cy="276999"/>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rPr>
              <a:t>ベッド数</a:t>
            </a:r>
            <a:endParaRPr lang="en-CA" sz="1200" dirty="0">
              <a:latin typeface="HGP創英角ｺﾞｼｯｸUB" panose="020B0900000000000000" pitchFamily="50" charset="-128"/>
              <a:ea typeface="HGP創英角ｺﾞｼｯｸUB" panose="020B0900000000000000" pitchFamily="50" charset="-128"/>
            </a:endParaRPr>
          </a:p>
        </p:txBody>
      </p:sp>
      <p:sp>
        <p:nvSpPr>
          <p:cNvPr id="97" name="TextBox 96">
            <a:extLst>
              <a:ext uri="{FF2B5EF4-FFF2-40B4-BE49-F238E27FC236}">
                <a16:creationId xmlns:a16="http://schemas.microsoft.com/office/drawing/2014/main" id="{58B33661-BB3D-4517-917F-82B446A5C238}"/>
              </a:ext>
            </a:extLst>
          </p:cNvPr>
          <p:cNvSpPr txBox="1"/>
          <p:nvPr/>
        </p:nvSpPr>
        <p:spPr>
          <a:xfrm>
            <a:off x="5125232" y="2074587"/>
            <a:ext cx="1080120" cy="276999"/>
          </a:xfrm>
          <a:prstGeom prst="rect">
            <a:avLst/>
          </a:prstGeom>
          <a:noFill/>
        </p:spPr>
        <p:txBody>
          <a:bodyPr wrap="square">
            <a:spAutoFit/>
          </a:bodyPr>
          <a:lstStyle/>
          <a:p>
            <a:r>
              <a:rPr lang="ja-JP" altLang="en-US" sz="1200" dirty="0"/>
              <a:t>ナイロビ</a:t>
            </a:r>
            <a:endParaRPr lang="en-CA" sz="1200" dirty="0"/>
          </a:p>
        </p:txBody>
      </p:sp>
      <p:sp>
        <p:nvSpPr>
          <p:cNvPr id="98" name="TextBox 97">
            <a:extLst>
              <a:ext uri="{FF2B5EF4-FFF2-40B4-BE49-F238E27FC236}">
                <a16:creationId xmlns:a16="http://schemas.microsoft.com/office/drawing/2014/main" id="{AA63EB1E-02E9-4C8E-9806-46AB8E02B898}"/>
              </a:ext>
            </a:extLst>
          </p:cNvPr>
          <p:cNvSpPr txBox="1"/>
          <p:nvPr/>
        </p:nvSpPr>
        <p:spPr>
          <a:xfrm>
            <a:off x="1813047" y="2632927"/>
            <a:ext cx="2448272" cy="276999"/>
          </a:xfrm>
          <a:prstGeom prst="rect">
            <a:avLst/>
          </a:prstGeom>
          <a:noFill/>
        </p:spPr>
        <p:txBody>
          <a:bodyPr wrap="square">
            <a:spAutoFit/>
          </a:bodyPr>
          <a:lstStyle/>
          <a:p>
            <a:r>
              <a:rPr lang="en-US" sz="1200" dirty="0"/>
              <a:t>The White Crescent Hospital</a:t>
            </a:r>
          </a:p>
        </p:txBody>
      </p:sp>
      <p:sp>
        <p:nvSpPr>
          <p:cNvPr id="99" name="TextBox 98">
            <a:extLst>
              <a:ext uri="{FF2B5EF4-FFF2-40B4-BE49-F238E27FC236}">
                <a16:creationId xmlns:a16="http://schemas.microsoft.com/office/drawing/2014/main" id="{2C908C05-6D47-41AE-AC31-28502E1F959E}"/>
              </a:ext>
            </a:extLst>
          </p:cNvPr>
          <p:cNvSpPr txBox="1"/>
          <p:nvPr/>
        </p:nvSpPr>
        <p:spPr>
          <a:xfrm>
            <a:off x="5125232" y="2362619"/>
            <a:ext cx="835880" cy="276999"/>
          </a:xfrm>
          <a:prstGeom prst="rect">
            <a:avLst/>
          </a:prstGeom>
          <a:noFill/>
        </p:spPr>
        <p:txBody>
          <a:bodyPr wrap="square">
            <a:spAutoFit/>
          </a:bodyPr>
          <a:lstStyle/>
          <a:p>
            <a:r>
              <a:rPr lang="ja-JP" altLang="en-US" sz="1200" dirty="0"/>
              <a:t>ナイロビ</a:t>
            </a:r>
            <a:endParaRPr lang="en-CA" sz="1200" dirty="0"/>
          </a:p>
        </p:txBody>
      </p:sp>
      <p:sp>
        <p:nvSpPr>
          <p:cNvPr id="100" name="TextBox 99">
            <a:extLst>
              <a:ext uri="{FF2B5EF4-FFF2-40B4-BE49-F238E27FC236}">
                <a16:creationId xmlns:a16="http://schemas.microsoft.com/office/drawing/2014/main" id="{22592BDA-5ADB-46E9-A3EC-9D17B6FF95B9}"/>
              </a:ext>
            </a:extLst>
          </p:cNvPr>
          <p:cNvSpPr txBox="1"/>
          <p:nvPr/>
        </p:nvSpPr>
        <p:spPr>
          <a:xfrm>
            <a:off x="1796330" y="5409629"/>
            <a:ext cx="2889505" cy="276999"/>
          </a:xfrm>
          <a:prstGeom prst="rect">
            <a:avLst/>
          </a:prstGeom>
          <a:noFill/>
        </p:spPr>
        <p:txBody>
          <a:bodyPr wrap="square">
            <a:spAutoFit/>
          </a:bodyPr>
          <a:lstStyle/>
          <a:p>
            <a:r>
              <a:rPr lang="en-US" sz="1200" dirty="0"/>
              <a:t>The Mater </a:t>
            </a:r>
            <a:r>
              <a:rPr lang="en-US" sz="1200" dirty="0" err="1"/>
              <a:t>Misericodiae</a:t>
            </a:r>
            <a:r>
              <a:rPr lang="en-US" sz="1200" dirty="0"/>
              <a:t> Hospital</a:t>
            </a:r>
          </a:p>
        </p:txBody>
      </p:sp>
      <p:sp>
        <p:nvSpPr>
          <p:cNvPr id="101" name="TextBox 100">
            <a:extLst>
              <a:ext uri="{FF2B5EF4-FFF2-40B4-BE49-F238E27FC236}">
                <a16:creationId xmlns:a16="http://schemas.microsoft.com/office/drawing/2014/main" id="{BAE288D8-646E-4B88-B4E6-CE3F36715973}"/>
              </a:ext>
            </a:extLst>
          </p:cNvPr>
          <p:cNvSpPr txBox="1"/>
          <p:nvPr/>
        </p:nvSpPr>
        <p:spPr>
          <a:xfrm>
            <a:off x="1827684" y="2878613"/>
            <a:ext cx="2813800" cy="276999"/>
          </a:xfrm>
          <a:prstGeom prst="rect">
            <a:avLst/>
          </a:prstGeom>
          <a:noFill/>
        </p:spPr>
        <p:txBody>
          <a:bodyPr wrap="square">
            <a:spAutoFit/>
          </a:bodyPr>
          <a:lstStyle/>
          <a:p>
            <a:r>
              <a:rPr lang="en-US" sz="1200" dirty="0" err="1"/>
              <a:t>Ringa</a:t>
            </a:r>
            <a:r>
              <a:rPr lang="en-US" sz="1200" dirty="0"/>
              <a:t> </a:t>
            </a:r>
            <a:r>
              <a:rPr lang="en-US" sz="1200" dirty="0" err="1"/>
              <a:t>Vinmas</a:t>
            </a:r>
            <a:r>
              <a:rPr lang="en-US" sz="1200" dirty="0"/>
              <a:t> Hospital</a:t>
            </a:r>
          </a:p>
        </p:txBody>
      </p:sp>
      <p:sp>
        <p:nvSpPr>
          <p:cNvPr id="102" name="TextBox 101">
            <a:extLst>
              <a:ext uri="{FF2B5EF4-FFF2-40B4-BE49-F238E27FC236}">
                <a16:creationId xmlns:a16="http://schemas.microsoft.com/office/drawing/2014/main" id="{A7BB496A-0279-474C-BFC1-D3C6B40A9432}"/>
              </a:ext>
            </a:extLst>
          </p:cNvPr>
          <p:cNvSpPr txBox="1"/>
          <p:nvPr/>
        </p:nvSpPr>
        <p:spPr>
          <a:xfrm>
            <a:off x="7007456" y="2650651"/>
            <a:ext cx="657647" cy="276999"/>
          </a:xfrm>
          <a:prstGeom prst="rect">
            <a:avLst/>
          </a:prstGeom>
          <a:noFill/>
        </p:spPr>
        <p:txBody>
          <a:bodyPr wrap="square">
            <a:spAutoFit/>
          </a:bodyPr>
          <a:lstStyle/>
          <a:p>
            <a:r>
              <a:rPr lang="en-US" altLang="ja-JP" sz="1200" dirty="0"/>
              <a:t>39</a:t>
            </a:r>
            <a:endParaRPr lang="en-CA" sz="1200" dirty="0"/>
          </a:p>
        </p:txBody>
      </p:sp>
      <p:sp>
        <p:nvSpPr>
          <p:cNvPr id="103" name="TextBox 102">
            <a:extLst>
              <a:ext uri="{FF2B5EF4-FFF2-40B4-BE49-F238E27FC236}">
                <a16:creationId xmlns:a16="http://schemas.microsoft.com/office/drawing/2014/main" id="{6E28461E-E9CF-4D9D-A7EB-691AC768F9CB}"/>
              </a:ext>
            </a:extLst>
          </p:cNvPr>
          <p:cNvSpPr txBox="1"/>
          <p:nvPr/>
        </p:nvSpPr>
        <p:spPr>
          <a:xfrm>
            <a:off x="7015346" y="5422382"/>
            <a:ext cx="504056" cy="276999"/>
          </a:xfrm>
          <a:prstGeom prst="rect">
            <a:avLst/>
          </a:prstGeom>
          <a:noFill/>
        </p:spPr>
        <p:txBody>
          <a:bodyPr wrap="square">
            <a:spAutoFit/>
          </a:bodyPr>
          <a:lstStyle/>
          <a:p>
            <a:r>
              <a:rPr lang="en-US" altLang="ja-JP" sz="1200" dirty="0"/>
              <a:t>176</a:t>
            </a:r>
            <a:endParaRPr lang="en-CA" sz="1200" dirty="0"/>
          </a:p>
        </p:txBody>
      </p:sp>
      <p:sp>
        <p:nvSpPr>
          <p:cNvPr id="104" name="TextBox 103">
            <a:extLst>
              <a:ext uri="{FF2B5EF4-FFF2-40B4-BE49-F238E27FC236}">
                <a16:creationId xmlns:a16="http://schemas.microsoft.com/office/drawing/2014/main" id="{9091E25E-4599-46B4-BDE4-1A5A40531EEE}"/>
              </a:ext>
            </a:extLst>
          </p:cNvPr>
          <p:cNvSpPr txBox="1"/>
          <p:nvPr/>
        </p:nvSpPr>
        <p:spPr>
          <a:xfrm>
            <a:off x="7028655" y="2926281"/>
            <a:ext cx="440612" cy="276999"/>
          </a:xfrm>
          <a:prstGeom prst="rect">
            <a:avLst/>
          </a:prstGeom>
          <a:noFill/>
        </p:spPr>
        <p:txBody>
          <a:bodyPr wrap="square">
            <a:spAutoFit/>
          </a:bodyPr>
          <a:lstStyle/>
          <a:p>
            <a:r>
              <a:rPr lang="en-US" sz="1200" dirty="0"/>
              <a:t>32</a:t>
            </a:r>
            <a:endParaRPr lang="en-CA" sz="1200" dirty="0"/>
          </a:p>
        </p:txBody>
      </p:sp>
      <p:sp>
        <p:nvSpPr>
          <p:cNvPr id="105" name="TextBox 104">
            <a:extLst>
              <a:ext uri="{FF2B5EF4-FFF2-40B4-BE49-F238E27FC236}">
                <a16:creationId xmlns:a16="http://schemas.microsoft.com/office/drawing/2014/main" id="{2CAA58AB-1A3B-4AD3-8845-D125A8EF93EB}"/>
              </a:ext>
            </a:extLst>
          </p:cNvPr>
          <p:cNvSpPr txBox="1"/>
          <p:nvPr/>
        </p:nvSpPr>
        <p:spPr>
          <a:xfrm>
            <a:off x="5144257" y="2628967"/>
            <a:ext cx="1008112" cy="276999"/>
          </a:xfrm>
          <a:prstGeom prst="rect">
            <a:avLst/>
          </a:prstGeom>
          <a:noFill/>
        </p:spPr>
        <p:txBody>
          <a:bodyPr wrap="square">
            <a:spAutoFit/>
          </a:bodyPr>
          <a:lstStyle/>
          <a:p>
            <a:r>
              <a:rPr lang="ja-JP" altLang="en-US" sz="1200" dirty="0"/>
              <a:t>ナンディ</a:t>
            </a:r>
            <a:endParaRPr lang="en-CA" sz="1200" dirty="0"/>
          </a:p>
        </p:txBody>
      </p:sp>
      <p:sp>
        <p:nvSpPr>
          <p:cNvPr id="106" name="TextBox 105">
            <a:extLst>
              <a:ext uri="{FF2B5EF4-FFF2-40B4-BE49-F238E27FC236}">
                <a16:creationId xmlns:a16="http://schemas.microsoft.com/office/drawing/2014/main" id="{CD837B12-B428-4D62-B077-8694CCE540C1}"/>
              </a:ext>
            </a:extLst>
          </p:cNvPr>
          <p:cNvSpPr txBox="1"/>
          <p:nvPr/>
        </p:nvSpPr>
        <p:spPr>
          <a:xfrm>
            <a:off x="5125232" y="2888415"/>
            <a:ext cx="1080120" cy="276999"/>
          </a:xfrm>
          <a:prstGeom prst="rect">
            <a:avLst/>
          </a:prstGeom>
          <a:noFill/>
        </p:spPr>
        <p:txBody>
          <a:bodyPr wrap="square">
            <a:spAutoFit/>
          </a:bodyPr>
          <a:lstStyle/>
          <a:p>
            <a:r>
              <a:rPr lang="ja-JP" altLang="en-US" sz="1200" dirty="0"/>
              <a:t>ホマ・ベイ</a:t>
            </a:r>
            <a:endParaRPr lang="en-CA" altLang="ja-JP" sz="1200" dirty="0"/>
          </a:p>
        </p:txBody>
      </p:sp>
      <p:sp>
        <p:nvSpPr>
          <p:cNvPr id="107" name="TextBox 106">
            <a:extLst>
              <a:ext uri="{FF2B5EF4-FFF2-40B4-BE49-F238E27FC236}">
                <a16:creationId xmlns:a16="http://schemas.microsoft.com/office/drawing/2014/main" id="{B3BA1B23-E58E-49AC-95D7-2372DD3BE0A6}"/>
              </a:ext>
            </a:extLst>
          </p:cNvPr>
          <p:cNvSpPr txBox="1"/>
          <p:nvPr/>
        </p:nvSpPr>
        <p:spPr>
          <a:xfrm>
            <a:off x="5154073" y="5406919"/>
            <a:ext cx="1080120" cy="276999"/>
          </a:xfrm>
          <a:prstGeom prst="rect">
            <a:avLst/>
          </a:prstGeom>
          <a:noFill/>
        </p:spPr>
        <p:txBody>
          <a:bodyPr wrap="square">
            <a:spAutoFit/>
          </a:bodyPr>
          <a:lstStyle/>
          <a:p>
            <a:r>
              <a:rPr lang="ja-JP" altLang="en-US" sz="1200" dirty="0"/>
              <a:t>ナイロビ</a:t>
            </a:r>
            <a:endParaRPr lang="en-CA" sz="1200" dirty="0"/>
          </a:p>
        </p:txBody>
      </p:sp>
      <p:sp>
        <p:nvSpPr>
          <p:cNvPr id="108" name="TextBox 107">
            <a:extLst>
              <a:ext uri="{FF2B5EF4-FFF2-40B4-BE49-F238E27FC236}">
                <a16:creationId xmlns:a16="http://schemas.microsoft.com/office/drawing/2014/main" id="{ACA9C9AB-DCC3-4632-A2BD-862B6BDF2765}"/>
              </a:ext>
            </a:extLst>
          </p:cNvPr>
          <p:cNvSpPr txBox="1"/>
          <p:nvPr/>
        </p:nvSpPr>
        <p:spPr>
          <a:xfrm>
            <a:off x="1796330" y="4797152"/>
            <a:ext cx="2813800" cy="276999"/>
          </a:xfrm>
          <a:prstGeom prst="rect">
            <a:avLst/>
          </a:prstGeom>
          <a:noFill/>
        </p:spPr>
        <p:txBody>
          <a:bodyPr wrap="square">
            <a:spAutoFit/>
          </a:bodyPr>
          <a:lstStyle/>
          <a:p>
            <a:r>
              <a:rPr lang="en-US" sz="1200" dirty="0" err="1"/>
              <a:t>Tabaka</a:t>
            </a:r>
            <a:r>
              <a:rPr lang="en-US" sz="1200" dirty="0"/>
              <a:t> Mission Hospital</a:t>
            </a:r>
          </a:p>
        </p:txBody>
      </p:sp>
      <p:sp>
        <p:nvSpPr>
          <p:cNvPr id="109" name="TextBox 108">
            <a:extLst>
              <a:ext uri="{FF2B5EF4-FFF2-40B4-BE49-F238E27FC236}">
                <a16:creationId xmlns:a16="http://schemas.microsoft.com/office/drawing/2014/main" id="{230876DA-AEB4-4B18-A3EA-624E9166D02E}"/>
              </a:ext>
            </a:extLst>
          </p:cNvPr>
          <p:cNvSpPr txBox="1"/>
          <p:nvPr/>
        </p:nvSpPr>
        <p:spPr>
          <a:xfrm>
            <a:off x="7022981" y="4797152"/>
            <a:ext cx="512619" cy="276999"/>
          </a:xfrm>
          <a:prstGeom prst="rect">
            <a:avLst/>
          </a:prstGeom>
          <a:noFill/>
        </p:spPr>
        <p:txBody>
          <a:bodyPr wrap="square">
            <a:spAutoFit/>
          </a:bodyPr>
          <a:lstStyle/>
          <a:p>
            <a:r>
              <a:rPr lang="en-US" sz="1200" dirty="0"/>
              <a:t>291</a:t>
            </a:r>
            <a:endParaRPr lang="en-CA" sz="1200" dirty="0"/>
          </a:p>
        </p:txBody>
      </p:sp>
      <p:sp>
        <p:nvSpPr>
          <p:cNvPr id="110" name="TextBox 109">
            <a:extLst>
              <a:ext uri="{FF2B5EF4-FFF2-40B4-BE49-F238E27FC236}">
                <a16:creationId xmlns:a16="http://schemas.microsoft.com/office/drawing/2014/main" id="{30180432-91DE-4C4A-A6B5-B108DE261705}"/>
              </a:ext>
            </a:extLst>
          </p:cNvPr>
          <p:cNvSpPr txBox="1"/>
          <p:nvPr/>
        </p:nvSpPr>
        <p:spPr>
          <a:xfrm>
            <a:off x="5183895" y="4788629"/>
            <a:ext cx="718554" cy="276999"/>
          </a:xfrm>
          <a:prstGeom prst="rect">
            <a:avLst/>
          </a:prstGeom>
          <a:noFill/>
        </p:spPr>
        <p:txBody>
          <a:bodyPr wrap="square">
            <a:spAutoFit/>
          </a:bodyPr>
          <a:lstStyle/>
          <a:p>
            <a:r>
              <a:rPr lang="ja-JP" altLang="en-US" sz="1200" dirty="0"/>
              <a:t>キシイ</a:t>
            </a:r>
            <a:endParaRPr lang="en-CA" sz="1200" dirty="0"/>
          </a:p>
        </p:txBody>
      </p:sp>
      <p:sp>
        <p:nvSpPr>
          <p:cNvPr id="111" name="TextBox 110">
            <a:extLst>
              <a:ext uri="{FF2B5EF4-FFF2-40B4-BE49-F238E27FC236}">
                <a16:creationId xmlns:a16="http://schemas.microsoft.com/office/drawing/2014/main" id="{ED43A6B5-C270-4130-A8A9-05028BD8843E}"/>
              </a:ext>
            </a:extLst>
          </p:cNvPr>
          <p:cNvSpPr txBox="1"/>
          <p:nvPr/>
        </p:nvSpPr>
        <p:spPr>
          <a:xfrm>
            <a:off x="1813047" y="5116829"/>
            <a:ext cx="2813800" cy="276999"/>
          </a:xfrm>
          <a:prstGeom prst="rect">
            <a:avLst/>
          </a:prstGeom>
          <a:noFill/>
        </p:spPr>
        <p:txBody>
          <a:bodyPr wrap="square">
            <a:spAutoFit/>
          </a:bodyPr>
          <a:lstStyle/>
          <a:p>
            <a:r>
              <a:rPr lang="en-US" sz="1200" dirty="0" err="1"/>
              <a:t>Kijabe</a:t>
            </a:r>
            <a:r>
              <a:rPr lang="en-US" sz="1200" dirty="0"/>
              <a:t> （AIC） Hospital</a:t>
            </a:r>
          </a:p>
        </p:txBody>
      </p:sp>
      <p:sp>
        <p:nvSpPr>
          <p:cNvPr id="112" name="TextBox 111">
            <a:extLst>
              <a:ext uri="{FF2B5EF4-FFF2-40B4-BE49-F238E27FC236}">
                <a16:creationId xmlns:a16="http://schemas.microsoft.com/office/drawing/2014/main" id="{3A69C62D-23BD-41D2-8ECD-93F958AF1430}"/>
              </a:ext>
            </a:extLst>
          </p:cNvPr>
          <p:cNvSpPr txBox="1"/>
          <p:nvPr/>
        </p:nvSpPr>
        <p:spPr>
          <a:xfrm>
            <a:off x="7026838" y="5090586"/>
            <a:ext cx="639505" cy="276999"/>
          </a:xfrm>
          <a:prstGeom prst="rect">
            <a:avLst/>
          </a:prstGeom>
          <a:noFill/>
        </p:spPr>
        <p:txBody>
          <a:bodyPr wrap="square">
            <a:spAutoFit/>
          </a:bodyPr>
          <a:lstStyle/>
          <a:p>
            <a:r>
              <a:rPr lang="en-US" altLang="ja-JP" sz="1200" dirty="0"/>
              <a:t>363</a:t>
            </a:r>
            <a:endParaRPr lang="en-CA" sz="1200" dirty="0"/>
          </a:p>
        </p:txBody>
      </p:sp>
      <p:sp>
        <p:nvSpPr>
          <p:cNvPr id="113" name="TextBox 112">
            <a:extLst>
              <a:ext uri="{FF2B5EF4-FFF2-40B4-BE49-F238E27FC236}">
                <a16:creationId xmlns:a16="http://schemas.microsoft.com/office/drawing/2014/main" id="{C3DBCB22-1524-42C2-8BF9-AB3479F109EF}"/>
              </a:ext>
            </a:extLst>
          </p:cNvPr>
          <p:cNvSpPr txBox="1"/>
          <p:nvPr/>
        </p:nvSpPr>
        <p:spPr>
          <a:xfrm>
            <a:off x="5154073" y="5092486"/>
            <a:ext cx="1123912" cy="261610"/>
          </a:xfrm>
          <a:prstGeom prst="rect">
            <a:avLst/>
          </a:prstGeom>
          <a:noFill/>
        </p:spPr>
        <p:txBody>
          <a:bodyPr wrap="square">
            <a:spAutoFit/>
          </a:bodyPr>
          <a:lstStyle/>
          <a:p>
            <a:r>
              <a:rPr lang="ja-JP" altLang="en-US" sz="1100" dirty="0"/>
              <a:t>キアンブ</a:t>
            </a:r>
            <a:endParaRPr lang="en-CA" sz="1100" dirty="0"/>
          </a:p>
        </p:txBody>
      </p:sp>
      <p:sp>
        <p:nvSpPr>
          <p:cNvPr id="5" name="Rectangle 4">
            <a:extLst>
              <a:ext uri="{FF2B5EF4-FFF2-40B4-BE49-F238E27FC236}">
                <a16:creationId xmlns:a16="http://schemas.microsoft.com/office/drawing/2014/main" id="{EB353BD1-BBDD-41BD-8D87-71EEE7B91B30}"/>
              </a:ext>
            </a:extLst>
          </p:cNvPr>
          <p:cNvSpPr/>
          <p:nvPr/>
        </p:nvSpPr>
        <p:spPr>
          <a:xfrm>
            <a:off x="513455" y="2324016"/>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400" dirty="0">
                <a:latin typeface="HGP創英角ｺﾞｼｯｸUB" panose="020B0900000000000000" pitchFamily="50" charset="-128"/>
                <a:ea typeface="HGP創英角ｺﾞｼｯｸUB" panose="020B0900000000000000" pitchFamily="50" charset="-128"/>
              </a:rPr>
              <a:t>営利</a:t>
            </a:r>
            <a:endParaRPr kumimoji="1" lang="en-US" sz="1400" dirty="0">
              <a:latin typeface="HGP創英角ｺﾞｼｯｸUB" panose="020B0900000000000000" pitchFamily="50" charset="-128"/>
              <a:ea typeface="HGP創英角ｺﾞｼｯｸUB" panose="020B0900000000000000" pitchFamily="50" charset="-128"/>
            </a:endParaRPr>
          </a:p>
        </p:txBody>
      </p:sp>
      <p:sp>
        <p:nvSpPr>
          <p:cNvPr id="114" name="Rectangle 113">
            <a:extLst>
              <a:ext uri="{FF2B5EF4-FFF2-40B4-BE49-F238E27FC236}">
                <a16:creationId xmlns:a16="http://schemas.microsoft.com/office/drawing/2014/main" id="{C4E38B06-4BAA-4D84-8B45-4DD46EA6E6D2}"/>
              </a:ext>
            </a:extLst>
          </p:cNvPr>
          <p:cNvSpPr/>
          <p:nvPr/>
        </p:nvSpPr>
        <p:spPr>
          <a:xfrm>
            <a:off x="516720" y="4788629"/>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400" dirty="0">
                <a:latin typeface="HGP創英角ｺﾞｼｯｸUB" panose="020B0900000000000000" pitchFamily="50" charset="-128"/>
                <a:ea typeface="HGP創英角ｺﾞｼｯｸUB" panose="020B0900000000000000" pitchFamily="50" charset="-128"/>
              </a:rPr>
              <a:t>非営利</a:t>
            </a:r>
            <a:r>
              <a:rPr kumimoji="1" lang="en-US" altLang="ja-JP" sz="1400" baseline="30000" dirty="0">
                <a:latin typeface="HGP創英角ｺﾞｼｯｸUB" panose="020B0900000000000000" pitchFamily="50" charset="-128"/>
                <a:ea typeface="HGP創英角ｺﾞｼｯｸUB" panose="020B0900000000000000" pitchFamily="50" charset="-128"/>
              </a:rPr>
              <a:t>※1</a:t>
            </a:r>
            <a:r>
              <a:rPr kumimoji="1" lang="en-US" altLang="ja-JP" sz="1400" dirty="0">
                <a:latin typeface="HGP創英角ｺﾞｼｯｸUB" panose="020B0900000000000000" pitchFamily="50" charset="-128"/>
                <a:ea typeface="HGP創英角ｺﾞｼｯｸUB" panose="020B0900000000000000" pitchFamily="50" charset="-128"/>
              </a:rPr>
              <a:t>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6" name="4. Footnote">
            <a:extLst>
              <a:ext uri="{FF2B5EF4-FFF2-40B4-BE49-F238E27FC236}">
                <a16:creationId xmlns:a16="http://schemas.microsoft.com/office/drawing/2014/main" id="{DE6902BF-FD92-4613-B0DD-C113C1379F46}"/>
              </a:ext>
            </a:extLst>
          </p:cNvPr>
          <p:cNvSpPr txBox="1"/>
          <p:nvPr>
            <p:custDataLst>
              <p:tags r:id="rId2"/>
            </p:custDataLst>
          </p:nvPr>
        </p:nvSpPr>
        <p:spPr>
          <a:xfrm>
            <a:off x="201096" y="6270901"/>
            <a:ext cx="464767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sz="800" dirty="0">
                <a:latin typeface="Arial" panose="020B0604020202020204" pitchFamily="34" charset="0"/>
                <a:ea typeface="ＭＳ Ｐゴシック" panose="020B0600070205080204" pitchFamily="50" charset="-128"/>
                <a:cs typeface="Arial" panose="020B0604020202020204" pitchFamily="34" charset="0"/>
              </a:rPr>
              <a:t>1.	Faith based organization（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宗教団体）が運営する医療機関</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212679" y="656685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（出所）アイ・シー・ネット株式会社「保険医療現地ニーズレポート」、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HOSI</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TextBox 115">
            <a:extLst>
              <a:ext uri="{FF2B5EF4-FFF2-40B4-BE49-F238E27FC236}">
                <a16:creationId xmlns:a16="http://schemas.microsoft.com/office/drawing/2014/main" id="{42E4E2A1-7610-4A13-A58F-746D0F8BAA77}"/>
              </a:ext>
            </a:extLst>
          </p:cNvPr>
          <p:cNvSpPr txBox="1"/>
          <p:nvPr/>
        </p:nvSpPr>
        <p:spPr>
          <a:xfrm>
            <a:off x="6960931" y="2085029"/>
            <a:ext cx="657648" cy="276999"/>
          </a:xfrm>
          <a:prstGeom prst="rect">
            <a:avLst/>
          </a:prstGeom>
          <a:noFill/>
        </p:spPr>
        <p:txBody>
          <a:bodyPr wrap="square">
            <a:spAutoFit/>
          </a:bodyPr>
          <a:lstStyle/>
          <a:p>
            <a:r>
              <a:rPr lang="en-US" altLang="ja-JP" sz="1200" dirty="0"/>
              <a:t>363+</a:t>
            </a:r>
            <a:endParaRPr lang="en-CA" sz="1200" dirty="0"/>
          </a:p>
        </p:txBody>
      </p:sp>
      <p:sp>
        <p:nvSpPr>
          <p:cNvPr id="117" name="TextBox 116">
            <a:extLst>
              <a:ext uri="{FF2B5EF4-FFF2-40B4-BE49-F238E27FC236}">
                <a16:creationId xmlns:a16="http://schemas.microsoft.com/office/drawing/2014/main" id="{E93EFACE-AA6B-4748-9430-82A8CED87B55}"/>
              </a:ext>
            </a:extLst>
          </p:cNvPr>
          <p:cNvSpPr txBox="1"/>
          <p:nvPr/>
        </p:nvSpPr>
        <p:spPr>
          <a:xfrm>
            <a:off x="6987861" y="2362619"/>
            <a:ext cx="522200" cy="276999"/>
          </a:xfrm>
          <a:prstGeom prst="rect">
            <a:avLst/>
          </a:prstGeom>
          <a:noFill/>
        </p:spPr>
        <p:txBody>
          <a:bodyPr wrap="square">
            <a:spAutoFit/>
          </a:bodyPr>
          <a:lstStyle/>
          <a:p>
            <a:r>
              <a:rPr lang="en-US" altLang="ja-JP" sz="1200" dirty="0"/>
              <a:t>300</a:t>
            </a:r>
            <a:endParaRPr lang="en-CA" sz="1200" dirty="0"/>
          </a:p>
        </p:txBody>
      </p:sp>
      <p:cxnSp>
        <p:nvCxnSpPr>
          <p:cNvPr id="9" name="Straight Connector 8">
            <a:extLst>
              <a:ext uri="{FF2B5EF4-FFF2-40B4-BE49-F238E27FC236}">
                <a16:creationId xmlns:a16="http://schemas.microsoft.com/office/drawing/2014/main" id="{F4342F9A-DE1F-48CA-9A52-ADECA9CAABFB}"/>
              </a:ext>
            </a:extLst>
          </p:cNvPr>
          <p:cNvCxnSpPr>
            <a:cxnSpLocks/>
          </p:cNvCxnSpPr>
          <p:nvPr/>
        </p:nvCxnSpPr>
        <p:spPr>
          <a:xfrm>
            <a:off x="1776860" y="4653136"/>
            <a:ext cx="774085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FA0EBC-72A8-413E-B444-0E1191C2AD9D}"/>
              </a:ext>
            </a:extLst>
          </p:cNvPr>
          <p:cNvCxnSpPr>
            <a:cxnSpLocks/>
          </p:cNvCxnSpPr>
          <p:nvPr/>
        </p:nvCxnSpPr>
        <p:spPr>
          <a:xfrm>
            <a:off x="1776860" y="2107893"/>
            <a:ext cx="27003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15B53-85CC-413C-A37C-2AA400E6B187}"/>
              </a:ext>
            </a:extLst>
          </p:cNvPr>
          <p:cNvCxnSpPr>
            <a:cxnSpLocks/>
          </p:cNvCxnSpPr>
          <p:nvPr/>
        </p:nvCxnSpPr>
        <p:spPr>
          <a:xfrm>
            <a:off x="4765190" y="2107893"/>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22E6828-C78E-4638-BB6D-A61FA90EE549}"/>
              </a:ext>
            </a:extLst>
          </p:cNvPr>
          <p:cNvCxnSpPr>
            <a:cxnSpLocks/>
          </p:cNvCxnSpPr>
          <p:nvPr/>
        </p:nvCxnSpPr>
        <p:spPr>
          <a:xfrm>
            <a:off x="6533670" y="2107893"/>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F14BD34-AA0E-4435-A525-60AF24A85660}"/>
              </a:ext>
            </a:extLst>
          </p:cNvPr>
          <p:cNvSpPr txBox="1"/>
          <p:nvPr/>
        </p:nvSpPr>
        <p:spPr>
          <a:xfrm>
            <a:off x="1883169" y="1772816"/>
            <a:ext cx="1080120" cy="276999"/>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rPr>
              <a:t>病院名</a:t>
            </a:r>
            <a:endParaRPr lang="en-CA" sz="12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582B2970-FF7A-50DF-8BF1-BC3CEED0ACEF}"/>
              </a:ext>
            </a:extLst>
          </p:cNvPr>
          <p:cNvSpPr txBox="1"/>
          <p:nvPr/>
        </p:nvSpPr>
        <p:spPr>
          <a:xfrm>
            <a:off x="200470" y="1093991"/>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Nairobi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Aga Khan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が最大手の病院として挙げられる。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また、ケニアでは宗教団体が運営する非営利病院複数あり、大きな存在を示す。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100">
            <a:extLst>
              <a:ext uri="{FF2B5EF4-FFF2-40B4-BE49-F238E27FC236}">
                <a16:creationId xmlns:a16="http://schemas.microsoft.com/office/drawing/2014/main" id="{47F35E73-9743-33B9-85E5-8063DBACCC4C}"/>
              </a:ext>
            </a:extLst>
          </p:cNvPr>
          <p:cNvSpPr txBox="1"/>
          <p:nvPr/>
        </p:nvSpPr>
        <p:spPr>
          <a:xfrm>
            <a:off x="1827684" y="3172614"/>
            <a:ext cx="2813800" cy="276999"/>
          </a:xfrm>
          <a:prstGeom prst="rect">
            <a:avLst/>
          </a:prstGeom>
          <a:noFill/>
        </p:spPr>
        <p:txBody>
          <a:bodyPr wrap="square">
            <a:spAutoFit/>
          </a:bodyPr>
          <a:lstStyle/>
          <a:p>
            <a:r>
              <a:rPr lang="en-US" sz="1200" dirty="0"/>
              <a:t>MP Shah Hospital</a:t>
            </a:r>
          </a:p>
        </p:txBody>
      </p:sp>
      <p:sp>
        <p:nvSpPr>
          <p:cNvPr id="12" name="TextBox 100">
            <a:extLst>
              <a:ext uri="{FF2B5EF4-FFF2-40B4-BE49-F238E27FC236}">
                <a16:creationId xmlns:a16="http://schemas.microsoft.com/office/drawing/2014/main" id="{5E7F31E2-02EC-7240-97FF-5F2E1BAE3B2C}"/>
              </a:ext>
            </a:extLst>
          </p:cNvPr>
          <p:cNvSpPr txBox="1"/>
          <p:nvPr/>
        </p:nvSpPr>
        <p:spPr>
          <a:xfrm>
            <a:off x="1827684" y="3441338"/>
            <a:ext cx="2813800" cy="276999"/>
          </a:xfrm>
          <a:prstGeom prst="rect">
            <a:avLst/>
          </a:prstGeom>
          <a:noFill/>
        </p:spPr>
        <p:txBody>
          <a:bodyPr wrap="square">
            <a:spAutoFit/>
          </a:bodyPr>
          <a:lstStyle/>
          <a:p>
            <a:r>
              <a:rPr lang="en-US" sz="1200" dirty="0"/>
              <a:t>Nairobi West Hospital</a:t>
            </a:r>
          </a:p>
        </p:txBody>
      </p:sp>
      <p:sp>
        <p:nvSpPr>
          <p:cNvPr id="13" name="TextBox 100">
            <a:extLst>
              <a:ext uri="{FF2B5EF4-FFF2-40B4-BE49-F238E27FC236}">
                <a16:creationId xmlns:a16="http://schemas.microsoft.com/office/drawing/2014/main" id="{8DDF1AAE-7D84-2279-D0F7-C5A4D82F221F}"/>
              </a:ext>
            </a:extLst>
          </p:cNvPr>
          <p:cNvSpPr txBox="1"/>
          <p:nvPr/>
        </p:nvSpPr>
        <p:spPr>
          <a:xfrm>
            <a:off x="1827684" y="3710062"/>
            <a:ext cx="2813800" cy="276999"/>
          </a:xfrm>
          <a:prstGeom prst="rect">
            <a:avLst/>
          </a:prstGeom>
          <a:noFill/>
        </p:spPr>
        <p:txBody>
          <a:bodyPr wrap="square">
            <a:spAutoFit/>
          </a:bodyPr>
          <a:lstStyle/>
          <a:p>
            <a:r>
              <a:rPr lang="en-US" sz="1200" dirty="0"/>
              <a:t>AAR Hospital</a:t>
            </a:r>
          </a:p>
        </p:txBody>
      </p:sp>
      <p:sp>
        <p:nvSpPr>
          <p:cNvPr id="14" name="TextBox 100">
            <a:extLst>
              <a:ext uri="{FF2B5EF4-FFF2-40B4-BE49-F238E27FC236}">
                <a16:creationId xmlns:a16="http://schemas.microsoft.com/office/drawing/2014/main" id="{00AD1D00-6F46-5844-F8AD-F2FFA329AFEA}"/>
              </a:ext>
            </a:extLst>
          </p:cNvPr>
          <p:cNvSpPr txBox="1"/>
          <p:nvPr/>
        </p:nvSpPr>
        <p:spPr>
          <a:xfrm>
            <a:off x="1827684" y="3978786"/>
            <a:ext cx="2813800" cy="276999"/>
          </a:xfrm>
          <a:prstGeom prst="rect">
            <a:avLst/>
          </a:prstGeom>
          <a:noFill/>
        </p:spPr>
        <p:txBody>
          <a:bodyPr wrap="square">
            <a:spAutoFit/>
          </a:bodyPr>
          <a:lstStyle/>
          <a:p>
            <a:r>
              <a:rPr lang="en-US" sz="1200" dirty="0"/>
              <a:t>Avenue Hospital</a:t>
            </a:r>
          </a:p>
        </p:txBody>
      </p:sp>
      <p:sp>
        <p:nvSpPr>
          <p:cNvPr id="15" name="TextBox 100">
            <a:extLst>
              <a:ext uri="{FF2B5EF4-FFF2-40B4-BE49-F238E27FC236}">
                <a16:creationId xmlns:a16="http://schemas.microsoft.com/office/drawing/2014/main" id="{60E6D41E-A9DC-4681-8125-6141667FEA31}"/>
              </a:ext>
            </a:extLst>
          </p:cNvPr>
          <p:cNvSpPr txBox="1"/>
          <p:nvPr/>
        </p:nvSpPr>
        <p:spPr>
          <a:xfrm>
            <a:off x="1827371" y="4247510"/>
            <a:ext cx="2813800" cy="276999"/>
          </a:xfrm>
          <a:prstGeom prst="rect">
            <a:avLst/>
          </a:prstGeom>
          <a:noFill/>
        </p:spPr>
        <p:txBody>
          <a:bodyPr wrap="square">
            <a:spAutoFit/>
          </a:bodyPr>
          <a:lstStyle/>
          <a:p>
            <a:r>
              <a:rPr lang="en-US" sz="1200" dirty="0"/>
              <a:t>The Karen Hospital</a:t>
            </a:r>
          </a:p>
        </p:txBody>
      </p:sp>
      <p:sp>
        <p:nvSpPr>
          <p:cNvPr id="17" name="TextBox 99">
            <a:extLst>
              <a:ext uri="{FF2B5EF4-FFF2-40B4-BE49-F238E27FC236}">
                <a16:creationId xmlns:a16="http://schemas.microsoft.com/office/drawing/2014/main" id="{D64876C9-1581-47BA-33FE-A300C891A77B}"/>
              </a:ext>
            </a:extLst>
          </p:cNvPr>
          <p:cNvSpPr txBox="1"/>
          <p:nvPr/>
        </p:nvSpPr>
        <p:spPr>
          <a:xfrm>
            <a:off x="1813047" y="5711326"/>
            <a:ext cx="2889505" cy="276999"/>
          </a:xfrm>
          <a:prstGeom prst="rect">
            <a:avLst/>
          </a:prstGeom>
          <a:noFill/>
        </p:spPr>
        <p:txBody>
          <a:bodyPr wrap="square">
            <a:spAutoFit/>
          </a:bodyPr>
          <a:lstStyle/>
          <a:p>
            <a:r>
              <a:rPr lang="en-US" sz="1200" dirty="0"/>
              <a:t>Coptic Hospital</a:t>
            </a:r>
          </a:p>
        </p:txBody>
      </p:sp>
      <p:sp>
        <p:nvSpPr>
          <p:cNvPr id="18" name="TextBox 103">
            <a:extLst>
              <a:ext uri="{FF2B5EF4-FFF2-40B4-BE49-F238E27FC236}">
                <a16:creationId xmlns:a16="http://schemas.microsoft.com/office/drawing/2014/main" id="{50C14E9A-E9A0-F22E-50AE-FBC0BB4C9D6F}"/>
              </a:ext>
            </a:extLst>
          </p:cNvPr>
          <p:cNvSpPr txBox="1"/>
          <p:nvPr/>
        </p:nvSpPr>
        <p:spPr>
          <a:xfrm>
            <a:off x="7006005" y="3147882"/>
            <a:ext cx="440612" cy="276999"/>
          </a:xfrm>
          <a:prstGeom prst="rect">
            <a:avLst/>
          </a:prstGeom>
          <a:noFill/>
        </p:spPr>
        <p:txBody>
          <a:bodyPr wrap="square">
            <a:spAutoFit/>
          </a:bodyPr>
          <a:lstStyle/>
          <a:p>
            <a:r>
              <a:rPr lang="en-US" sz="1200" dirty="0"/>
              <a:t>21</a:t>
            </a:r>
            <a:r>
              <a:rPr lang="en-US" altLang="ja-JP" sz="1200" dirty="0"/>
              <a:t>7</a:t>
            </a:r>
            <a:endParaRPr lang="en-CA" sz="1200" dirty="0"/>
          </a:p>
        </p:txBody>
      </p:sp>
      <p:sp>
        <p:nvSpPr>
          <p:cNvPr id="19" name="TextBox 103">
            <a:extLst>
              <a:ext uri="{FF2B5EF4-FFF2-40B4-BE49-F238E27FC236}">
                <a16:creationId xmlns:a16="http://schemas.microsoft.com/office/drawing/2014/main" id="{F246B845-CD07-6268-77EF-9C90BBDBF97C}"/>
              </a:ext>
            </a:extLst>
          </p:cNvPr>
          <p:cNvSpPr txBox="1"/>
          <p:nvPr/>
        </p:nvSpPr>
        <p:spPr>
          <a:xfrm>
            <a:off x="7007833" y="3420024"/>
            <a:ext cx="440612" cy="276999"/>
          </a:xfrm>
          <a:prstGeom prst="rect">
            <a:avLst/>
          </a:prstGeom>
          <a:noFill/>
        </p:spPr>
        <p:txBody>
          <a:bodyPr wrap="square">
            <a:spAutoFit/>
          </a:bodyPr>
          <a:lstStyle/>
          <a:p>
            <a:r>
              <a:rPr lang="en-US" sz="1200" dirty="0"/>
              <a:t>15</a:t>
            </a:r>
            <a:r>
              <a:rPr lang="en-US" altLang="ja-JP" sz="1200" dirty="0"/>
              <a:t>2</a:t>
            </a:r>
            <a:endParaRPr lang="en-CA" sz="1200" dirty="0"/>
          </a:p>
        </p:txBody>
      </p:sp>
      <p:sp>
        <p:nvSpPr>
          <p:cNvPr id="20" name="TextBox 103">
            <a:extLst>
              <a:ext uri="{FF2B5EF4-FFF2-40B4-BE49-F238E27FC236}">
                <a16:creationId xmlns:a16="http://schemas.microsoft.com/office/drawing/2014/main" id="{0BB78976-98D9-AB5C-B54E-C60B06AFA009}"/>
              </a:ext>
            </a:extLst>
          </p:cNvPr>
          <p:cNvSpPr txBox="1"/>
          <p:nvPr/>
        </p:nvSpPr>
        <p:spPr>
          <a:xfrm>
            <a:off x="7006005" y="3692166"/>
            <a:ext cx="440612" cy="276999"/>
          </a:xfrm>
          <a:prstGeom prst="rect">
            <a:avLst/>
          </a:prstGeom>
          <a:noFill/>
        </p:spPr>
        <p:txBody>
          <a:bodyPr wrap="square">
            <a:spAutoFit/>
          </a:bodyPr>
          <a:lstStyle/>
          <a:p>
            <a:r>
              <a:rPr lang="en-US" sz="1200" dirty="0"/>
              <a:t>140</a:t>
            </a:r>
            <a:endParaRPr lang="en-CA" sz="1200" dirty="0"/>
          </a:p>
        </p:txBody>
      </p:sp>
      <p:sp>
        <p:nvSpPr>
          <p:cNvPr id="21" name="TextBox 103">
            <a:extLst>
              <a:ext uri="{FF2B5EF4-FFF2-40B4-BE49-F238E27FC236}">
                <a16:creationId xmlns:a16="http://schemas.microsoft.com/office/drawing/2014/main" id="{F7941723-7FFB-0619-A5B6-856A0FDF5944}"/>
              </a:ext>
            </a:extLst>
          </p:cNvPr>
          <p:cNvSpPr txBox="1"/>
          <p:nvPr/>
        </p:nvSpPr>
        <p:spPr>
          <a:xfrm>
            <a:off x="7007833" y="3964308"/>
            <a:ext cx="440612" cy="276999"/>
          </a:xfrm>
          <a:prstGeom prst="rect">
            <a:avLst/>
          </a:prstGeom>
          <a:noFill/>
        </p:spPr>
        <p:txBody>
          <a:bodyPr wrap="square">
            <a:spAutoFit/>
          </a:bodyPr>
          <a:lstStyle/>
          <a:p>
            <a:r>
              <a:rPr lang="en-US" sz="1200" dirty="0"/>
              <a:t>1</a:t>
            </a:r>
            <a:r>
              <a:rPr lang="en-US" altLang="ja-JP" sz="1200" dirty="0"/>
              <a:t>31</a:t>
            </a:r>
            <a:endParaRPr lang="en-CA" sz="1200" dirty="0"/>
          </a:p>
        </p:txBody>
      </p:sp>
      <p:sp>
        <p:nvSpPr>
          <p:cNvPr id="22" name="TextBox 103">
            <a:extLst>
              <a:ext uri="{FF2B5EF4-FFF2-40B4-BE49-F238E27FC236}">
                <a16:creationId xmlns:a16="http://schemas.microsoft.com/office/drawing/2014/main" id="{5EF117B7-7C38-DC70-46F2-BFE0EA52ACD9}"/>
              </a:ext>
            </a:extLst>
          </p:cNvPr>
          <p:cNvSpPr txBox="1"/>
          <p:nvPr/>
        </p:nvSpPr>
        <p:spPr>
          <a:xfrm>
            <a:off x="7015346" y="4236450"/>
            <a:ext cx="440612" cy="276999"/>
          </a:xfrm>
          <a:prstGeom prst="rect">
            <a:avLst/>
          </a:prstGeom>
          <a:noFill/>
        </p:spPr>
        <p:txBody>
          <a:bodyPr wrap="square">
            <a:spAutoFit/>
          </a:bodyPr>
          <a:lstStyle/>
          <a:p>
            <a:r>
              <a:rPr lang="en-US" sz="1200" dirty="0"/>
              <a:t>102</a:t>
            </a:r>
            <a:endParaRPr lang="en-CA" sz="1200" dirty="0"/>
          </a:p>
        </p:txBody>
      </p:sp>
      <p:sp>
        <p:nvSpPr>
          <p:cNvPr id="25" name="TextBox 102">
            <a:extLst>
              <a:ext uri="{FF2B5EF4-FFF2-40B4-BE49-F238E27FC236}">
                <a16:creationId xmlns:a16="http://schemas.microsoft.com/office/drawing/2014/main" id="{F9D02BB7-3763-EE2E-EF76-D4A85146701E}"/>
              </a:ext>
            </a:extLst>
          </p:cNvPr>
          <p:cNvSpPr txBox="1"/>
          <p:nvPr/>
        </p:nvSpPr>
        <p:spPr>
          <a:xfrm>
            <a:off x="7015346" y="5748894"/>
            <a:ext cx="504056" cy="276999"/>
          </a:xfrm>
          <a:prstGeom prst="rect">
            <a:avLst/>
          </a:prstGeom>
          <a:noFill/>
        </p:spPr>
        <p:txBody>
          <a:bodyPr wrap="square">
            <a:spAutoFit/>
          </a:bodyPr>
          <a:lstStyle/>
          <a:p>
            <a:r>
              <a:rPr lang="en-US" altLang="ja-JP" sz="1200" dirty="0"/>
              <a:t>250</a:t>
            </a:r>
            <a:endParaRPr lang="en-CA" sz="1200" dirty="0"/>
          </a:p>
        </p:txBody>
      </p:sp>
      <p:sp>
        <p:nvSpPr>
          <p:cNvPr id="26" name="TextBox 105">
            <a:extLst>
              <a:ext uri="{FF2B5EF4-FFF2-40B4-BE49-F238E27FC236}">
                <a16:creationId xmlns:a16="http://schemas.microsoft.com/office/drawing/2014/main" id="{728D0195-D8E7-49D6-508A-CD0B0AFC868D}"/>
              </a:ext>
            </a:extLst>
          </p:cNvPr>
          <p:cNvSpPr txBox="1"/>
          <p:nvPr/>
        </p:nvSpPr>
        <p:spPr>
          <a:xfrm>
            <a:off x="5125232" y="3168872"/>
            <a:ext cx="1080120" cy="276999"/>
          </a:xfrm>
          <a:prstGeom prst="rect">
            <a:avLst/>
          </a:prstGeom>
          <a:noFill/>
        </p:spPr>
        <p:txBody>
          <a:bodyPr wrap="square">
            <a:spAutoFit/>
          </a:bodyPr>
          <a:lstStyle/>
          <a:p>
            <a:r>
              <a:rPr lang="ja-JP" altLang="en-US" sz="1200" dirty="0"/>
              <a:t>ナイロビ</a:t>
            </a:r>
          </a:p>
        </p:txBody>
      </p:sp>
      <p:sp>
        <p:nvSpPr>
          <p:cNvPr id="27" name="TextBox 105">
            <a:extLst>
              <a:ext uri="{FF2B5EF4-FFF2-40B4-BE49-F238E27FC236}">
                <a16:creationId xmlns:a16="http://schemas.microsoft.com/office/drawing/2014/main" id="{68DFF1F7-6ECC-B0C8-5DEE-FBC46369877F}"/>
              </a:ext>
            </a:extLst>
          </p:cNvPr>
          <p:cNvSpPr txBox="1"/>
          <p:nvPr/>
        </p:nvSpPr>
        <p:spPr>
          <a:xfrm>
            <a:off x="5125232" y="3437947"/>
            <a:ext cx="1080120" cy="276999"/>
          </a:xfrm>
          <a:prstGeom prst="rect">
            <a:avLst/>
          </a:prstGeom>
          <a:noFill/>
        </p:spPr>
        <p:txBody>
          <a:bodyPr wrap="square">
            <a:spAutoFit/>
          </a:bodyPr>
          <a:lstStyle/>
          <a:p>
            <a:r>
              <a:rPr lang="ja-JP" altLang="en-US" sz="1200" dirty="0"/>
              <a:t>ナイロビ</a:t>
            </a:r>
          </a:p>
        </p:txBody>
      </p:sp>
      <p:sp>
        <p:nvSpPr>
          <p:cNvPr id="28" name="TextBox 105">
            <a:extLst>
              <a:ext uri="{FF2B5EF4-FFF2-40B4-BE49-F238E27FC236}">
                <a16:creationId xmlns:a16="http://schemas.microsoft.com/office/drawing/2014/main" id="{C9470594-1621-FD78-AB90-E089AD850971}"/>
              </a:ext>
            </a:extLst>
          </p:cNvPr>
          <p:cNvSpPr txBox="1"/>
          <p:nvPr/>
        </p:nvSpPr>
        <p:spPr>
          <a:xfrm>
            <a:off x="5125232" y="3706671"/>
            <a:ext cx="1080120" cy="276999"/>
          </a:xfrm>
          <a:prstGeom prst="rect">
            <a:avLst/>
          </a:prstGeom>
          <a:noFill/>
        </p:spPr>
        <p:txBody>
          <a:bodyPr wrap="square">
            <a:spAutoFit/>
          </a:bodyPr>
          <a:lstStyle/>
          <a:p>
            <a:r>
              <a:rPr lang="ja-JP" altLang="en-US" sz="1200" dirty="0"/>
              <a:t>ナイロビ</a:t>
            </a:r>
          </a:p>
        </p:txBody>
      </p:sp>
      <p:sp>
        <p:nvSpPr>
          <p:cNvPr id="29" name="TextBox 105">
            <a:extLst>
              <a:ext uri="{FF2B5EF4-FFF2-40B4-BE49-F238E27FC236}">
                <a16:creationId xmlns:a16="http://schemas.microsoft.com/office/drawing/2014/main" id="{CD7C628B-E504-EB49-5953-02930F40E744}"/>
              </a:ext>
            </a:extLst>
          </p:cNvPr>
          <p:cNvSpPr txBox="1"/>
          <p:nvPr/>
        </p:nvSpPr>
        <p:spPr>
          <a:xfrm>
            <a:off x="5125232" y="3975985"/>
            <a:ext cx="1080120" cy="276999"/>
          </a:xfrm>
          <a:prstGeom prst="rect">
            <a:avLst/>
          </a:prstGeom>
          <a:noFill/>
        </p:spPr>
        <p:txBody>
          <a:bodyPr wrap="square">
            <a:spAutoFit/>
          </a:bodyPr>
          <a:lstStyle/>
          <a:p>
            <a:r>
              <a:rPr lang="ja-JP" altLang="en-US" sz="1200" dirty="0"/>
              <a:t>ナイロビ</a:t>
            </a:r>
          </a:p>
        </p:txBody>
      </p:sp>
      <p:sp>
        <p:nvSpPr>
          <p:cNvPr id="30" name="TextBox 105">
            <a:extLst>
              <a:ext uri="{FF2B5EF4-FFF2-40B4-BE49-F238E27FC236}">
                <a16:creationId xmlns:a16="http://schemas.microsoft.com/office/drawing/2014/main" id="{2D032AC4-C9BF-008A-157F-D5455138E19A}"/>
              </a:ext>
            </a:extLst>
          </p:cNvPr>
          <p:cNvSpPr txBox="1"/>
          <p:nvPr/>
        </p:nvSpPr>
        <p:spPr>
          <a:xfrm>
            <a:off x="5125232" y="4247510"/>
            <a:ext cx="1080120" cy="276999"/>
          </a:xfrm>
          <a:prstGeom prst="rect">
            <a:avLst/>
          </a:prstGeom>
          <a:noFill/>
        </p:spPr>
        <p:txBody>
          <a:bodyPr wrap="square">
            <a:spAutoFit/>
          </a:bodyPr>
          <a:lstStyle/>
          <a:p>
            <a:r>
              <a:rPr lang="ja-JP" altLang="en-US" sz="1200" dirty="0"/>
              <a:t>ナイロビ</a:t>
            </a:r>
          </a:p>
        </p:txBody>
      </p:sp>
      <p:sp>
        <p:nvSpPr>
          <p:cNvPr id="32" name="TextBox 106">
            <a:extLst>
              <a:ext uri="{FF2B5EF4-FFF2-40B4-BE49-F238E27FC236}">
                <a16:creationId xmlns:a16="http://schemas.microsoft.com/office/drawing/2014/main" id="{7BD2EB04-3484-F01E-04E4-41142C256AEA}"/>
              </a:ext>
            </a:extLst>
          </p:cNvPr>
          <p:cNvSpPr txBox="1"/>
          <p:nvPr/>
        </p:nvSpPr>
        <p:spPr>
          <a:xfrm>
            <a:off x="5154073" y="5743460"/>
            <a:ext cx="1080120" cy="276999"/>
          </a:xfrm>
          <a:prstGeom prst="rect">
            <a:avLst/>
          </a:prstGeom>
          <a:noFill/>
        </p:spPr>
        <p:txBody>
          <a:bodyPr wrap="square">
            <a:spAutoFit/>
          </a:bodyPr>
          <a:lstStyle/>
          <a:p>
            <a:r>
              <a:rPr lang="ja-JP" altLang="en-US" sz="1200" dirty="0"/>
              <a:t>ナイロビ</a:t>
            </a:r>
          </a:p>
        </p:txBody>
      </p:sp>
    </p:spTree>
    <p:extLst>
      <p:ext uri="{BB962C8B-B14F-4D97-AF65-F5344CB8AC3E}">
        <p14:creationId xmlns:p14="http://schemas.microsoft.com/office/powerpoint/2010/main" val="3019657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3213214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0" imgW="360" imgH="360" progId="TCLayout.ActiveDocument.1">
                  <p:embed/>
                </p:oleObj>
              </mc:Choice>
              <mc:Fallback>
                <p:oleObj name="think-cellスライド" r:id="rId120" imgW="360" imgH="360" progId="TCLayout.ActiveDocument.1">
                  <p:embed/>
                  <p:pic>
                    <p:nvPicPr>
                      <p:cNvPr id="8" name="Object 7" hidden="1"/>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年、ケニアでは人口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万人あたり看護師と助産師が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人、医師が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681092"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6"/>
          <p:cNvSpPr txBox="1"/>
          <p:nvPr/>
        </p:nvSpPr>
        <p:spPr>
          <a:xfrm>
            <a:off x="200472" y="2276871"/>
            <a:ext cx="387626" cy="21876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p:nvPr/>
        </p:nvSpPr>
        <p:spPr>
          <a:xfrm>
            <a:off x="5241032" y="2307546"/>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data</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1" name="Chart 10">
            <a:extLst>
              <a:ext uri="{FF2B5EF4-FFF2-40B4-BE49-F238E27FC236}">
                <a16:creationId xmlns:a16="http://schemas.microsoft.com/office/drawing/2014/main" id="{05B4BB37-4F1B-6F65-0A11-5459E34D542E}"/>
              </a:ext>
            </a:extLst>
          </p:cNvPr>
          <p:cNvGraphicFramePr/>
          <p:nvPr>
            <p:custDataLst>
              <p:tags r:id="rId3"/>
            </p:custDataLst>
            <p:extLst>
              <p:ext uri="{D42A27DB-BD31-4B8C-83A1-F6EECF244321}">
                <p14:modId xmlns:p14="http://schemas.microsoft.com/office/powerpoint/2010/main" val="2893944286"/>
              </p:ext>
            </p:extLst>
          </p:nvPr>
        </p:nvGraphicFramePr>
        <p:xfrm>
          <a:off x="196850" y="2295525"/>
          <a:ext cx="5080000" cy="4064000"/>
        </p:xfrm>
        <a:graphic>
          <a:graphicData uri="http://schemas.openxmlformats.org/drawingml/2006/chart">
            <c:chart xmlns:c="http://schemas.openxmlformats.org/drawingml/2006/chart" xmlns:r="http://schemas.openxmlformats.org/officeDocument/2006/relationships" r:id="rId122"/>
          </a:graphicData>
        </a:graphic>
      </p:graphicFrame>
      <p:cxnSp>
        <p:nvCxnSpPr>
          <p:cNvPr id="548" name="Straight Connector 547">
            <a:extLst>
              <a:ext uri="{FF2B5EF4-FFF2-40B4-BE49-F238E27FC236}">
                <a16:creationId xmlns:a16="http://schemas.microsoft.com/office/drawing/2014/main" id="{A6D7DC8C-4E81-16E7-6C76-49C15E4CD58F}"/>
              </a:ext>
            </a:extLst>
          </p:cNvPr>
          <p:cNvCxnSpPr/>
          <p:nvPr>
            <p:custDataLst>
              <p:tags r:id="rId4"/>
            </p:custDataLst>
          </p:nvPr>
        </p:nvCxnSpPr>
        <p:spPr bwMode="auto">
          <a:xfrm>
            <a:off x="1404938" y="5897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70B45420-97CA-A1CD-6A8F-8E192330EF36}"/>
              </a:ext>
            </a:extLst>
          </p:cNvPr>
          <p:cNvCxnSpPr/>
          <p:nvPr>
            <p:custDataLst>
              <p:tags r:id="rId5"/>
            </p:custDataLst>
          </p:nvPr>
        </p:nvCxnSpPr>
        <p:spPr bwMode="auto">
          <a:xfrm>
            <a:off x="1700213" y="58912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880820BA-6B02-97A5-C9E0-6D792F6417FC}"/>
              </a:ext>
            </a:extLst>
          </p:cNvPr>
          <p:cNvCxnSpPr/>
          <p:nvPr>
            <p:custDataLst>
              <p:tags r:id="rId6"/>
            </p:custDataLst>
          </p:nvPr>
        </p:nvCxnSpPr>
        <p:spPr bwMode="auto">
          <a:xfrm flipH="1">
            <a:off x="868363" y="5846763"/>
            <a:ext cx="49213"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6" name="Straight Connector 515">
            <a:extLst>
              <a:ext uri="{FF2B5EF4-FFF2-40B4-BE49-F238E27FC236}">
                <a16:creationId xmlns:a16="http://schemas.microsoft.com/office/drawing/2014/main" id="{4D544DDC-074E-B694-78F2-49892716F62E}"/>
              </a:ext>
            </a:extLst>
          </p:cNvPr>
          <p:cNvCxnSpPr/>
          <p:nvPr>
            <p:custDataLst>
              <p:tags r:id="rId7"/>
            </p:custDataLst>
          </p:nvPr>
        </p:nvCxnSpPr>
        <p:spPr bwMode="auto">
          <a:xfrm>
            <a:off x="2587625" y="346233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5" name="Straight Connector 514">
            <a:extLst>
              <a:ext uri="{FF2B5EF4-FFF2-40B4-BE49-F238E27FC236}">
                <a16:creationId xmlns:a16="http://schemas.microsoft.com/office/drawing/2014/main" id="{CC454D0C-D1E1-5165-C77D-970BFE886147}"/>
              </a:ext>
            </a:extLst>
          </p:cNvPr>
          <p:cNvCxnSpPr/>
          <p:nvPr>
            <p:custDataLst>
              <p:tags r:id="rId8"/>
            </p:custDataLst>
          </p:nvPr>
        </p:nvCxnSpPr>
        <p:spPr bwMode="auto">
          <a:xfrm>
            <a:off x="2290763" y="393223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634BF873-536D-2849-D1FD-1182F9C49E79}"/>
              </a:ext>
            </a:extLst>
          </p:cNvPr>
          <p:cNvCxnSpPr>
            <a:cxnSpLocks/>
          </p:cNvCxnSpPr>
          <p:nvPr>
            <p:custDataLst>
              <p:tags r:id="rId9"/>
            </p:custDataLst>
          </p:nvPr>
        </p:nvCxnSpPr>
        <p:spPr bwMode="auto">
          <a:xfrm flipV="1">
            <a:off x="3475038" y="60944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Straight Connector 513">
            <a:extLst>
              <a:ext uri="{FF2B5EF4-FFF2-40B4-BE49-F238E27FC236}">
                <a16:creationId xmlns:a16="http://schemas.microsoft.com/office/drawing/2014/main" id="{17BC1881-C19C-A252-C8B9-29D19A9D7948}"/>
              </a:ext>
            </a:extLst>
          </p:cNvPr>
          <p:cNvCxnSpPr/>
          <p:nvPr>
            <p:custDataLst>
              <p:tags r:id="rId10"/>
            </p:custDataLst>
          </p:nvPr>
        </p:nvCxnSpPr>
        <p:spPr bwMode="auto">
          <a:xfrm>
            <a:off x="1700213" y="39878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741ABCE4-5F83-094C-C824-5BC07A904E78}"/>
              </a:ext>
            </a:extLst>
          </p:cNvPr>
          <p:cNvCxnSpPr/>
          <p:nvPr>
            <p:custDataLst>
              <p:tags r:id="rId11"/>
            </p:custDataLst>
          </p:nvPr>
        </p:nvCxnSpPr>
        <p:spPr bwMode="auto">
          <a:xfrm>
            <a:off x="3178175" y="59531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EF740170-97D3-D73F-5627-4D1E1A71A1B5}"/>
              </a:ext>
            </a:extLst>
          </p:cNvPr>
          <p:cNvCxnSpPr/>
          <p:nvPr>
            <p:custDataLst>
              <p:tags r:id="rId12"/>
            </p:custDataLst>
          </p:nvPr>
        </p:nvCxnSpPr>
        <p:spPr bwMode="auto">
          <a:xfrm>
            <a:off x="3086100" y="6051550"/>
            <a:ext cx="190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0238D3B9-D68E-166C-5B23-49D18E6D900A}"/>
              </a:ext>
            </a:extLst>
          </p:cNvPr>
          <p:cNvCxnSpPr/>
          <p:nvPr>
            <p:custDataLst>
              <p:tags r:id="rId13"/>
            </p:custDataLst>
          </p:nvPr>
        </p:nvCxnSpPr>
        <p:spPr bwMode="auto">
          <a:xfrm>
            <a:off x="3475038" y="59356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CF46E143-8FB1-B3FD-C20F-21CEFF6FBFBF}"/>
              </a:ext>
            </a:extLst>
          </p:cNvPr>
          <p:cNvCxnSpPr/>
          <p:nvPr>
            <p:custDataLst>
              <p:tags r:id="rId14"/>
            </p:custDataLst>
          </p:nvPr>
        </p:nvCxnSpPr>
        <p:spPr bwMode="auto">
          <a:xfrm>
            <a:off x="3770313" y="44608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2" name="Straight Connector 531">
            <a:extLst>
              <a:ext uri="{FF2B5EF4-FFF2-40B4-BE49-F238E27FC236}">
                <a16:creationId xmlns:a16="http://schemas.microsoft.com/office/drawing/2014/main" id="{7390E594-C7FE-22F7-8837-8ED54557A448}"/>
              </a:ext>
            </a:extLst>
          </p:cNvPr>
          <p:cNvCxnSpPr>
            <a:cxnSpLocks/>
          </p:cNvCxnSpPr>
          <p:nvPr>
            <p:custDataLst>
              <p:tags r:id="rId15"/>
            </p:custDataLst>
          </p:nvPr>
        </p:nvCxnSpPr>
        <p:spPr bwMode="auto">
          <a:xfrm flipH="1">
            <a:off x="5026025" y="6080125"/>
            <a:ext cx="190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テキスト プレースホルダ 9">
            <a:extLst>
              <a:ext uri="{FF2B5EF4-FFF2-40B4-BE49-F238E27FC236}">
                <a16:creationId xmlns:a16="http://schemas.microsoft.com/office/drawing/2014/main" id="{1A5C8B1B-6DFD-1EB8-95F9-857DBA705CD1}"/>
              </a:ext>
            </a:extLst>
          </p:cNvPr>
          <p:cNvSpPr>
            <a:spLocks/>
          </p:cNvSpPr>
          <p:nvPr>
            <p:custDataLst>
              <p:tags r:id="rId16"/>
            </p:custDataLst>
          </p:nvPr>
        </p:nvSpPr>
        <p:spPr bwMode="auto">
          <a:xfrm>
            <a:off x="132873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30AD0-470F-49DB-953F-C71F74D180A1}"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useBgFill="1">
        <p:nvSpPr>
          <p:cNvPr id="119" name="テキスト プレースホルダ 9">
            <a:extLst>
              <a:ext uri="{FF2B5EF4-FFF2-40B4-BE49-F238E27FC236}">
                <a16:creationId xmlns:a16="http://schemas.microsoft.com/office/drawing/2014/main" id="{63AE91A7-CC75-0A3D-DA80-80587279C60A}"/>
              </a:ext>
            </a:extLst>
          </p:cNvPr>
          <p:cNvSpPr>
            <a:spLocks/>
          </p:cNvSpPr>
          <p:nvPr>
            <p:custDataLst>
              <p:tags r:id="rId17"/>
            </p:custDataLst>
          </p:nvPr>
        </p:nvSpPr>
        <p:spPr bwMode="gray">
          <a:xfrm>
            <a:off x="1528763" y="3865563"/>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2FC2A4-7CCF-4D9A-A440-25FF4A7D79BA}" type="datetime'''''4''''''''0'''''',''''''''''''''''2''9''''''''''''2'">
              <a:rPr lang="ja-JP" altLang="en-US" sz="800" smtClean="0">
                <a:effectLst/>
                <a:sym typeface="+mn-lt"/>
              </a:rPr>
              <a:pPr marL="0" lvl="0" indent="0" algn="ctr">
                <a:spcBef>
                  <a:spcPct val="0"/>
                </a:spcBef>
                <a:buNone/>
              </a:pPr>
              <a:t>40,292</a:t>
            </a:fld>
            <a:endParaRPr kumimoji="1" lang="ja-JP" altLang="en-US" sz="800" dirty="0">
              <a:sym typeface="+mn-lt"/>
            </a:endParaRPr>
          </a:p>
        </p:txBody>
      </p:sp>
      <p:sp useBgFill="1">
        <p:nvSpPr>
          <p:cNvPr id="567" name="テキスト プレースホルダ 9">
            <a:extLst>
              <a:ext uri="{FF2B5EF4-FFF2-40B4-BE49-F238E27FC236}">
                <a16:creationId xmlns:a16="http://schemas.microsoft.com/office/drawing/2014/main" id="{93196E93-7487-D6D4-B4A4-67C7B6E9F802}"/>
              </a:ext>
            </a:extLst>
          </p:cNvPr>
          <p:cNvSpPr>
            <a:spLocks/>
          </p:cNvSpPr>
          <p:nvPr>
            <p:custDataLst>
              <p:tags r:id="rId18"/>
            </p:custDataLst>
          </p:nvPr>
        </p:nvSpPr>
        <p:spPr bwMode="gray">
          <a:xfrm>
            <a:off x="1608138" y="6022975"/>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6B23EF8-DA9C-4A34-8D5C-C9E96FD75396}" type="datetime'''''''''''''''''''''1'''',''''0''''''4''''''''''''''''5'''''''">
              <a:rPr lang="ja-JP" altLang="en-US" sz="800" smtClean="0">
                <a:effectLst/>
                <a:sym typeface="+mn-lt"/>
              </a:rPr>
              <a:pPr marL="0" lvl="0" indent="0">
                <a:spcBef>
                  <a:spcPct val="0"/>
                </a:spcBef>
                <a:buNone/>
              </a:pPr>
              <a:t>1,045</a:t>
            </a:fld>
            <a:endParaRPr kumimoji="1" lang="ja-JP" altLang="en-US" sz="800" dirty="0">
              <a:sym typeface="+mn-lt"/>
            </a:endParaRPr>
          </a:p>
        </p:txBody>
      </p:sp>
      <p:sp>
        <p:nvSpPr>
          <p:cNvPr id="103" name="テキスト プレースホルダ 9">
            <a:extLst>
              <a:ext uri="{FF2B5EF4-FFF2-40B4-BE49-F238E27FC236}">
                <a16:creationId xmlns:a16="http://schemas.microsoft.com/office/drawing/2014/main" id="{28AA19E9-6B79-D998-D349-89166F8791F3}"/>
              </a:ext>
            </a:extLst>
          </p:cNvPr>
          <p:cNvSpPr>
            <a:spLocks/>
          </p:cNvSpPr>
          <p:nvPr>
            <p:custDataLst>
              <p:tags r:id="rId19"/>
            </p:custDataLst>
          </p:nvPr>
        </p:nvSpPr>
        <p:spPr bwMode="auto">
          <a:xfrm>
            <a:off x="162401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326811-6823-4DA1-B7C9-FA76478AD1D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useBgFill="1">
        <p:nvSpPr>
          <p:cNvPr id="556" name="テキスト プレースホルダ 9">
            <a:extLst>
              <a:ext uri="{FF2B5EF4-FFF2-40B4-BE49-F238E27FC236}">
                <a16:creationId xmlns:a16="http://schemas.microsoft.com/office/drawing/2014/main" id="{CD65EE48-12E7-2CE9-AF7C-321716414846}"/>
              </a:ext>
            </a:extLst>
          </p:cNvPr>
          <p:cNvSpPr>
            <a:spLocks/>
          </p:cNvSpPr>
          <p:nvPr>
            <p:custDataLst>
              <p:tags r:id="rId20"/>
            </p:custDataLst>
          </p:nvPr>
        </p:nvSpPr>
        <p:spPr bwMode="gray">
          <a:xfrm>
            <a:off x="2030413" y="5995988"/>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B547D58-D227-422F-AD7D-F2478B4908DC}" type="datetime'''''''1'''''''',''''''''''''0''''''9''''''''''''''''''''''0'">
              <a:rPr lang="ja-JP" altLang="en-US" sz="800" smtClean="0">
                <a:effectLst/>
                <a:sym typeface="+mn-lt"/>
              </a:rPr>
              <a:pPr marL="0" lvl="0" indent="0">
                <a:spcBef>
                  <a:spcPct val="0"/>
                </a:spcBef>
                <a:buNone/>
              </a:pPr>
              <a:t>1,090</a:t>
            </a:fld>
            <a:endParaRPr kumimoji="1" lang="ja-JP" altLang="en-US" sz="800" dirty="0">
              <a:sym typeface="+mn-lt"/>
            </a:endParaRPr>
          </a:p>
        </p:txBody>
      </p:sp>
      <p:sp>
        <p:nvSpPr>
          <p:cNvPr id="104" name="テキスト プレースホルダ 9">
            <a:extLst>
              <a:ext uri="{FF2B5EF4-FFF2-40B4-BE49-F238E27FC236}">
                <a16:creationId xmlns:a16="http://schemas.microsoft.com/office/drawing/2014/main" id="{8A5BB7DB-8207-19FB-F462-0E8BFB915A2B}"/>
              </a:ext>
            </a:extLst>
          </p:cNvPr>
          <p:cNvSpPr>
            <a:spLocks/>
          </p:cNvSpPr>
          <p:nvPr>
            <p:custDataLst>
              <p:tags r:id="rId21"/>
            </p:custDataLst>
          </p:nvPr>
        </p:nvSpPr>
        <p:spPr bwMode="auto">
          <a:xfrm>
            <a:off x="191928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FA0E6-2DE5-4CE6-8C62-54D0A480603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useBgFill="1">
        <p:nvSpPr>
          <p:cNvPr id="120" name="テキスト プレースホルダ 9">
            <a:extLst>
              <a:ext uri="{FF2B5EF4-FFF2-40B4-BE49-F238E27FC236}">
                <a16:creationId xmlns:a16="http://schemas.microsoft.com/office/drawing/2014/main" id="{64F1A2B7-F4D0-53EA-D614-CD11390541ED}"/>
              </a:ext>
            </a:extLst>
          </p:cNvPr>
          <p:cNvSpPr>
            <a:spLocks/>
          </p:cNvSpPr>
          <p:nvPr>
            <p:custDataLst>
              <p:tags r:id="rId22"/>
            </p:custDataLst>
          </p:nvPr>
        </p:nvSpPr>
        <p:spPr bwMode="gray">
          <a:xfrm>
            <a:off x="2119313" y="3810000"/>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D0418-0105-4E08-AB42-FB0179DB60F9}" type="datetime'''''''''4''''''1'',41''''''''''''''''''''''''''''''''''3'">
              <a:rPr lang="ja-JP" altLang="en-US" sz="800" smtClean="0">
                <a:effectLst/>
                <a:sym typeface="+mn-lt"/>
              </a:rPr>
              <a:pPr marL="0" lvl="0" indent="0" algn="ctr">
                <a:spcBef>
                  <a:spcPct val="0"/>
                </a:spcBef>
                <a:buNone/>
              </a:pPr>
              <a:t>41,413</a:t>
            </a:fld>
            <a:endParaRPr kumimoji="1" lang="ja-JP" altLang="en-US" sz="800" dirty="0">
              <a:sym typeface="+mn-lt"/>
            </a:endParaRPr>
          </a:p>
        </p:txBody>
      </p:sp>
      <p:sp>
        <p:nvSpPr>
          <p:cNvPr id="105" name="テキスト プレースホルダ 9">
            <a:extLst>
              <a:ext uri="{FF2B5EF4-FFF2-40B4-BE49-F238E27FC236}">
                <a16:creationId xmlns:a16="http://schemas.microsoft.com/office/drawing/2014/main" id="{E80C67FB-718A-837A-2DE4-50C722F06BB2}"/>
              </a:ext>
            </a:extLst>
          </p:cNvPr>
          <p:cNvSpPr>
            <a:spLocks/>
          </p:cNvSpPr>
          <p:nvPr>
            <p:custDataLst>
              <p:tags r:id="rId23"/>
            </p:custDataLst>
          </p:nvPr>
        </p:nvSpPr>
        <p:spPr bwMode="auto">
          <a:xfrm>
            <a:off x="221456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2661F-2A2A-4256-8A28-4D71B21434A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04F5C0E7-4E97-5172-7BC3-0A1AF9B74D33}"/>
              </a:ext>
            </a:extLst>
          </p:cNvPr>
          <p:cNvSpPr>
            <a:spLocks/>
          </p:cNvSpPr>
          <p:nvPr>
            <p:custDataLst>
              <p:tags r:id="rId24"/>
            </p:custDataLst>
          </p:nvPr>
        </p:nvSpPr>
        <p:spPr bwMode="auto">
          <a:xfrm>
            <a:off x="251142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04EE77-C9E6-4387-AF64-F85102EFCE1E}"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useBgFill="1">
        <p:nvSpPr>
          <p:cNvPr id="121" name="テキスト プレースホルダ 9">
            <a:extLst>
              <a:ext uri="{FF2B5EF4-FFF2-40B4-BE49-F238E27FC236}">
                <a16:creationId xmlns:a16="http://schemas.microsoft.com/office/drawing/2014/main" id="{8DDEB400-E7E7-BF79-7F0D-8D5E8DF7A370}"/>
              </a:ext>
            </a:extLst>
          </p:cNvPr>
          <p:cNvSpPr>
            <a:spLocks/>
          </p:cNvSpPr>
          <p:nvPr>
            <p:custDataLst>
              <p:tags r:id="rId25"/>
            </p:custDataLst>
          </p:nvPr>
        </p:nvSpPr>
        <p:spPr bwMode="gray">
          <a:xfrm>
            <a:off x="2711450" y="3222625"/>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87C5C7-DD36-4646-862C-6E127C7CAB75}" type="datetime'''''''''5''''3'''''''''',1''6''''''''''''''''''8'''''''''">
              <a:rPr lang="ja-JP" altLang="en-US" sz="800" smtClean="0">
                <a:effectLst/>
                <a:sym typeface="+mn-lt"/>
              </a:rPr>
              <a:pPr marL="0" lvl="0" indent="0" algn="ctr">
                <a:spcBef>
                  <a:spcPct val="0"/>
                </a:spcBef>
                <a:buNone/>
              </a:pPr>
              <a:t>53,168</a:t>
            </a:fld>
            <a:endParaRPr kumimoji="1" lang="ja-JP" altLang="en-US" sz="800" dirty="0">
              <a:sym typeface="+mn-lt"/>
            </a:endParaRPr>
          </a:p>
        </p:txBody>
      </p:sp>
      <p:sp useBgFill="1">
        <p:nvSpPr>
          <p:cNvPr id="561" name="テキスト プレースホルダ 9">
            <a:extLst>
              <a:ext uri="{FF2B5EF4-FFF2-40B4-BE49-F238E27FC236}">
                <a16:creationId xmlns:a16="http://schemas.microsoft.com/office/drawing/2014/main" id="{9A987D9B-7B8B-57DF-EDF4-B0C363EA96F8}"/>
              </a:ext>
            </a:extLst>
          </p:cNvPr>
          <p:cNvSpPr>
            <a:spLocks/>
          </p:cNvSpPr>
          <p:nvPr>
            <p:custDataLst>
              <p:tags r:id="rId26"/>
            </p:custDataLst>
          </p:nvPr>
        </p:nvSpPr>
        <p:spPr bwMode="gray">
          <a:xfrm>
            <a:off x="1096963" y="6048375"/>
            <a:ext cx="200025"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617031-9AFC-4F4A-BA09-EBC0D3A90AC3}" type="datetime'''''''''''''9''''''3''''''''0'''''''''''''">
              <a:rPr lang="ja-JP" altLang="en-US" sz="800" smtClean="0">
                <a:effectLst/>
                <a:sym typeface="+mn-lt"/>
              </a:rPr>
              <a:pPr marL="0" lvl="0" indent="0">
                <a:spcBef>
                  <a:spcPct val="0"/>
                </a:spcBef>
                <a:buNone/>
              </a:pPr>
              <a:t>930</a:t>
            </a:fld>
            <a:endParaRPr kumimoji="1" lang="ja-JP" altLang="en-US" sz="800" dirty="0">
              <a:sym typeface="+mn-lt"/>
            </a:endParaRPr>
          </a:p>
        </p:txBody>
      </p:sp>
      <p:sp useBgFill="1">
        <p:nvSpPr>
          <p:cNvPr id="588" name="テキスト プレースホルダ 9">
            <a:extLst>
              <a:ext uri="{FF2B5EF4-FFF2-40B4-BE49-F238E27FC236}">
                <a16:creationId xmlns:a16="http://schemas.microsoft.com/office/drawing/2014/main" id="{742B68AD-1428-5452-969C-2816AE01B4CE}"/>
              </a:ext>
            </a:extLst>
          </p:cNvPr>
          <p:cNvSpPr>
            <a:spLocks/>
          </p:cNvSpPr>
          <p:nvPr>
            <p:custDataLst>
              <p:tags r:id="rId27"/>
            </p:custDataLst>
          </p:nvPr>
        </p:nvSpPr>
        <p:spPr bwMode="gray">
          <a:xfrm>
            <a:off x="717550" y="5573713"/>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A4FC4D6-BD57-4972-B1D4-FB745568010E}" type="datetime'''''7,''''1''''''''''''''''''''''''2''''''''''''9'''''''">
              <a:rPr lang="ja-JP" altLang="en-US" sz="800" smtClean="0">
                <a:effectLst/>
                <a:sym typeface="+mn-lt"/>
              </a:rPr>
              <a:pPr marL="0" lvl="0" indent="0">
                <a:spcBef>
                  <a:spcPct val="0"/>
                </a:spcBef>
                <a:buNone/>
              </a:pPr>
              <a:t>7,129</a:t>
            </a:fld>
            <a:endParaRPr kumimoji="1" lang="ja-JP" altLang="en-US" sz="800" dirty="0">
              <a:sym typeface="+mn-lt"/>
            </a:endParaRPr>
          </a:p>
        </p:txBody>
      </p:sp>
      <p:sp useBgFill="1">
        <p:nvSpPr>
          <p:cNvPr id="572" name="テキスト プレースホルダ 9">
            <a:extLst>
              <a:ext uri="{FF2B5EF4-FFF2-40B4-BE49-F238E27FC236}">
                <a16:creationId xmlns:a16="http://schemas.microsoft.com/office/drawing/2014/main" id="{B940E777-8BAE-390D-559B-DB0133716264}"/>
              </a:ext>
            </a:extLst>
          </p:cNvPr>
          <p:cNvSpPr>
            <a:spLocks/>
          </p:cNvSpPr>
          <p:nvPr>
            <p:custDataLst>
              <p:tags r:id="rId28"/>
            </p:custDataLst>
          </p:nvPr>
        </p:nvSpPr>
        <p:spPr bwMode="gray">
          <a:xfrm>
            <a:off x="2886075" y="5991225"/>
            <a:ext cx="200025"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F3A2B0-F68A-4BCA-AAB8-373C42B78F89}" type="datetime'''''''8''''''''''''''4''1'">
              <a:rPr lang="ja-JP" altLang="en-US" sz="800" smtClean="0">
                <a:effectLst/>
                <a:sym typeface="+mn-lt"/>
              </a:rPr>
              <a:pPr marL="0" lvl="0" indent="0" algn="r">
                <a:spcBef>
                  <a:spcPct val="0"/>
                </a:spcBef>
                <a:buNone/>
              </a:pPr>
              <a:t>841</a:t>
            </a:fld>
            <a:endParaRPr kumimoji="1" lang="ja-JP" altLang="en-US" sz="800" dirty="0">
              <a:sym typeface="+mn-lt"/>
            </a:endParaRPr>
          </a:p>
        </p:txBody>
      </p:sp>
      <p:sp useBgFill="1">
        <p:nvSpPr>
          <p:cNvPr id="546" name="テキスト プレースホルダ 9">
            <a:extLst>
              <a:ext uri="{FF2B5EF4-FFF2-40B4-BE49-F238E27FC236}">
                <a16:creationId xmlns:a16="http://schemas.microsoft.com/office/drawing/2014/main" id="{05438DBE-D52B-96ED-509F-49E4F2859093}"/>
              </a:ext>
            </a:extLst>
          </p:cNvPr>
          <p:cNvSpPr>
            <a:spLocks/>
          </p:cNvSpPr>
          <p:nvPr>
            <p:custDataLst>
              <p:tags r:id="rId29"/>
            </p:custDataLst>
          </p:nvPr>
        </p:nvSpPr>
        <p:spPr bwMode="gray">
          <a:xfrm>
            <a:off x="844550" y="5724525"/>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FF581E-D631-48ED-9861-F70C72F085CC}" type="datetime'''''''''3'''''',''''''''0''9''''''''''''''''''''7'''">
              <a:rPr lang="ja-JP" altLang="en-US" sz="800" smtClean="0">
                <a:effectLst/>
                <a:sym typeface="+mn-lt"/>
              </a:rPr>
              <a:pPr marL="0" lvl="0" indent="0" algn="ctr">
                <a:spcBef>
                  <a:spcPct val="0"/>
                </a:spcBef>
                <a:buNone/>
              </a:pPr>
              <a:t>3,097</a:t>
            </a:fld>
            <a:endParaRPr kumimoji="1" lang="ja-JP" altLang="en-US" sz="800" dirty="0">
              <a:sym typeface="+mn-lt"/>
            </a:endParaRPr>
          </a:p>
        </p:txBody>
      </p:sp>
      <p:sp>
        <p:nvSpPr>
          <p:cNvPr id="108" name="テキスト プレースホルダ 9">
            <a:extLst>
              <a:ext uri="{FF2B5EF4-FFF2-40B4-BE49-F238E27FC236}">
                <a16:creationId xmlns:a16="http://schemas.microsoft.com/office/drawing/2014/main" id="{E058B8B0-71C5-C92C-836C-D55517FA663D}"/>
              </a:ext>
            </a:extLst>
          </p:cNvPr>
          <p:cNvSpPr>
            <a:spLocks/>
          </p:cNvSpPr>
          <p:nvPr>
            <p:custDataLst>
              <p:tags r:id="rId30"/>
            </p:custDataLst>
          </p:nvPr>
        </p:nvSpPr>
        <p:spPr bwMode="auto">
          <a:xfrm>
            <a:off x="310197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C7FAA-C9C4-4B52-AB73-FD192C50814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2BFFD27D-E70C-8680-F5DE-6AF8C16643E7}"/>
              </a:ext>
            </a:extLst>
          </p:cNvPr>
          <p:cNvSpPr>
            <a:spLocks/>
          </p:cNvSpPr>
          <p:nvPr>
            <p:custDataLst>
              <p:tags r:id="rId31"/>
            </p:custDataLst>
          </p:nvPr>
        </p:nvSpPr>
        <p:spPr bwMode="auto">
          <a:xfrm>
            <a:off x="280670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91DD51-AFC4-493F-9665-5A85E2E79020}"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536" name="テキスト プレースホルダ 9">
            <a:extLst>
              <a:ext uri="{FF2B5EF4-FFF2-40B4-BE49-F238E27FC236}">
                <a16:creationId xmlns:a16="http://schemas.microsoft.com/office/drawing/2014/main" id="{CEB6990E-6C4E-A26A-E613-07009ADA5FF3}"/>
              </a:ext>
            </a:extLst>
          </p:cNvPr>
          <p:cNvSpPr>
            <a:spLocks/>
          </p:cNvSpPr>
          <p:nvPr>
            <p:custDataLst>
              <p:tags r:id="rId32"/>
            </p:custDataLst>
          </p:nvPr>
        </p:nvSpPr>
        <p:spPr bwMode="gray">
          <a:xfrm>
            <a:off x="3332163" y="5813425"/>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57AA88-777F-430D-9BE4-1D32630BB439}" type="datetime'''''''''''''''''''''''''''''1'''''',30''''''''0'''''''''">
              <a:rPr lang="ja-JP" altLang="en-US" sz="800" smtClean="0">
                <a:effectLst/>
                <a:sym typeface="+mn-lt"/>
              </a:rPr>
              <a:pPr marL="0" lvl="0" indent="0" algn="ctr">
                <a:spcBef>
                  <a:spcPct val="0"/>
                </a:spcBef>
                <a:buNone/>
              </a:pPr>
              <a:t>1,300</a:t>
            </a:fld>
            <a:endParaRPr kumimoji="1" lang="ja-JP" altLang="en-US" sz="800" dirty="0">
              <a:sym typeface="+mn-lt"/>
            </a:endParaRPr>
          </a:p>
        </p:txBody>
      </p:sp>
      <p:sp useBgFill="1">
        <p:nvSpPr>
          <p:cNvPr id="555" name="テキスト プレースホルダ 9">
            <a:extLst>
              <a:ext uri="{FF2B5EF4-FFF2-40B4-BE49-F238E27FC236}">
                <a16:creationId xmlns:a16="http://schemas.microsoft.com/office/drawing/2014/main" id="{51CCC4BA-6095-55AD-D74F-A8D43E95B3E7}"/>
              </a:ext>
            </a:extLst>
          </p:cNvPr>
          <p:cNvSpPr>
            <a:spLocks/>
          </p:cNvSpPr>
          <p:nvPr>
            <p:custDataLst>
              <p:tags r:id="rId33"/>
            </p:custDataLst>
          </p:nvPr>
        </p:nvSpPr>
        <p:spPr bwMode="gray">
          <a:xfrm>
            <a:off x="819150" y="5999163"/>
            <a:ext cx="200025"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7F0CBCC-DBD7-4C9D-AA49-9D787367A5ED}" type="datetime'''''''''''''''''8''''''''9''''8'''''''''">
              <a:rPr lang="ja-JP" altLang="en-US" sz="800" smtClean="0">
                <a:effectLst/>
                <a:sym typeface="+mn-lt"/>
              </a:rPr>
              <a:pPr marL="0" lvl="0" indent="0">
                <a:spcBef>
                  <a:spcPct val="0"/>
                </a:spcBef>
                <a:buNone/>
              </a:pPr>
              <a:t>898</a:t>
            </a:fld>
            <a:endParaRPr kumimoji="1" lang="ja-JP" altLang="en-US" sz="800" dirty="0">
              <a:sym typeface="+mn-lt"/>
            </a:endParaRPr>
          </a:p>
        </p:txBody>
      </p:sp>
      <p:sp>
        <p:nvSpPr>
          <p:cNvPr id="109" name="テキスト プレースホルダ 9">
            <a:extLst>
              <a:ext uri="{FF2B5EF4-FFF2-40B4-BE49-F238E27FC236}">
                <a16:creationId xmlns:a16="http://schemas.microsoft.com/office/drawing/2014/main" id="{896C1AB3-C517-5737-B80F-79817CF1FEBD}"/>
              </a:ext>
            </a:extLst>
          </p:cNvPr>
          <p:cNvSpPr>
            <a:spLocks/>
          </p:cNvSpPr>
          <p:nvPr>
            <p:custDataLst>
              <p:tags r:id="rId34"/>
            </p:custDataLst>
          </p:nvPr>
        </p:nvSpPr>
        <p:spPr bwMode="auto">
          <a:xfrm>
            <a:off x="339883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2A33AF-2932-4FF4-8EE5-3404C978426F}"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7992DD88-CA1D-A0C9-ADA6-D6820DC8D599}"/>
              </a:ext>
            </a:extLst>
          </p:cNvPr>
          <p:cNvSpPr>
            <a:spLocks/>
          </p:cNvSpPr>
          <p:nvPr>
            <p:custDataLst>
              <p:tags r:id="rId35"/>
            </p:custDataLst>
          </p:nvPr>
        </p:nvSpPr>
        <p:spPr bwMode="auto">
          <a:xfrm>
            <a:off x="666750" y="6278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90EE8-0332-49E1-A69F-9CBF599CEA6E}"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useBgFill="1">
        <p:nvSpPr>
          <p:cNvPr id="537" name="テキスト プレースホルダ 9">
            <a:extLst>
              <a:ext uri="{FF2B5EF4-FFF2-40B4-BE49-F238E27FC236}">
                <a16:creationId xmlns:a16="http://schemas.microsoft.com/office/drawing/2014/main" id="{32A1B569-93A5-E934-A372-4663760ABA9B}"/>
              </a:ext>
            </a:extLst>
          </p:cNvPr>
          <p:cNvSpPr>
            <a:spLocks/>
          </p:cNvSpPr>
          <p:nvPr>
            <p:custDataLst>
              <p:tags r:id="rId36"/>
            </p:custDataLst>
          </p:nvPr>
        </p:nvSpPr>
        <p:spPr bwMode="gray">
          <a:xfrm>
            <a:off x="3627438" y="5948363"/>
            <a:ext cx="285750"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2443CE-6C59-43ED-B489-1C2473810F41}" type="datetime'''''1'''''''''''''''''',''''''''70''''7'''''">
              <a:rPr lang="ja-JP" altLang="en-US" sz="800" smtClean="0">
                <a:effectLst/>
                <a:sym typeface="+mn-lt"/>
              </a:rPr>
              <a:pPr marL="0" lvl="0" indent="0" algn="ctr">
                <a:spcBef>
                  <a:spcPct val="0"/>
                </a:spcBef>
                <a:buNone/>
              </a:pPr>
              <a:t>1,707</a:t>
            </a:fld>
            <a:endParaRPr kumimoji="1" lang="ja-JP" altLang="en-US" sz="800" dirty="0">
              <a:sym typeface="+mn-lt"/>
            </a:endParaRPr>
          </a:p>
        </p:txBody>
      </p:sp>
      <p:sp useBgFill="1">
        <p:nvSpPr>
          <p:cNvPr id="524" name="テキスト プレースホルダ 9">
            <a:extLst>
              <a:ext uri="{FF2B5EF4-FFF2-40B4-BE49-F238E27FC236}">
                <a16:creationId xmlns:a16="http://schemas.microsoft.com/office/drawing/2014/main" id="{BE6A9F49-00FA-DE7D-CF0C-DA0CCF8D9280}"/>
              </a:ext>
            </a:extLst>
          </p:cNvPr>
          <p:cNvSpPr>
            <a:spLocks/>
          </p:cNvSpPr>
          <p:nvPr>
            <p:custDataLst>
              <p:tags r:id="rId37"/>
            </p:custDataLst>
          </p:nvPr>
        </p:nvSpPr>
        <p:spPr bwMode="gray">
          <a:xfrm>
            <a:off x="3765550" y="6083300"/>
            <a:ext cx="200025"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5763F88-A5E7-4E55-B1CC-8BE92985FF7E}" type="datetime'''''''2''4''''''''''''''''''''''''''''''''''''''''6'''''">
              <a:rPr lang="ja-JP" altLang="en-US" sz="800" smtClean="0">
                <a:effectLst/>
                <a:sym typeface="+mn-lt"/>
              </a:rPr>
              <a:pPr marL="0" lvl="0" indent="0">
                <a:spcBef>
                  <a:spcPct val="0"/>
                </a:spcBef>
                <a:buNone/>
              </a:pPr>
              <a:t>246</a:t>
            </a:fld>
            <a:endParaRPr kumimoji="1" lang="ja-JP" altLang="en-US" sz="800" dirty="0">
              <a:sym typeface="+mn-lt"/>
            </a:endParaRPr>
          </a:p>
        </p:txBody>
      </p:sp>
      <p:sp>
        <p:nvSpPr>
          <p:cNvPr id="110" name="テキスト プレースホルダ 9">
            <a:extLst>
              <a:ext uri="{FF2B5EF4-FFF2-40B4-BE49-F238E27FC236}">
                <a16:creationId xmlns:a16="http://schemas.microsoft.com/office/drawing/2014/main" id="{CA58AA7B-F0AC-68B0-FAB5-EBAEAE95518C}"/>
              </a:ext>
            </a:extLst>
          </p:cNvPr>
          <p:cNvSpPr>
            <a:spLocks/>
          </p:cNvSpPr>
          <p:nvPr>
            <p:custDataLst>
              <p:tags r:id="rId38"/>
            </p:custDataLst>
          </p:nvPr>
        </p:nvSpPr>
        <p:spPr bwMode="auto">
          <a:xfrm>
            <a:off x="369411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CFEEF6-6398-4E2C-AB0E-7987D713CAF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1EEB7BCB-546B-AF85-76B5-60E3C10BE6BD}"/>
              </a:ext>
            </a:extLst>
          </p:cNvPr>
          <p:cNvSpPr>
            <a:spLocks/>
          </p:cNvSpPr>
          <p:nvPr>
            <p:custDataLst>
              <p:tags r:id="rId39"/>
            </p:custDataLst>
          </p:nvPr>
        </p:nvSpPr>
        <p:spPr bwMode="auto">
          <a:xfrm>
            <a:off x="103187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17084-C804-46EB-9069-C390CB5BC65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useBgFill="1">
        <p:nvSpPr>
          <p:cNvPr id="538" name="テキスト プレースホルダ 9">
            <a:extLst>
              <a:ext uri="{FF2B5EF4-FFF2-40B4-BE49-F238E27FC236}">
                <a16:creationId xmlns:a16="http://schemas.microsoft.com/office/drawing/2014/main" id="{D8F9ECCE-4787-5114-AE65-AF856C02D40C}"/>
              </a:ext>
            </a:extLst>
          </p:cNvPr>
          <p:cNvSpPr>
            <a:spLocks/>
          </p:cNvSpPr>
          <p:nvPr>
            <p:custDataLst>
              <p:tags r:id="rId40"/>
            </p:custDataLst>
          </p:nvPr>
        </p:nvSpPr>
        <p:spPr bwMode="gray">
          <a:xfrm>
            <a:off x="3922713" y="5619750"/>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F17E2E-4811-4BDB-BA5A-6B542A4AFE8F}" type="datetime'5'''''''''''''''',''''''2''''''0''''''''3'''''">
              <a:rPr lang="ja-JP" altLang="en-US" sz="800" smtClean="0">
                <a:effectLst/>
                <a:sym typeface="+mn-lt"/>
              </a:rPr>
              <a:pPr marL="0" lvl="0" indent="0" algn="ctr">
                <a:spcBef>
                  <a:spcPct val="0"/>
                </a:spcBef>
                <a:buNone/>
              </a:pPr>
              <a:t>5,203</a:t>
            </a:fld>
            <a:endParaRPr kumimoji="1" lang="ja-JP" altLang="en-US" sz="800" dirty="0">
              <a:sym typeface="+mn-lt"/>
            </a:endParaRPr>
          </a:p>
        </p:txBody>
      </p:sp>
      <p:sp useBgFill="1">
        <p:nvSpPr>
          <p:cNvPr id="539" name="テキスト プレースホルダ 9">
            <a:extLst>
              <a:ext uri="{FF2B5EF4-FFF2-40B4-BE49-F238E27FC236}">
                <a16:creationId xmlns:a16="http://schemas.microsoft.com/office/drawing/2014/main" id="{AF6A5467-B248-CBA4-1538-C4E631D917C7}"/>
              </a:ext>
            </a:extLst>
          </p:cNvPr>
          <p:cNvSpPr>
            <a:spLocks/>
          </p:cNvSpPr>
          <p:nvPr>
            <p:custDataLst>
              <p:tags r:id="rId41"/>
            </p:custDataLst>
          </p:nvPr>
        </p:nvSpPr>
        <p:spPr bwMode="gray">
          <a:xfrm>
            <a:off x="3910013" y="5857875"/>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68379BA-911A-473E-89B5-C4A2AF97E85D}" type="datetime'''''''1'''''''''''''''''''''''''',''5''''''''5''''''''1'''''''">
              <a:rPr lang="ja-JP" altLang="en-US" sz="800" smtClean="0">
                <a:effectLst/>
                <a:sym typeface="+mn-lt"/>
              </a:rPr>
              <a:pPr marL="0" lvl="0" indent="0">
                <a:spcBef>
                  <a:spcPct val="0"/>
                </a:spcBef>
                <a:buNone/>
              </a:pPr>
              <a:t>1,551</a:t>
            </a:fld>
            <a:endParaRPr kumimoji="1" lang="ja-JP" altLang="en-US" sz="800" dirty="0">
              <a:sym typeface="+mn-lt"/>
            </a:endParaRPr>
          </a:p>
        </p:txBody>
      </p:sp>
      <p:sp>
        <p:nvSpPr>
          <p:cNvPr id="111" name="テキスト プレースホルダ 9">
            <a:extLst>
              <a:ext uri="{FF2B5EF4-FFF2-40B4-BE49-F238E27FC236}">
                <a16:creationId xmlns:a16="http://schemas.microsoft.com/office/drawing/2014/main" id="{B5AED350-D5E3-D724-BCB1-D5A8EDA90F82}"/>
              </a:ext>
            </a:extLst>
          </p:cNvPr>
          <p:cNvSpPr>
            <a:spLocks/>
          </p:cNvSpPr>
          <p:nvPr>
            <p:custDataLst>
              <p:tags r:id="rId42"/>
            </p:custDataLst>
          </p:nvPr>
        </p:nvSpPr>
        <p:spPr bwMode="auto">
          <a:xfrm>
            <a:off x="398938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821465-B440-494B-BD7F-759F3E95DBA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useBgFill="1">
        <p:nvSpPr>
          <p:cNvPr id="124" name="テキスト プレースホルダ 9">
            <a:extLst>
              <a:ext uri="{FF2B5EF4-FFF2-40B4-BE49-F238E27FC236}">
                <a16:creationId xmlns:a16="http://schemas.microsoft.com/office/drawing/2014/main" id="{2DA32CB0-5E81-115F-8437-8FF7E957E91A}"/>
              </a:ext>
            </a:extLst>
          </p:cNvPr>
          <p:cNvSpPr>
            <a:spLocks/>
          </p:cNvSpPr>
          <p:nvPr>
            <p:custDataLst>
              <p:tags r:id="rId43"/>
            </p:custDataLst>
          </p:nvPr>
        </p:nvSpPr>
        <p:spPr bwMode="gray">
          <a:xfrm>
            <a:off x="4189413" y="2792413"/>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A6AAC0-A416-4FC7-9E1F-59DA1F9B89BA}" type="datetime'''6''''''''1'''''''''''''''''''',7''''8''''''''''''''''0'''''">
              <a:rPr lang="ja-JP" altLang="en-US" sz="800" smtClean="0">
                <a:effectLst/>
                <a:sym typeface="+mn-lt"/>
              </a:rPr>
              <a:pPr marL="0" lvl="0" indent="0" algn="ctr">
                <a:spcBef>
                  <a:spcPct val="0"/>
                </a:spcBef>
                <a:buNone/>
              </a:pPr>
              <a:t>61,780</a:t>
            </a:fld>
            <a:endParaRPr kumimoji="1" lang="ja-JP" altLang="en-US" sz="800" dirty="0">
              <a:sym typeface="+mn-lt"/>
            </a:endParaRPr>
          </a:p>
        </p:txBody>
      </p:sp>
      <p:sp useBgFill="1">
        <p:nvSpPr>
          <p:cNvPr id="123" name="テキスト プレースホルダ 9">
            <a:extLst>
              <a:ext uri="{FF2B5EF4-FFF2-40B4-BE49-F238E27FC236}">
                <a16:creationId xmlns:a16="http://schemas.microsoft.com/office/drawing/2014/main" id="{FA7979FF-6C54-AE13-02E5-20B9564CCD80}"/>
              </a:ext>
            </a:extLst>
          </p:cNvPr>
          <p:cNvSpPr>
            <a:spLocks/>
          </p:cNvSpPr>
          <p:nvPr>
            <p:custDataLst>
              <p:tags r:id="rId44"/>
            </p:custDataLst>
          </p:nvPr>
        </p:nvSpPr>
        <p:spPr bwMode="gray">
          <a:xfrm>
            <a:off x="3894138" y="4151313"/>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80635D-A9AB-4119-8CCC-5010F136B4BA}" type="datetime'''''34'''''''',5''''''''''''''''''''88'''''''''''''''''''''''">
              <a:rPr lang="ja-JP" altLang="en-US" sz="800" smtClean="0">
                <a:effectLst/>
                <a:sym typeface="+mn-lt"/>
              </a:rPr>
              <a:pPr marL="0" lvl="0" indent="0" algn="ctr">
                <a:spcBef>
                  <a:spcPct val="0"/>
                </a:spcBef>
                <a:buNone/>
              </a:pPr>
              <a:t>34,588</a:t>
            </a:fld>
            <a:endParaRPr kumimoji="1" lang="ja-JP" altLang="en-US" sz="800" dirty="0">
              <a:sym typeface="+mn-lt"/>
            </a:endParaRPr>
          </a:p>
        </p:txBody>
      </p:sp>
      <p:sp>
        <p:nvSpPr>
          <p:cNvPr id="112" name="テキスト プレースホルダ 9">
            <a:extLst>
              <a:ext uri="{FF2B5EF4-FFF2-40B4-BE49-F238E27FC236}">
                <a16:creationId xmlns:a16="http://schemas.microsoft.com/office/drawing/2014/main" id="{3D13DBB2-901E-4285-D13F-21578D0630EF}"/>
              </a:ext>
            </a:extLst>
          </p:cNvPr>
          <p:cNvSpPr>
            <a:spLocks/>
          </p:cNvSpPr>
          <p:nvPr>
            <p:custDataLst>
              <p:tags r:id="rId45"/>
            </p:custDataLst>
          </p:nvPr>
        </p:nvSpPr>
        <p:spPr bwMode="auto">
          <a:xfrm>
            <a:off x="428466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92CAFE-6261-4194-8A6A-3E602B214AAF}"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19A6DB99-7CC8-C637-D3AB-3992410BD930}"/>
              </a:ext>
            </a:extLst>
          </p:cNvPr>
          <p:cNvSpPr>
            <a:spLocks/>
          </p:cNvSpPr>
          <p:nvPr>
            <p:custDataLst>
              <p:tags r:id="rId46"/>
            </p:custDataLst>
          </p:nvPr>
        </p:nvSpPr>
        <p:spPr bwMode="auto">
          <a:xfrm>
            <a:off x="458152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C566A9-80F9-4498-8E7A-6DC5A652733E}"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564" name="テキスト プレースホルダ 9">
            <a:extLst>
              <a:ext uri="{FF2B5EF4-FFF2-40B4-BE49-F238E27FC236}">
                <a16:creationId xmlns:a16="http://schemas.microsoft.com/office/drawing/2014/main" id="{0F703F7F-3B07-260A-5C7A-45CFE99FFCA3}"/>
              </a:ext>
            </a:extLst>
          </p:cNvPr>
          <p:cNvSpPr>
            <a:spLocks/>
          </p:cNvSpPr>
          <p:nvPr>
            <p:custDataLst>
              <p:tags r:id="rId47"/>
            </p:custDataLst>
          </p:nvPr>
        </p:nvSpPr>
        <p:spPr bwMode="gray">
          <a:xfrm>
            <a:off x="1304925" y="5983288"/>
            <a:ext cx="200025"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AB62A-81AE-4519-B995-969CBE801D3C}" type="datetime'''''''9''''''''''''''''''''''''''''''''''''8''''5'''">
              <a:rPr lang="ja-JP" altLang="en-US" sz="800" smtClean="0">
                <a:effectLst/>
                <a:sym typeface="+mn-lt"/>
              </a:rPr>
              <a:pPr marL="0" lvl="0" indent="0" algn="ctr">
                <a:spcBef>
                  <a:spcPct val="0"/>
                </a:spcBef>
                <a:buNone/>
              </a:pPr>
              <a:t>985</a:t>
            </a:fld>
            <a:endParaRPr kumimoji="1" lang="ja-JP" altLang="en-US" sz="800" dirty="0">
              <a:sym typeface="+mn-lt"/>
            </a:endParaRPr>
          </a:p>
        </p:txBody>
      </p:sp>
      <p:sp>
        <p:nvSpPr>
          <p:cNvPr id="114" name="テキスト プレースホルダ 9">
            <a:extLst>
              <a:ext uri="{FF2B5EF4-FFF2-40B4-BE49-F238E27FC236}">
                <a16:creationId xmlns:a16="http://schemas.microsoft.com/office/drawing/2014/main" id="{CCE2EFB7-D0CF-7757-6B59-A80FBB9C421B}"/>
              </a:ext>
            </a:extLst>
          </p:cNvPr>
          <p:cNvSpPr>
            <a:spLocks/>
          </p:cNvSpPr>
          <p:nvPr>
            <p:custDataLst>
              <p:tags r:id="rId48"/>
            </p:custDataLst>
          </p:nvPr>
        </p:nvSpPr>
        <p:spPr bwMode="auto">
          <a:xfrm>
            <a:off x="487680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625828-5C05-4073-AD9C-B9B4A046F49A}"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useBgFill="1">
        <p:nvSpPr>
          <p:cNvPr id="579" name="テキスト プレースホルダ 9">
            <a:extLst>
              <a:ext uri="{FF2B5EF4-FFF2-40B4-BE49-F238E27FC236}">
                <a16:creationId xmlns:a16="http://schemas.microsoft.com/office/drawing/2014/main" id="{009972CC-5B82-E46F-2D7F-B4DB510CD5E0}"/>
              </a:ext>
            </a:extLst>
          </p:cNvPr>
          <p:cNvSpPr>
            <a:spLocks/>
          </p:cNvSpPr>
          <p:nvPr>
            <p:custDataLst>
              <p:tags r:id="rId49"/>
            </p:custDataLst>
          </p:nvPr>
        </p:nvSpPr>
        <p:spPr bwMode="gray">
          <a:xfrm>
            <a:off x="4249738" y="6078538"/>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4933468-D382-4590-B7E0-6BBD8DCDB699}" type="datetime'''''''1,''''34''''''''''''''''4'''''''''''''''''">
              <a:rPr lang="ja-JP" altLang="en-US" sz="800" smtClean="0">
                <a:effectLst/>
                <a:sym typeface="+mn-lt"/>
              </a:rPr>
              <a:pPr marL="0" lvl="0" indent="0">
                <a:spcBef>
                  <a:spcPct val="0"/>
                </a:spcBef>
                <a:buNone/>
              </a:pPr>
              <a:t>1,344</a:t>
            </a:fld>
            <a:endParaRPr kumimoji="1" lang="ja-JP" altLang="en-US" sz="800" dirty="0">
              <a:sym typeface="+mn-lt"/>
            </a:endParaRPr>
          </a:p>
        </p:txBody>
      </p:sp>
      <p:graphicFrame>
        <p:nvGraphicFramePr>
          <p:cNvPr id="656" name="Chart 655">
            <a:extLst>
              <a:ext uri="{FF2B5EF4-FFF2-40B4-BE49-F238E27FC236}">
                <a16:creationId xmlns:a16="http://schemas.microsoft.com/office/drawing/2014/main" id="{99B31B56-DEDC-28AC-ADC2-E36D2749AC92}"/>
              </a:ext>
            </a:extLst>
          </p:cNvPr>
          <p:cNvGraphicFramePr/>
          <p:nvPr>
            <p:custDataLst>
              <p:tags r:id="rId50"/>
            </p:custDataLst>
            <p:extLst>
              <p:ext uri="{D42A27DB-BD31-4B8C-83A1-F6EECF244321}">
                <p14:modId xmlns:p14="http://schemas.microsoft.com/office/powerpoint/2010/main" val="3005099940"/>
              </p:ext>
            </p:extLst>
          </p:nvPr>
        </p:nvGraphicFramePr>
        <p:xfrm>
          <a:off x="5229225" y="2411413"/>
          <a:ext cx="4291013" cy="3968750"/>
        </p:xfrm>
        <a:graphic>
          <a:graphicData uri="http://schemas.openxmlformats.org/drawingml/2006/chart">
            <c:chart xmlns:c="http://schemas.openxmlformats.org/drawingml/2006/chart" xmlns:r="http://schemas.openxmlformats.org/officeDocument/2006/relationships" r:id="rId123"/>
          </a:graphicData>
        </a:graphic>
      </p:graphicFrame>
      <p:cxnSp>
        <p:nvCxnSpPr>
          <p:cNvPr id="530" name="Straight Connector 529">
            <a:extLst>
              <a:ext uri="{FF2B5EF4-FFF2-40B4-BE49-F238E27FC236}">
                <a16:creationId xmlns:a16="http://schemas.microsoft.com/office/drawing/2014/main" id="{80AEF8BD-8225-CEB2-9BE5-70801F968E05}"/>
              </a:ext>
            </a:extLst>
          </p:cNvPr>
          <p:cNvCxnSpPr/>
          <p:nvPr>
            <p:custDataLst>
              <p:tags r:id="rId51"/>
            </p:custDataLst>
          </p:nvPr>
        </p:nvCxnSpPr>
        <p:spPr bwMode="auto">
          <a:xfrm>
            <a:off x="6403975" y="58864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DEBEDBFA-8468-F409-84B4-B4A8FB3BA95E}"/>
              </a:ext>
            </a:extLst>
          </p:cNvPr>
          <p:cNvCxnSpPr/>
          <p:nvPr>
            <p:custDataLst>
              <p:tags r:id="rId52"/>
            </p:custDataLst>
          </p:nvPr>
        </p:nvCxnSpPr>
        <p:spPr bwMode="auto">
          <a:xfrm flipH="1">
            <a:off x="5651500" y="5829300"/>
            <a:ext cx="3651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F962EA15-008A-FB2D-07D8-D35F1E7A44D9}"/>
              </a:ext>
            </a:extLst>
          </p:cNvPr>
          <p:cNvCxnSpPr/>
          <p:nvPr>
            <p:custDataLst>
              <p:tags r:id="rId53"/>
            </p:custDataLst>
          </p:nvPr>
        </p:nvCxnSpPr>
        <p:spPr bwMode="auto">
          <a:xfrm>
            <a:off x="6135688" y="58912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id="{C97999F3-7F13-B8B7-ECB7-F21CB26B011B}"/>
              </a:ext>
            </a:extLst>
          </p:cNvPr>
          <p:cNvCxnSpPr/>
          <p:nvPr>
            <p:custDataLst>
              <p:tags r:id="rId54"/>
            </p:custDataLst>
          </p:nvPr>
        </p:nvCxnSpPr>
        <p:spPr bwMode="auto">
          <a:xfrm>
            <a:off x="8810625" y="59150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A8EF2C78-5690-9C8B-0407-1F92C058048E}"/>
              </a:ext>
            </a:extLst>
          </p:cNvPr>
          <p:cNvCxnSpPr/>
          <p:nvPr>
            <p:custDataLst>
              <p:tags r:id="rId55"/>
            </p:custDataLst>
          </p:nvPr>
        </p:nvCxnSpPr>
        <p:spPr bwMode="auto">
          <a:xfrm>
            <a:off x="7740650" y="59563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14070F67-1E82-FAAD-2FD3-3D85C443BAA0}"/>
              </a:ext>
            </a:extLst>
          </p:cNvPr>
          <p:cNvCxnSpPr/>
          <p:nvPr>
            <p:custDataLst>
              <p:tags r:id="rId56"/>
            </p:custDataLst>
          </p:nvPr>
        </p:nvCxnSpPr>
        <p:spPr bwMode="auto">
          <a:xfrm>
            <a:off x="8008938" y="59356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AC00CF4F-96D2-A8AA-0F6B-8E56819E2779}"/>
              </a:ext>
            </a:extLst>
          </p:cNvPr>
          <p:cNvCxnSpPr/>
          <p:nvPr>
            <p:custDataLst>
              <p:tags r:id="rId57"/>
            </p:custDataLst>
          </p:nvPr>
        </p:nvCxnSpPr>
        <p:spPr bwMode="auto">
          <a:xfrm>
            <a:off x="8275638" y="59245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DB6F1B59-83F2-BD8D-548A-E2027C9AC2B1}"/>
              </a:ext>
            </a:extLst>
          </p:cNvPr>
          <p:cNvCxnSpPr/>
          <p:nvPr>
            <p:custDataLst>
              <p:tags r:id="rId58"/>
            </p:custDataLst>
          </p:nvPr>
        </p:nvCxnSpPr>
        <p:spPr bwMode="auto">
          <a:xfrm>
            <a:off x="8543925" y="59340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7" name="Straight Connector 576">
            <a:extLst>
              <a:ext uri="{FF2B5EF4-FFF2-40B4-BE49-F238E27FC236}">
                <a16:creationId xmlns:a16="http://schemas.microsoft.com/office/drawing/2014/main" id="{C53693CD-09F9-425A-EAFA-6E46687CAC9A}"/>
              </a:ext>
            </a:extLst>
          </p:cNvPr>
          <p:cNvCxnSpPr/>
          <p:nvPr>
            <p:custDataLst>
              <p:tags r:id="rId59"/>
            </p:custDataLst>
          </p:nvPr>
        </p:nvCxnSpPr>
        <p:spPr bwMode="auto">
          <a:xfrm>
            <a:off x="9345613" y="31765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4728BFD2-2FFE-572C-AD6C-914040ACCDAB}"/>
              </a:ext>
            </a:extLst>
          </p:cNvPr>
          <p:cNvCxnSpPr/>
          <p:nvPr>
            <p:custDataLst>
              <p:tags r:id="rId60"/>
            </p:custDataLst>
          </p:nvPr>
        </p:nvCxnSpPr>
        <p:spPr bwMode="auto">
          <a:xfrm flipH="1" flipV="1">
            <a:off x="6176963" y="6102350"/>
            <a:ext cx="7937" cy="12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12" name="テキスト プレースホルダ 9">
            <a:extLst>
              <a:ext uri="{FF2B5EF4-FFF2-40B4-BE49-F238E27FC236}">
                <a16:creationId xmlns:a16="http://schemas.microsoft.com/office/drawing/2014/main" id="{473CD95B-CAFB-5FE3-5E78-842A4C1D70B7}"/>
              </a:ext>
            </a:extLst>
          </p:cNvPr>
          <p:cNvSpPr>
            <a:spLocks/>
          </p:cNvSpPr>
          <p:nvPr>
            <p:custDataLst>
              <p:tags r:id="rId61"/>
            </p:custDataLst>
          </p:nvPr>
        </p:nvSpPr>
        <p:spPr bwMode="gray">
          <a:xfrm>
            <a:off x="8175625" y="6084888"/>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419AB6C-F5DA-462C-8988-799EDFD77186}" type="datetime'''''0''''''''''''.0''''''''''''''''''5'''''''''">
              <a:rPr lang="ja-JP" altLang="en-US" sz="800" smtClean="0">
                <a:effectLst/>
              </a:rPr>
              <a:pPr marL="0" lvl="0" indent="0">
                <a:spcBef>
                  <a:spcPct val="0"/>
                </a:spcBef>
                <a:buNone/>
              </a:pPr>
              <a:t>0.05</a:t>
            </a:fld>
            <a:endParaRPr kumimoji="1" lang="ja-JP" altLang="en-US" sz="800" dirty="0">
              <a:sym typeface="+mn-lt"/>
            </a:endParaRPr>
          </a:p>
        </p:txBody>
      </p:sp>
      <p:sp useBgFill="1">
        <p:nvSpPr>
          <p:cNvPr id="118" name="テキスト プレースホルダ 9">
            <a:extLst>
              <a:ext uri="{FF2B5EF4-FFF2-40B4-BE49-F238E27FC236}">
                <a16:creationId xmlns:a16="http://schemas.microsoft.com/office/drawing/2014/main" id="{20A5DD9E-92ED-54F8-A8EF-8FD00D0F8EE5}"/>
              </a:ext>
            </a:extLst>
          </p:cNvPr>
          <p:cNvSpPr>
            <a:spLocks/>
          </p:cNvSpPr>
          <p:nvPr>
            <p:custDataLst>
              <p:tags r:id="rId62"/>
            </p:custDataLst>
          </p:nvPr>
        </p:nvSpPr>
        <p:spPr bwMode="gray">
          <a:xfrm>
            <a:off x="5394325" y="6042025"/>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BA784C8-FE7F-430A-AC7D-B9D344F20F0D}" type="datetime'''''''''''''''0''''''''''''''.''2''''''''''''2'''''''''''''">
              <a:rPr lang="ja-JP" altLang="en-US" sz="800" smtClean="0">
                <a:effectLst/>
              </a:rPr>
              <a:pPr marL="0" lvl="0" indent="0">
                <a:spcBef>
                  <a:spcPct val="0"/>
                </a:spcBef>
                <a:buNone/>
              </a:pPr>
              <a:t>0.22</a:t>
            </a:fld>
            <a:endParaRPr kumimoji="1" lang="ja-JP" altLang="en-US" sz="800" dirty="0">
              <a:sym typeface="+mn-lt"/>
            </a:endParaRPr>
          </a:p>
        </p:txBody>
      </p:sp>
      <p:sp useBgFill="1">
        <p:nvSpPr>
          <p:cNvPr id="517" name="テキスト プレースホルダ 9">
            <a:extLst>
              <a:ext uri="{FF2B5EF4-FFF2-40B4-BE49-F238E27FC236}">
                <a16:creationId xmlns:a16="http://schemas.microsoft.com/office/drawing/2014/main" id="{FC652A87-33D7-1ABF-1CB5-2C340B9A1FCB}"/>
              </a:ext>
            </a:extLst>
          </p:cNvPr>
          <p:cNvSpPr>
            <a:spLocks/>
          </p:cNvSpPr>
          <p:nvPr>
            <p:custDataLst>
              <p:tags r:id="rId63"/>
            </p:custDataLst>
          </p:nvPr>
        </p:nvSpPr>
        <p:spPr bwMode="gray">
          <a:xfrm>
            <a:off x="8429624" y="58118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BF6902-DF48-47DE-98EA-D3374DF7CAAB}" type="datetime'''''0''''''''''''''''''''.''''''''''2''''''''''''''''9'''''''">
              <a:rPr lang="ja-JP" altLang="en-US" sz="800" smtClean="0">
                <a:effectLst/>
              </a:rPr>
              <a:pPr/>
              <a:t>0.29</a:t>
            </a:fld>
            <a:endParaRPr kumimoji="1" lang="ja-JP" altLang="en-US" sz="800" dirty="0">
              <a:sym typeface="+mn-lt"/>
            </a:endParaRPr>
          </a:p>
        </p:txBody>
      </p:sp>
      <p:sp useBgFill="1">
        <p:nvSpPr>
          <p:cNvPr id="519" name="テキスト プレースホルダ 9">
            <a:extLst>
              <a:ext uri="{FF2B5EF4-FFF2-40B4-BE49-F238E27FC236}">
                <a16:creationId xmlns:a16="http://schemas.microsoft.com/office/drawing/2014/main" id="{E4C3D3F9-8E72-1EAB-CC8B-6855C4B92BCB}"/>
              </a:ext>
            </a:extLst>
          </p:cNvPr>
          <p:cNvSpPr>
            <a:spLocks/>
          </p:cNvSpPr>
          <p:nvPr>
            <p:custDataLst>
              <p:tags r:id="rId64"/>
            </p:custDataLst>
          </p:nvPr>
        </p:nvSpPr>
        <p:spPr bwMode="gray">
          <a:xfrm>
            <a:off x="9328150" y="6103938"/>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8690354-3C18-42E4-B7A1-CD7E05398A27}" type="datetime'''''''''''0''''''''.''''''''''''05'''''''''''''">
              <a:rPr lang="ja-JP" altLang="en-US" sz="800" smtClean="0">
                <a:effectLst/>
              </a:rPr>
              <a:pPr marL="0" lvl="0" indent="0">
                <a:spcBef>
                  <a:spcPct val="0"/>
                </a:spcBef>
                <a:buNone/>
              </a:pPr>
              <a:t>0.05</a:t>
            </a:fld>
            <a:endParaRPr kumimoji="1" lang="ja-JP" altLang="en-US" sz="800" dirty="0">
              <a:sym typeface="+mn-lt"/>
            </a:endParaRPr>
          </a:p>
        </p:txBody>
      </p:sp>
      <p:sp useBgFill="1">
        <p:nvSpPr>
          <p:cNvPr id="513" name="テキスト プレースホルダ 9">
            <a:extLst>
              <a:ext uri="{FF2B5EF4-FFF2-40B4-BE49-F238E27FC236}">
                <a16:creationId xmlns:a16="http://schemas.microsoft.com/office/drawing/2014/main" id="{9478318D-F726-CA16-C675-7D1206685CFB}"/>
              </a:ext>
            </a:extLst>
          </p:cNvPr>
          <p:cNvSpPr>
            <a:spLocks/>
          </p:cNvSpPr>
          <p:nvPr>
            <p:custDataLst>
              <p:tags r:id="rId65"/>
            </p:custDataLst>
          </p:nvPr>
        </p:nvSpPr>
        <p:spPr bwMode="gray">
          <a:xfrm>
            <a:off x="8429624" y="43640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62EC87-BF7F-4C0A-B1BA-8BADA54AE036}" type="datetime'''''''6''''.''''''''5''''0'''''''''''''''''''''''''''''">
              <a:rPr lang="ja-JP" altLang="en-US" sz="800" smtClean="0">
                <a:effectLst/>
              </a:rPr>
              <a:pPr/>
              <a:t>6.50</a:t>
            </a:fld>
            <a:endParaRPr kumimoji="1" lang="ja-JP" altLang="en-US" sz="800" dirty="0">
              <a:sym typeface="+mn-lt"/>
            </a:endParaRPr>
          </a:p>
        </p:txBody>
      </p:sp>
      <p:sp useBgFill="1">
        <p:nvSpPr>
          <p:cNvPr id="563" name="テキスト プレースホルダ 9">
            <a:extLst>
              <a:ext uri="{FF2B5EF4-FFF2-40B4-BE49-F238E27FC236}">
                <a16:creationId xmlns:a16="http://schemas.microsoft.com/office/drawing/2014/main" id="{44443892-2E3B-CEA3-60DB-46C240C1F6B8}"/>
              </a:ext>
            </a:extLst>
          </p:cNvPr>
          <p:cNvSpPr>
            <a:spLocks/>
          </p:cNvSpPr>
          <p:nvPr>
            <p:custDataLst>
              <p:tags r:id="rId66"/>
            </p:custDataLst>
          </p:nvPr>
        </p:nvSpPr>
        <p:spPr bwMode="gray">
          <a:xfrm>
            <a:off x="6602413" y="6072188"/>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B679AA4-3E0E-4587-9478-8AF7BA613D13}" type="datetime'''0''''.2''''4'''''''''''''">
              <a:rPr lang="ja-JP" altLang="en-US" sz="800" smtClean="0">
                <a:effectLst/>
              </a:rPr>
              <a:pPr marL="0" lvl="0" indent="0">
                <a:spcBef>
                  <a:spcPct val="0"/>
                </a:spcBef>
                <a:buNone/>
              </a:pPr>
              <a:t>0.24</a:t>
            </a:fld>
            <a:endParaRPr kumimoji="1" lang="ja-JP" altLang="en-US" sz="800" dirty="0">
              <a:sym typeface="+mn-lt"/>
            </a:endParaRPr>
          </a:p>
        </p:txBody>
      </p:sp>
      <p:sp useBgFill="1">
        <p:nvSpPr>
          <p:cNvPr id="568" name="テキスト プレースホルダ 9">
            <a:extLst>
              <a:ext uri="{FF2B5EF4-FFF2-40B4-BE49-F238E27FC236}">
                <a16:creationId xmlns:a16="http://schemas.microsoft.com/office/drawing/2014/main" id="{12BB41CE-29D9-C20F-1571-E50C3E5FF7C3}"/>
              </a:ext>
            </a:extLst>
          </p:cNvPr>
          <p:cNvSpPr>
            <a:spLocks/>
          </p:cNvSpPr>
          <p:nvPr>
            <p:custDataLst>
              <p:tags r:id="rId67"/>
            </p:custDataLst>
          </p:nvPr>
        </p:nvSpPr>
        <p:spPr bwMode="gray">
          <a:xfrm>
            <a:off x="5632450" y="570706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BB217C-8938-4CB9-86F4-C7A62156339A}" type="datetime'''''''''''0''''.''''''''''''7''''4'''''''''''''''">
              <a:rPr lang="ja-JP" altLang="en-US" sz="800" smtClean="0">
                <a:effectLst/>
                <a:sym typeface="+mn-lt"/>
              </a:rPr>
              <a:pPr marL="0" lvl="0" indent="0" algn="ctr">
                <a:spcBef>
                  <a:spcPct val="0"/>
                </a:spcBef>
                <a:buNone/>
              </a:pPr>
              <a:t>0.74</a:t>
            </a:fld>
            <a:endParaRPr kumimoji="1" lang="ja-JP" altLang="en-US" sz="800" dirty="0">
              <a:sym typeface="+mn-lt"/>
            </a:endParaRPr>
          </a:p>
        </p:txBody>
      </p:sp>
      <p:sp useBgFill="1">
        <p:nvSpPr>
          <p:cNvPr id="569" name="テキスト プレースホルダ 9">
            <a:extLst>
              <a:ext uri="{FF2B5EF4-FFF2-40B4-BE49-F238E27FC236}">
                <a16:creationId xmlns:a16="http://schemas.microsoft.com/office/drawing/2014/main" id="{AF445089-94E8-3254-49F2-89A58C993B4C}"/>
              </a:ext>
            </a:extLst>
          </p:cNvPr>
          <p:cNvSpPr>
            <a:spLocks/>
          </p:cNvSpPr>
          <p:nvPr>
            <p:custDataLst>
              <p:tags r:id="rId68"/>
            </p:custDataLst>
          </p:nvPr>
        </p:nvSpPr>
        <p:spPr bwMode="gray">
          <a:xfrm>
            <a:off x="6824663" y="382746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23E68E-AAEE-4AF3-8A06-5BE31F344572}" type="datetime'''''''8''''''''''.''''''''''''''''''''''80'''''''''''''">
              <a:rPr lang="ja-JP" altLang="en-US" sz="800" smtClean="0">
                <a:effectLst/>
                <a:sym typeface="+mn-lt"/>
              </a:rPr>
              <a:pPr marL="0" lvl="0" indent="0" algn="ctr">
                <a:spcBef>
                  <a:spcPct val="0"/>
                </a:spcBef>
                <a:buNone/>
              </a:pPr>
              <a:t>8.80</a:t>
            </a:fld>
            <a:endParaRPr kumimoji="1" lang="ja-JP" altLang="en-US" sz="800" dirty="0">
              <a:sym typeface="+mn-lt"/>
            </a:endParaRPr>
          </a:p>
        </p:txBody>
      </p:sp>
      <p:sp useBgFill="1">
        <p:nvSpPr>
          <p:cNvPr id="570" name="テキスト プレースホルダ 9">
            <a:extLst>
              <a:ext uri="{FF2B5EF4-FFF2-40B4-BE49-F238E27FC236}">
                <a16:creationId xmlns:a16="http://schemas.microsoft.com/office/drawing/2014/main" id="{9020A107-127F-4224-0B3A-B48D9D138132}"/>
              </a:ext>
            </a:extLst>
          </p:cNvPr>
          <p:cNvSpPr>
            <a:spLocks/>
          </p:cNvSpPr>
          <p:nvPr>
            <p:custDataLst>
              <p:tags r:id="rId69"/>
            </p:custDataLst>
          </p:nvPr>
        </p:nvSpPr>
        <p:spPr bwMode="gray">
          <a:xfrm>
            <a:off x="7331075" y="3359150"/>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4D4017-DDA5-49B0-A788-07B324B8A32A}" type="datetime'10''''''''''''.''''''''''''''8''1'''''''''''''''''''''''''''">
              <a:rPr lang="ja-JP" altLang="en-US" sz="800" smtClean="0">
                <a:effectLst/>
                <a:sym typeface="+mn-lt"/>
              </a:rPr>
              <a:pPr marL="0" lvl="0" indent="0" algn="ctr">
                <a:spcBef>
                  <a:spcPct val="0"/>
                </a:spcBef>
                <a:buNone/>
              </a:pPr>
              <a:t>10.81</a:t>
            </a:fld>
            <a:endParaRPr kumimoji="1" lang="ja-JP" altLang="en-US" sz="800" dirty="0">
              <a:sym typeface="+mn-lt"/>
            </a:endParaRPr>
          </a:p>
        </p:txBody>
      </p:sp>
      <p:sp useBgFill="1">
        <p:nvSpPr>
          <p:cNvPr id="573" name="テキスト プレースホルダ 9">
            <a:extLst>
              <a:ext uri="{FF2B5EF4-FFF2-40B4-BE49-F238E27FC236}">
                <a16:creationId xmlns:a16="http://schemas.microsoft.com/office/drawing/2014/main" id="{700EE4F2-2A30-E8CF-ACE5-0FEC58ADAA46}"/>
              </a:ext>
            </a:extLst>
          </p:cNvPr>
          <p:cNvSpPr>
            <a:spLocks/>
          </p:cNvSpPr>
          <p:nvPr>
            <p:custDataLst>
              <p:tags r:id="rId70"/>
            </p:custDataLst>
          </p:nvPr>
        </p:nvSpPr>
        <p:spPr bwMode="gray">
          <a:xfrm>
            <a:off x="8161338" y="45037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377DC6-58E7-461C-B895-FA81D2C7D1AC}" type="datetime'''''''5''''''''''.''''''''''90'''''''''''''''''''''''''''''">
              <a:rPr lang="ja-JP" altLang="en-US" sz="800" smtClean="0">
                <a:effectLst/>
                <a:sym typeface="+mn-lt"/>
              </a:rPr>
              <a:pPr marL="0" lvl="0" indent="0" algn="ctr">
                <a:spcBef>
                  <a:spcPct val="0"/>
                </a:spcBef>
                <a:buNone/>
              </a:pPr>
              <a:t>5.90</a:t>
            </a:fld>
            <a:endParaRPr kumimoji="1" lang="ja-JP" altLang="en-US" sz="800" dirty="0">
              <a:sym typeface="+mn-lt"/>
            </a:endParaRPr>
          </a:p>
        </p:txBody>
      </p:sp>
      <p:sp useBgFill="1">
        <p:nvSpPr>
          <p:cNvPr id="574" name="テキスト プレースホルダ 9">
            <a:extLst>
              <a:ext uri="{FF2B5EF4-FFF2-40B4-BE49-F238E27FC236}">
                <a16:creationId xmlns:a16="http://schemas.microsoft.com/office/drawing/2014/main" id="{F84E66B7-0872-8562-18AF-AE98F010CA0C}"/>
              </a:ext>
            </a:extLst>
          </p:cNvPr>
          <p:cNvSpPr>
            <a:spLocks/>
          </p:cNvSpPr>
          <p:nvPr>
            <p:custDataLst>
              <p:tags r:id="rId71"/>
            </p:custDataLst>
          </p:nvPr>
        </p:nvSpPr>
        <p:spPr bwMode="gray">
          <a:xfrm>
            <a:off x="8429625" y="564991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9D269-BA9A-4AAF-9E68-610B1AA6F357}" type="datetime'''0''''''''''''''''''''''''.''''9''''''''''8'''''''''''''''">
              <a:rPr lang="ja-JP" altLang="en-US" sz="800" smtClean="0">
                <a:effectLst/>
                <a:sym typeface="+mn-lt"/>
              </a:rPr>
              <a:pPr marL="0" lvl="0" indent="0" algn="ctr">
                <a:spcBef>
                  <a:spcPct val="0"/>
                </a:spcBef>
                <a:buNone/>
              </a:pPr>
              <a:t>0.98</a:t>
            </a:fld>
            <a:endParaRPr kumimoji="1" lang="ja-JP" altLang="en-US" sz="800" dirty="0">
              <a:sym typeface="+mn-lt"/>
            </a:endParaRPr>
          </a:p>
        </p:txBody>
      </p:sp>
      <p:sp useBgFill="1">
        <p:nvSpPr>
          <p:cNvPr id="575" name="テキスト プレースホルダ 9">
            <a:extLst>
              <a:ext uri="{FF2B5EF4-FFF2-40B4-BE49-F238E27FC236}">
                <a16:creationId xmlns:a16="http://schemas.microsoft.com/office/drawing/2014/main" id="{D51D9A30-8760-8FCA-A262-1904CA901F36}"/>
              </a:ext>
            </a:extLst>
          </p:cNvPr>
          <p:cNvSpPr>
            <a:spLocks/>
          </p:cNvSpPr>
          <p:nvPr>
            <p:custDataLst>
              <p:tags r:id="rId72"/>
            </p:custDataLst>
          </p:nvPr>
        </p:nvSpPr>
        <p:spPr bwMode="gray">
          <a:xfrm>
            <a:off x="8667750" y="3224213"/>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9E9DD-6F2C-4EFC-BD6F-26F6774E05B8}" type="datetime'''''''''1''''1.3''''''''''''9'''''''''''''''">
              <a:rPr lang="ja-JP" altLang="en-US" sz="800" smtClean="0">
                <a:effectLst/>
                <a:sym typeface="+mn-lt"/>
              </a:rPr>
              <a:pPr marL="0" lvl="0" indent="0" algn="ctr">
                <a:spcBef>
                  <a:spcPct val="0"/>
                </a:spcBef>
                <a:buNone/>
              </a:pPr>
              <a:t>11.39</a:t>
            </a:fld>
            <a:endParaRPr kumimoji="1" lang="ja-JP" altLang="en-US" sz="800" dirty="0">
              <a:sym typeface="+mn-lt"/>
            </a:endParaRPr>
          </a:p>
        </p:txBody>
      </p:sp>
      <p:sp useBgFill="1">
        <p:nvSpPr>
          <p:cNvPr id="122" name="テキスト プレースホルダ 9">
            <a:extLst>
              <a:ext uri="{FF2B5EF4-FFF2-40B4-BE49-F238E27FC236}">
                <a16:creationId xmlns:a16="http://schemas.microsoft.com/office/drawing/2014/main" id="{7B7D615C-B7A2-3BCE-F884-DAC9283CB9CA}"/>
              </a:ext>
            </a:extLst>
          </p:cNvPr>
          <p:cNvSpPr>
            <a:spLocks/>
          </p:cNvSpPr>
          <p:nvPr>
            <p:custDataLst>
              <p:tags r:id="rId73"/>
            </p:custDataLst>
          </p:nvPr>
        </p:nvSpPr>
        <p:spPr bwMode="gray">
          <a:xfrm>
            <a:off x="6289674" y="37909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4F74E3-3771-469F-AD83-A5C8921AB006}" type="datetime'''''''''''8''''''''''''.''''''''''''''''''''''''''9''''6'">
              <a:rPr lang="ja-JP" altLang="en-US" sz="800" smtClean="0">
                <a:effectLst/>
              </a:rPr>
              <a:pPr/>
              <a:t>8.96</a:t>
            </a:fld>
            <a:endParaRPr kumimoji="1" lang="ja-JP" altLang="en-US" sz="800" dirty="0">
              <a:sym typeface="+mn-lt"/>
            </a:endParaRPr>
          </a:p>
        </p:txBody>
      </p:sp>
      <p:sp>
        <p:nvSpPr>
          <p:cNvPr id="581" name="テキスト プレースホルダ 9">
            <a:extLst>
              <a:ext uri="{FF2B5EF4-FFF2-40B4-BE49-F238E27FC236}">
                <a16:creationId xmlns:a16="http://schemas.microsoft.com/office/drawing/2014/main" id="{E6E051A5-35B3-00B7-FB56-97BFDAE23476}"/>
              </a:ext>
            </a:extLst>
          </p:cNvPr>
          <p:cNvSpPr>
            <a:spLocks/>
          </p:cNvSpPr>
          <p:nvPr>
            <p:custDataLst>
              <p:tags r:id="rId74"/>
            </p:custDataLst>
          </p:nvPr>
        </p:nvSpPr>
        <p:spPr bwMode="auto">
          <a:xfrm>
            <a:off x="5454650" y="62992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82D2DF-D29E-4E65-A742-568A4FF02973}"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44AEEB34-90DD-37EF-DF75-39089B8EE07C}"/>
              </a:ext>
            </a:extLst>
          </p:cNvPr>
          <p:cNvSpPr>
            <a:spLocks/>
          </p:cNvSpPr>
          <p:nvPr>
            <p:custDataLst>
              <p:tags r:id="rId75"/>
            </p:custDataLst>
          </p:nvPr>
        </p:nvSpPr>
        <p:spPr bwMode="auto">
          <a:xfrm>
            <a:off x="579278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4F274D-9E1B-4DB0-8362-15EADDB71C7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83" name="テキスト プレースホルダ 9">
            <a:extLst>
              <a:ext uri="{FF2B5EF4-FFF2-40B4-BE49-F238E27FC236}">
                <a16:creationId xmlns:a16="http://schemas.microsoft.com/office/drawing/2014/main" id="{70A9517B-623A-4DFC-0A78-D32E5E35EAA4}"/>
              </a:ext>
            </a:extLst>
          </p:cNvPr>
          <p:cNvSpPr>
            <a:spLocks/>
          </p:cNvSpPr>
          <p:nvPr>
            <p:custDataLst>
              <p:tags r:id="rId76"/>
            </p:custDataLst>
          </p:nvPr>
        </p:nvSpPr>
        <p:spPr bwMode="auto">
          <a:xfrm>
            <a:off x="605948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C32B1-3123-4714-BEEE-E60BBB8A98D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C77C302E-39AC-EFB3-CBAB-2806DECD7C11}"/>
              </a:ext>
            </a:extLst>
          </p:cNvPr>
          <p:cNvSpPr>
            <a:spLocks/>
          </p:cNvSpPr>
          <p:nvPr>
            <p:custDataLst>
              <p:tags r:id="rId77"/>
            </p:custDataLst>
          </p:nvPr>
        </p:nvSpPr>
        <p:spPr bwMode="auto">
          <a:xfrm>
            <a:off x="632777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09CA01-0A34-4262-9959-B6E4C85BDEA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85" name="テキスト プレースホルダ 9">
            <a:extLst>
              <a:ext uri="{FF2B5EF4-FFF2-40B4-BE49-F238E27FC236}">
                <a16:creationId xmlns:a16="http://schemas.microsoft.com/office/drawing/2014/main" id="{4F071809-CD37-8774-786F-D5C431537483}"/>
              </a:ext>
            </a:extLst>
          </p:cNvPr>
          <p:cNvSpPr>
            <a:spLocks/>
          </p:cNvSpPr>
          <p:nvPr>
            <p:custDataLst>
              <p:tags r:id="rId78"/>
            </p:custDataLst>
          </p:nvPr>
        </p:nvSpPr>
        <p:spPr bwMode="auto">
          <a:xfrm>
            <a:off x="659447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755F77-2A39-4550-A61C-B25BE67E0F93}"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86" name="テキスト プレースホルダ 9">
            <a:extLst>
              <a:ext uri="{FF2B5EF4-FFF2-40B4-BE49-F238E27FC236}">
                <a16:creationId xmlns:a16="http://schemas.microsoft.com/office/drawing/2014/main" id="{E7EE276D-1E8B-DFEE-AB11-F733502FDA13}"/>
              </a:ext>
            </a:extLst>
          </p:cNvPr>
          <p:cNvSpPr>
            <a:spLocks/>
          </p:cNvSpPr>
          <p:nvPr>
            <p:custDataLst>
              <p:tags r:id="rId79"/>
            </p:custDataLst>
          </p:nvPr>
        </p:nvSpPr>
        <p:spPr bwMode="auto">
          <a:xfrm>
            <a:off x="686276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901501-7EB1-4E90-BB2B-204349D8065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87" name="テキスト プレースホルダ 9">
            <a:extLst>
              <a:ext uri="{FF2B5EF4-FFF2-40B4-BE49-F238E27FC236}">
                <a16:creationId xmlns:a16="http://schemas.microsoft.com/office/drawing/2014/main" id="{48FCBBB7-47D8-4C3C-833A-3AAD57CC44F2}"/>
              </a:ext>
            </a:extLst>
          </p:cNvPr>
          <p:cNvSpPr>
            <a:spLocks/>
          </p:cNvSpPr>
          <p:nvPr>
            <p:custDataLst>
              <p:tags r:id="rId80"/>
            </p:custDataLst>
          </p:nvPr>
        </p:nvSpPr>
        <p:spPr bwMode="auto">
          <a:xfrm>
            <a:off x="712946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B44B01-933E-4288-A365-7C727CB06D6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89" name="テキスト プレースホルダ 9">
            <a:extLst>
              <a:ext uri="{FF2B5EF4-FFF2-40B4-BE49-F238E27FC236}">
                <a16:creationId xmlns:a16="http://schemas.microsoft.com/office/drawing/2014/main" id="{23A910C2-0403-03BC-1902-704A642A0B35}"/>
              </a:ext>
            </a:extLst>
          </p:cNvPr>
          <p:cNvSpPr>
            <a:spLocks/>
          </p:cNvSpPr>
          <p:nvPr>
            <p:custDataLst>
              <p:tags r:id="rId81"/>
            </p:custDataLst>
          </p:nvPr>
        </p:nvSpPr>
        <p:spPr bwMode="auto">
          <a:xfrm>
            <a:off x="7397750"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8EB89-6928-401A-AF1E-A8B4008EA8FC}"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F50597B6-B163-7EB3-0959-75739CEA3BCC}"/>
              </a:ext>
            </a:extLst>
          </p:cNvPr>
          <p:cNvSpPr>
            <a:spLocks/>
          </p:cNvSpPr>
          <p:nvPr>
            <p:custDataLst>
              <p:tags r:id="rId82"/>
            </p:custDataLst>
          </p:nvPr>
        </p:nvSpPr>
        <p:spPr bwMode="auto">
          <a:xfrm>
            <a:off x="7664450"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C21392-EBAD-4025-A42D-C471242BC71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F5F200AA-7E5F-7679-ADB2-6956BAE471DF}"/>
              </a:ext>
            </a:extLst>
          </p:cNvPr>
          <p:cNvSpPr>
            <a:spLocks/>
          </p:cNvSpPr>
          <p:nvPr>
            <p:custDataLst>
              <p:tags r:id="rId83"/>
            </p:custDataLst>
          </p:nvPr>
        </p:nvSpPr>
        <p:spPr bwMode="auto">
          <a:xfrm>
            <a:off x="793273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537917-3AB5-4E8D-BC79-C1742644D3C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125" name="テキスト プレースホルダ 9">
            <a:extLst>
              <a:ext uri="{FF2B5EF4-FFF2-40B4-BE49-F238E27FC236}">
                <a16:creationId xmlns:a16="http://schemas.microsoft.com/office/drawing/2014/main" id="{42A3407D-B62B-B4CF-9BD2-02B7F1A7F93F}"/>
              </a:ext>
            </a:extLst>
          </p:cNvPr>
          <p:cNvSpPr>
            <a:spLocks/>
          </p:cNvSpPr>
          <p:nvPr>
            <p:custDataLst>
              <p:tags r:id="rId84"/>
            </p:custDataLst>
          </p:nvPr>
        </p:nvSpPr>
        <p:spPr bwMode="gray">
          <a:xfrm>
            <a:off x="7894637" y="58134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206473-15F6-4B53-9158-3F17D1EFACC1}" type="datetime'''''0''''''.''''''''''2''8'''''''''''''''''''''''''''''''''">
              <a:rPr lang="ja-JP" altLang="en-US" sz="800" smtClean="0">
                <a:effectLst/>
              </a:rPr>
              <a:pPr/>
              <a:t>0.28</a:t>
            </a:fld>
            <a:endParaRPr kumimoji="1" lang="ja-JP" altLang="en-US" sz="800" dirty="0">
              <a:sym typeface="+mn-lt"/>
            </a:endParaRPr>
          </a:p>
        </p:txBody>
      </p:sp>
      <p:sp>
        <p:nvSpPr>
          <p:cNvPr id="593" name="テキスト プレースホルダ 9">
            <a:extLst>
              <a:ext uri="{FF2B5EF4-FFF2-40B4-BE49-F238E27FC236}">
                <a16:creationId xmlns:a16="http://schemas.microsoft.com/office/drawing/2014/main" id="{98AE9C81-1206-0A7A-355E-91FF7D4BA3AB}"/>
              </a:ext>
            </a:extLst>
          </p:cNvPr>
          <p:cNvSpPr>
            <a:spLocks/>
          </p:cNvSpPr>
          <p:nvPr>
            <p:custDataLst>
              <p:tags r:id="rId85"/>
            </p:custDataLst>
          </p:nvPr>
        </p:nvSpPr>
        <p:spPr bwMode="auto">
          <a:xfrm>
            <a:off x="846772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AB95F-F26D-494C-94EB-79E174E0958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835C72B2-7D0D-549E-D79E-B380FC35217F}"/>
              </a:ext>
            </a:extLst>
          </p:cNvPr>
          <p:cNvSpPr>
            <a:spLocks/>
          </p:cNvSpPr>
          <p:nvPr>
            <p:custDataLst>
              <p:tags r:id="rId86"/>
            </p:custDataLst>
          </p:nvPr>
        </p:nvSpPr>
        <p:spPr bwMode="auto">
          <a:xfrm>
            <a:off x="873442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82B4BB-B3A5-48E3-8DE6-A623E295ECA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95" name="テキスト プレースホルダ 9">
            <a:extLst>
              <a:ext uri="{FF2B5EF4-FFF2-40B4-BE49-F238E27FC236}">
                <a16:creationId xmlns:a16="http://schemas.microsoft.com/office/drawing/2014/main" id="{184A6E51-A620-0419-E229-937A8918483D}"/>
              </a:ext>
            </a:extLst>
          </p:cNvPr>
          <p:cNvSpPr>
            <a:spLocks/>
          </p:cNvSpPr>
          <p:nvPr>
            <p:custDataLst>
              <p:tags r:id="rId87"/>
            </p:custDataLst>
          </p:nvPr>
        </p:nvSpPr>
        <p:spPr bwMode="auto">
          <a:xfrm>
            <a:off x="900271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C3EEAE-CC03-476C-978F-17DFF35EE104}"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B285C5E1-4508-71E1-3B69-F95A35333595}"/>
              </a:ext>
            </a:extLst>
          </p:cNvPr>
          <p:cNvSpPr>
            <a:spLocks/>
          </p:cNvSpPr>
          <p:nvPr>
            <p:custDataLst>
              <p:tags r:id="rId88"/>
            </p:custDataLst>
          </p:nvPr>
        </p:nvSpPr>
        <p:spPr bwMode="auto">
          <a:xfrm>
            <a:off x="926941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FF5F8E-7EE8-406A-B58B-F02755A29C2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396DC12C-EB19-D1EA-D054-2FCACE2CCB8E}"/>
              </a:ext>
            </a:extLst>
          </p:cNvPr>
          <p:cNvSpPr>
            <a:spLocks/>
          </p:cNvSpPr>
          <p:nvPr>
            <p:custDataLst>
              <p:tags r:id="rId89"/>
            </p:custDataLst>
          </p:nvPr>
        </p:nvSpPr>
        <p:spPr bwMode="auto">
          <a:xfrm>
            <a:off x="819943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889074-32B9-4B9F-9190-FF1E602E27E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607" name="テキスト プレースホルダ 9">
            <a:extLst>
              <a:ext uri="{FF2B5EF4-FFF2-40B4-BE49-F238E27FC236}">
                <a16:creationId xmlns:a16="http://schemas.microsoft.com/office/drawing/2014/main" id="{A3677A5B-BB88-CDAB-0966-4CD129364DA6}"/>
              </a:ext>
            </a:extLst>
          </p:cNvPr>
          <p:cNvSpPr>
            <a:spLocks/>
          </p:cNvSpPr>
          <p:nvPr>
            <p:custDataLst>
              <p:tags r:id="rId90"/>
            </p:custDataLst>
          </p:nvPr>
        </p:nvSpPr>
        <p:spPr bwMode="gray">
          <a:xfrm>
            <a:off x="7456488" y="6075363"/>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F1E279-691E-4BD0-8503-1E51196697AD}" type="datetime'''''''''''''''''''''0''.''''''''''''''''''''1''''7'''">
              <a:rPr lang="ja-JP" altLang="en-US" sz="800" smtClean="0">
                <a:effectLst/>
                <a:sym typeface="+mn-lt"/>
              </a:rPr>
              <a:pPr marL="0" lvl="0" indent="0">
                <a:spcBef>
                  <a:spcPct val="0"/>
                </a:spcBef>
                <a:buNone/>
              </a:pPr>
              <a:t>0.17</a:t>
            </a:fld>
            <a:endParaRPr kumimoji="1" lang="ja-JP" altLang="en-US" sz="800" dirty="0">
              <a:sym typeface="+mn-lt"/>
            </a:endParaRPr>
          </a:p>
        </p:txBody>
      </p:sp>
      <p:sp useBgFill="1">
        <p:nvSpPr>
          <p:cNvPr id="608" name="テキスト プレースホルダ 9">
            <a:extLst>
              <a:ext uri="{FF2B5EF4-FFF2-40B4-BE49-F238E27FC236}">
                <a16:creationId xmlns:a16="http://schemas.microsoft.com/office/drawing/2014/main" id="{90E5DF2E-A866-85A1-2219-A91092873115}"/>
              </a:ext>
            </a:extLst>
          </p:cNvPr>
          <p:cNvSpPr>
            <a:spLocks/>
          </p:cNvSpPr>
          <p:nvPr>
            <p:custDataLst>
              <p:tags r:id="rId91"/>
            </p:custDataLst>
          </p:nvPr>
        </p:nvSpPr>
        <p:spPr bwMode="gray">
          <a:xfrm>
            <a:off x="8615363" y="6064250"/>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31A37E-EC90-4CD1-8811-8292E8FB655C}" type="datetime'''''''''''''0''.''''''25'''''''">
              <a:rPr lang="ja-JP" altLang="en-US" sz="800" smtClean="0">
                <a:effectLst/>
                <a:sym typeface="+mn-lt"/>
              </a:rPr>
              <a:pPr marL="0" lvl="0" indent="0">
                <a:spcBef>
                  <a:spcPct val="0"/>
                </a:spcBef>
                <a:buNone/>
              </a:pPr>
              <a:t>0.25</a:t>
            </a:fld>
            <a:endParaRPr kumimoji="1" lang="ja-JP" altLang="en-US" sz="800" dirty="0">
              <a:sym typeface="+mn-lt"/>
            </a:endParaRPr>
          </a:p>
        </p:txBody>
      </p:sp>
      <p:sp useBgFill="1">
        <p:nvSpPr>
          <p:cNvPr id="628" name="テキスト プレースホルダ 9">
            <a:extLst>
              <a:ext uri="{FF2B5EF4-FFF2-40B4-BE49-F238E27FC236}">
                <a16:creationId xmlns:a16="http://schemas.microsoft.com/office/drawing/2014/main" id="{18F66D54-3538-B79D-42BE-51CF7E1E909C}"/>
              </a:ext>
            </a:extLst>
          </p:cNvPr>
          <p:cNvSpPr>
            <a:spLocks/>
          </p:cNvSpPr>
          <p:nvPr>
            <p:custDataLst>
              <p:tags r:id="rId92"/>
            </p:custDataLst>
          </p:nvPr>
        </p:nvSpPr>
        <p:spPr bwMode="gray">
          <a:xfrm>
            <a:off x="5522913" y="5489575"/>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6A7370E-74D3-40F9-BA0E-D2D95DEB2B1E}" type="datetime'''''''''''''''''1''''''''''''''''''''''.''''''''''7''''1'''''">
              <a:rPr lang="ja-JP" altLang="en-US" sz="800" smtClean="0">
                <a:effectLst/>
                <a:sym typeface="+mn-lt"/>
              </a:rPr>
              <a:pPr marL="0" lvl="0" indent="0">
                <a:spcBef>
                  <a:spcPct val="0"/>
                </a:spcBef>
                <a:buNone/>
              </a:pPr>
              <a:t>1.71</a:t>
            </a:fld>
            <a:endParaRPr kumimoji="1" lang="ja-JP" altLang="en-US" sz="800" dirty="0">
              <a:sym typeface="+mn-lt"/>
            </a:endParaRPr>
          </a:p>
        </p:txBody>
      </p:sp>
      <p:sp useBgFill="1">
        <p:nvSpPr>
          <p:cNvPr id="127" name="テキスト プレースホルダ 9">
            <a:extLst>
              <a:ext uri="{FF2B5EF4-FFF2-40B4-BE49-F238E27FC236}">
                <a16:creationId xmlns:a16="http://schemas.microsoft.com/office/drawing/2014/main" id="{2AF5CEE6-CCC5-A3D5-E783-86259D847AE2}"/>
              </a:ext>
            </a:extLst>
          </p:cNvPr>
          <p:cNvSpPr>
            <a:spLocks/>
          </p:cNvSpPr>
          <p:nvPr>
            <p:custDataLst>
              <p:tags r:id="rId93"/>
            </p:custDataLst>
          </p:nvPr>
        </p:nvSpPr>
        <p:spPr bwMode="gray">
          <a:xfrm>
            <a:off x="8161337" y="580231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98E3F4-753A-49F9-AA3B-A15D0B078660}" type="datetime'''''''''''''''''''''''''''''''''''''''0''''''''.''3''''3'">
              <a:rPr lang="ja-JP" altLang="en-US" sz="800" smtClean="0">
                <a:effectLst/>
              </a:rPr>
              <a:pPr/>
              <a:t>0.33</a:t>
            </a:fld>
            <a:endParaRPr kumimoji="1" lang="ja-JP" altLang="en-US" sz="800" dirty="0">
              <a:sym typeface="+mn-lt"/>
            </a:endParaRPr>
          </a:p>
        </p:txBody>
      </p:sp>
      <p:sp useBgFill="1">
        <p:nvSpPr>
          <p:cNvPr id="606" name="テキスト プレースホルダ 9">
            <a:extLst>
              <a:ext uri="{FF2B5EF4-FFF2-40B4-BE49-F238E27FC236}">
                <a16:creationId xmlns:a16="http://schemas.microsoft.com/office/drawing/2014/main" id="{D64F2013-2636-8143-14E0-1C3A4D49BA23}"/>
              </a:ext>
            </a:extLst>
          </p:cNvPr>
          <p:cNvSpPr>
            <a:spLocks/>
          </p:cNvSpPr>
          <p:nvPr>
            <p:custDataLst>
              <p:tags r:id="rId94"/>
            </p:custDataLst>
          </p:nvPr>
        </p:nvSpPr>
        <p:spPr bwMode="gray">
          <a:xfrm>
            <a:off x="6310313" y="6075363"/>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357437C-9543-4E34-8C46-6FDFC87AAD14}" type="datetime'''''''0''''''''''.''''''''''''2''''''''''''''''3'''''''''''''">
              <a:rPr lang="ja-JP" altLang="en-US" sz="800" smtClean="0">
                <a:effectLst/>
                <a:sym typeface="+mn-lt"/>
              </a:rPr>
              <a:pPr marL="0" lvl="0" indent="0">
                <a:spcBef>
                  <a:spcPct val="0"/>
                </a:spcBef>
                <a:buNone/>
              </a:pPr>
              <a:t>0.23</a:t>
            </a:fld>
            <a:endParaRPr kumimoji="1" lang="ja-JP" altLang="en-US" sz="800" dirty="0">
              <a:sym typeface="+mn-lt"/>
            </a:endParaRPr>
          </a:p>
        </p:txBody>
      </p:sp>
      <p:cxnSp>
        <p:nvCxnSpPr>
          <p:cNvPr id="12" name="Straight Connector 11">
            <a:extLst>
              <a:ext uri="{FF2B5EF4-FFF2-40B4-BE49-F238E27FC236}">
                <a16:creationId xmlns:a16="http://schemas.microsoft.com/office/drawing/2014/main" id="{4AC2E67B-BBF5-F01C-EAE1-C98D6015E1DB}"/>
              </a:ext>
            </a:extLst>
          </p:cNvPr>
          <p:cNvCxnSpPr/>
          <p:nvPr>
            <p:custDataLst>
              <p:tags r:id="rId95"/>
            </p:custDataLst>
          </p:nvPr>
        </p:nvCxnSpPr>
        <p:spPr bwMode="gray">
          <a:xfrm>
            <a:off x="1790700" y="251618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CC8759D-E8D5-79F2-0DF8-5FDA031A63A0}"/>
              </a:ext>
            </a:extLst>
          </p:cNvPr>
          <p:cNvCxnSpPr/>
          <p:nvPr>
            <p:custDataLst>
              <p:tags r:id="rId96"/>
            </p:custDataLst>
          </p:nvPr>
        </p:nvCxnSpPr>
        <p:spPr bwMode="gray">
          <a:xfrm>
            <a:off x="1790700" y="27193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D1C1205-87BD-7C87-A415-E84296D3C63A}"/>
              </a:ext>
            </a:extLst>
          </p:cNvPr>
          <p:cNvCxnSpPr/>
          <p:nvPr>
            <p:custDataLst>
              <p:tags r:id="rId97"/>
            </p:custDataLst>
          </p:nvPr>
        </p:nvCxnSpPr>
        <p:spPr bwMode="gray">
          <a:xfrm>
            <a:off x="1790700" y="29225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68E92E4-8C31-DDC7-0965-512A9271E94E}"/>
              </a:ext>
            </a:extLst>
          </p:cNvPr>
          <p:cNvCxnSpPr/>
          <p:nvPr>
            <p:custDataLst>
              <p:tags r:id="rId98"/>
            </p:custDataLst>
          </p:nvPr>
        </p:nvCxnSpPr>
        <p:spPr bwMode="gray">
          <a:xfrm>
            <a:off x="1790700" y="31257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34262C5F-E3F5-BF59-B444-C4CFFCA02E4E}"/>
              </a:ext>
            </a:extLst>
          </p:cNvPr>
          <p:cNvSpPr/>
          <p:nvPr>
            <p:custDataLst>
              <p:tags r:id="rId99"/>
            </p:custDataLst>
          </p:nvPr>
        </p:nvSpPr>
        <p:spPr bwMode="auto">
          <a:xfrm>
            <a:off x="1879600" y="247808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a:extLst>
              <a:ext uri="{FF2B5EF4-FFF2-40B4-BE49-F238E27FC236}">
                <a16:creationId xmlns:a16="http://schemas.microsoft.com/office/drawing/2014/main" id="{016DF1BD-06A2-7E65-2982-3DDB5D8B0659}"/>
              </a:ext>
            </a:extLst>
          </p:cNvPr>
          <p:cNvSpPr/>
          <p:nvPr>
            <p:custDataLst>
              <p:tags r:id="rId100"/>
            </p:custDataLst>
          </p:nvPr>
        </p:nvSpPr>
        <p:spPr bwMode="auto">
          <a:xfrm>
            <a:off x="1879600" y="268128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Isosceles Triangle 16">
            <a:extLst>
              <a:ext uri="{FF2B5EF4-FFF2-40B4-BE49-F238E27FC236}">
                <a16:creationId xmlns:a16="http://schemas.microsoft.com/office/drawing/2014/main" id="{1209C910-AD1B-90BC-8926-13DFC3D8BF04}"/>
              </a:ext>
            </a:extLst>
          </p:cNvPr>
          <p:cNvSpPr/>
          <p:nvPr>
            <p:custDataLst>
              <p:tags r:id="rId101"/>
            </p:custDataLst>
          </p:nvPr>
        </p:nvSpPr>
        <p:spPr bwMode="auto">
          <a:xfrm>
            <a:off x="1879600" y="28844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 name="Diamond 18">
            <a:extLst>
              <a:ext uri="{FF2B5EF4-FFF2-40B4-BE49-F238E27FC236}">
                <a16:creationId xmlns:a16="http://schemas.microsoft.com/office/drawing/2014/main" id="{3D2F058E-F78C-E6B3-3E05-4C9D190EC22C}"/>
              </a:ext>
            </a:extLst>
          </p:cNvPr>
          <p:cNvSpPr/>
          <p:nvPr>
            <p:custDataLst>
              <p:tags r:id="rId102"/>
            </p:custDataLst>
          </p:nvPr>
        </p:nvSpPr>
        <p:spPr bwMode="auto">
          <a:xfrm>
            <a:off x="1879600" y="30876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テキスト プレースホルダ 9">
            <a:extLst>
              <a:ext uri="{FF2B5EF4-FFF2-40B4-BE49-F238E27FC236}">
                <a16:creationId xmlns:a16="http://schemas.microsoft.com/office/drawing/2014/main" id="{CEBC91EE-BB12-9131-9B97-A15B852C8ABD}"/>
              </a:ext>
            </a:extLst>
          </p:cNvPr>
          <p:cNvSpPr>
            <a:spLocks/>
          </p:cNvSpPr>
          <p:nvPr>
            <p:custDataLst>
              <p:tags r:id="rId103"/>
            </p:custDataLst>
          </p:nvPr>
        </p:nvSpPr>
        <p:spPr bwMode="auto">
          <a:xfrm>
            <a:off x="2101850" y="2444750"/>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D36B785-CA56-482C-84D9-7BDDD26CFB7C}" type="datetime'''''看''''''護''''''''''''''師''・准''''''''''''看護''師'">
              <a:rPr lang="ja-JP" altLang="en-US" sz="1000" smtClean="0">
                <a:effectLst/>
                <a:sym typeface="+mn-lt"/>
              </a:rPr>
              <a:pPr marL="0" lvl="0" indent="0">
                <a:spcBef>
                  <a:spcPct val="0"/>
                </a:spcBef>
                <a:buNone/>
              </a:pPr>
              <a:t>看護師・准看護師</a:t>
            </a:fld>
            <a:endParaRPr kumimoji="1" lang="ja-JP" altLang="en-US" sz="1000" dirty="0">
              <a:sym typeface="+mn-lt"/>
            </a:endParaRPr>
          </a:p>
        </p:txBody>
      </p:sp>
      <p:sp>
        <p:nvSpPr>
          <p:cNvPr id="9" name="テキスト プレースホルダ 9">
            <a:extLst>
              <a:ext uri="{FF2B5EF4-FFF2-40B4-BE49-F238E27FC236}">
                <a16:creationId xmlns:a16="http://schemas.microsoft.com/office/drawing/2014/main" id="{7D2B2884-8309-6412-B5E7-E76A012C0AA0}"/>
              </a:ext>
            </a:extLst>
          </p:cNvPr>
          <p:cNvSpPr>
            <a:spLocks/>
          </p:cNvSpPr>
          <p:nvPr>
            <p:custDataLst>
              <p:tags r:id="rId104"/>
            </p:custDataLst>
          </p:nvPr>
        </p:nvSpPr>
        <p:spPr bwMode="auto">
          <a:xfrm>
            <a:off x="2101850" y="26479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B5857A4-4846-4358-935C-89EEECE79D1E}" type="datetime'''''''''''''''''''''''''''''''''''''医''''''''''''''''''師'''''">
              <a:rPr lang="ja-JP" altLang="en-US" sz="1000" smtClean="0">
                <a:effectLst/>
                <a:sym typeface="+mn-lt"/>
              </a:rPr>
              <a:pPr marL="0" lvl="0" indent="0">
                <a:spcBef>
                  <a:spcPct val="0"/>
                </a:spcBef>
                <a:buNone/>
              </a:pPr>
              <a:t>医師</a:t>
            </a:fld>
            <a:endParaRPr kumimoji="1" lang="ja-JP" altLang="en-US" sz="1000" dirty="0">
              <a:sym typeface="+mn-lt"/>
            </a:endParaRPr>
          </a:p>
        </p:txBody>
      </p:sp>
      <p:sp>
        <p:nvSpPr>
          <p:cNvPr id="10" name="テキスト プレースホルダ 9">
            <a:extLst>
              <a:ext uri="{FF2B5EF4-FFF2-40B4-BE49-F238E27FC236}">
                <a16:creationId xmlns:a16="http://schemas.microsoft.com/office/drawing/2014/main" id="{F5DED0C5-4546-EB8B-7E22-CCF2569A6A51}"/>
              </a:ext>
            </a:extLst>
          </p:cNvPr>
          <p:cNvSpPr>
            <a:spLocks/>
          </p:cNvSpPr>
          <p:nvPr>
            <p:custDataLst>
              <p:tags r:id="rId105"/>
            </p:custDataLst>
          </p:nvPr>
        </p:nvSpPr>
        <p:spPr bwMode="auto">
          <a:xfrm>
            <a:off x="2101850" y="28511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0250D3D-8757-4CC8-9BF9-76DA8548FD8E}"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2" name="テキスト プレースホルダ 9">
            <a:extLst>
              <a:ext uri="{FF2B5EF4-FFF2-40B4-BE49-F238E27FC236}">
                <a16:creationId xmlns:a16="http://schemas.microsoft.com/office/drawing/2014/main" id="{B30655C5-70BA-BD32-4EAC-E103F1A2D6B0}"/>
              </a:ext>
            </a:extLst>
          </p:cNvPr>
          <p:cNvSpPr>
            <a:spLocks/>
          </p:cNvSpPr>
          <p:nvPr>
            <p:custDataLst>
              <p:tags r:id="rId106"/>
            </p:custDataLst>
          </p:nvPr>
        </p:nvSpPr>
        <p:spPr bwMode="auto">
          <a:xfrm>
            <a:off x="2101850" y="30543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AD3993E-A6CA-4366-AC3D-91709992ABE9}"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cxnSp>
        <p:nvCxnSpPr>
          <p:cNvPr id="93" name="Straight Connector 92">
            <a:extLst>
              <a:ext uri="{FF2B5EF4-FFF2-40B4-BE49-F238E27FC236}">
                <a16:creationId xmlns:a16="http://schemas.microsoft.com/office/drawing/2014/main" id="{635AF9E5-9869-629A-8E97-E7D1A2A24E12}"/>
              </a:ext>
            </a:extLst>
          </p:cNvPr>
          <p:cNvCxnSpPr/>
          <p:nvPr>
            <p:custDataLst>
              <p:tags r:id="rId107"/>
            </p:custDataLst>
          </p:nvPr>
        </p:nvCxnSpPr>
        <p:spPr bwMode="gray">
          <a:xfrm>
            <a:off x="6645275" y="251618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4647A46-E9F1-FD3D-FEFA-B4C725A733A8}"/>
              </a:ext>
            </a:extLst>
          </p:cNvPr>
          <p:cNvCxnSpPr/>
          <p:nvPr>
            <p:custDataLst>
              <p:tags r:id="rId108"/>
            </p:custDataLst>
          </p:nvPr>
        </p:nvCxnSpPr>
        <p:spPr bwMode="gray">
          <a:xfrm>
            <a:off x="6645275" y="27193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08C44C6-0BB2-E308-8915-75EE9A58EBF1}"/>
              </a:ext>
            </a:extLst>
          </p:cNvPr>
          <p:cNvCxnSpPr/>
          <p:nvPr>
            <p:custDataLst>
              <p:tags r:id="rId109"/>
            </p:custDataLst>
          </p:nvPr>
        </p:nvCxnSpPr>
        <p:spPr bwMode="gray">
          <a:xfrm>
            <a:off x="6645275" y="29225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3C68005-EE2F-7696-25FD-952216229C6C}"/>
              </a:ext>
            </a:extLst>
          </p:cNvPr>
          <p:cNvCxnSpPr/>
          <p:nvPr>
            <p:custDataLst>
              <p:tags r:id="rId110"/>
            </p:custDataLst>
          </p:nvPr>
        </p:nvCxnSpPr>
        <p:spPr bwMode="gray">
          <a:xfrm>
            <a:off x="6645275" y="31257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4" name="Oval 93">
            <a:extLst>
              <a:ext uri="{FF2B5EF4-FFF2-40B4-BE49-F238E27FC236}">
                <a16:creationId xmlns:a16="http://schemas.microsoft.com/office/drawing/2014/main" id="{4CF91FC8-103D-F8C8-68C2-B20D376CBCF4}"/>
              </a:ext>
            </a:extLst>
          </p:cNvPr>
          <p:cNvSpPr/>
          <p:nvPr>
            <p:custDataLst>
              <p:tags r:id="rId111"/>
            </p:custDataLst>
          </p:nvPr>
        </p:nvSpPr>
        <p:spPr bwMode="auto">
          <a:xfrm>
            <a:off x="6734175" y="247808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6" name="Rectangle 95">
            <a:extLst>
              <a:ext uri="{FF2B5EF4-FFF2-40B4-BE49-F238E27FC236}">
                <a16:creationId xmlns:a16="http://schemas.microsoft.com/office/drawing/2014/main" id="{69DF2B8E-BBCE-F25B-6DB9-57F86441E7DE}"/>
              </a:ext>
            </a:extLst>
          </p:cNvPr>
          <p:cNvSpPr/>
          <p:nvPr>
            <p:custDataLst>
              <p:tags r:id="rId112"/>
            </p:custDataLst>
          </p:nvPr>
        </p:nvSpPr>
        <p:spPr bwMode="auto">
          <a:xfrm>
            <a:off x="6734175" y="268128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8" name="Isosceles Triangle 97">
            <a:extLst>
              <a:ext uri="{FF2B5EF4-FFF2-40B4-BE49-F238E27FC236}">
                <a16:creationId xmlns:a16="http://schemas.microsoft.com/office/drawing/2014/main" id="{9BE86A42-B21C-04BD-9754-6695F38AB175}"/>
              </a:ext>
            </a:extLst>
          </p:cNvPr>
          <p:cNvSpPr/>
          <p:nvPr>
            <p:custDataLst>
              <p:tags r:id="rId113"/>
            </p:custDataLst>
          </p:nvPr>
        </p:nvSpPr>
        <p:spPr bwMode="auto">
          <a:xfrm>
            <a:off x="6734175" y="28844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5" name="Diamond 114">
            <a:extLst>
              <a:ext uri="{FF2B5EF4-FFF2-40B4-BE49-F238E27FC236}">
                <a16:creationId xmlns:a16="http://schemas.microsoft.com/office/drawing/2014/main" id="{4A308CD4-9AED-AEA4-2CA7-10C8FF5A710B}"/>
              </a:ext>
            </a:extLst>
          </p:cNvPr>
          <p:cNvSpPr/>
          <p:nvPr>
            <p:custDataLst>
              <p:tags r:id="rId114"/>
            </p:custDataLst>
          </p:nvPr>
        </p:nvSpPr>
        <p:spPr bwMode="auto">
          <a:xfrm>
            <a:off x="6734175" y="30876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7" name="テキスト プレースホルダ 9">
            <a:extLst>
              <a:ext uri="{FF2B5EF4-FFF2-40B4-BE49-F238E27FC236}">
                <a16:creationId xmlns:a16="http://schemas.microsoft.com/office/drawing/2014/main" id="{CAB0C814-D55B-305D-6BF8-44F85F4E6273}"/>
              </a:ext>
            </a:extLst>
          </p:cNvPr>
          <p:cNvSpPr>
            <a:spLocks/>
          </p:cNvSpPr>
          <p:nvPr>
            <p:custDataLst>
              <p:tags r:id="rId115"/>
            </p:custDataLst>
          </p:nvPr>
        </p:nvSpPr>
        <p:spPr bwMode="auto">
          <a:xfrm>
            <a:off x="6956425" y="30543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2A6E99C-872B-49C6-973C-D47E696B29DC}" type="datetime'''''''''''''''''''''''''''''''''歯''科''''医'''''''''''''''">
              <a:rPr lang="ja-JP" altLang="en-US" sz="1000" smtClean="0"/>
              <a:pPr/>
              <a:t>歯科医</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DB9EF792-0450-F09F-C8AE-B4BAA5AE02FD}"/>
              </a:ext>
            </a:extLst>
          </p:cNvPr>
          <p:cNvSpPr>
            <a:spLocks/>
          </p:cNvSpPr>
          <p:nvPr>
            <p:custDataLst>
              <p:tags r:id="rId116"/>
            </p:custDataLst>
          </p:nvPr>
        </p:nvSpPr>
        <p:spPr bwMode="auto">
          <a:xfrm>
            <a:off x="6956425" y="28511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C4977EA-D880-456E-BA51-4FE353943BDE}" type="datetime'''''''''''''薬''''''''''剤''''''''師'">
              <a:rPr lang="ja-JP" altLang="en-US" sz="1000" smtClean="0"/>
              <a:pPr/>
              <a:t>薬剤師</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0F0DC490-DCC6-4E2C-B40F-0ECB4240E7CC}"/>
              </a:ext>
            </a:extLst>
          </p:cNvPr>
          <p:cNvSpPr>
            <a:spLocks/>
          </p:cNvSpPr>
          <p:nvPr>
            <p:custDataLst>
              <p:tags r:id="rId117"/>
            </p:custDataLst>
          </p:nvPr>
        </p:nvSpPr>
        <p:spPr bwMode="auto">
          <a:xfrm>
            <a:off x="6956425" y="2444750"/>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252CE49-60A5-4D34-AF4F-8EAB93CB06C4}" type="datetime'看''護''''''''師''''''''''''・''助産''''''師'''''''''">
              <a:rPr lang="ja-JP" altLang="en-US" sz="1000" smtClean="0"/>
              <a:pPr/>
              <a:t>看護師・助産師</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06E251F7-8BD6-6EB1-E0D0-0733D6F62E79}"/>
              </a:ext>
            </a:extLst>
          </p:cNvPr>
          <p:cNvSpPr>
            <a:spLocks/>
          </p:cNvSpPr>
          <p:nvPr>
            <p:custDataLst>
              <p:tags r:id="rId118"/>
            </p:custDataLst>
          </p:nvPr>
        </p:nvSpPr>
        <p:spPr bwMode="auto">
          <a:xfrm>
            <a:off x="6956425" y="26479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854BCAA-E470-48D3-83BF-7DF8CF1AE7AA}" type="datetime'''''''''''''医''''師'''''''''''''''''">
              <a:rPr lang="ja-JP" altLang="en-US" sz="1000" smtClean="0"/>
              <a:pPr/>
              <a:t>医師</a:t>
            </a:fld>
            <a:endParaRPr kumimoji="1" lang="ja-JP" altLang="en-US" sz="1000" dirty="0">
              <a:sym typeface="+mn-lt"/>
            </a:endParaRPr>
          </a:p>
        </p:txBody>
      </p:sp>
    </p:spTree>
    <p:extLst>
      <p:ext uri="{BB962C8B-B14F-4D97-AF65-F5344CB8AC3E}">
        <p14:creationId xmlns:p14="http://schemas.microsoft.com/office/powerpoint/2010/main" val="168938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4239824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3" imgW="395" imgH="396" progId="TCLayout.ActiveDocument.1">
                  <p:embed/>
                </p:oleObj>
              </mc:Choice>
              <mc:Fallback>
                <p:oleObj name="think-cellスライド" r:id="rId4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ケニアでは、製剤技師、検査技師、栄養士、公衆衛生担当官、理学療法士の資格があり、登録が義務付けられている。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資格の登録には、定められた教育課程や研修の修了と国家試験への合格が要件となる。</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666313" y="1872755"/>
            <a:ext cx="8424936"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46">
            <a:extLst>
              <a:ext uri="{FF2B5EF4-FFF2-40B4-BE49-F238E27FC236}">
                <a16:creationId xmlns:a16="http://schemas.microsoft.com/office/drawing/2014/main" id="{7403824E-DA5D-4C4E-AF87-1C92FF04FA3B}"/>
              </a:ext>
            </a:extLst>
          </p:cNvPr>
          <p:cNvSpPr txBox="1"/>
          <p:nvPr/>
        </p:nvSpPr>
        <p:spPr>
          <a:xfrm>
            <a:off x="666811" y="2259607"/>
            <a:ext cx="387626" cy="157411"/>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6" name="Chart 25">
            <a:extLst>
              <a:ext uri="{FF2B5EF4-FFF2-40B4-BE49-F238E27FC236}">
                <a16:creationId xmlns:a16="http://schemas.microsoft.com/office/drawing/2014/main" id="{5C1952EE-545B-6F82-4EA4-D63BB276A031}"/>
              </a:ext>
            </a:extLst>
          </p:cNvPr>
          <p:cNvGraphicFramePr/>
          <p:nvPr>
            <p:custDataLst>
              <p:tags r:id="rId2"/>
            </p:custDataLst>
            <p:extLst>
              <p:ext uri="{D42A27DB-BD31-4B8C-83A1-F6EECF244321}">
                <p14:modId xmlns:p14="http://schemas.microsoft.com/office/powerpoint/2010/main" val="3640994930"/>
              </p:ext>
            </p:extLst>
          </p:nvPr>
        </p:nvGraphicFramePr>
        <p:xfrm>
          <a:off x="838200" y="2266950"/>
          <a:ext cx="7089775" cy="3714750"/>
        </p:xfrm>
        <a:graphic>
          <a:graphicData uri="http://schemas.openxmlformats.org/drawingml/2006/chart">
            <c:chart xmlns:c="http://schemas.openxmlformats.org/drawingml/2006/chart" xmlns:r="http://schemas.openxmlformats.org/officeDocument/2006/relationships" r:id="rId45"/>
          </a:graphicData>
        </a:graphic>
      </p:graphicFrame>
      <p:cxnSp>
        <p:nvCxnSpPr>
          <p:cNvPr id="102" name="Straight Connector 101">
            <a:extLst>
              <a:ext uri="{FF2B5EF4-FFF2-40B4-BE49-F238E27FC236}">
                <a16:creationId xmlns:a16="http://schemas.microsoft.com/office/drawing/2014/main" id="{68722D59-1554-6243-E491-9926CB092439}"/>
              </a:ext>
            </a:extLst>
          </p:cNvPr>
          <p:cNvCxnSpPr/>
          <p:nvPr>
            <p:custDataLst>
              <p:tags r:id="rId3"/>
            </p:custDataLst>
          </p:nvPr>
        </p:nvCxnSpPr>
        <p:spPr bwMode="auto">
          <a:xfrm flipH="1">
            <a:off x="1581150" y="3578225"/>
            <a:ext cx="7620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E2B2898D-C3A5-369F-0E38-47BC3D372979}"/>
              </a:ext>
            </a:extLst>
          </p:cNvPr>
          <p:cNvCxnSpPr/>
          <p:nvPr>
            <p:custDataLst>
              <p:tags r:id="rId4"/>
            </p:custDataLst>
          </p:nvPr>
        </p:nvCxnSpPr>
        <p:spPr bwMode="auto">
          <a:xfrm flipH="1">
            <a:off x="1579563" y="5643563"/>
            <a:ext cx="5715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869896D-9A81-67A0-60AB-52ADC4157CBC}"/>
              </a:ext>
            </a:extLst>
          </p:cNvPr>
          <p:cNvCxnSpPr>
            <a:cxnSpLocks/>
          </p:cNvCxnSpPr>
          <p:nvPr>
            <p:custDataLst>
              <p:tags r:id="rId5"/>
            </p:custDataLst>
          </p:nvPr>
        </p:nvCxnSpPr>
        <p:spPr bwMode="auto">
          <a:xfrm flipH="1" flipV="1">
            <a:off x="2805113" y="3589339"/>
            <a:ext cx="147638"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5D8E5C79-2686-86F5-3111-692F6AE9B759}"/>
              </a:ext>
            </a:extLst>
          </p:cNvPr>
          <p:cNvCxnSpPr>
            <a:cxnSpLocks/>
          </p:cNvCxnSpPr>
          <p:nvPr>
            <p:custDataLst>
              <p:tags r:id="rId6"/>
            </p:custDataLst>
          </p:nvPr>
        </p:nvCxnSpPr>
        <p:spPr bwMode="auto">
          <a:xfrm flipH="1">
            <a:off x="2801938" y="3429000"/>
            <a:ext cx="73025"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68AE3923-2F4F-6FA2-1BD5-EA96E6FAFDD2}"/>
              </a:ext>
            </a:extLst>
          </p:cNvPr>
          <p:cNvCxnSpPr/>
          <p:nvPr>
            <p:custDataLst>
              <p:tags r:id="rId7"/>
            </p:custDataLst>
          </p:nvPr>
        </p:nvCxnSpPr>
        <p:spPr bwMode="auto">
          <a:xfrm>
            <a:off x="2740025" y="3467100"/>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20832C36-7E2A-8B9D-8823-F7744AB3746B}"/>
              </a:ext>
            </a:extLst>
          </p:cNvPr>
          <p:cNvCxnSpPr/>
          <p:nvPr>
            <p:custDataLst>
              <p:tags r:id="rId8"/>
            </p:custDataLst>
          </p:nvPr>
        </p:nvCxnSpPr>
        <p:spPr bwMode="auto">
          <a:xfrm>
            <a:off x="2792413" y="5565775"/>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9646A273-0AC5-C5C4-EC1A-07AA16B6F8D1}"/>
              </a:ext>
            </a:extLst>
          </p:cNvPr>
          <p:cNvCxnSpPr>
            <a:cxnSpLocks/>
          </p:cNvCxnSpPr>
          <p:nvPr>
            <p:custDataLst>
              <p:tags r:id="rId9"/>
            </p:custDataLst>
          </p:nvPr>
        </p:nvCxnSpPr>
        <p:spPr bwMode="auto">
          <a:xfrm flipH="1">
            <a:off x="4027488" y="3106738"/>
            <a:ext cx="100013"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96FBB73D-14E8-85FB-5BC3-5716EE88399C}"/>
              </a:ext>
            </a:extLst>
          </p:cNvPr>
          <p:cNvCxnSpPr/>
          <p:nvPr>
            <p:custDataLst>
              <p:tags r:id="rId10"/>
            </p:custDataLst>
          </p:nvPr>
        </p:nvCxnSpPr>
        <p:spPr bwMode="auto">
          <a:xfrm flipH="1" flipV="1">
            <a:off x="4030664" y="3232150"/>
            <a:ext cx="138113"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3615F3BA-041C-40CB-A6DB-E0F4487A7656}"/>
              </a:ext>
            </a:extLst>
          </p:cNvPr>
          <p:cNvCxnSpPr/>
          <p:nvPr>
            <p:custDataLst>
              <p:tags r:id="rId11"/>
            </p:custDataLst>
          </p:nvPr>
        </p:nvCxnSpPr>
        <p:spPr bwMode="auto">
          <a:xfrm>
            <a:off x="4016375" y="5491163"/>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437A3DB-25A4-8B68-9698-6B44FDD34CAB}"/>
              </a:ext>
            </a:extLst>
          </p:cNvPr>
          <p:cNvCxnSpPr/>
          <p:nvPr>
            <p:custDataLst>
              <p:tags r:id="rId12"/>
            </p:custDataLst>
          </p:nvPr>
        </p:nvCxnSpPr>
        <p:spPr bwMode="auto">
          <a:xfrm>
            <a:off x="5241925" y="5395913"/>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C5636BBB-0909-830C-677F-3684413988DE}"/>
              </a:ext>
            </a:extLst>
          </p:cNvPr>
          <p:cNvCxnSpPr/>
          <p:nvPr>
            <p:custDataLst>
              <p:tags r:id="rId13"/>
            </p:custDataLst>
          </p:nvPr>
        </p:nvCxnSpPr>
        <p:spPr bwMode="auto">
          <a:xfrm>
            <a:off x="6465888" y="5329238"/>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6BD66E25-DF4C-8B52-7E37-2E8B325E6FD3}"/>
              </a:ext>
            </a:extLst>
          </p:cNvPr>
          <p:cNvCxnSpPr/>
          <p:nvPr>
            <p:custDataLst>
              <p:tags r:id="rId14"/>
            </p:custDataLst>
          </p:nvPr>
        </p:nvCxnSpPr>
        <p:spPr bwMode="auto">
          <a:xfrm flipV="1">
            <a:off x="7689850" y="2620963"/>
            <a:ext cx="0" cy="396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EF98628F-77AF-94FE-7B88-A02297707129}"/>
              </a:ext>
            </a:extLst>
          </p:cNvPr>
          <p:cNvCxnSpPr/>
          <p:nvPr>
            <p:custDataLst>
              <p:tags r:id="rId15"/>
            </p:custDataLst>
          </p:nvPr>
        </p:nvCxnSpPr>
        <p:spPr bwMode="auto">
          <a:xfrm>
            <a:off x="7689850" y="2601913"/>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4" name="テキスト プレースホルダ 9">
            <a:extLst>
              <a:ext uri="{FF2B5EF4-FFF2-40B4-BE49-F238E27FC236}">
                <a16:creationId xmlns:a16="http://schemas.microsoft.com/office/drawing/2014/main" id="{955C6EA8-AE05-1490-F614-687298A9200D}"/>
              </a:ext>
            </a:extLst>
          </p:cNvPr>
          <p:cNvSpPr>
            <a:spLocks/>
          </p:cNvSpPr>
          <p:nvPr>
            <p:custDataLst>
              <p:tags r:id="rId16"/>
            </p:custDataLst>
          </p:nvPr>
        </p:nvSpPr>
        <p:spPr bwMode="gray">
          <a:xfrm>
            <a:off x="2728913" y="3276600"/>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EDBD15E-E4E7-4C0B-8DA5-54F6471649FD}" type="datetime'''''1''''''''''''''''''''''''''''''0,''''''''2''''''4''''8'''">
              <a:rPr lang="en-US" altLang="en-US" sz="1000" smtClean="0">
                <a:solidFill>
                  <a:schemeClr val="accent2"/>
                </a:solidFill>
                <a:effectLst/>
              </a:rPr>
              <a:pPr marL="0" lvl="0" indent="0">
                <a:spcBef>
                  <a:spcPct val="0"/>
                </a:spcBef>
                <a:buNone/>
              </a:pPr>
              <a:t>10,248</a:t>
            </a:fld>
            <a:endParaRPr kumimoji="1" lang="en-US" altLang="ja-JP" sz="1000" dirty="0">
              <a:solidFill>
                <a:schemeClr val="accent2"/>
              </a:solidFill>
            </a:endParaRPr>
          </a:p>
        </p:txBody>
      </p:sp>
      <p:sp useBgFill="1">
        <p:nvSpPr>
          <p:cNvPr id="167" name="テキスト プレースホルダ 9">
            <a:extLst>
              <a:ext uri="{FF2B5EF4-FFF2-40B4-BE49-F238E27FC236}">
                <a16:creationId xmlns:a16="http://schemas.microsoft.com/office/drawing/2014/main" id="{D930E4D7-0DB9-9545-EF47-9D644EDCC5AE}"/>
              </a:ext>
            </a:extLst>
          </p:cNvPr>
          <p:cNvSpPr>
            <a:spLocks/>
          </p:cNvSpPr>
          <p:nvPr>
            <p:custDataLst>
              <p:tags r:id="rId17"/>
            </p:custDataLst>
          </p:nvPr>
        </p:nvSpPr>
        <p:spPr bwMode="gray">
          <a:xfrm>
            <a:off x="2320925" y="3390900"/>
            <a:ext cx="4191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F401ACE-C9E9-473C-A434-61EAEBE932AD}" type="datetime'''''''''''''1''''''0'''''''',''5''''''''''''2''1'''''''">
              <a:rPr lang="en-US" altLang="en-US" sz="1000" smtClean="0">
                <a:solidFill>
                  <a:schemeClr val="accent4"/>
                </a:solidFill>
                <a:effectLst/>
              </a:rPr>
              <a:pPr marL="0" lvl="0" indent="0" algn="r">
                <a:spcBef>
                  <a:spcPct val="0"/>
                </a:spcBef>
                <a:buNone/>
              </a:pPr>
              <a:t>10,521</a:t>
            </a:fld>
            <a:endParaRPr kumimoji="1" lang="en-US" altLang="ja-JP" sz="1000" dirty="0">
              <a:solidFill>
                <a:schemeClr val="accent4"/>
              </a:solidFill>
            </a:endParaRPr>
          </a:p>
        </p:txBody>
      </p:sp>
      <p:sp useBgFill="1">
        <p:nvSpPr>
          <p:cNvPr id="232" name="テキスト プレースホルダ 9">
            <a:extLst>
              <a:ext uri="{FF2B5EF4-FFF2-40B4-BE49-F238E27FC236}">
                <a16:creationId xmlns:a16="http://schemas.microsoft.com/office/drawing/2014/main" id="{AE9CEE59-407A-1B85-820D-0A73F1786C9C}"/>
              </a:ext>
            </a:extLst>
          </p:cNvPr>
          <p:cNvSpPr>
            <a:spLocks/>
          </p:cNvSpPr>
          <p:nvPr>
            <p:custDataLst>
              <p:tags r:id="rId18"/>
            </p:custDataLst>
          </p:nvPr>
        </p:nvSpPr>
        <p:spPr bwMode="gray">
          <a:xfrm>
            <a:off x="3625850" y="3159125"/>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FB85BFD-7965-4738-BB4E-0BFBE8B377EA}" type="datetime'''''''''1''''''''''''''''''''''1,''''''''652'''''''''''''">
              <a:rPr lang="en-US" altLang="en-US" sz="1000" smtClean="0">
                <a:solidFill>
                  <a:schemeClr val="accent1"/>
                </a:solidFill>
                <a:effectLst/>
              </a:rPr>
              <a:pPr marL="0" lvl="0" indent="0">
                <a:spcBef>
                  <a:spcPct val="0"/>
                </a:spcBef>
                <a:buNone/>
              </a:pPr>
              <a:t>11,652</a:t>
            </a:fld>
            <a:endParaRPr kumimoji="1" lang="en-US" altLang="ja-JP" sz="1000" dirty="0">
              <a:solidFill>
                <a:schemeClr val="accent1"/>
              </a:solidFill>
            </a:endParaRPr>
          </a:p>
        </p:txBody>
      </p:sp>
      <p:sp useBgFill="1">
        <p:nvSpPr>
          <p:cNvPr id="185" name="テキスト プレースホルダ 9">
            <a:extLst>
              <a:ext uri="{FF2B5EF4-FFF2-40B4-BE49-F238E27FC236}">
                <a16:creationId xmlns:a16="http://schemas.microsoft.com/office/drawing/2014/main" id="{DE4DC00C-16C6-553F-A046-6895249411D0}"/>
              </a:ext>
            </a:extLst>
          </p:cNvPr>
          <p:cNvSpPr>
            <a:spLocks/>
          </p:cNvSpPr>
          <p:nvPr>
            <p:custDataLst>
              <p:tags r:id="rId19"/>
            </p:custDataLst>
          </p:nvPr>
        </p:nvSpPr>
        <p:spPr bwMode="gray">
          <a:xfrm>
            <a:off x="4168775" y="3221038"/>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E440D23-8122-490D-B0BA-54CA355E3A64}" type="datetime'''''''''''''1''''1'''''''''',''''6''2''''''''''''''''1'''''">
              <a:rPr lang="en-US" altLang="en-US" sz="1000" smtClean="0">
                <a:solidFill>
                  <a:schemeClr val="accent4"/>
                </a:solidFill>
                <a:effectLst/>
              </a:rPr>
              <a:pPr marL="0" lvl="0" indent="0">
                <a:spcBef>
                  <a:spcPct val="0"/>
                </a:spcBef>
                <a:buNone/>
              </a:pPr>
              <a:t>11,621</a:t>
            </a:fld>
            <a:endParaRPr kumimoji="1" lang="en-US" altLang="ja-JP" sz="1000" dirty="0">
              <a:solidFill>
                <a:schemeClr val="accent4"/>
              </a:solidFill>
            </a:endParaRPr>
          </a:p>
        </p:txBody>
      </p:sp>
      <p:sp useBgFill="1">
        <p:nvSpPr>
          <p:cNvPr id="97" name="テキスト プレースホルダ 9">
            <a:extLst>
              <a:ext uri="{FF2B5EF4-FFF2-40B4-BE49-F238E27FC236}">
                <a16:creationId xmlns:a16="http://schemas.microsoft.com/office/drawing/2014/main" id="{B34CABAD-FFAF-0FE6-BEC4-4F639685B5D5}"/>
              </a:ext>
            </a:extLst>
          </p:cNvPr>
          <p:cNvSpPr>
            <a:spLocks/>
          </p:cNvSpPr>
          <p:nvPr>
            <p:custDataLst>
              <p:tags r:id="rId20"/>
            </p:custDataLst>
          </p:nvPr>
        </p:nvSpPr>
        <p:spPr bwMode="gray">
          <a:xfrm>
            <a:off x="5235575" y="3005138"/>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F9F2308-987E-4B8E-A390-A3129A18F1BD}" type="datetime'1''''''''''2'''',''''''''''''''''''1''1''0'''''">
              <a:rPr lang="en-US" altLang="en-US" sz="1000" smtClean="0">
                <a:solidFill>
                  <a:schemeClr val="accent4"/>
                </a:solidFill>
                <a:effectLst/>
              </a:rPr>
              <a:pPr marL="0" lvl="0" indent="0">
                <a:spcBef>
                  <a:spcPct val="0"/>
                </a:spcBef>
                <a:buNone/>
              </a:pPr>
              <a:t>12,110</a:t>
            </a:fld>
            <a:endParaRPr kumimoji="1" lang="en-US" altLang="ja-JP" sz="1000" dirty="0">
              <a:solidFill>
                <a:schemeClr val="accent4"/>
              </a:solidFill>
            </a:endParaRPr>
          </a:p>
        </p:txBody>
      </p:sp>
      <p:sp useBgFill="1">
        <p:nvSpPr>
          <p:cNvPr id="98" name="テキスト プレースホルダ 9">
            <a:extLst>
              <a:ext uri="{FF2B5EF4-FFF2-40B4-BE49-F238E27FC236}">
                <a16:creationId xmlns:a16="http://schemas.microsoft.com/office/drawing/2014/main" id="{CAEAE54E-7E35-00A2-7C4A-4E24368B1FEB}"/>
              </a:ext>
            </a:extLst>
          </p:cNvPr>
          <p:cNvSpPr>
            <a:spLocks/>
          </p:cNvSpPr>
          <p:nvPr>
            <p:custDataLst>
              <p:tags r:id="rId21"/>
            </p:custDataLst>
          </p:nvPr>
        </p:nvSpPr>
        <p:spPr bwMode="gray">
          <a:xfrm>
            <a:off x="5067300" y="52435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5DBEC7-47CD-4B8E-8923-2FFCEB15A80A}" type="datetime'''''1,''''''''''''''4''''''''''''''''''1''''''''''''''''9'''">
              <a:rPr lang="en-US" altLang="en-US" sz="1000" smtClean="0">
                <a:solidFill>
                  <a:schemeClr val="accent5"/>
                </a:solidFill>
                <a:effectLst/>
              </a:rPr>
              <a:pPr marL="0" lvl="0" indent="0" algn="ctr">
                <a:spcBef>
                  <a:spcPct val="0"/>
                </a:spcBef>
                <a:buNone/>
              </a:pPr>
              <a:t>1,419</a:t>
            </a:fld>
            <a:endParaRPr kumimoji="1" lang="en-US" altLang="ja-JP" sz="1000" dirty="0">
              <a:solidFill>
                <a:schemeClr val="accent5"/>
              </a:solidFill>
            </a:endParaRPr>
          </a:p>
        </p:txBody>
      </p:sp>
      <p:sp useBgFill="1">
        <p:nvSpPr>
          <p:cNvPr id="99" name="テキスト プレースホルダ 9">
            <a:extLst>
              <a:ext uri="{FF2B5EF4-FFF2-40B4-BE49-F238E27FC236}">
                <a16:creationId xmlns:a16="http://schemas.microsoft.com/office/drawing/2014/main" id="{B61525F6-1993-4790-CEAD-E51D75FB1219}"/>
              </a:ext>
            </a:extLst>
          </p:cNvPr>
          <p:cNvSpPr>
            <a:spLocks/>
          </p:cNvSpPr>
          <p:nvPr>
            <p:custDataLst>
              <p:tags r:id="rId22"/>
            </p:custDataLst>
          </p:nvPr>
        </p:nvSpPr>
        <p:spPr bwMode="gray">
          <a:xfrm>
            <a:off x="6313488" y="2767013"/>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53560B3-051B-43DB-814B-C5CC90CB8E4A}" type="datetime'''13'''''''''''''''',''''5''5''''''8'''''''">
              <a:rPr lang="en-US" altLang="en-US" sz="1000" smtClean="0">
                <a:solidFill>
                  <a:schemeClr val="accent4"/>
                </a:solidFill>
                <a:effectLst/>
              </a:rPr>
              <a:pPr marL="0" lvl="0" indent="0">
                <a:spcBef>
                  <a:spcPct val="0"/>
                </a:spcBef>
                <a:buNone/>
              </a:pPr>
              <a:t>13,558</a:t>
            </a:fld>
            <a:endParaRPr kumimoji="1" lang="en-US" altLang="ja-JP" sz="1000" dirty="0">
              <a:solidFill>
                <a:schemeClr val="accent4"/>
              </a:solidFill>
            </a:endParaRPr>
          </a:p>
        </p:txBody>
      </p:sp>
      <p:sp useBgFill="1">
        <p:nvSpPr>
          <p:cNvPr id="100" name="テキスト プレースホルダ 9">
            <a:extLst>
              <a:ext uri="{FF2B5EF4-FFF2-40B4-BE49-F238E27FC236}">
                <a16:creationId xmlns:a16="http://schemas.microsoft.com/office/drawing/2014/main" id="{046A2B18-C659-F5A2-E1CF-6A96457F2552}"/>
              </a:ext>
            </a:extLst>
          </p:cNvPr>
          <p:cNvSpPr>
            <a:spLocks/>
          </p:cNvSpPr>
          <p:nvPr>
            <p:custDataLst>
              <p:tags r:id="rId23"/>
            </p:custDataLst>
          </p:nvPr>
        </p:nvSpPr>
        <p:spPr bwMode="gray">
          <a:xfrm>
            <a:off x="6291263" y="51768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013D3C-9949-45FD-A380-8D182DC4C1A1}" type="datetime'''''''''1'''''''',''7''''''''''''''''''''''''22'''''''''">
              <a:rPr lang="en-US" altLang="en-US" sz="1000" smtClean="0">
                <a:solidFill>
                  <a:schemeClr val="accent5"/>
                </a:solidFill>
                <a:effectLst/>
              </a:rPr>
              <a:pPr marL="0" lvl="0" indent="0" algn="ctr">
                <a:spcBef>
                  <a:spcPct val="0"/>
                </a:spcBef>
                <a:buNone/>
              </a:pPr>
              <a:t>1,722</a:t>
            </a:fld>
            <a:endParaRPr kumimoji="1" lang="en-US" altLang="ja-JP" sz="1000" dirty="0">
              <a:solidFill>
                <a:schemeClr val="accent5"/>
              </a:solidFill>
            </a:endParaRPr>
          </a:p>
        </p:txBody>
      </p:sp>
      <p:sp useBgFill="1">
        <p:nvSpPr>
          <p:cNvPr id="157" name="テキスト プレースホルダ 9">
            <a:extLst>
              <a:ext uri="{FF2B5EF4-FFF2-40B4-BE49-F238E27FC236}">
                <a16:creationId xmlns:a16="http://schemas.microsoft.com/office/drawing/2014/main" id="{048B8885-2DFB-926A-8F3C-2B0538835A70}"/>
              </a:ext>
            </a:extLst>
          </p:cNvPr>
          <p:cNvSpPr>
            <a:spLocks/>
          </p:cNvSpPr>
          <p:nvPr>
            <p:custDataLst>
              <p:tags r:id="rId24"/>
            </p:custDataLst>
          </p:nvPr>
        </p:nvSpPr>
        <p:spPr bwMode="gray">
          <a:xfrm>
            <a:off x="7480300" y="2660650"/>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08D059-37DD-4A57-8F89-9FE2B36415F4}" type="datetime'''1''''''''''''4,''''4''''''''''''''''''7''''''''''''''5'''''">
              <a:rPr lang="en-US" altLang="en-US" sz="1000" smtClean="0">
                <a:solidFill>
                  <a:schemeClr val="accent2"/>
                </a:solidFill>
                <a:effectLst/>
              </a:rPr>
              <a:pPr marL="0" lvl="0" indent="0" algn="ctr">
                <a:spcBef>
                  <a:spcPct val="0"/>
                </a:spcBef>
                <a:buNone/>
              </a:pPr>
              <a:t>14,475</a:t>
            </a:fld>
            <a:endParaRPr kumimoji="1" lang="en-US" altLang="ja-JP" sz="1000" dirty="0">
              <a:solidFill>
                <a:schemeClr val="accent2"/>
              </a:solidFill>
            </a:endParaRPr>
          </a:p>
        </p:txBody>
      </p:sp>
      <p:sp useBgFill="1">
        <p:nvSpPr>
          <p:cNvPr id="129" name="テキスト プレースホルダ 9">
            <a:extLst>
              <a:ext uri="{FF2B5EF4-FFF2-40B4-BE49-F238E27FC236}">
                <a16:creationId xmlns:a16="http://schemas.microsoft.com/office/drawing/2014/main" id="{4EFA4E2B-49D1-1FCB-0762-A3E65E99FA51}"/>
              </a:ext>
            </a:extLst>
          </p:cNvPr>
          <p:cNvSpPr>
            <a:spLocks/>
          </p:cNvSpPr>
          <p:nvPr>
            <p:custDataLst>
              <p:tags r:id="rId25"/>
            </p:custDataLst>
          </p:nvPr>
        </p:nvSpPr>
        <p:spPr bwMode="gray">
          <a:xfrm>
            <a:off x="7515225" y="5165725"/>
            <a:ext cx="3492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3794E-2E2E-4A74-BC3E-97170E138125}" type="datetime'''''''''''''''2'''''',''''''''''''''''''''''''''367'''''''">
              <a:rPr lang="en-US" altLang="en-US" sz="1000" smtClean="0">
                <a:solidFill>
                  <a:schemeClr val="accent5"/>
                </a:solidFill>
                <a:effectLst/>
              </a:rPr>
              <a:pPr marL="0" lvl="0" indent="0" algn="ctr">
                <a:spcBef>
                  <a:spcPct val="0"/>
                </a:spcBef>
                <a:buNone/>
              </a:pPr>
              <a:t>2,367</a:t>
            </a:fld>
            <a:endParaRPr kumimoji="1" lang="en-US" altLang="ja-JP" sz="1000" dirty="0">
              <a:solidFill>
                <a:schemeClr val="accent5"/>
              </a:solidFill>
            </a:endParaRPr>
          </a:p>
        </p:txBody>
      </p:sp>
      <p:sp>
        <p:nvSpPr>
          <p:cNvPr id="3" name="テキスト プレースホルダ 9">
            <a:extLst>
              <a:ext uri="{FF2B5EF4-FFF2-40B4-BE49-F238E27FC236}">
                <a16:creationId xmlns:a16="http://schemas.microsoft.com/office/drawing/2014/main" id="{2FACCA1A-C22C-8EEA-D769-97BC43C78BB6}"/>
              </a:ext>
            </a:extLst>
          </p:cNvPr>
          <p:cNvSpPr>
            <a:spLocks/>
          </p:cNvSpPr>
          <p:nvPr>
            <p:custDataLst>
              <p:tags r:id="rId26"/>
            </p:custDataLst>
          </p:nvPr>
        </p:nvSpPr>
        <p:spPr bwMode="auto">
          <a:xfrm>
            <a:off x="1393825"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431CBE-EBDD-4F43-957D-BB6C36F880E3}" type="datetime'''''''2''''''''''''''''''''''019'''''''''''''''''''''''''''">
              <a:rPr lang="en-US" altLang="en-US" sz="1200" smtClean="0">
                <a:effectLst/>
              </a:rPr>
              <a:pPr marL="0" lvl="0" indent="0" algn="ctr">
                <a:spcBef>
                  <a:spcPct val="0"/>
                </a:spcBef>
                <a:buNone/>
              </a:pPr>
              <a:t>2019</a:t>
            </a:fld>
            <a:endParaRPr lang="en-US" altLang="ja-JP" sz="1200" dirty="0"/>
          </a:p>
        </p:txBody>
      </p:sp>
      <p:sp>
        <p:nvSpPr>
          <p:cNvPr id="4" name="テキスト プレースホルダ 9">
            <a:extLst>
              <a:ext uri="{FF2B5EF4-FFF2-40B4-BE49-F238E27FC236}">
                <a16:creationId xmlns:a16="http://schemas.microsoft.com/office/drawing/2014/main" id="{D41C1D4E-C064-CCFC-E866-6C8393D2C6B9}"/>
              </a:ext>
            </a:extLst>
          </p:cNvPr>
          <p:cNvSpPr>
            <a:spLocks/>
          </p:cNvSpPr>
          <p:nvPr>
            <p:custDataLst>
              <p:tags r:id="rId27"/>
            </p:custDataLst>
          </p:nvPr>
        </p:nvSpPr>
        <p:spPr bwMode="auto">
          <a:xfrm>
            <a:off x="2617788"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95477E-C605-476E-A3CE-F86554F0DDC1}" type="datetime'20''''''''''2''''0'''''''''''''''''''''''''''''''''''">
              <a:rPr lang="en-US" altLang="en-US" sz="1200" smtClean="0">
                <a:effectLst/>
              </a:rPr>
              <a:pPr marL="0" lvl="0" indent="0" algn="ctr">
                <a:spcBef>
                  <a:spcPct val="0"/>
                </a:spcBef>
                <a:buNone/>
              </a:pPr>
              <a:t>2020</a:t>
            </a:fld>
            <a:endParaRPr kumimoji="1" lang="en-US" altLang="ja-JP" sz="1200" dirty="0"/>
          </a:p>
        </p:txBody>
      </p:sp>
      <p:sp>
        <p:nvSpPr>
          <p:cNvPr id="5" name="テキスト プレースホルダ 9">
            <a:extLst>
              <a:ext uri="{FF2B5EF4-FFF2-40B4-BE49-F238E27FC236}">
                <a16:creationId xmlns:a16="http://schemas.microsoft.com/office/drawing/2014/main" id="{08C66263-7E09-F15D-C21C-702BCA9E6093}"/>
              </a:ext>
            </a:extLst>
          </p:cNvPr>
          <p:cNvSpPr>
            <a:spLocks/>
          </p:cNvSpPr>
          <p:nvPr>
            <p:custDataLst>
              <p:tags r:id="rId28"/>
            </p:custDataLst>
          </p:nvPr>
        </p:nvSpPr>
        <p:spPr bwMode="auto">
          <a:xfrm>
            <a:off x="3841750"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18F95C-717C-47BD-B577-EC39EE7FCEED}" type="datetime'''2''''''0''''''''2''''''''''''1'''''''''''''''''''''''''''''">
              <a:rPr lang="en-US" altLang="en-US" sz="1200" smtClean="0">
                <a:effectLst/>
              </a:rPr>
              <a:pPr marL="0" lvl="0" indent="0" algn="ctr">
                <a:spcBef>
                  <a:spcPct val="0"/>
                </a:spcBef>
                <a:buNone/>
              </a:pPr>
              <a:t>2021</a:t>
            </a:fld>
            <a:endParaRPr kumimoji="1" lang="en-US" altLang="ja-JP" sz="1200" dirty="0"/>
          </a:p>
        </p:txBody>
      </p:sp>
      <p:sp>
        <p:nvSpPr>
          <p:cNvPr id="6" name="テキスト プレースホルダ 9">
            <a:extLst>
              <a:ext uri="{FF2B5EF4-FFF2-40B4-BE49-F238E27FC236}">
                <a16:creationId xmlns:a16="http://schemas.microsoft.com/office/drawing/2014/main" id="{CE3EAFFD-FA1B-C46C-6074-16DE62F8A589}"/>
              </a:ext>
            </a:extLst>
          </p:cNvPr>
          <p:cNvSpPr>
            <a:spLocks/>
          </p:cNvSpPr>
          <p:nvPr>
            <p:custDataLst>
              <p:tags r:id="rId29"/>
            </p:custDataLst>
          </p:nvPr>
        </p:nvSpPr>
        <p:spPr bwMode="auto">
          <a:xfrm>
            <a:off x="5067300"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168EFC-60A2-4C53-9EB7-B694F4846212}" type="datetime'''2''''''0''''2''''''''''''''''''''''2'''''''''''">
              <a:rPr lang="en-US" altLang="en-US" sz="1200" smtClean="0">
                <a:effectLst/>
              </a:rPr>
              <a:pPr marL="0" lvl="0" indent="0" algn="ctr">
                <a:spcBef>
                  <a:spcPct val="0"/>
                </a:spcBef>
                <a:buNone/>
              </a:pPr>
              <a:t>2022</a:t>
            </a:fld>
            <a:endParaRPr kumimoji="1" lang="en-US" altLang="ja-JP" sz="1200" dirty="0"/>
          </a:p>
        </p:txBody>
      </p:sp>
      <p:sp>
        <p:nvSpPr>
          <p:cNvPr id="7" name="テキスト プレースホルダ 9">
            <a:extLst>
              <a:ext uri="{FF2B5EF4-FFF2-40B4-BE49-F238E27FC236}">
                <a16:creationId xmlns:a16="http://schemas.microsoft.com/office/drawing/2014/main" id="{909E4B42-6A4F-44A3-5CE8-19FFDD4EF89A}"/>
              </a:ext>
            </a:extLst>
          </p:cNvPr>
          <p:cNvSpPr>
            <a:spLocks/>
          </p:cNvSpPr>
          <p:nvPr>
            <p:custDataLst>
              <p:tags r:id="rId30"/>
            </p:custDataLst>
          </p:nvPr>
        </p:nvSpPr>
        <p:spPr bwMode="auto">
          <a:xfrm>
            <a:off x="6291263"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4BEA6-30D9-42E1-9EAF-A9EFB5FEB2C9}" type="datetime'2''''''''''''02''''''''''''''''''''''''3'">
              <a:rPr lang="en-US" altLang="en-US" sz="1200" smtClean="0">
                <a:effectLst/>
              </a:rPr>
              <a:pPr marL="0" lvl="0" indent="0" algn="ctr">
                <a:spcBef>
                  <a:spcPct val="0"/>
                </a:spcBef>
                <a:buNone/>
              </a:pPr>
              <a:t>2023</a:t>
            </a:fld>
            <a:endParaRPr kumimoji="1" lang="en-US" altLang="ja-JP" sz="1200" dirty="0"/>
          </a:p>
        </p:txBody>
      </p:sp>
      <p:sp>
        <p:nvSpPr>
          <p:cNvPr id="8" name="テキスト プレースホルダ 9">
            <a:extLst>
              <a:ext uri="{FF2B5EF4-FFF2-40B4-BE49-F238E27FC236}">
                <a16:creationId xmlns:a16="http://schemas.microsoft.com/office/drawing/2014/main" id="{5E4C5159-FDE4-FA63-6CB2-6631559BD038}"/>
              </a:ext>
            </a:extLst>
          </p:cNvPr>
          <p:cNvSpPr>
            <a:spLocks/>
          </p:cNvSpPr>
          <p:nvPr>
            <p:custDataLst>
              <p:tags r:id="rId31"/>
            </p:custDataLst>
          </p:nvPr>
        </p:nvSpPr>
        <p:spPr bwMode="auto">
          <a:xfrm>
            <a:off x="7486650" y="5807075"/>
            <a:ext cx="407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BB64D-9DB8-45F5-ACDD-017A07B83EBD}" type="datetime'''''''2''''0''2''4''''''''*'''''''''''''''">
              <a:rPr lang="en-US" altLang="en-US" sz="1200" smtClean="0">
                <a:effectLst/>
              </a:rPr>
              <a:pPr marL="0" lvl="0" indent="0" algn="ctr">
                <a:spcBef>
                  <a:spcPct val="0"/>
                </a:spcBef>
                <a:buNone/>
              </a:pPr>
              <a:t>2024*</a:t>
            </a:fld>
            <a:endParaRPr kumimoji="1" lang="en-US" altLang="ja-JP" sz="1200" dirty="0"/>
          </a:p>
        </p:txBody>
      </p:sp>
      <p:cxnSp>
        <p:nvCxnSpPr>
          <p:cNvPr id="72" name="Straight Connector 71">
            <a:extLst>
              <a:ext uri="{FF2B5EF4-FFF2-40B4-BE49-F238E27FC236}">
                <a16:creationId xmlns:a16="http://schemas.microsoft.com/office/drawing/2014/main" id="{119DB9D8-943C-2EDC-78E1-BD7ABDCCA985}"/>
              </a:ext>
            </a:extLst>
          </p:cNvPr>
          <p:cNvCxnSpPr/>
          <p:nvPr>
            <p:custDataLst>
              <p:tags r:id="rId32"/>
            </p:custDataLst>
          </p:nvPr>
        </p:nvCxnSpPr>
        <p:spPr bwMode="gray">
          <a:xfrm>
            <a:off x="8008938" y="3670300"/>
            <a:ext cx="160338"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DBD22EA-9DE2-338D-5675-CEBDC5F459DF}"/>
              </a:ext>
            </a:extLst>
          </p:cNvPr>
          <p:cNvCxnSpPr/>
          <p:nvPr>
            <p:custDataLst>
              <p:tags r:id="rId33"/>
            </p:custDataLst>
          </p:nvPr>
        </p:nvCxnSpPr>
        <p:spPr bwMode="gray">
          <a:xfrm>
            <a:off x="8008938" y="3873500"/>
            <a:ext cx="160338"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2806B6B-2A09-85E7-2293-324AFC9E51FA}"/>
              </a:ext>
            </a:extLst>
          </p:cNvPr>
          <p:cNvCxnSpPr/>
          <p:nvPr>
            <p:custDataLst>
              <p:tags r:id="rId34"/>
            </p:custDataLst>
          </p:nvPr>
        </p:nvCxnSpPr>
        <p:spPr bwMode="gray">
          <a:xfrm>
            <a:off x="8008938" y="4381500"/>
            <a:ext cx="160338" cy="0"/>
          </a:xfrm>
          <a:prstGeom prst="line">
            <a:avLst/>
          </a:prstGeom>
          <a:ln w="19050" cap="rnd"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3754663-3D83-33F4-BA36-7163B71FA61D}"/>
              </a:ext>
            </a:extLst>
          </p:cNvPr>
          <p:cNvCxnSpPr/>
          <p:nvPr>
            <p:custDataLst>
              <p:tags r:id="rId35"/>
            </p:custDataLst>
          </p:nvPr>
        </p:nvCxnSpPr>
        <p:spPr bwMode="gray">
          <a:xfrm>
            <a:off x="8008938" y="4584700"/>
            <a:ext cx="160338"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3D6FAA9D-EC01-BCFC-C6E2-D33AB1FD8A69}"/>
              </a:ext>
            </a:extLst>
          </p:cNvPr>
          <p:cNvCxnSpPr/>
          <p:nvPr>
            <p:custDataLst>
              <p:tags r:id="rId36"/>
            </p:custDataLst>
          </p:nvPr>
        </p:nvCxnSpPr>
        <p:spPr bwMode="gray">
          <a:xfrm>
            <a:off x="8008938" y="4787900"/>
            <a:ext cx="160338" cy="0"/>
          </a:xfrm>
          <a:prstGeom prst="line">
            <a:avLst/>
          </a:prstGeom>
          <a:ln w="19050" cap="rnd" cmpd="sng" algn="ctr">
            <a:solidFill>
              <a:schemeClr val="accent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テキスト プレースホルダ 9">
            <a:extLst>
              <a:ext uri="{FF2B5EF4-FFF2-40B4-BE49-F238E27FC236}">
                <a16:creationId xmlns:a16="http://schemas.microsoft.com/office/drawing/2014/main" id="{F159226F-92EB-4341-1538-6A40EC08D17A}"/>
              </a:ext>
            </a:extLst>
          </p:cNvPr>
          <p:cNvSpPr>
            <a:spLocks/>
          </p:cNvSpPr>
          <p:nvPr>
            <p:custDataLst>
              <p:tags r:id="rId37"/>
            </p:custDataLst>
          </p:nvPr>
        </p:nvSpPr>
        <p:spPr bwMode="auto">
          <a:xfrm>
            <a:off x="8229600" y="3598863"/>
            <a:ext cx="1112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1C3D8EC-16BD-4A6D-82E0-3107602EB3A8}" type="datetime'''''薬剤師''と''''''''薬''''''''''''''剤''''''''''''''師助''手'">
              <a:rPr lang="ja-JP" altLang="en-US" sz="1000" smtClean="0">
                <a:effectLst/>
              </a:rPr>
              <a:pPr marL="0" lvl="0" indent="0">
                <a:spcBef>
                  <a:spcPct val="0"/>
                </a:spcBef>
                <a:buNone/>
              </a:pPr>
              <a:t>薬剤師と薬剤師助手</a:t>
            </a:fld>
            <a:endParaRPr kumimoji="1" lang="en-US" altLang="ja-JP" sz="1000" dirty="0"/>
          </a:p>
        </p:txBody>
      </p:sp>
      <p:sp>
        <p:nvSpPr>
          <p:cNvPr id="68" name="テキスト プレースホルダ 9">
            <a:extLst>
              <a:ext uri="{FF2B5EF4-FFF2-40B4-BE49-F238E27FC236}">
                <a16:creationId xmlns:a16="http://schemas.microsoft.com/office/drawing/2014/main" id="{BC1EE610-23DB-D246-BDBB-75B06ED9C544}"/>
              </a:ext>
            </a:extLst>
          </p:cNvPr>
          <p:cNvSpPr>
            <a:spLocks/>
          </p:cNvSpPr>
          <p:nvPr>
            <p:custDataLst>
              <p:tags r:id="rId38"/>
            </p:custDataLst>
          </p:nvPr>
        </p:nvSpPr>
        <p:spPr bwMode="auto">
          <a:xfrm>
            <a:off x="8229600" y="3802063"/>
            <a:ext cx="9842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E81D7C1-B742-4959-88A0-8F4C2BDE847B}" type="datetime'検査''''技師&#10;''（t''echnolo''gi''st &#10;およびtec''''''hn''i''c''ian''）'">
              <a:rPr lang="ja-JP" altLang="en-US" sz="1000" smtClean="0">
                <a:effectLst/>
              </a:rPr>
              <a:pPr marL="0" lvl="0" indent="0">
                <a:spcBef>
                  <a:spcPct val="0"/>
                </a:spcBef>
                <a:buNone/>
              </a:pPr>
              <a:t>検査技師
（technologist 
およびtechnician）</a:t>
            </a:fld>
            <a:endParaRPr kumimoji="1" lang="en-US" altLang="ja-JP" sz="1000" dirty="0"/>
          </a:p>
        </p:txBody>
      </p:sp>
      <p:sp>
        <p:nvSpPr>
          <p:cNvPr id="69" name="テキスト プレースホルダ 9">
            <a:extLst>
              <a:ext uri="{FF2B5EF4-FFF2-40B4-BE49-F238E27FC236}">
                <a16:creationId xmlns:a16="http://schemas.microsoft.com/office/drawing/2014/main" id="{C1262512-C0EF-AFE9-3E3D-95D66CCC63BC}"/>
              </a:ext>
            </a:extLst>
          </p:cNvPr>
          <p:cNvSpPr>
            <a:spLocks/>
          </p:cNvSpPr>
          <p:nvPr>
            <p:custDataLst>
              <p:tags r:id="rId39"/>
            </p:custDataLst>
          </p:nvPr>
        </p:nvSpPr>
        <p:spPr bwMode="auto">
          <a:xfrm>
            <a:off x="8229600" y="4310063"/>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28F27CE-F161-49C7-B50D-9975D6B8F577}" type="datetime'''''''''''''''''''''理学''''療''''''法''''''士'''''''''''">
              <a:rPr lang="ja-JP" altLang="en-US" sz="1000" smtClean="0">
                <a:effectLst/>
              </a:rPr>
              <a:pPr marL="0" lvl="0" indent="0">
                <a:spcBef>
                  <a:spcPct val="0"/>
                </a:spcBef>
                <a:buNone/>
              </a:pPr>
              <a:t>理学療法士</a:t>
            </a:fld>
            <a:endParaRPr kumimoji="1" lang="en-US" altLang="ja-JP" sz="1000" dirty="0"/>
          </a:p>
        </p:txBody>
      </p:sp>
      <p:sp>
        <p:nvSpPr>
          <p:cNvPr id="70" name="テキスト プレースホルダ 9">
            <a:extLst>
              <a:ext uri="{FF2B5EF4-FFF2-40B4-BE49-F238E27FC236}">
                <a16:creationId xmlns:a16="http://schemas.microsoft.com/office/drawing/2014/main" id="{742B599A-5539-484D-9453-AD5F12CB8A17}"/>
              </a:ext>
            </a:extLst>
          </p:cNvPr>
          <p:cNvSpPr>
            <a:spLocks/>
          </p:cNvSpPr>
          <p:nvPr>
            <p:custDataLst>
              <p:tags r:id="rId40"/>
            </p:custDataLst>
          </p:nvPr>
        </p:nvSpPr>
        <p:spPr bwMode="auto">
          <a:xfrm>
            <a:off x="8229600" y="45132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C6212AD-B431-4675-B7B0-32D04D186286}" type="datetime'''''''''''''''''''''''栄''''''''''''''''養''''士'''''''''''''">
              <a:rPr lang="ja-JP" altLang="en-US" sz="1000" smtClean="0">
                <a:effectLst/>
              </a:rPr>
              <a:pPr marL="0" lvl="0" indent="0">
                <a:spcBef>
                  <a:spcPct val="0"/>
                </a:spcBef>
                <a:buNone/>
              </a:pPr>
              <a:t>栄養士</a:t>
            </a:fld>
            <a:endParaRPr kumimoji="1" lang="en-US" altLang="ja-JP" sz="1000" dirty="0"/>
          </a:p>
        </p:txBody>
      </p:sp>
      <p:sp>
        <p:nvSpPr>
          <p:cNvPr id="65" name="テキスト プレースホルダ 9">
            <a:extLst>
              <a:ext uri="{FF2B5EF4-FFF2-40B4-BE49-F238E27FC236}">
                <a16:creationId xmlns:a16="http://schemas.microsoft.com/office/drawing/2014/main" id="{D3CEFABB-1D30-7CC0-3ECD-904D4FFE20FA}"/>
              </a:ext>
            </a:extLst>
          </p:cNvPr>
          <p:cNvSpPr>
            <a:spLocks/>
          </p:cNvSpPr>
          <p:nvPr>
            <p:custDataLst>
              <p:tags r:id="rId41"/>
            </p:custDataLst>
          </p:nvPr>
        </p:nvSpPr>
        <p:spPr bwMode="auto">
          <a:xfrm>
            <a:off x="8229600" y="4716463"/>
            <a:ext cx="1333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F763DF-4D42-4AEB-8BE9-FF3429149477}" type="datetime'''''公衆衛''''''生''担''''''''''''''''''当''官''・''技''術者'''''''">
              <a:rPr lang="ja-JP" altLang="en-US" sz="1000" smtClean="0">
                <a:effectLst/>
              </a:rPr>
              <a:pPr marL="0" lvl="0" indent="0">
                <a:spcBef>
                  <a:spcPct val="0"/>
                </a:spcBef>
                <a:buNone/>
              </a:pPr>
              <a:t>公衆衛生担当官・技術者</a:t>
            </a:fld>
            <a:endParaRPr kumimoji="1" lang="en-US" altLang="ja-JP" sz="1000" dirty="0"/>
          </a:p>
        </p:txBody>
      </p:sp>
      <p:sp>
        <p:nvSpPr>
          <p:cNvPr id="17" name="テキスト ボックス 20">
            <a:extLst>
              <a:ext uri="{FF2B5EF4-FFF2-40B4-BE49-F238E27FC236}">
                <a16:creationId xmlns:a16="http://schemas.microsoft.com/office/drawing/2014/main" id="{A55958C8-0FDB-397D-A867-B53069AF308F}"/>
              </a:ext>
            </a:extLst>
          </p:cNvPr>
          <p:cNvSpPr txBox="1"/>
          <p:nvPr/>
        </p:nvSpPr>
        <p:spPr>
          <a:xfrm>
            <a:off x="216593" y="6313621"/>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p:txBody>
      </p:sp>
    </p:spTree>
    <p:extLst>
      <p:ext uri="{BB962C8B-B14F-4D97-AF65-F5344CB8AC3E}">
        <p14:creationId xmlns:p14="http://schemas.microsoft.com/office/powerpoint/2010/main" val="114020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3162092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49290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ホームページ、ケニア保健省ホームページ、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Hospital Insurance Fund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Regulatory Authority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Industry Annual Report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Social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プレスリリース、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KIPPRA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Implementing Social Health Insurance in Kenya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40" name="テキスト ボックス 45">
            <a:extLst>
              <a:ext uri="{FF2B5EF4-FFF2-40B4-BE49-F238E27FC236}">
                <a16:creationId xmlns:a16="http://schemas.microsoft.com/office/drawing/2014/main" id="{A7C4B65F-482E-467E-B845-6C2840D016D0}"/>
              </a:ext>
            </a:extLst>
          </p:cNvPr>
          <p:cNvSpPr txBox="1">
            <a:spLocks/>
          </p:cNvSpPr>
          <p:nvPr/>
        </p:nvSpPr>
        <p:spPr>
          <a:xfrm>
            <a:off x="200025" y="1052736"/>
            <a:ext cx="9505056" cy="4248552"/>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ケニアの保険業界は、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の影響から回復し、目覚ましい成長を遂げた。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年のハイライトは以下の通り。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総保険料収入：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を記録し、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の成長を記録した。なお、ケニアはアフリカ地域内において南アフリカ、モロッコ、エジプトに次いで第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位に位置している。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純利益：業界の純利益は前年度から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の大幅な増加を記録し、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年の設立以来、国家医療保険基金（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）はケニアにおける医療財政において重要な役割を果たしてきた。当初、</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は定期的に収入のある市民を対象にしており、特に多くのインフォーマルセクターを除外していた。適用範囲の拡大に努めている一方で、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の普及率は依然として低く、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年までに加入した市民はわずか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正規雇用者で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に加入している場合は、本人とその家族に健康保険が適用される。自営業者も加入が可能であり、近年、加入者が大幅に増加している。保険適用の対象は公立病院および低価格の私立病院のみである。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月、ケニアは社会保険法の施行により、ユニバーサル・ヘルス・カバレッジ（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）を促進し、全ての個人が経済的に困難することなく、必要不可欠で質の高い保健サービスを受けられるようにするため、社会健康保険基金（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SHIF: Social Health Insurance 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PHF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Primary Health 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ECCIF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Emergency, Chronic, and Critical Illness 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）の運用を開始した。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年以内に解散し、代替機関が設置されることが予定されている。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に代わる統治機関として社会保健局（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 Social Health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つの基金を管理・監督し、ユニバーサル・ヘルス・カバレッジ達成を目指す。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の保有する資産は、解散後には全て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に移管をされることが予定されている。</a:t>
            </a:r>
          </a:p>
        </p:txBody>
      </p:sp>
    </p:spTree>
    <p:extLst>
      <p:ext uri="{BB962C8B-B14F-4D97-AF65-F5344CB8AC3E}">
        <p14:creationId xmlns:p14="http://schemas.microsoft.com/office/powerpoint/2010/main" val="411307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2/3</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DE73FD31-4E16-D91A-4947-9E56E33988A5}"/>
              </a:ext>
            </a:extLst>
          </p:cNvPr>
          <p:cNvGraphicFramePr>
            <a:graphicFrameLocks noGrp="1"/>
          </p:cNvGraphicFramePr>
          <p:nvPr/>
        </p:nvGraphicFramePr>
        <p:xfrm>
          <a:off x="5097016" y="1152000"/>
          <a:ext cx="4500000" cy="5092977"/>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公共調達システム</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政府公共調達制度に関わる組織</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9801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医療機器登録にかかる規制当局 </a:t>
                      </a:r>
                      <a:r>
                        <a:rPr lang="en-US" altLang="ja-JP" sz="1050" noProof="1"/>
                        <a:t>- </a:t>
                      </a:r>
                      <a:r>
                        <a:rPr lang="en-US" altLang="ja-JP" sz="1050" dirty="0"/>
                        <a:t>Pharmacy and Poisons Board </a:t>
                      </a:r>
                      <a:r>
                        <a:rPr lang="ja-JP" altLang="en-US" sz="1050" dirty="0"/>
                        <a:t>（</a:t>
                      </a:r>
                      <a:r>
                        <a:rPr lang="en-US" altLang="ja-JP" sz="1050" dirty="0"/>
                        <a:t>PPB</a:t>
                      </a:r>
                      <a:r>
                        <a:rPr lang="ja-JP" altLang="en-US" sz="1050" dirty="0"/>
                        <a:t>）</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37885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公共調達にかかわる組織 </a:t>
                      </a:r>
                      <a:r>
                        <a:rPr lang="en-US" altLang="ja-JP" sz="1050" noProof="1"/>
                        <a:t>- </a:t>
                      </a:r>
                      <a:r>
                        <a:rPr lang="en-US" altLang="ja-JP" sz="1050" dirty="0"/>
                        <a:t>Kenya Medical Supplies Authority </a:t>
                      </a:r>
                      <a:r>
                        <a:rPr lang="ja-JP" altLang="en-US" sz="1050" dirty="0"/>
                        <a:t>（</a:t>
                      </a:r>
                      <a:r>
                        <a:rPr lang="en-US" altLang="ja-JP" sz="1050" dirty="0"/>
                        <a:t>KEMSA</a:t>
                      </a:r>
                      <a:r>
                        <a:rPr lang="ja-JP" altLang="en-US" sz="1050" dirty="0"/>
                        <a:t>）</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083010"/>
                  </a:ext>
                </a:extLst>
              </a:tr>
              <a:tr h="2009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政府</a:t>
                      </a:r>
                      <a:r>
                        <a:rPr lang="ja-JP" altLang="en-US" sz="1050" noProof="1"/>
                        <a:t>公共</a:t>
                      </a:r>
                      <a:r>
                        <a:rPr lang="en-US" altLang="ja-JP" sz="1050" noProof="1"/>
                        <a:t>調達制度の概要 - 法規制</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68900"/>
                  </a:ext>
                </a:extLst>
              </a:tr>
              <a:tr h="2009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政府</a:t>
                      </a:r>
                      <a:r>
                        <a:rPr lang="ja-JP" altLang="en-US" sz="1050" noProof="1"/>
                        <a:t>公共</a:t>
                      </a:r>
                      <a:r>
                        <a:rPr lang="en-US" altLang="ja-JP" sz="1050" noProof="1"/>
                        <a:t>調達システムの概要 - KEMSAのビジネスモデル</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1623167"/>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入札の種類</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459120"/>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調達予算</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509497"/>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入札プロセス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593540"/>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公立・私立病院の医療機器・医薬品サプライチェーンの概要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448450"/>
                  </a:ext>
                </a:extLst>
              </a:tr>
              <a:tr h="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656196"/>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35057"/>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50930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40398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51087"/>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374041"/>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332299"/>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693786"/>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165054"/>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98209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27186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563384"/>
                  </a:ext>
                </a:extLst>
              </a:tr>
            </a:tbl>
          </a:graphicData>
        </a:graphic>
      </p:graphicFrame>
      <p:graphicFrame>
        <p:nvGraphicFramePr>
          <p:cNvPr id="6" name="表 5"/>
          <p:cNvGraphicFramePr>
            <a:graphicFrameLocks noGrp="1"/>
          </p:cNvGraphicFramePr>
          <p:nvPr/>
        </p:nvGraphicFramePr>
        <p:xfrm>
          <a:off x="308983" y="1152000"/>
          <a:ext cx="4500000" cy="433929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538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nSpc>
                          <a:spcPct val="85000"/>
                        </a:lnSpc>
                      </a:pPr>
                      <a:endParaRPr kumimoji="1" lang="ja-JP" altLang="en-US" sz="1050" dirty="0">
                        <a:latin typeface="+mn-lt"/>
                        <a:ea typeface="+mj-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94375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国家医療保険基金 （</a:t>
                      </a:r>
                      <a:r>
                        <a:rPr lang="en-US" altLang="ja-JP" sz="1050" dirty="0"/>
                        <a:t>National Health Insurance Fund: NHIF</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70916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t>国家</a:t>
                      </a:r>
                      <a:r>
                        <a:rPr lang="en-US" altLang="ja-JP" sz="1050" noProof="1"/>
                        <a:t>健康保険基金 </a:t>
                      </a:r>
                      <a:r>
                        <a:rPr lang="ja-JP" altLang="en-US" sz="1050" noProof="1"/>
                        <a:t>（</a:t>
                      </a:r>
                      <a:r>
                        <a:rPr lang="en-US" altLang="ja-JP" sz="1050" noProof="1"/>
                        <a:t>NHIF</a:t>
                      </a:r>
                      <a:r>
                        <a:rPr lang="ja-JP" altLang="en-US" sz="1050" noProof="1"/>
                        <a:t>）</a:t>
                      </a:r>
                      <a:r>
                        <a:rPr lang="en-US" altLang="ja-JP" sz="1050" noProof="1"/>
                        <a:t> - 公務員限度額</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069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国家健康保険基金 （</a:t>
                      </a:r>
                      <a:r>
                        <a:rPr lang="en-US" altLang="ja-JP" sz="1050" dirty="0"/>
                        <a:t>NHIF</a:t>
                      </a:r>
                      <a:r>
                        <a:rPr lang="ja-JP" altLang="en-US" sz="1050" dirty="0"/>
                        <a:t>）</a:t>
                      </a:r>
                      <a:r>
                        <a:rPr lang="en-US" altLang="ja-JP" sz="1050" dirty="0"/>
                        <a:t> - </a:t>
                      </a:r>
                      <a:r>
                        <a:rPr lang="ja-JP" altLang="en-US" sz="1050" dirty="0"/>
                        <a:t>主要な適用医療サービス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21918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社会保健局 （</a:t>
                      </a:r>
                      <a:r>
                        <a:rPr lang="en-US" altLang="ja-JP" sz="1050" dirty="0"/>
                        <a:t>Social Health Authority: SHA</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187542"/>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保健省の組織体制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41897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t>保健</a:t>
                      </a:r>
                      <a:r>
                        <a:rPr lang="en-US" altLang="ja-JP" sz="1050" noProof="1"/>
                        <a:t>省内のキーパーソンに関する情報</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8466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383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934847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3667421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95" imgH="396" progId="TCLayout.ActiveDocument.1">
                  <p:embed/>
                </p:oleObj>
              </mc:Choice>
              <mc:Fallback>
                <p:oleObj name="think-cellスライド" r:id="rId10"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国家医療</a:t>
            </a:r>
            <a:r>
              <a:rPr lang="en-US" altLang="ja-JP" noProof="1">
                <a:latin typeface="HGP創英角ｺﾞｼｯｸUB" panose="020B0900000000000000" pitchFamily="50" charset="-128"/>
              </a:rPr>
              <a:t>保険基金 </a:t>
            </a:r>
            <a:r>
              <a:rPr lang="ja-JP" altLang="en-US" b="1" noProof="1"/>
              <a:t>（</a:t>
            </a:r>
            <a:r>
              <a:rPr lang="en-US" altLang="ja-JP" b="1" noProof="1"/>
              <a:t>NHIF: National Health Insurance Fund</a:t>
            </a:r>
            <a:r>
              <a:rPr lang="ja-JP" altLang="en-US" b="1" noProof="1"/>
              <a:t>）</a:t>
            </a:r>
            <a:endParaRPr kumimoji="1" lang="ja-JP" altLang="en-US" b="1" noProof="1"/>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49290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ホームページ、ケニア保健省ホームページ、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Hospital Insurance Fund </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9" name="直線コネクタ 40">
            <a:extLst>
              <a:ext uri="{FF2B5EF4-FFF2-40B4-BE49-F238E27FC236}">
                <a16:creationId xmlns:a16="http://schemas.microsoft.com/office/drawing/2014/main" id="{73E3AB30-5B39-48D9-8E59-594B0AB55354}"/>
              </a:ext>
            </a:extLst>
          </p:cNvPr>
          <p:cNvCxnSpPr>
            <a:cxnSpLocks/>
          </p:cNvCxnSpPr>
          <p:nvPr/>
        </p:nvCxnSpPr>
        <p:spPr>
          <a:xfrm>
            <a:off x="4958378" y="3472261"/>
            <a:ext cx="474714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43BBDC58-7336-45F7-B33E-A6E895291A02}"/>
              </a:ext>
            </a:extLst>
          </p:cNvPr>
          <p:cNvSpPr>
            <a:spLocks noChangeArrowheads="1"/>
          </p:cNvSpPr>
          <p:nvPr/>
        </p:nvSpPr>
        <p:spPr bwMode="auto">
          <a:xfrm>
            <a:off x="4958378" y="3144889"/>
            <a:ext cx="4506632"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mj-lt"/>
                <a:ea typeface="HGP創英角ｺﾞｼｯｸUB" pitchFamily="50" charset="-128"/>
              </a:rPr>
              <a:t>NHIF</a:t>
            </a:r>
            <a:r>
              <a:rPr lang="ja-JP" altLang="en-US" sz="1400" dirty="0">
                <a:solidFill>
                  <a:srgbClr val="000000"/>
                </a:solidFill>
                <a:latin typeface="+mj-lt"/>
                <a:ea typeface="HGP創英角ｺﾞｼｯｸUB" pitchFamily="50" charset="-128"/>
              </a:rPr>
              <a:t>の加入者数</a:t>
            </a:r>
            <a:endParaRPr lang="en-US" altLang="ko-KR" sz="1400" dirty="0">
              <a:solidFill>
                <a:srgbClr val="000000"/>
              </a:solidFill>
              <a:latin typeface="+mj-lt"/>
              <a:ea typeface="HGP創英角ｺﾞｼｯｸUB" pitchFamily="50" charset="-128"/>
            </a:endParaRPr>
          </a:p>
        </p:txBody>
      </p:sp>
      <p:sp>
        <p:nvSpPr>
          <p:cNvPr id="55" name="Rectangle 54">
            <a:extLst>
              <a:ext uri="{FF2B5EF4-FFF2-40B4-BE49-F238E27FC236}">
                <a16:creationId xmlns:a16="http://schemas.microsoft.com/office/drawing/2014/main" id="{5A4D8F65-FC2B-4117-9366-BC3C5AD2B65A}"/>
              </a:ext>
            </a:extLst>
          </p:cNvPr>
          <p:cNvSpPr/>
          <p:nvPr>
            <p:custDataLst>
              <p:tags r:id="rId2"/>
            </p:custDataLst>
          </p:nvPr>
        </p:nvSpPr>
        <p:spPr bwMode="auto">
          <a:xfrm>
            <a:off x="4986088" y="3600135"/>
            <a:ext cx="214313" cy="160338"/>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57" name="Rectangle 56">
            <a:extLst>
              <a:ext uri="{FF2B5EF4-FFF2-40B4-BE49-F238E27FC236}">
                <a16:creationId xmlns:a16="http://schemas.microsoft.com/office/drawing/2014/main" id="{CC8CD007-13A2-4E6F-A6D7-CB56B5DAB448}"/>
              </a:ext>
            </a:extLst>
          </p:cNvPr>
          <p:cNvSpPr/>
          <p:nvPr>
            <p:custDataLst>
              <p:tags r:id="rId3"/>
            </p:custDataLst>
          </p:nvPr>
        </p:nvSpPr>
        <p:spPr bwMode="auto">
          <a:xfrm>
            <a:off x="5657601" y="3600135"/>
            <a:ext cx="214313" cy="160338"/>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108" name="Rectangle 107">
            <a:extLst>
              <a:ext uri="{FF2B5EF4-FFF2-40B4-BE49-F238E27FC236}">
                <a16:creationId xmlns:a16="http://schemas.microsoft.com/office/drawing/2014/main" id="{9148AB10-F0FC-46B9-8DF7-0D52999212F3}"/>
              </a:ext>
            </a:extLst>
          </p:cNvPr>
          <p:cNvSpPr/>
          <p:nvPr>
            <p:custDataLst>
              <p:tags r:id="rId4"/>
            </p:custDataLst>
          </p:nvPr>
        </p:nvSpPr>
        <p:spPr bwMode="auto">
          <a:xfrm>
            <a:off x="6691063" y="3600135"/>
            <a:ext cx="214313" cy="160338"/>
          </a:xfrm>
          <a:prstGeom prst="rect">
            <a:avLst/>
          </a:prstGeom>
          <a:solidFill>
            <a:schemeClr val="accent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9" name="テキスト プレースホルダ 9">
            <a:extLst>
              <a:ext uri="{FF2B5EF4-FFF2-40B4-BE49-F238E27FC236}">
                <a16:creationId xmlns:a16="http://schemas.microsoft.com/office/drawing/2014/main" id="{856F83CC-4446-431B-ADAC-9FF5DA33E499}"/>
              </a:ext>
            </a:extLst>
          </p:cNvPr>
          <p:cNvSpPr>
            <a:spLocks/>
          </p:cNvSpPr>
          <p:nvPr>
            <p:custDataLst>
              <p:tags r:id="rId5"/>
            </p:custDataLst>
          </p:nvPr>
        </p:nvSpPr>
        <p:spPr bwMode="auto">
          <a:xfrm>
            <a:off x="5251201" y="3595372"/>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5ED7D3-6BD2-45BE-A6A0-12C092B20AE5}" type="datetime'''''''''''''''''''''''''''本''''''''''''''''''''''人'''">
              <a:rPr lang="ja-JP" altLang="en-US" sz="1200" smtClean="0">
                <a:cs typeface="+mj-cs"/>
              </a:rPr>
              <a:pPr/>
              <a:t>本人</a:t>
            </a:fld>
            <a:endParaRPr lang="en-IN" altLang="ja-JP" sz="1200" dirty="0">
              <a:cs typeface="+mj-cs"/>
            </a:endParaRPr>
          </a:p>
        </p:txBody>
      </p:sp>
      <p:sp>
        <p:nvSpPr>
          <p:cNvPr id="60" name="テキスト プレースホルダ 9">
            <a:extLst>
              <a:ext uri="{FF2B5EF4-FFF2-40B4-BE49-F238E27FC236}">
                <a16:creationId xmlns:a16="http://schemas.microsoft.com/office/drawing/2014/main" id="{E8592015-99DA-4605-8BF6-4D3B770C3AC0}"/>
              </a:ext>
            </a:extLst>
          </p:cNvPr>
          <p:cNvSpPr>
            <a:spLocks/>
          </p:cNvSpPr>
          <p:nvPr>
            <p:custDataLst>
              <p:tags r:id="rId6"/>
            </p:custDataLst>
          </p:nvPr>
        </p:nvSpPr>
        <p:spPr bwMode="auto">
          <a:xfrm>
            <a:off x="5922713" y="3595372"/>
            <a:ext cx="6667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cs typeface="+mj-cs"/>
              </a:rPr>
              <a:t>被扶養者</a:t>
            </a:r>
            <a:r>
              <a:rPr lang="en-US" altLang="en-US" sz="1200" baseline="30000" dirty="0">
                <a:cs typeface="+mj-cs"/>
              </a:rPr>
              <a:t>1</a:t>
            </a:r>
            <a:endParaRPr lang="en-IN" altLang="ja-JP" sz="1200" dirty="0">
              <a:cs typeface="+mj-cs"/>
            </a:endParaRPr>
          </a:p>
        </p:txBody>
      </p:sp>
      <p:sp>
        <p:nvSpPr>
          <p:cNvPr id="105" name="テキスト プレースホルダ 9">
            <a:extLst>
              <a:ext uri="{FF2B5EF4-FFF2-40B4-BE49-F238E27FC236}">
                <a16:creationId xmlns:a16="http://schemas.microsoft.com/office/drawing/2014/main" id="{141C7E8C-BDE7-4CC6-8635-1A1C8775DAFB}"/>
              </a:ext>
            </a:extLst>
          </p:cNvPr>
          <p:cNvSpPr>
            <a:spLocks/>
          </p:cNvSpPr>
          <p:nvPr>
            <p:custDataLst>
              <p:tags r:id="rId7"/>
            </p:custDataLst>
          </p:nvPr>
        </p:nvSpPr>
        <p:spPr bwMode="auto">
          <a:xfrm>
            <a:off x="6956176" y="3595372"/>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41D27F-338E-4BEA-A0D9-A0129700AFD2}" type="datetime'''''''''''''''''合''''''''''''''''''''''''''''''計'''''''">
              <a:rPr lang="ja-JP" altLang="en-US" sz="1200" b="1" smtClean="0">
                <a:cs typeface="+mj-cs"/>
              </a:rPr>
              <a:pPr/>
              <a:t>合計</a:t>
            </a:fld>
            <a:endParaRPr lang="en-IN" altLang="ja-JP" sz="1200" b="1" dirty="0">
              <a:cs typeface="+mj-cs"/>
            </a:endParaRPr>
          </a:p>
        </p:txBody>
      </p:sp>
      <p:sp>
        <p:nvSpPr>
          <p:cNvPr id="80" name="テキスト ボックス 20">
            <a:extLst>
              <a:ext uri="{FF2B5EF4-FFF2-40B4-BE49-F238E27FC236}">
                <a16:creationId xmlns:a16="http://schemas.microsoft.com/office/drawing/2014/main" id="{4548F6B1-CF9C-46C2-8A85-FD1ED80CD66F}"/>
              </a:ext>
            </a:extLst>
          </p:cNvPr>
          <p:cNvSpPr txBox="1"/>
          <p:nvPr/>
        </p:nvSpPr>
        <p:spPr>
          <a:xfrm>
            <a:off x="8613276" y="3548776"/>
            <a:ext cx="1092250" cy="123111"/>
          </a:xfrm>
          <a:prstGeom prst="rect">
            <a:avLst/>
          </a:prstGeom>
          <a:noFill/>
        </p:spPr>
        <p:txBody>
          <a:bodyPr wrap="square" lIns="0" tIns="0" rIns="0" bIns="0" rtlCol="0">
            <a:spAutoFit/>
          </a:bodyPr>
          <a:lstStyle/>
          <a:p>
            <a:pPr algn="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子や配偶者</a:t>
            </a:r>
          </a:p>
        </p:txBody>
      </p:sp>
      <p:graphicFrame>
        <p:nvGraphicFramePr>
          <p:cNvPr id="2" name="Chart 28">
            <a:extLst>
              <a:ext uri="{FF2B5EF4-FFF2-40B4-BE49-F238E27FC236}">
                <a16:creationId xmlns:a16="http://schemas.microsoft.com/office/drawing/2014/main" id="{0A1AB988-A654-83D6-72B0-08BFAF8E791E}"/>
              </a:ext>
            </a:extLst>
          </p:cNvPr>
          <p:cNvGraphicFramePr/>
          <p:nvPr>
            <p:custDataLst>
              <p:tags r:id="rId8"/>
            </p:custDataLst>
            <p:extLst>
              <p:ext uri="{D42A27DB-BD31-4B8C-83A1-F6EECF244321}">
                <p14:modId xmlns:p14="http://schemas.microsoft.com/office/powerpoint/2010/main" val="1647241496"/>
              </p:ext>
            </p:extLst>
          </p:nvPr>
        </p:nvGraphicFramePr>
        <p:xfrm>
          <a:off x="4953000" y="3850523"/>
          <a:ext cx="4665006" cy="2530453"/>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Box 11">
            <a:extLst>
              <a:ext uri="{FF2B5EF4-FFF2-40B4-BE49-F238E27FC236}">
                <a16:creationId xmlns:a16="http://schemas.microsoft.com/office/drawing/2014/main" id="{17D41038-F604-92F0-4608-632CC6A6602B}"/>
              </a:ext>
            </a:extLst>
          </p:cNvPr>
          <p:cNvSpPr txBox="1"/>
          <p:nvPr/>
        </p:nvSpPr>
        <p:spPr>
          <a:xfrm>
            <a:off x="4849825" y="3833062"/>
            <a:ext cx="1063983"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15" name="Rectangle 14">
            <a:extLst>
              <a:ext uri="{FF2B5EF4-FFF2-40B4-BE49-F238E27FC236}">
                <a16:creationId xmlns:a16="http://schemas.microsoft.com/office/drawing/2014/main" id="{FCB052B3-CE33-7BA1-3F88-FF7E970D4DAA}"/>
              </a:ext>
            </a:extLst>
          </p:cNvPr>
          <p:cNvSpPr/>
          <p:nvPr/>
        </p:nvSpPr>
        <p:spPr>
          <a:xfrm>
            <a:off x="200249" y="1353631"/>
            <a:ext cx="9505501" cy="1648233"/>
          </a:xfrm>
          <a:prstGeom prst="rect">
            <a:avLst/>
          </a:prstGeom>
          <a:solidFill>
            <a:schemeClr val="accent3">
              <a:alpha val="10000"/>
            </a:schemeClr>
          </a:solidFill>
          <a:ln w="19050">
            <a:solidFill>
              <a:schemeClr val="accent6">
                <a:lumMod val="75000"/>
              </a:schemeClr>
            </a:solidFill>
            <a:prstDash val="dash"/>
          </a:ln>
        </p:spPr>
        <p:txBody>
          <a:bodyPr wrap="square" rtlCol="0" anchor="ctr">
            <a:noAutofit/>
          </a:bodyPr>
          <a:lstStyle/>
          <a:p>
            <a:pPr marL="0" algn="ctr" fontAlgn="ctr">
              <a:lnSpc>
                <a:spcPct val="114000"/>
              </a:lnSpc>
              <a:spcAft>
                <a:spcPts val="400"/>
              </a:spcAft>
            </a:pPr>
            <a:endParaRPr kumimoji="1" lang="en-US" sz="1200" dirty="0"/>
          </a:p>
        </p:txBody>
      </p:sp>
      <p:sp>
        <p:nvSpPr>
          <p:cNvPr id="19" name="TextBox 18">
            <a:extLst>
              <a:ext uri="{FF2B5EF4-FFF2-40B4-BE49-F238E27FC236}">
                <a16:creationId xmlns:a16="http://schemas.microsoft.com/office/drawing/2014/main" id="{95341C05-66C9-1EB6-D7F2-F1B7B2504FAF}"/>
              </a:ext>
            </a:extLst>
          </p:cNvPr>
          <p:cNvSpPr txBox="1"/>
          <p:nvPr/>
        </p:nvSpPr>
        <p:spPr>
          <a:xfrm>
            <a:off x="7021976" y="1522542"/>
            <a:ext cx="2596030" cy="276999"/>
          </a:xfrm>
          <a:prstGeom prst="rect">
            <a:avLst/>
          </a:prstGeom>
          <a:solidFill>
            <a:schemeClr val="accent1"/>
          </a:solidFill>
        </p:spPr>
        <p:txBody>
          <a:bodyPr wrap="square" anchor="ctr" anchorCtr="0">
            <a:spAutoFit/>
          </a:bodyPr>
          <a:lstStyle/>
          <a:p>
            <a:pPr algn="ctr">
              <a:spcBef>
                <a:spcPts val="600"/>
              </a:spcBef>
              <a:spcAft>
                <a:spcPts val="600"/>
              </a:spcAft>
            </a:pPr>
            <a:r>
              <a:rPr lang="en-US" sz="1200" noProof="1">
                <a:solidFill>
                  <a:schemeClr val="bg1"/>
                </a:solidFill>
                <a:latin typeface="HGP創英角ｺﾞｼｯｸUB" panose="020B0900000000000000" pitchFamily="50" charset="-128"/>
                <a:ea typeface="HGP創英角ｺﾞｼｯｸUB" panose="020B0900000000000000" pitchFamily="50" charset="-128"/>
              </a:rPr>
              <a:t>目標</a:t>
            </a:r>
          </a:p>
        </p:txBody>
      </p:sp>
      <p:sp>
        <p:nvSpPr>
          <p:cNvPr id="17" name="TextBox 16">
            <a:extLst>
              <a:ext uri="{FF2B5EF4-FFF2-40B4-BE49-F238E27FC236}">
                <a16:creationId xmlns:a16="http://schemas.microsoft.com/office/drawing/2014/main" id="{85153D76-9F1B-9B9B-B963-0EE37A547319}"/>
              </a:ext>
            </a:extLst>
          </p:cNvPr>
          <p:cNvSpPr txBox="1"/>
          <p:nvPr/>
        </p:nvSpPr>
        <p:spPr>
          <a:xfrm>
            <a:off x="272480" y="1504432"/>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latin typeface="HGP創英角ｺﾞｼｯｸUB" panose="020B0900000000000000" pitchFamily="50" charset="-128"/>
                <a:ea typeface="HGP創英角ｺﾞｼｯｸUB" panose="020B0900000000000000" pitchFamily="50" charset="-128"/>
              </a:rPr>
              <a:t>ビジョン</a:t>
            </a:r>
          </a:p>
        </p:txBody>
      </p:sp>
      <p:sp>
        <p:nvSpPr>
          <p:cNvPr id="20" name="TextBox 19">
            <a:extLst>
              <a:ext uri="{FF2B5EF4-FFF2-40B4-BE49-F238E27FC236}">
                <a16:creationId xmlns:a16="http://schemas.microsoft.com/office/drawing/2014/main" id="{D4676FCA-3520-42F3-3FDC-3C97EB0BD2AA}"/>
              </a:ext>
            </a:extLst>
          </p:cNvPr>
          <p:cNvSpPr txBox="1"/>
          <p:nvPr/>
        </p:nvSpPr>
        <p:spPr>
          <a:xfrm>
            <a:off x="1076667" y="1478417"/>
            <a:ext cx="5545848" cy="228925"/>
          </a:xfrm>
          <a:prstGeom prst="rect">
            <a:avLst/>
          </a:prstGeom>
          <a:noFill/>
        </p:spPr>
        <p:txBody>
          <a:bodyPr wrap="square" lIns="0" rIns="0">
            <a:noAutofit/>
          </a:bodyPr>
          <a:lstStyle/>
          <a:p>
            <a:r>
              <a:rPr lang="en-US" sz="1400" noProof="1">
                <a:latin typeface="MS PGothic" panose="020B0600070205080204" pitchFamily="34" charset="-128"/>
                <a:ea typeface="MS PGothic" panose="020B0600070205080204" pitchFamily="34" charset="-128"/>
              </a:rPr>
              <a:t>地域社会の健康を守るため</a:t>
            </a:r>
            <a:r>
              <a:rPr lang="ja-JP" altLang="en-US" sz="1400" noProof="1">
                <a:latin typeface="MS PGothic" panose="020B0600070205080204" pitchFamily="34" charset="-128"/>
                <a:ea typeface="MS PGothic" panose="020B0600070205080204" pitchFamily="34" charset="-128"/>
              </a:rPr>
              <a:t>に、</a:t>
            </a:r>
            <a:r>
              <a:rPr lang="en-US" sz="1400" noProof="1">
                <a:latin typeface="MS PGothic" panose="020B0600070205080204" pitchFamily="34" charset="-128"/>
                <a:ea typeface="MS PGothic" panose="020B0600070205080204" pitchFamily="34" charset="-128"/>
              </a:rPr>
              <a:t>信頼され、価値あるパートナーとなること</a:t>
            </a:r>
            <a:r>
              <a:rPr lang="ja-JP" altLang="en-US" sz="1400" noProof="1">
                <a:latin typeface="MS PGothic" panose="020B0600070205080204" pitchFamily="34" charset="-128"/>
                <a:ea typeface="MS PGothic" panose="020B0600070205080204" pitchFamily="34" charset="-128"/>
              </a:rPr>
              <a:t>。</a:t>
            </a:r>
            <a:endParaRPr lang="en-US" sz="1400" noProof="1">
              <a:latin typeface="MS PGothic" panose="020B0600070205080204" pitchFamily="34" charset="-128"/>
              <a:ea typeface="MS PGothic" panose="020B0600070205080204" pitchFamily="34" charset="-128"/>
            </a:endParaRPr>
          </a:p>
        </p:txBody>
      </p:sp>
      <p:sp>
        <p:nvSpPr>
          <p:cNvPr id="18" name="TextBox 17">
            <a:extLst>
              <a:ext uri="{FF2B5EF4-FFF2-40B4-BE49-F238E27FC236}">
                <a16:creationId xmlns:a16="http://schemas.microsoft.com/office/drawing/2014/main" id="{B49310EC-F35F-9475-AB5E-4D80DD3C3084}"/>
              </a:ext>
            </a:extLst>
          </p:cNvPr>
          <p:cNvSpPr txBox="1"/>
          <p:nvPr/>
        </p:nvSpPr>
        <p:spPr>
          <a:xfrm>
            <a:off x="272480" y="1888658"/>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latin typeface="HGP創英角ｺﾞｼｯｸUB" panose="020B0900000000000000" pitchFamily="50" charset="-128"/>
                <a:ea typeface="HGP創英角ｺﾞｼｯｸUB" panose="020B0900000000000000" pitchFamily="50" charset="-128"/>
              </a:rPr>
              <a:t>ミッション</a:t>
            </a:r>
          </a:p>
        </p:txBody>
      </p:sp>
      <p:sp>
        <p:nvSpPr>
          <p:cNvPr id="21" name="TextBox 20">
            <a:extLst>
              <a:ext uri="{FF2B5EF4-FFF2-40B4-BE49-F238E27FC236}">
                <a16:creationId xmlns:a16="http://schemas.microsoft.com/office/drawing/2014/main" id="{B7F46AC6-5CB5-8CD5-178E-3D990B71827E}"/>
              </a:ext>
            </a:extLst>
          </p:cNvPr>
          <p:cNvSpPr txBox="1"/>
          <p:nvPr/>
        </p:nvSpPr>
        <p:spPr>
          <a:xfrm>
            <a:off x="1076667" y="1782010"/>
            <a:ext cx="5964380" cy="276999"/>
          </a:xfrm>
          <a:prstGeom prst="rect">
            <a:avLst/>
          </a:prstGeom>
          <a:noFill/>
        </p:spPr>
        <p:txBody>
          <a:bodyPr wrap="square" lIns="0" rIns="0">
            <a:noAutofit/>
          </a:bodyPr>
          <a:lstStyle/>
          <a:p>
            <a:r>
              <a:rPr lang="ja-JP" altLang="en-US" sz="1400" noProof="1">
                <a:latin typeface="MS PGothic" panose="020B0600070205080204" pitchFamily="34" charset="-128"/>
                <a:ea typeface="MS PGothic" panose="020B0600070205080204" pitchFamily="34" charset="-128"/>
              </a:rPr>
              <a:t>地域社会において、公平で持続可能な健康と福祉を増進し経済的苦難から人々を救うこと。</a:t>
            </a:r>
            <a:endParaRPr lang="en-US" sz="1400" noProof="1">
              <a:latin typeface="MS PGothic" panose="020B0600070205080204" pitchFamily="34" charset="-128"/>
              <a:ea typeface="MS PGothic" panose="020B0600070205080204" pitchFamily="34" charset="-128"/>
            </a:endParaRPr>
          </a:p>
        </p:txBody>
      </p:sp>
      <p:sp>
        <p:nvSpPr>
          <p:cNvPr id="22" name="TextBox 21">
            <a:extLst>
              <a:ext uri="{FF2B5EF4-FFF2-40B4-BE49-F238E27FC236}">
                <a16:creationId xmlns:a16="http://schemas.microsoft.com/office/drawing/2014/main" id="{EAF6578A-0F99-69AF-870C-E39E82E97341}"/>
              </a:ext>
            </a:extLst>
          </p:cNvPr>
          <p:cNvSpPr txBox="1"/>
          <p:nvPr/>
        </p:nvSpPr>
        <p:spPr>
          <a:xfrm>
            <a:off x="7022200" y="1790552"/>
            <a:ext cx="2683326" cy="1015663"/>
          </a:xfrm>
          <a:prstGeom prst="rect">
            <a:avLst/>
          </a:prstGeom>
          <a:noFill/>
        </p:spPr>
        <p:txBody>
          <a:bodyPr wrap="square" lIns="36000" rIns="0">
            <a:spAutoFit/>
          </a:bodyPr>
          <a:lstStyle/>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収益の増加</a:t>
            </a:r>
          </a:p>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顧客の関与と教育</a:t>
            </a:r>
          </a:p>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オペレーショナル・エクセレンスの向上</a:t>
            </a:r>
          </a:p>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リスク管理</a:t>
            </a:r>
          </a:p>
          <a:p>
            <a:pPr marL="92075" indent="-92075">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高い企業文化の構築</a:t>
            </a:r>
            <a:endParaRPr lang="en-US" sz="1200" noProof="1">
              <a:latin typeface="MS PGothic" panose="020B0600070205080204" pitchFamily="34" charset="-128"/>
              <a:ea typeface="MS PGothic" panose="020B0600070205080204" pitchFamily="34" charset="-128"/>
            </a:endParaRPr>
          </a:p>
        </p:txBody>
      </p:sp>
      <p:sp>
        <p:nvSpPr>
          <p:cNvPr id="23" name="TextBox 22">
            <a:extLst>
              <a:ext uri="{FF2B5EF4-FFF2-40B4-BE49-F238E27FC236}">
                <a16:creationId xmlns:a16="http://schemas.microsoft.com/office/drawing/2014/main" id="{500C0030-6299-AE55-C54B-4E6A80AFD6D1}"/>
              </a:ext>
            </a:extLst>
          </p:cNvPr>
          <p:cNvSpPr txBox="1"/>
          <p:nvPr/>
        </p:nvSpPr>
        <p:spPr>
          <a:xfrm>
            <a:off x="200025" y="3129738"/>
            <a:ext cx="4608959" cy="252000"/>
          </a:xfrm>
          <a:prstGeom prst="rect">
            <a:avLst/>
          </a:prstGeom>
          <a:solidFill>
            <a:schemeClr val="accent1"/>
          </a:solidFill>
        </p:spPr>
        <p:txBody>
          <a:bodyPr wrap="square" anchor="ctr" anchorCtr="0">
            <a:noAutofit/>
          </a:bodyPr>
          <a:lstStyle/>
          <a:p>
            <a:pPr algn="ctr">
              <a:spcBef>
                <a:spcPts val="600"/>
              </a:spcBef>
              <a:spcAft>
                <a:spcPts val="600"/>
              </a:spcAft>
            </a:pPr>
            <a:r>
              <a:rPr lang="en-US" sz="1200" noProof="1">
                <a:solidFill>
                  <a:schemeClr val="bg1"/>
                </a:solidFill>
                <a:latin typeface="HGP創英角ｺﾞｼｯｸUB" panose="020B0900000000000000" pitchFamily="50" charset="-128"/>
                <a:ea typeface="HGP創英角ｺﾞｼｯｸUB" panose="020B0900000000000000" pitchFamily="50" charset="-128"/>
              </a:rPr>
              <a:t>オペレーション</a:t>
            </a:r>
            <a:endParaRPr lang="en-US" sz="1100" dirty="0">
              <a:latin typeface="HGP創英角ｺﾞｼｯｸUB" panose="020B0900000000000000" pitchFamily="50" charset="-128"/>
              <a:ea typeface="HGP創英角ｺﾞｼｯｸUB" panose="020B0900000000000000" pitchFamily="50" charset="-128"/>
            </a:endParaRPr>
          </a:p>
        </p:txBody>
      </p:sp>
      <p:sp>
        <p:nvSpPr>
          <p:cNvPr id="26" name="TextBox 25">
            <a:extLst>
              <a:ext uri="{FF2B5EF4-FFF2-40B4-BE49-F238E27FC236}">
                <a16:creationId xmlns:a16="http://schemas.microsoft.com/office/drawing/2014/main" id="{38721E54-9625-1C3E-DDAA-928A70ED3854}"/>
              </a:ext>
            </a:extLst>
          </p:cNvPr>
          <p:cNvSpPr txBox="1"/>
          <p:nvPr/>
        </p:nvSpPr>
        <p:spPr>
          <a:xfrm>
            <a:off x="272480" y="2272885"/>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ja-JP" altLang="en-US" sz="1200" b="0" noProof="1">
                <a:latin typeface="HGP創英角ｺﾞｼｯｸUB" panose="020B0900000000000000" pitchFamily="50" charset="-128"/>
                <a:ea typeface="HGP創英角ｺﾞｼｯｸUB" panose="020B0900000000000000" pitchFamily="50" charset="-128"/>
              </a:rPr>
              <a:t>対象者</a:t>
            </a:r>
            <a:endParaRPr lang="en-US" sz="1200" b="0" noProof="1">
              <a:latin typeface="HGP創英角ｺﾞｼｯｸUB" panose="020B0900000000000000" pitchFamily="50" charset="-128"/>
              <a:ea typeface="HGP創英角ｺﾞｼｯｸUB" panose="020B0900000000000000" pitchFamily="50" charset="-128"/>
            </a:endParaRPr>
          </a:p>
        </p:txBody>
      </p:sp>
      <p:sp>
        <p:nvSpPr>
          <p:cNvPr id="28" name="TextBox 27">
            <a:extLst>
              <a:ext uri="{FF2B5EF4-FFF2-40B4-BE49-F238E27FC236}">
                <a16:creationId xmlns:a16="http://schemas.microsoft.com/office/drawing/2014/main" id="{D4C2E5D2-8C30-D222-AE45-13F4E296814B}"/>
              </a:ext>
            </a:extLst>
          </p:cNvPr>
          <p:cNvSpPr txBox="1"/>
          <p:nvPr/>
        </p:nvSpPr>
        <p:spPr>
          <a:xfrm>
            <a:off x="1078119" y="2241935"/>
            <a:ext cx="5964380" cy="228925"/>
          </a:xfrm>
          <a:prstGeom prst="rect">
            <a:avLst/>
          </a:prstGeom>
          <a:noFill/>
        </p:spPr>
        <p:txBody>
          <a:bodyPr wrap="square" lIns="0" rIns="0">
            <a:noAutofit/>
          </a:bodyPr>
          <a:lstStyle/>
          <a:p>
            <a:r>
              <a:rPr lang="en-US" altLang="ja-JP" sz="1400" noProof="1">
                <a:latin typeface="MS PGothic" panose="020B0600070205080204" pitchFamily="34" charset="-128"/>
                <a:ea typeface="MS PGothic" panose="020B0600070205080204" pitchFamily="34" charset="-128"/>
              </a:rPr>
              <a:t>会員資格は、</a:t>
            </a:r>
            <a:r>
              <a:rPr lang="en-US" altLang="ja-JP" sz="1400" noProof="1">
                <a:latin typeface="+mj-lt"/>
                <a:ea typeface="MS PGothic" panose="020B0600070205080204" pitchFamily="34" charset="-128"/>
              </a:rPr>
              <a:t>18</a:t>
            </a:r>
            <a:r>
              <a:rPr lang="en-US" altLang="ja-JP" sz="1400" noProof="1">
                <a:latin typeface="MS PGothic" panose="020B0600070205080204" pitchFamily="34" charset="-128"/>
                <a:ea typeface="MS PGothic" panose="020B0600070205080204" pitchFamily="34" charset="-128"/>
              </a:rPr>
              <a:t>歳に達したすべてのケニア人に与えられ</a:t>
            </a:r>
            <a:r>
              <a:rPr lang="ja-JP" altLang="en-US" sz="1400" noProof="1">
                <a:latin typeface="MS PGothic" panose="020B0600070205080204" pitchFamily="34" charset="-128"/>
                <a:ea typeface="MS PGothic" panose="020B0600070205080204" pitchFamily="34" charset="-128"/>
              </a:rPr>
              <a:t>る。</a:t>
            </a:r>
            <a:endParaRPr lang="en-US" altLang="ja-JP" sz="1400" noProof="1">
              <a:latin typeface="MS PGothic" panose="020B0600070205080204" pitchFamily="34" charset="-128"/>
              <a:ea typeface="MS PGothic" panose="020B0600070205080204" pitchFamily="34" charset="-128"/>
            </a:endParaRPr>
          </a:p>
        </p:txBody>
      </p:sp>
      <p:sp>
        <p:nvSpPr>
          <p:cNvPr id="27" name="TextBox 26">
            <a:extLst>
              <a:ext uri="{FF2B5EF4-FFF2-40B4-BE49-F238E27FC236}">
                <a16:creationId xmlns:a16="http://schemas.microsoft.com/office/drawing/2014/main" id="{976E2840-7F3A-1F1A-66A9-D6A902921F60}"/>
              </a:ext>
            </a:extLst>
          </p:cNvPr>
          <p:cNvSpPr txBox="1"/>
          <p:nvPr/>
        </p:nvSpPr>
        <p:spPr>
          <a:xfrm>
            <a:off x="272480" y="2627253"/>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ja-JP" altLang="en-US" sz="1200" b="0" noProof="1">
                <a:latin typeface="HGP創英角ｺﾞｼｯｸUB" panose="020B0900000000000000" pitchFamily="50" charset="-128"/>
                <a:ea typeface="HGP創英角ｺﾞｼｯｸUB" panose="020B0900000000000000" pitchFamily="50" charset="-128"/>
              </a:rPr>
              <a:t>拠点</a:t>
            </a:r>
            <a:endParaRPr lang="en-US" sz="1200" b="0" noProof="1">
              <a:latin typeface="HGP創英角ｺﾞｼｯｸUB" panose="020B0900000000000000" pitchFamily="50" charset="-128"/>
              <a:ea typeface="HGP創英角ｺﾞｼｯｸUB" panose="020B0900000000000000" pitchFamily="50" charset="-128"/>
            </a:endParaRPr>
          </a:p>
        </p:txBody>
      </p:sp>
      <p:sp>
        <p:nvSpPr>
          <p:cNvPr id="31" name="TextBox 30">
            <a:extLst>
              <a:ext uri="{FF2B5EF4-FFF2-40B4-BE49-F238E27FC236}">
                <a16:creationId xmlns:a16="http://schemas.microsoft.com/office/drawing/2014/main" id="{DF33DD3C-7290-2E8E-50AE-4D2B034C6D1D}"/>
              </a:ext>
            </a:extLst>
          </p:cNvPr>
          <p:cNvSpPr txBox="1"/>
          <p:nvPr/>
        </p:nvSpPr>
        <p:spPr>
          <a:xfrm>
            <a:off x="1064141" y="2571925"/>
            <a:ext cx="5964380" cy="228925"/>
          </a:xfrm>
          <a:prstGeom prst="rect">
            <a:avLst/>
          </a:prstGeom>
          <a:noFill/>
        </p:spPr>
        <p:txBody>
          <a:bodyPr wrap="square" lIns="0" rIns="0">
            <a:noAutofit/>
          </a:bodyPr>
          <a:lstStyle/>
          <a:p>
            <a:r>
              <a:rPr lang="en-US" altLang="ja-JP" sz="1400" noProof="1">
                <a:latin typeface="MS PGothic" panose="020B0600070205080204" pitchFamily="34" charset="-128"/>
                <a:ea typeface="MS PGothic" panose="020B0600070205080204" pitchFamily="34" charset="-128"/>
              </a:rPr>
              <a:t>全国に</a:t>
            </a:r>
            <a:r>
              <a:rPr lang="en-US" altLang="ja-JP" sz="1400" noProof="1">
                <a:latin typeface="+mj-lt"/>
                <a:ea typeface="MS PGothic" panose="020B0600070205080204" pitchFamily="34" charset="-128"/>
              </a:rPr>
              <a:t>95</a:t>
            </a:r>
            <a:r>
              <a:rPr lang="en-US" altLang="ja-JP" sz="1400" noProof="1">
                <a:latin typeface="MS PGothic" panose="020B0600070205080204" pitchFamily="34" charset="-128"/>
                <a:ea typeface="MS PGothic" panose="020B0600070205080204" pitchFamily="34" charset="-128"/>
              </a:rPr>
              <a:t>の独立支店、サテライトオフィス、</a:t>
            </a:r>
            <a:r>
              <a:rPr lang="en-US" altLang="ja-JP" sz="1400" noProof="1">
                <a:latin typeface="+mj-lt"/>
                <a:ea typeface="MS PGothic" panose="020B0600070205080204" pitchFamily="34" charset="-128"/>
              </a:rPr>
              <a:t>47</a:t>
            </a:r>
            <a:r>
              <a:rPr lang="en-US" altLang="ja-JP" sz="1400" noProof="1">
                <a:latin typeface="MS PGothic" panose="020B0600070205080204" pitchFamily="34" charset="-128"/>
                <a:ea typeface="MS PGothic" panose="020B0600070205080204" pitchFamily="34" charset="-128"/>
              </a:rPr>
              <a:t>のセンターを有してい</a:t>
            </a:r>
            <a:r>
              <a:rPr lang="ja-JP" altLang="en-US" sz="1400" noProof="1">
                <a:latin typeface="MS PGothic" panose="020B0600070205080204" pitchFamily="34" charset="-128"/>
                <a:ea typeface="MS PGothic" panose="020B0600070205080204" pitchFamily="34" charset="-128"/>
              </a:rPr>
              <a:t>る</a:t>
            </a:r>
            <a:r>
              <a:rPr lang="en-US" altLang="ja-JP" sz="1400" noProof="1">
                <a:latin typeface="MS PGothic" panose="020B0600070205080204" pitchFamily="34" charset="-128"/>
                <a:ea typeface="MS PGothic" panose="020B0600070205080204" pitchFamily="34" charset="-128"/>
              </a:rPr>
              <a:t>。</a:t>
            </a:r>
          </a:p>
        </p:txBody>
      </p:sp>
      <p:sp>
        <p:nvSpPr>
          <p:cNvPr id="36" name="TextBox 35">
            <a:extLst>
              <a:ext uri="{FF2B5EF4-FFF2-40B4-BE49-F238E27FC236}">
                <a16:creationId xmlns:a16="http://schemas.microsoft.com/office/drawing/2014/main" id="{F709A0B0-3360-62CF-CD93-DA1541A08F0A}"/>
              </a:ext>
            </a:extLst>
          </p:cNvPr>
          <p:cNvSpPr txBox="1"/>
          <p:nvPr/>
        </p:nvSpPr>
        <p:spPr>
          <a:xfrm>
            <a:off x="210026" y="3425923"/>
            <a:ext cx="2269877"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福利厚生パッケージ</a:t>
            </a:r>
          </a:p>
        </p:txBody>
      </p:sp>
      <p:sp>
        <p:nvSpPr>
          <p:cNvPr id="37" name="TextBox 36">
            <a:extLst>
              <a:ext uri="{FF2B5EF4-FFF2-40B4-BE49-F238E27FC236}">
                <a16:creationId xmlns:a16="http://schemas.microsoft.com/office/drawing/2014/main" id="{9D6D9F75-81D7-8ABB-4B77-733B01A8E502}"/>
              </a:ext>
            </a:extLst>
          </p:cNvPr>
          <p:cNvSpPr txBox="1"/>
          <p:nvPr/>
        </p:nvSpPr>
        <p:spPr>
          <a:xfrm>
            <a:off x="2543746" y="3425923"/>
            <a:ext cx="2269877"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医療機関</a:t>
            </a:r>
          </a:p>
        </p:txBody>
      </p:sp>
      <p:sp>
        <p:nvSpPr>
          <p:cNvPr id="38" name="TextBox 37">
            <a:extLst>
              <a:ext uri="{FF2B5EF4-FFF2-40B4-BE49-F238E27FC236}">
                <a16:creationId xmlns:a16="http://schemas.microsoft.com/office/drawing/2014/main" id="{19BCC9FD-0ABA-5580-4F69-660B24C5E188}"/>
              </a:ext>
            </a:extLst>
          </p:cNvPr>
          <p:cNvSpPr txBox="1"/>
          <p:nvPr/>
        </p:nvSpPr>
        <p:spPr>
          <a:xfrm>
            <a:off x="210026" y="4832222"/>
            <a:ext cx="2269877"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デジタル化</a:t>
            </a:r>
          </a:p>
        </p:txBody>
      </p:sp>
      <p:sp>
        <p:nvSpPr>
          <p:cNvPr id="39" name="TextBox 38">
            <a:extLst>
              <a:ext uri="{FF2B5EF4-FFF2-40B4-BE49-F238E27FC236}">
                <a16:creationId xmlns:a16="http://schemas.microsoft.com/office/drawing/2014/main" id="{1311AB62-909F-1512-E270-A0A9631BD16C}"/>
              </a:ext>
            </a:extLst>
          </p:cNvPr>
          <p:cNvSpPr txBox="1"/>
          <p:nvPr/>
        </p:nvSpPr>
        <p:spPr>
          <a:xfrm>
            <a:off x="2543746" y="4832222"/>
            <a:ext cx="2265238"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アクセシビリティ</a:t>
            </a:r>
          </a:p>
        </p:txBody>
      </p:sp>
      <p:sp>
        <p:nvSpPr>
          <p:cNvPr id="41" name="TextBox 40">
            <a:extLst>
              <a:ext uri="{FF2B5EF4-FFF2-40B4-BE49-F238E27FC236}">
                <a16:creationId xmlns:a16="http://schemas.microsoft.com/office/drawing/2014/main" id="{26CC04F0-A520-50F1-7401-EFCF6953BAAB}"/>
              </a:ext>
            </a:extLst>
          </p:cNvPr>
          <p:cNvSpPr txBox="1"/>
          <p:nvPr/>
        </p:nvSpPr>
        <p:spPr>
          <a:xfrm>
            <a:off x="203348" y="3683142"/>
            <a:ext cx="2277790" cy="954107"/>
          </a:xfrm>
          <a:prstGeom prst="rect">
            <a:avLst/>
          </a:prstGeom>
          <a:noFill/>
        </p:spPr>
        <p:txBody>
          <a:bodyPr wrap="square" lIns="0" rIns="0">
            <a:spAutoFit/>
          </a:bodyPr>
          <a:lstStyle/>
          <a:p>
            <a:r>
              <a:rPr lang="en-US" sz="1120" noProof="1">
                <a:solidFill>
                  <a:srgbClr val="2A2A2A"/>
                </a:solidFill>
                <a:latin typeface="MS PGothic" panose="020B0600070205080204" pitchFamily="34" charset="-128"/>
                <a:ea typeface="MS PGothic" panose="020B0600070205080204" pitchFamily="34" charset="-128"/>
              </a:rPr>
              <a:t>現在の給付パッケージは</a:t>
            </a:r>
            <a:r>
              <a:rPr lang="ja-JP" altLang="en-US" sz="1120" noProof="1">
                <a:solidFill>
                  <a:srgbClr val="2A2A2A"/>
                </a:solidFill>
                <a:latin typeface="MS PGothic" panose="020B0600070205080204" pitchFamily="34" charset="-128"/>
                <a:ea typeface="MS PGothic" panose="020B0600070205080204" pitchFamily="34" charset="-128"/>
              </a:rPr>
              <a:t>、外来患者、</a:t>
            </a:r>
            <a:r>
              <a:rPr lang="en-US" sz="1120" noProof="1">
                <a:solidFill>
                  <a:srgbClr val="2A2A2A"/>
                </a:solidFill>
                <a:latin typeface="MS PGothic" panose="020B0600070205080204" pitchFamily="34" charset="-128"/>
                <a:ea typeface="MS PGothic" panose="020B0600070205080204" pitchFamily="34" charset="-128"/>
              </a:rPr>
              <a:t>入院患者</a:t>
            </a:r>
            <a:r>
              <a:rPr lang="ja-JP" altLang="en-US" sz="1120" noProof="1">
                <a:solidFill>
                  <a:srgbClr val="2A2A2A"/>
                </a:solidFill>
                <a:latin typeface="MS PGothic" panose="020B0600070205080204" pitchFamily="34" charset="-128"/>
                <a:ea typeface="MS PGothic" panose="020B0600070205080204" pitchFamily="34" charset="-128"/>
              </a:rPr>
              <a:t>、出産、腎臓</a:t>
            </a:r>
            <a:r>
              <a:rPr lang="en-US" sz="1120" noProof="1">
                <a:solidFill>
                  <a:srgbClr val="2A2A2A"/>
                </a:solidFill>
                <a:latin typeface="MS PGothic" panose="020B0600070205080204" pitchFamily="34" charset="-128"/>
                <a:ea typeface="MS PGothic" panose="020B0600070205080204" pitchFamily="34" charset="-128"/>
              </a:rPr>
              <a:t>透析</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腎臓移植</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放射線</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腫瘍</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リハビリテーション、薬物乱用</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外国</a:t>
            </a:r>
            <a:r>
              <a:rPr lang="ja-JP" altLang="en-US" sz="1120" noProof="1">
                <a:solidFill>
                  <a:srgbClr val="2A2A2A"/>
                </a:solidFill>
                <a:latin typeface="MS PGothic" panose="020B0600070205080204" pitchFamily="34" charset="-128"/>
                <a:ea typeface="MS PGothic" panose="020B0600070205080204" pitchFamily="34" charset="-128"/>
              </a:rPr>
              <a:t>人</a:t>
            </a:r>
            <a:r>
              <a:rPr lang="en-US" sz="1120" noProof="1">
                <a:solidFill>
                  <a:srgbClr val="2A2A2A"/>
                </a:solidFill>
                <a:latin typeface="MS PGothic" panose="020B0600070205080204" pitchFamily="34" charset="-128"/>
                <a:ea typeface="MS PGothic" panose="020B0600070205080204" pitchFamily="34" charset="-128"/>
              </a:rPr>
              <a:t>治療</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慢性疾患;専門的な臨床検査</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手術</a:t>
            </a:r>
            <a:r>
              <a:rPr lang="ja-JP" altLang="en-US" sz="1120" noProof="1">
                <a:solidFill>
                  <a:srgbClr val="2A2A2A"/>
                </a:solidFill>
                <a:latin typeface="MS PGothic" panose="020B0600070205080204" pitchFamily="34" charset="-128"/>
                <a:ea typeface="MS PGothic" panose="020B0600070205080204" pitchFamily="34" charset="-128"/>
              </a:rPr>
              <a:t>である</a:t>
            </a:r>
            <a:r>
              <a:rPr lang="en-US" sz="1120" noProof="1">
                <a:solidFill>
                  <a:srgbClr val="2A2A2A"/>
                </a:solidFill>
                <a:latin typeface="MS PGothic" panose="020B0600070205080204" pitchFamily="34" charset="-128"/>
                <a:ea typeface="MS PGothic" panose="020B0600070205080204" pitchFamily="34" charset="-128"/>
              </a:rPr>
              <a:t>。</a:t>
            </a:r>
            <a:endParaRPr lang="en-US" sz="1120" dirty="0">
              <a:solidFill>
                <a:srgbClr val="2A2A2A"/>
              </a:solidFill>
              <a:latin typeface="MS PGothic" panose="020B0600070205080204" pitchFamily="34" charset="-128"/>
              <a:ea typeface="MS PGothic" panose="020B0600070205080204" pitchFamily="34" charset="-128"/>
            </a:endParaRPr>
          </a:p>
        </p:txBody>
      </p:sp>
      <p:sp>
        <p:nvSpPr>
          <p:cNvPr id="42" name="TextBox 41">
            <a:extLst>
              <a:ext uri="{FF2B5EF4-FFF2-40B4-BE49-F238E27FC236}">
                <a16:creationId xmlns:a16="http://schemas.microsoft.com/office/drawing/2014/main" id="{4A4F1313-7D31-0BE6-2B36-BBBB95F32F9E}"/>
              </a:ext>
            </a:extLst>
          </p:cNvPr>
          <p:cNvSpPr txBox="1"/>
          <p:nvPr/>
        </p:nvSpPr>
        <p:spPr>
          <a:xfrm>
            <a:off x="2543746" y="3687200"/>
            <a:ext cx="2265238" cy="1126462"/>
          </a:xfrm>
          <a:prstGeom prst="rect">
            <a:avLst/>
          </a:prstGeom>
          <a:noFill/>
        </p:spPr>
        <p:txBody>
          <a:bodyPr wrap="square" lIns="0" rIns="0">
            <a:spAutoFit/>
          </a:bodyPr>
          <a:lstStyle/>
          <a:p>
            <a:r>
              <a:rPr lang="ja-JP" altLang="en-US" sz="1120" noProof="1">
                <a:solidFill>
                  <a:srgbClr val="2A2A2A"/>
                </a:solidFill>
                <a:latin typeface="MS PGothic" panose="020B0600070205080204" pitchFamily="34" charset="-128"/>
                <a:ea typeface="MS PGothic" panose="020B0600070205080204" pitchFamily="34" charset="-128"/>
              </a:rPr>
              <a:t>新規</a:t>
            </a:r>
            <a:r>
              <a:rPr lang="en-US" sz="1120" noProof="1">
                <a:solidFill>
                  <a:srgbClr val="2A2A2A"/>
                </a:solidFill>
                <a:latin typeface="MS PGothic" panose="020B0600070205080204" pitchFamily="34" charset="-128"/>
                <a:ea typeface="MS PGothic" panose="020B0600070205080204" pitchFamily="34" charset="-128"/>
              </a:rPr>
              <a:t>医療提供者</a:t>
            </a:r>
            <a:r>
              <a:rPr lang="en-US" sz="1120" noProof="1">
                <a:solidFill>
                  <a:srgbClr val="2A2A2A"/>
                </a:solidFill>
                <a:latin typeface="+mj-lt"/>
                <a:ea typeface="MS PGothic" panose="020B0600070205080204" pitchFamily="34" charset="-128"/>
              </a:rPr>
              <a:t> （HCP）</a:t>
            </a:r>
            <a:r>
              <a:rPr lang="en-US" sz="1120" noProof="1">
                <a:solidFill>
                  <a:srgbClr val="2A2A2A"/>
                </a:solidFill>
                <a:latin typeface="MS PGothic" panose="020B0600070205080204" pitchFamily="34" charset="-128"/>
                <a:ea typeface="MS PGothic" panose="020B0600070205080204" pitchFamily="34" charset="-128"/>
              </a:rPr>
              <a:t> の</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システムへの</a:t>
            </a:r>
            <a:r>
              <a:rPr lang="ja-JP" altLang="en-US" sz="1120" noProof="1">
                <a:solidFill>
                  <a:srgbClr val="2A2A2A"/>
                </a:solidFill>
                <a:latin typeface="MS PGothic" panose="020B0600070205080204" pitchFamily="34" charset="-128"/>
                <a:ea typeface="MS PGothic" panose="020B0600070205080204" pitchFamily="34" charset="-128"/>
              </a:rPr>
              <a:t>加入</a:t>
            </a:r>
            <a:r>
              <a:rPr lang="en-US" sz="1120" noProof="1">
                <a:solidFill>
                  <a:srgbClr val="2A2A2A"/>
                </a:solidFill>
                <a:latin typeface="MS PGothic" panose="020B0600070205080204" pitchFamily="34" charset="-128"/>
                <a:ea typeface="MS PGothic" panose="020B0600070205080204" pitchFamily="34" charset="-128"/>
              </a:rPr>
              <a:t>を促進するために、理事会は</a:t>
            </a:r>
            <a:r>
              <a:rPr lang="en-US" sz="1120" noProof="1">
                <a:solidFill>
                  <a:srgbClr val="2A2A2A"/>
                </a:solidFill>
                <a:latin typeface="+mj-lt"/>
                <a:ea typeface="MS PGothic" panose="020B0600070205080204" pitchFamily="34" charset="-128"/>
              </a:rPr>
              <a:t>2016</a:t>
            </a:r>
            <a:r>
              <a:rPr lang="en-US" sz="1120" noProof="1">
                <a:solidFill>
                  <a:srgbClr val="2A2A2A"/>
                </a:solidFill>
                <a:latin typeface="MS PGothic" panose="020B0600070205080204" pitchFamily="34" charset="-128"/>
                <a:ea typeface="MS PGothic" panose="020B0600070205080204" pitchFamily="34" charset="-128"/>
              </a:rPr>
              <a:t>年に</a:t>
            </a:r>
            <a:r>
              <a:rPr lang="ja-JP" altLang="en-US" sz="1120" noProof="1">
                <a:solidFill>
                  <a:srgbClr val="2A2A2A"/>
                </a:solidFill>
                <a:latin typeface="MS PGothic" panose="020B0600070205080204" pitchFamily="34" charset="-128"/>
                <a:ea typeface="MS PGothic" panose="020B0600070205080204" pitchFamily="34" charset="-128"/>
              </a:rPr>
              <a:t>事前審査</a:t>
            </a:r>
            <a:r>
              <a:rPr lang="en-US" sz="1120" noProof="1">
                <a:solidFill>
                  <a:srgbClr val="2A2A2A"/>
                </a:solidFill>
                <a:latin typeface="MS PGothic" panose="020B0600070205080204" pitchFamily="34" charset="-128"/>
                <a:ea typeface="MS PGothic" panose="020B0600070205080204" pitchFamily="34" charset="-128"/>
              </a:rPr>
              <a:t>と認定料を停止した。</a:t>
            </a:r>
            <a:r>
              <a:rPr lang="en-US" sz="1120" dirty="0">
                <a:solidFill>
                  <a:srgbClr val="2A2A2A"/>
                </a:solidFill>
                <a:latin typeface="MS PGothic" panose="020B0600070205080204" pitchFamily="34" charset="-128"/>
                <a:ea typeface="MS PGothic" panose="020B0600070205080204" pitchFamily="34" charset="-128"/>
              </a:rPr>
              <a:t> </a:t>
            </a:r>
            <a:r>
              <a:rPr lang="en-US" sz="1120" noProof="1">
                <a:solidFill>
                  <a:srgbClr val="2A2A2A"/>
                </a:solidFill>
                <a:latin typeface="MS PGothic" panose="020B0600070205080204" pitchFamily="34" charset="-128"/>
                <a:ea typeface="MS PGothic" panose="020B0600070205080204" pitchFamily="34" charset="-128"/>
              </a:rPr>
              <a:t>現在、HCPは</a:t>
            </a:r>
            <a:r>
              <a:rPr lang="ja-JP" altLang="en-US" sz="1120" noProof="1">
                <a:solidFill>
                  <a:srgbClr val="2A2A2A"/>
                </a:solidFill>
                <a:latin typeface="MS PGothic" panose="020B0600070205080204" pitchFamily="34" charset="-128"/>
                <a:ea typeface="MS PGothic" panose="020B0600070205080204" pitchFamily="34" charset="-128"/>
              </a:rPr>
              <a:t>病院登録書類と関連する政府免許証を添付して申請するだけでよい</a:t>
            </a:r>
            <a:r>
              <a:rPr lang="en-US" sz="1120" noProof="1">
                <a:solidFill>
                  <a:srgbClr val="2A2A2A"/>
                </a:solidFill>
                <a:latin typeface="MS PGothic" panose="020B0600070205080204" pitchFamily="34" charset="-128"/>
                <a:ea typeface="MS PGothic" panose="020B0600070205080204" pitchFamily="34" charset="-128"/>
              </a:rPr>
              <a:t>。</a:t>
            </a:r>
          </a:p>
        </p:txBody>
      </p:sp>
      <p:sp>
        <p:nvSpPr>
          <p:cNvPr id="43" name="TextBox 42">
            <a:extLst>
              <a:ext uri="{FF2B5EF4-FFF2-40B4-BE49-F238E27FC236}">
                <a16:creationId xmlns:a16="http://schemas.microsoft.com/office/drawing/2014/main" id="{920C8B51-31C9-120E-2A22-4F8D419657B1}"/>
              </a:ext>
            </a:extLst>
          </p:cNvPr>
          <p:cNvSpPr txBox="1"/>
          <p:nvPr/>
        </p:nvSpPr>
        <p:spPr>
          <a:xfrm>
            <a:off x="203348" y="5082161"/>
            <a:ext cx="2277790" cy="1298817"/>
          </a:xfrm>
          <a:prstGeom prst="rect">
            <a:avLst/>
          </a:prstGeom>
          <a:noFill/>
        </p:spPr>
        <p:txBody>
          <a:bodyPr wrap="square" lIns="0" rIns="0">
            <a:spAutoFit/>
          </a:bodyPr>
          <a:lstStyle/>
          <a:p>
            <a:r>
              <a:rPr lang="en-US" sz="1120" noProof="1">
                <a:solidFill>
                  <a:srgbClr val="2A2A2A"/>
                </a:solidFill>
                <a:latin typeface="MS PGothic" panose="020B0600070205080204" pitchFamily="34" charset="-128"/>
                <a:ea typeface="MS PGothic" panose="020B0600070205080204" pitchFamily="34" charset="-128"/>
              </a:rPr>
              <a:t>現在、</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の業務はコンピュータ化され、分散化されて</a:t>
            </a:r>
            <a:r>
              <a:rPr lang="ja-JP" altLang="en-US" sz="1120" noProof="1">
                <a:solidFill>
                  <a:srgbClr val="2A2A2A"/>
                </a:solidFill>
                <a:latin typeface="MS PGothic" panose="020B0600070205080204" pitchFamily="34" charset="-128"/>
                <a:ea typeface="MS PGothic" panose="020B0600070205080204" pitchFamily="34" charset="-128"/>
              </a:rPr>
              <a:t>いるため</a:t>
            </a:r>
            <a:r>
              <a:rPr lang="en-US" sz="1120" noProof="1">
                <a:solidFill>
                  <a:srgbClr val="2A2A2A"/>
                </a:solidFill>
                <a:latin typeface="MS PGothic" panose="020B0600070205080204" pitchFamily="34" charset="-128"/>
                <a:ea typeface="MS PGothic" panose="020B0600070205080204" pitchFamily="34" charset="-128"/>
              </a:rPr>
              <a:t>、</a:t>
            </a:r>
            <a:r>
              <a:rPr lang="ja-JP" altLang="en-US" sz="1120" noProof="1">
                <a:solidFill>
                  <a:srgbClr val="2A2A2A"/>
                </a:solidFill>
                <a:latin typeface="MS PGothic" panose="020B0600070205080204" pitchFamily="34" charset="-128"/>
                <a:ea typeface="MS PGothic" panose="020B0600070205080204" pitchFamily="34" charset="-128"/>
              </a:rPr>
              <a:t>保険金</a:t>
            </a:r>
            <a:r>
              <a:rPr lang="en-US" sz="1120" noProof="1">
                <a:solidFill>
                  <a:srgbClr val="2A2A2A"/>
                </a:solidFill>
                <a:latin typeface="MS PGothic" panose="020B0600070205080204" pitchFamily="34" charset="-128"/>
                <a:ea typeface="MS PGothic" panose="020B0600070205080204" pitchFamily="34" charset="-128"/>
              </a:rPr>
              <a:t>請求決済や会員データベース管理の効率化につながっています。</a:t>
            </a:r>
            <a:r>
              <a:rPr lang="en-US" sz="1120" dirty="0">
                <a:solidFill>
                  <a:srgbClr val="2A2A2A"/>
                </a:solidFill>
                <a:latin typeface="MS PGothic" panose="020B0600070205080204" pitchFamily="34" charset="-128"/>
                <a:ea typeface="MS PGothic" panose="020B0600070205080204" pitchFamily="34" charset="-128"/>
              </a:rPr>
              <a:t> </a:t>
            </a:r>
            <a:r>
              <a:rPr lang="ja-JP" altLang="en-US" sz="1120" dirty="0">
                <a:solidFill>
                  <a:srgbClr val="2A2A2A"/>
                </a:solidFill>
                <a:latin typeface="MS PGothic" panose="020B0600070205080204" pitchFamily="34" charset="-128"/>
                <a:ea typeface="MS PGothic" panose="020B0600070205080204" pitchFamily="34" charset="-128"/>
              </a:rPr>
              <a:t>また、全国に</a:t>
            </a:r>
            <a:r>
              <a:rPr lang="en-US" sz="1120" noProof="1">
                <a:solidFill>
                  <a:srgbClr val="2A2A2A"/>
                </a:solidFill>
                <a:latin typeface="+mj-lt"/>
                <a:ea typeface="MS PGothic" panose="020B0600070205080204" pitchFamily="34" charset="-128"/>
              </a:rPr>
              <a:t>63</a:t>
            </a:r>
            <a:r>
              <a:rPr lang="en-US" sz="1120" noProof="1">
                <a:solidFill>
                  <a:srgbClr val="2A2A2A"/>
                </a:solidFill>
                <a:latin typeface="MS PGothic" panose="020B0600070205080204" pitchFamily="34" charset="-128"/>
                <a:ea typeface="MS PGothic" panose="020B0600070205080204" pitchFamily="34" charset="-128"/>
              </a:rPr>
              <a:t>の本格的な支店、</a:t>
            </a:r>
            <a:r>
              <a:rPr lang="en-US" sz="1120" noProof="1">
                <a:solidFill>
                  <a:srgbClr val="2A2A2A"/>
                </a:solidFill>
                <a:latin typeface="+mj-lt"/>
                <a:ea typeface="MS PGothic" panose="020B0600070205080204" pitchFamily="34" charset="-128"/>
              </a:rPr>
              <a:t>35</a:t>
            </a:r>
            <a:r>
              <a:rPr lang="en-US" sz="1120" noProof="1">
                <a:solidFill>
                  <a:srgbClr val="2A2A2A"/>
                </a:solidFill>
                <a:latin typeface="MS PGothic" panose="020B0600070205080204" pitchFamily="34" charset="-128"/>
                <a:ea typeface="MS PGothic" panose="020B0600070205080204" pitchFamily="34" charset="-128"/>
              </a:rPr>
              <a:t>のサテライトオフィス、地方病院のサービス拠点のネットワーク</a:t>
            </a:r>
            <a:r>
              <a:rPr lang="ja-JP" altLang="en-US" sz="1120" noProof="1">
                <a:solidFill>
                  <a:srgbClr val="2A2A2A"/>
                </a:solidFill>
                <a:latin typeface="MS PGothic" panose="020B0600070205080204" pitchFamily="34" charset="-128"/>
                <a:ea typeface="MS PGothic" panose="020B0600070205080204" pitchFamily="34" charset="-128"/>
              </a:rPr>
              <a:t>がある</a:t>
            </a:r>
            <a:r>
              <a:rPr lang="en-US" sz="1120" noProof="1">
                <a:solidFill>
                  <a:srgbClr val="2A2A2A"/>
                </a:solidFill>
                <a:latin typeface="MS PGothic" panose="020B0600070205080204" pitchFamily="34" charset="-128"/>
                <a:ea typeface="MS PGothic" panose="020B0600070205080204" pitchFamily="34" charset="-128"/>
              </a:rPr>
              <a:t>。</a:t>
            </a:r>
          </a:p>
        </p:txBody>
      </p:sp>
      <p:sp>
        <p:nvSpPr>
          <p:cNvPr id="44" name="TextBox 43">
            <a:extLst>
              <a:ext uri="{FF2B5EF4-FFF2-40B4-BE49-F238E27FC236}">
                <a16:creationId xmlns:a16="http://schemas.microsoft.com/office/drawing/2014/main" id="{27F13D79-473D-60CE-A10F-D83CEA8F0CE9}"/>
              </a:ext>
            </a:extLst>
          </p:cNvPr>
          <p:cNvSpPr txBox="1"/>
          <p:nvPr/>
        </p:nvSpPr>
        <p:spPr>
          <a:xfrm>
            <a:off x="2543745" y="5082161"/>
            <a:ext cx="2273568" cy="1298817"/>
          </a:xfrm>
          <a:prstGeom prst="rect">
            <a:avLst/>
          </a:prstGeom>
        </p:spPr>
        <p:txBody>
          <a:bodyPr wrap="square" lIns="0" rIns="0">
            <a:spAutoFit/>
          </a:bodyPr>
          <a:lstStyle/>
          <a:p>
            <a:r>
              <a:rPr lang="en-US" sz="1120" noProof="1">
                <a:solidFill>
                  <a:srgbClr val="2A2A2A"/>
                </a:solidFill>
                <a:latin typeface="MS PGothic" panose="020B0600070205080204" pitchFamily="34" charset="-128"/>
                <a:ea typeface="MS PGothic" panose="020B0600070205080204" pitchFamily="34" charset="-128"/>
              </a:rPr>
              <a:t>基金は約</a:t>
            </a:r>
            <a:r>
              <a:rPr lang="en-US" sz="1120" noProof="1">
                <a:solidFill>
                  <a:srgbClr val="2A2A2A"/>
                </a:solidFill>
                <a:latin typeface="+mj-lt"/>
                <a:ea typeface="MS PGothic" panose="020B0600070205080204" pitchFamily="34" charset="-128"/>
              </a:rPr>
              <a:t>2500</a:t>
            </a:r>
            <a:r>
              <a:rPr lang="en-US" sz="1120" noProof="1">
                <a:solidFill>
                  <a:srgbClr val="2A2A2A"/>
                </a:solidFill>
                <a:latin typeface="MS PGothic" panose="020B0600070205080204" pitchFamily="34" charset="-128"/>
                <a:ea typeface="MS PGothic" panose="020B0600070205080204" pitchFamily="34" charset="-128"/>
              </a:rPr>
              <a:t>万人の</a:t>
            </a:r>
            <a:r>
              <a:rPr lang="ja-JP" altLang="en-US" sz="1120" noProof="1">
                <a:solidFill>
                  <a:srgbClr val="2A2A2A"/>
                </a:solidFill>
                <a:latin typeface="MS PGothic" panose="020B0600070205080204" pitchFamily="34" charset="-128"/>
                <a:ea typeface="MS PGothic" panose="020B0600070205080204" pitchFamily="34" charset="-128"/>
              </a:rPr>
              <a:t>受給者</a:t>
            </a:r>
            <a:r>
              <a:rPr lang="en-US" sz="1120" noProof="1">
                <a:solidFill>
                  <a:srgbClr val="2A2A2A"/>
                </a:solidFill>
                <a:latin typeface="MS PGothic" panose="020B0600070205080204" pitchFamily="34" charset="-128"/>
                <a:ea typeface="MS PGothic" panose="020B0600070205080204" pitchFamily="34" charset="-128"/>
              </a:rPr>
              <a:t>に保障を提供している。</a:t>
            </a:r>
            <a:r>
              <a:rPr lang="en-US" sz="1120" dirty="0">
                <a:solidFill>
                  <a:srgbClr val="2A2A2A"/>
                </a:solidFill>
                <a:latin typeface="+mj-lt"/>
                <a:ea typeface="MS PGothic" panose="020B0600070205080204" pitchFamily="34" charset="-128"/>
              </a:rPr>
              <a:t> </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のサービス</a:t>
            </a:r>
            <a:r>
              <a:rPr lang="ja-JP" altLang="en-US" sz="1120" noProof="1">
                <a:solidFill>
                  <a:srgbClr val="2A2A2A"/>
                </a:solidFill>
                <a:latin typeface="MS PGothic" panose="020B0600070205080204" pitchFamily="34" charset="-128"/>
                <a:ea typeface="MS PGothic" panose="020B0600070205080204" pitchFamily="34" charset="-128"/>
              </a:rPr>
              <a:t>拠点は</a:t>
            </a:r>
            <a:r>
              <a:rPr lang="en-US" sz="1120" noProof="1">
                <a:solidFill>
                  <a:srgbClr val="2A2A2A"/>
                </a:solidFill>
                <a:latin typeface="MS PGothic" panose="020B0600070205080204" pitchFamily="34" charset="-128"/>
                <a:ea typeface="MS PGothic" panose="020B0600070205080204" pitchFamily="34" charset="-128"/>
              </a:rPr>
              <a:t>全国に</a:t>
            </a:r>
            <a:r>
              <a:rPr lang="en-US" sz="1120" noProof="1">
                <a:solidFill>
                  <a:srgbClr val="2A2A2A"/>
                </a:solidFill>
                <a:latin typeface="+mj-lt"/>
                <a:ea typeface="MS PGothic" panose="020B0600070205080204" pitchFamily="34" charset="-128"/>
              </a:rPr>
              <a:t>98</a:t>
            </a:r>
            <a:r>
              <a:rPr lang="en-US" sz="1120" noProof="1">
                <a:solidFill>
                  <a:srgbClr val="2A2A2A"/>
                </a:solidFill>
                <a:latin typeface="MS PGothic" panose="020B0600070205080204" pitchFamily="34" charset="-128"/>
                <a:ea typeface="MS PGothic" panose="020B0600070205080204" pitchFamily="34" charset="-128"/>
              </a:rPr>
              <a:t>カ所と</a:t>
            </a:r>
            <a:r>
              <a:rPr lang="en-US" sz="1120" noProof="1">
                <a:solidFill>
                  <a:srgbClr val="2A2A2A"/>
                </a:solidFill>
                <a:latin typeface="+mj-lt"/>
                <a:ea typeface="MS PGothic" panose="020B0600070205080204" pitchFamily="34" charset="-128"/>
              </a:rPr>
              <a:t>45</a:t>
            </a:r>
            <a:r>
              <a:rPr lang="en-US" sz="1120" noProof="1">
                <a:solidFill>
                  <a:srgbClr val="2A2A2A"/>
                </a:solidFill>
                <a:latin typeface="MS PGothic" panose="020B0600070205080204" pitchFamily="34" charset="-128"/>
                <a:ea typeface="MS PGothic" panose="020B0600070205080204" pitchFamily="34" charset="-128"/>
              </a:rPr>
              <a:t>カ所のフドゥマ・センターに拡大</a:t>
            </a:r>
            <a:r>
              <a:rPr lang="ja-JP" altLang="en-US" sz="1120" noProof="1">
                <a:solidFill>
                  <a:srgbClr val="2A2A2A"/>
                </a:solidFill>
                <a:latin typeface="MS PGothic" panose="020B0600070205080204" pitchFamily="34" charset="-128"/>
                <a:ea typeface="MS PGothic" panose="020B0600070205080204" pitchFamily="34" charset="-128"/>
              </a:rPr>
              <a:t>され</a:t>
            </a:r>
            <a:r>
              <a:rPr lang="en-US" sz="1120" noProof="1">
                <a:solidFill>
                  <a:srgbClr val="2A2A2A"/>
                </a:solidFill>
                <a:latin typeface="MS PGothic" panose="020B0600070205080204" pitchFamily="34" charset="-128"/>
                <a:ea typeface="MS PGothic" panose="020B0600070205080204" pitchFamily="34" charset="-128"/>
              </a:rPr>
              <a:t>、人々により近いサービスの提供が保証されました。</a:t>
            </a:r>
            <a:r>
              <a:rPr lang="en-US" sz="1120" dirty="0">
                <a:solidFill>
                  <a:srgbClr val="2A2A2A"/>
                </a:solidFill>
                <a:latin typeface="MS PGothic" panose="020B0600070205080204" pitchFamily="34" charset="-128"/>
                <a:ea typeface="MS PGothic" panose="020B0600070205080204" pitchFamily="34" charset="-128"/>
              </a:rPr>
              <a:t> </a:t>
            </a:r>
            <a:r>
              <a:rPr lang="ja-JP" altLang="en-US" sz="1120" dirty="0">
                <a:solidFill>
                  <a:srgbClr val="2A2A2A"/>
                </a:solidFill>
                <a:latin typeface="MS PGothic" panose="020B0600070205080204" pitchFamily="34" charset="-128"/>
                <a:ea typeface="MS PGothic" panose="020B0600070205080204" pitchFamily="34" charset="-128"/>
              </a:rPr>
              <a:t>同</a:t>
            </a:r>
            <a:r>
              <a:rPr lang="en-US" sz="1120" noProof="1">
                <a:solidFill>
                  <a:srgbClr val="2A2A2A"/>
                </a:solidFill>
                <a:latin typeface="MS PGothic" panose="020B0600070205080204" pitchFamily="34" charset="-128"/>
                <a:ea typeface="MS PGothic" panose="020B0600070205080204" pitchFamily="34" charset="-128"/>
              </a:rPr>
              <a:t>基金は、この重要な</a:t>
            </a:r>
            <a:r>
              <a:rPr lang="ja-JP" altLang="en-US" sz="1120" noProof="1">
                <a:solidFill>
                  <a:srgbClr val="2A2A2A"/>
                </a:solidFill>
                <a:latin typeface="MS PGothic" panose="020B0600070205080204" pitchFamily="34" charset="-128"/>
                <a:ea typeface="MS PGothic" panose="020B0600070205080204" pitchFamily="34" charset="-128"/>
              </a:rPr>
              <a:t>活動</a:t>
            </a:r>
            <a:r>
              <a:rPr lang="en-US" sz="1120" noProof="1">
                <a:solidFill>
                  <a:srgbClr val="2A2A2A"/>
                </a:solidFill>
                <a:latin typeface="MS PGothic" panose="020B0600070205080204" pitchFamily="34" charset="-128"/>
                <a:ea typeface="MS PGothic" panose="020B0600070205080204" pitchFamily="34" charset="-128"/>
              </a:rPr>
              <a:t>を将来に</a:t>
            </a:r>
            <a:r>
              <a:rPr lang="ja-JP" altLang="en-US" sz="1120" noProof="1">
                <a:solidFill>
                  <a:srgbClr val="2A2A2A"/>
                </a:solidFill>
                <a:latin typeface="MS PGothic" panose="020B0600070205080204" pitchFamily="34" charset="-128"/>
                <a:ea typeface="MS PGothic" panose="020B0600070205080204" pitchFamily="34" charset="-128"/>
              </a:rPr>
              <a:t>わたって導くための</a:t>
            </a:r>
            <a:r>
              <a:rPr lang="en-US" sz="1120" noProof="1">
                <a:solidFill>
                  <a:srgbClr val="2A2A2A"/>
                </a:solidFill>
                <a:latin typeface="MS PGothic" panose="020B0600070205080204" pitchFamily="34" charset="-128"/>
                <a:ea typeface="MS PGothic" panose="020B0600070205080204" pitchFamily="34" charset="-128"/>
              </a:rPr>
              <a:t>方針を策定した。</a:t>
            </a:r>
          </a:p>
        </p:txBody>
      </p:sp>
      <p:sp>
        <p:nvSpPr>
          <p:cNvPr id="51" name="テキスト ボックス 45">
            <a:extLst>
              <a:ext uri="{FF2B5EF4-FFF2-40B4-BE49-F238E27FC236}">
                <a16:creationId xmlns:a16="http://schemas.microsoft.com/office/drawing/2014/main" id="{F63AA072-F921-E00D-21AF-200910761700}"/>
              </a:ext>
            </a:extLst>
          </p:cNvPr>
          <p:cNvSpPr txBox="1">
            <a:spLocks/>
          </p:cNvSpPr>
          <p:nvPr/>
        </p:nvSpPr>
        <p:spPr>
          <a:xfrm>
            <a:off x="200025" y="1052736"/>
            <a:ext cx="9505056" cy="400110"/>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panose="020B0600070205080204" pitchFamily="34" charset="-128"/>
                <a:ea typeface="MS PGothic" panose="020B0600070205080204" pitchFamily="34" charset="-128"/>
              </a:rPr>
              <a:t>NHIFは、</a:t>
            </a:r>
            <a:r>
              <a:rPr lang="ja-JP" altLang="en-US" sz="1400" noProof="1">
                <a:latin typeface="MS PGothic" panose="020B0600070205080204" pitchFamily="34" charset="-128"/>
                <a:ea typeface="MS PGothic" panose="020B0600070205080204" pitchFamily="34" charset="-128"/>
              </a:rPr>
              <a:t>全加入者</a:t>
            </a:r>
            <a:r>
              <a:rPr lang="en-US" altLang="ja-JP" sz="1400" noProof="1">
                <a:latin typeface="MS PGothic" panose="020B0600070205080204" pitchFamily="34" charset="-128"/>
                <a:ea typeface="MS PGothic" panose="020B0600070205080204" pitchFamily="34" charset="-128"/>
              </a:rPr>
              <a:t>と申告された</a:t>
            </a:r>
            <a:r>
              <a:rPr lang="ja-JP" altLang="en-US" sz="1400" noProof="1">
                <a:latin typeface="MS PGothic" panose="020B0600070205080204" pitchFamily="34" charset="-128"/>
                <a:ea typeface="MS PGothic" panose="020B0600070205080204" pitchFamily="34" charset="-128"/>
              </a:rPr>
              <a:t>扶養家族</a:t>
            </a:r>
            <a:r>
              <a:rPr lang="en-US" altLang="ja-JP" sz="1400" noProof="1">
                <a:latin typeface="MS PGothic" panose="020B0600070205080204" pitchFamily="34" charset="-128"/>
                <a:ea typeface="MS PGothic" panose="020B0600070205080204" pitchFamily="34" charset="-128"/>
              </a:rPr>
              <a:t>に医療保険</a:t>
            </a:r>
            <a:r>
              <a:rPr lang="ja-JP" altLang="en-US" sz="1400" noProof="1">
                <a:latin typeface="MS PGothic" panose="020B0600070205080204" pitchFamily="34" charset="-128"/>
                <a:ea typeface="MS PGothic" panose="020B0600070205080204" pitchFamily="34" charset="-128"/>
              </a:rPr>
              <a:t>を</a:t>
            </a:r>
            <a:r>
              <a:rPr lang="en-US" altLang="ja-JP" sz="1400" noProof="1">
                <a:latin typeface="MS PGothic" panose="020B0600070205080204" pitchFamily="34" charset="-128"/>
                <a:ea typeface="MS PGothic" panose="020B0600070205080204" pitchFamily="34" charset="-128"/>
              </a:rPr>
              <a:t>提供することを任務とする国営企業である</a:t>
            </a:r>
            <a:r>
              <a:rPr lang="ja-JP" altLang="en-US" sz="1400" noProof="1">
                <a:latin typeface="MS PGothic" panose="020B0600070205080204" pitchFamily="34" charset="-128"/>
                <a:ea typeface="MS PGothic" panose="020B0600070205080204" pitchFamily="34" charset="-128"/>
              </a:rPr>
              <a:t>。</a:t>
            </a:r>
            <a:endParaRPr lang="en-US" altLang="ja-JP" sz="1400" noProof="1">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68041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国家医療</a:t>
            </a:r>
            <a:r>
              <a:rPr lang="en-US" altLang="ja-JP" noProof="1">
                <a:latin typeface="HGP創英角ｺﾞｼｯｸUB" panose="020B0900000000000000" pitchFamily="50" charset="-128"/>
              </a:rPr>
              <a:t>保険基金 </a:t>
            </a:r>
            <a:r>
              <a:rPr lang="ja-JP" altLang="en-US" b="1" noProof="1"/>
              <a:t>（</a:t>
            </a:r>
            <a:r>
              <a:rPr lang="en-US" altLang="ja-JP" b="1" noProof="1"/>
              <a:t>NHIF</a:t>
            </a:r>
            <a:r>
              <a:rPr lang="ja-JP" altLang="en-US" b="1" noProof="1"/>
              <a:t>）</a:t>
            </a:r>
            <a:r>
              <a:rPr lang="en-US" altLang="ja-JP" b="1" noProof="1"/>
              <a:t> - </a:t>
            </a:r>
            <a:r>
              <a:rPr kumimoji="1" lang="en-US" altLang="ja-JP" kern="1200" baseline="0" dirty="0" err="1">
                <a:solidFill>
                  <a:srgbClr val="000000"/>
                </a:solidFill>
                <a:effectLst/>
                <a:latin typeface="HGP創英角ｺﾞｼｯｸUB" panose="020B0900000000000000" pitchFamily="50" charset="-128"/>
                <a:ea typeface="HGP創英角ｺﾞｼｯｸUB" panose="020B0900000000000000" pitchFamily="50" charset="-128"/>
                <a:cs typeface="+mn-cs"/>
              </a:rPr>
              <a:t>公務員限度額</a:t>
            </a:r>
            <a:endParaRPr kumimoji="1" lang="ja-JP" altLang="en-US" b="1" noProof="1"/>
          </a:p>
        </p:txBody>
      </p:sp>
      <p:graphicFrame>
        <p:nvGraphicFramePr>
          <p:cNvPr id="3" name="表 4">
            <a:extLst>
              <a:ext uri="{FF2B5EF4-FFF2-40B4-BE49-F238E27FC236}">
                <a16:creationId xmlns:a16="http://schemas.microsoft.com/office/drawing/2014/main" id="{32F3760C-A7DF-4354-89E8-233EEF039801}"/>
              </a:ext>
            </a:extLst>
          </p:cNvPr>
          <p:cNvGraphicFramePr>
            <a:graphicFrameLocks noGrp="1"/>
          </p:cNvGraphicFramePr>
          <p:nvPr>
            <p:extLst>
              <p:ext uri="{D42A27DB-BD31-4B8C-83A1-F6EECF244321}">
                <p14:modId xmlns:p14="http://schemas.microsoft.com/office/powerpoint/2010/main" val="1528143610"/>
              </p:ext>
            </p:extLst>
          </p:nvPr>
        </p:nvGraphicFramePr>
        <p:xfrm>
          <a:off x="776458" y="1638394"/>
          <a:ext cx="7992892" cy="4600608"/>
        </p:xfrm>
        <a:graphic>
          <a:graphicData uri="http://schemas.openxmlformats.org/drawingml/2006/table">
            <a:tbl>
              <a:tblPr firstRow="1" bandRow="1">
                <a:tableStyleId>{5C22544A-7EE6-4342-B048-85BDC9FD1C3A}</a:tableStyleId>
              </a:tblPr>
              <a:tblGrid>
                <a:gridCol w="1998223">
                  <a:extLst>
                    <a:ext uri="{9D8B030D-6E8A-4147-A177-3AD203B41FA5}">
                      <a16:colId xmlns:a16="http://schemas.microsoft.com/office/drawing/2014/main" val="3900320775"/>
                    </a:ext>
                  </a:extLst>
                </a:gridCol>
                <a:gridCol w="1998223">
                  <a:extLst>
                    <a:ext uri="{9D8B030D-6E8A-4147-A177-3AD203B41FA5}">
                      <a16:colId xmlns:a16="http://schemas.microsoft.com/office/drawing/2014/main" val="1981149914"/>
                    </a:ext>
                  </a:extLst>
                </a:gridCol>
                <a:gridCol w="1998223">
                  <a:extLst>
                    <a:ext uri="{9D8B030D-6E8A-4147-A177-3AD203B41FA5}">
                      <a16:colId xmlns:a16="http://schemas.microsoft.com/office/drawing/2014/main" val="1380620986"/>
                    </a:ext>
                  </a:extLst>
                </a:gridCol>
                <a:gridCol w="1998223">
                  <a:extLst>
                    <a:ext uri="{9D8B030D-6E8A-4147-A177-3AD203B41FA5}">
                      <a16:colId xmlns:a16="http://schemas.microsoft.com/office/drawing/2014/main" val="2337991922"/>
                    </a:ext>
                  </a:extLst>
                </a:gridCol>
              </a:tblGrid>
              <a:tr h="278438">
                <a:tc>
                  <a:txBody>
                    <a:bodyPr/>
                    <a:lstStyle/>
                    <a:p>
                      <a:pPr algn="l"/>
                      <a:r>
                        <a:rPr lang="ja-JP" altLang="en-US" sz="1200" b="0" dirty="0">
                          <a:effectLst/>
                          <a:latin typeface="HGP創英角ｺﾞｼｯｸUB" panose="020B0900000000000000" pitchFamily="50" charset="-128"/>
                          <a:ea typeface="HGP創英角ｺﾞｼｯｸUB" panose="020B0900000000000000" pitchFamily="50" charset="-128"/>
                        </a:rPr>
                        <a:t>給与グループ</a:t>
                      </a:r>
                      <a:endParaRPr lang="en-US" altLang="ja-JP" sz="1200" b="0" dirty="0">
                        <a:effectLst/>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tcPr>
                </a:tc>
                <a:tc>
                  <a:txBody>
                    <a:bodyPr/>
                    <a:lstStyle/>
                    <a:p>
                      <a:pPr algn="l"/>
                      <a:r>
                        <a:rPr lang="en-US" sz="1200" b="0" noProof="1">
                          <a:effectLst/>
                          <a:latin typeface="HGP創英角ｺﾞｼｯｸUB" panose="020B0900000000000000" pitchFamily="50" charset="-128"/>
                          <a:ea typeface="HGP創英角ｺﾞｼｯｸUB" panose="020B0900000000000000" pitchFamily="50" charset="-128"/>
                        </a:rPr>
                        <a:t>基本給月額 </a:t>
                      </a:r>
                      <a:r>
                        <a:rPr lang="ja-JP" altLang="en-US" sz="1200" b="0" noProof="1">
                          <a:effectLst/>
                          <a:latin typeface="+mj-lt"/>
                          <a:ea typeface="HGP創英角ｺﾞｼｯｸUB" panose="020B0900000000000000" pitchFamily="50" charset="-128"/>
                        </a:rPr>
                        <a:t>（</a:t>
                      </a:r>
                      <a:r>
                        <a:rPr lang="en-US" altLang="ja-JP" sz="1200" b="0" noProof="1">
                          <a:effectLst/>
                          <a:latin typeface="+mj-lt"/>
                          <a:ea typeface="HGP創英角ｺﾞｼｯｸUB" panose="020B0900000000000000" pitchFamily="50" charset="-128"/>
                        </a:rPr>
                        <a:t>KES</a:t>
                      </a:r>
                      <a:r>
                        <a:rPr lang="ja-JP" altLang="en-US" sz="1200" b="0" noProof="1">
                          <a:effectLst/>
                          <a:latin typeface="+mj-lt"/>
                          <a:ea typeface="HGP創英角ｺﾞｼｯｸUB" panose="020B0900000000000000" pitchFamily="50" charset="-128"/>
                        </a:rPr>
                        <a:t>）</a:t>
                      </a:r>
                      <a:endParaRPr lang="en-US" sz="1200" b="0" dirty="0">
                        <a:effectLst/>
                        <a:latin typeface="+mj-lt"/>
                        <a:ea typeface="HGP創英角ｺﾞｼｯｸUB" panose="020B0900000000000000" pitchFamily="50" charset="-128"/>
                        <a:cs typeface="Calibri" panose="020F0502020204030204" pitchFamily="34" charset="0"/>
                      </a:endParaRPr>
                    </a:p>
                  </a:txBody>
                  <a:tcPr marL="76200" marR="76200" marT="76200" marB="76200" anchor="ctr">
                    <a:lnT w="12700" cap="flat" cmpd="sng" algn="ctr">
                      <a:solidFill>
                        <a:schemeClr val="tx2">
                          <a:lumMod val="75000"/>
                        </a:schemeClr>
                      </a:solidFill>
                      <a:prstDash val="solid"/>
                      <a:round/>
                      <a:headEnd type="none" w="med" len="med"/>
                      <a:tailEnd type="none" w="med" len="med"/>
                    </a:lnT>
                  </a:tcPr>
                </a:tc>
                <a:tc>
                  <a:txBody>
                    <a:bodyPr/>
                    <a:lstStyle/>
                    <a:p>
                      <a:pPr algn="l"/>
                      <a:r>
                        <a:rPr lang="en-US" sz="1200" b="0" noProof="1">
                          <a:effectLst/>
                          <a:latin typeface="HGP創英角ｺﾞｼｯｸUB" panose="020B0900000000000000" pitchFamily="50" charset="-128"/>
                          <a:ea typeface="HGP創英角ｺﾞｼｯｸUB" panose="020B0900000000000000" pitchFamily="50" charset="-128"/>
                        </a:rPr>
                        <a:t>外来</a:t>
                      </a:r>
                      <a:r>
                        <a:rPr lang="ja-JP" altLang="en-US" sz="1200" b="0" noProof="1">
                          <a:effectLst/>
                          <a:latin typeface="HGP創英角ｺﾞｼｯｸUB" panose="020B0900000000000000" pitchFamily="50" charset="-128"/>
                          <a:ea typeface="HGP創英角ｺﾞｼｯｸUB" panose="020B0900000000000000" pitchFamily="50" charset="-128"/>
                        </a:rPr>
                        <a:t>サービス</a:t>
                      </a:r>
                      <a:r>
                        <a:rPr lang="en-US" sz="1200" b="0" noProof="1">
                          <a:effectLst/>
                          <a:latin typeface="HGP創英角ｺﾞｼｯｸUB" panose="020B0900000000000000" pitchFamily="50" charset="-128"/>
                          <a:ea typeface="HGP創英角ｺﾞｼｯｸUB" panose="020B0900000000000000" pitchFamily="50" charset="-128"/>
                        </a:rPr>
                        <a:t> </a:t>
                      </a:r>
                      <a:r>
                        <a:rPr lang="en-US" sz="1200" b="0" noProof="1">
                          <a:effectLst/>
                          <a:latin typeface="+mj-lt"/>
                          <a:ea typeface="HGP創英角ｺﾞｼｯｸUB" panose="020B0900000000000000" pitchFamily="50" charset="-128"/>
                        </a:rPr>
                        <a:t>（KES）</a:t>
                      </a:r>
                      <a:endParaRPr lang="en-US" sz="1200" b="0" dirty="0">
                        <a:effectLst/>
                        <a:latin typeface="+mj-lt"/>
                        <a:ea typeface="HGP創英角ｺﾞｼｯｸUB" panose="020B0900000000000000" pitchFamily="50" charset="-128"/>
                        <a:cs typeface="Calibri" panose="020F0502020204030204" pitchFamily="34" charset="0"/>
                      </a:endParaRPr>
                    </a:p>
                  </a:txBody>
                  <a:tcPr marL="76200" marR="76200" marT="76200" marB="76200" anchor="ctr">
                    <a:lnT w="12700" cap="flat" cmpd="sng" algn="ctr">
                      <a:solidFill>
                        <a:schemeClr val="tx2">
                          <a:lumMod val="75000"/>
                        </a:schemeClr>
                      </a:solidFill>
                      <a:prstDash val="solid"/>
                      <a:round/>
                      <a:headEnd type="none" w="med" len="med"/>
                      <a:tailEnd type="none" w="med" len="med"/>
                    </a:lnT>
                  </a:tcPr>
                </a:tc>
                <a:tc>
                  <a:txBody>
                    <a:bodyPr/>
                    <a:lstStyle/>
                    <a:p>
                      <a:pPr algn="l"/>
                      <a:r>
                        <a:rPr lang="en-US" sz="1200" b="0" noProof="1">
                          <a:effectLst/>
                          <a:latin typeface="HGP創英角ｺﾞｼｯｸUB" panose="020B0900000000000000" pitchFamily="50" charset="-128"/>
                          <a:ea typeface="HGP創英角ｺﾞｼｯｸUB" panose="020B0900000000000000" pitchFamily="50" charset="-128"/>
                        </a:rPr>
                        <a:t>入院</a:t>
                      </a:r>
                      <a:r>
                        <a:rPr lang="ja-JP" altLang="en-US" sz="1200" b="0" noProof="1">
                          <a:effectLst/>
                          <a:latin typeface="HGP創英角ｺﾞｼｯｸUB" panose="020B0900000000000000" pitchFamily="50" charset="-128"/>
                          <a:ea typeface="HGP創英角ｺﾞｼｯｸUB" panose="020B0900000000000000" pitchFamily="50" charset="-128"/>
                        </a:rPr>
                        <a:t>サービス</a:t>
                      </a:r>
                      <a:r>
                        <a:rPr lang="en-US" sz="1200" b="0" noProof="1">
                          <a:effectLst/>
                          <a:latin typeface="HGP創英角ｺﾞｼｯｸUB" panose="020B0900000000000000" pitchFamily="50" charset="-128"/>
                          <a:ea typeface="HGP創英角ｺﾞｼｯｸUB" panose="020B0900000000000000" pitchFamily="50" charset="-128"/>
                        </a:rPr>
                        <a:t> </a:t>
                      </a:r>
                      <a:r>
                        <a:rPr lang="en-US" sz="1200" b="0" noProof="1">
                          <a:effectLst/>
                          <a:latin typeface="+mj-lt"/>
                          <a:ea typeface="HGP創英角ｺﾞｼｯｸUB" panose="020B0900000000000000" pitchFamily="50" charset="-128"/>
                        </a:rPr>
                        <a:t>（KES）</a:t>
                      </a:r>
                      <a:endParaRPr lang="en-US" sz="1200" b="0" dirty="0">
                        <a:effectLst/>
                        <a:latin typeface="+mj-lt"/>
                        <a:ea typeface="HGP創英角ｺﾞｼｯｸUB" panose="020B0900000000000000" pitchFamily="50" charset="-128"/>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tcPr>
                </a:tc>
                <a:extLst>
                  <a:ext uri="{0D108BD9-81ED-4DB2-BD59-A6C34878D82A}">
                    <a16:rowId xmlns:a16="http://schemas.microsoft.com/office/drawing/2014/main" val="3821194323"/>
                  </a:ext>
                </a:extLst>
              </a:tr>
              <a:tr h="425154">
                <a:tc>
                  <a:txBody>
                    <a:bodyPr/>
                    <a:lstStyle/>
                    <a:p>
                      <a:pPr algn="l"/>
                      <a:r>
                        <a:rPr lang="en-US" sz="1400" b="0" noProof="1">
                          <a:effectLst/>
                        </a:rPr>
                        <a:t>A-G</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13,280~21,500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587708883"/>
                  </a:ext>
                </a:extLst>
              </a:tr>
              <a:tr h="438942">
                <a:tc>
                  <a:txBody>
                    <a:bodyPr/>
                    <a:lstStyle/>
                    <a:p>
                      <a:pPr algn="l"/>
                      <a:r>
                        <a:rPr lang="en-US" sz="1400" b="0" noProof="1">
                          <a:effectLst/>
                        </a:rPr>
                        <a:t>H</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24,580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267705287"/>
                  </a:ext>
                </a:extLst>
              </a:tr>
              <a:tr h="425154">
                <a:tc>
                  <a:txBody>
                    <a:bodyPr/>
                    <a:lstStyle/>
                    <a:p>
                      <a:pPr algn="l"/>
                      <a:r>
                        <a:rPr lang="en-US" sz="1400" b="0" noProof="1">
                          <a:effectLst/>
                        </a:rPr>
                        <a:t>J</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30,170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197742509"/>
                  </a:ext>
                </a:extLst>
              </a:tr>
              <a:tr h="425154">
                <a:tc>
                  <a:txBody>
                    <a:bodyPr/>
                    <a:lstStyle/>
                    <a:p>
                      <a:pPr algn="l"/>
                      <a:r>
                        <a:rPr lang="en-US" sz="1400" b="0" noProof="1">
                          <a:effectLst/>
                        </a:rPr>
                        <a:t>K</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37,070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1119380314"/>
                  </a:ext>
                </a:extLst>
              </a:tr>
              <a:tr h="425154">
                <a:tc>
                  <a:txBody>
                    <a:bodyPr/>
                    <a:lstStyle/>
                    <a:p>
                      <a:pPr algn="l"/>
                      <a:r>
                        <a:rPr lang="en-US" sz="1400" b="0" noProof="1">
                          <a:effectLst/>
                        </a:rPr>
                        <a:t>L</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41,770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1,000,000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312719753"/>
                  </a:ext>
                </a:extLst>
              </a:tr>
              <a:tr h="425154">
                <a:tc>
                  <a:txBody>
                    <a:bodyPr/>
                    <a:lstStyle/>
                    <a:p>
                      <a:pPr algn="l"/>
                      <a:r>
                        <a:rPr lang="en-US" sz="1400" b="0" noProof="1">
                          <a:effectLst/>
                        </a:rPr>
                        <a:t>M</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47,780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1,250,000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729190524"/>
                  </a:ext>
                </a:extLst>
              </a:tr>
              <a:tr h="425154">
                <a:tc>
                  <a:txBody>
                    <a:bodyPr/>
                    <a:lstStyle/>
                    <a:p>
                      <a:pPr algn="l"/>
                      <a:r>
                        <a:rPr lang="en-US" sz="1400" b="0" noProof="1">
                          <a:effectLst/>
                        </a:rPr>
                        <a:t>N</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55,150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1,500,000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706379446"/>
                  </a:ext>
                </a:extLst>
              </a:tr>
              <a:tr h="425154">
                <a:tc>
                  <a:txBody>
                    <a:bodyPr/>
                    <a:lstStyle/>
                    <a:p>
                      <a:pPr algn="l"/>
                      <a:r>
                        <a:rPr lang="en-US" sz="1400" b="0" noProof="1">
                          <a:effectLst/>
                        </a:rPr>
                        <a:t>P</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85,110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1,750,000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225,000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510637088"/>
                  </a:ext>
                </a:extLst>
              </a:tr>
              <a:tr h="425154">
                <a:tc>
                  <a:txBody>
                    <a:bodyPr/>
                    <a:lstStyle/>
                    <a:p>
                      <a:pPr algn="l"/>
                      <a:r>
                        <a:rPr lang="en-US" sz="1400" b="0" noProof="1">
                          <a:effectLst/>
                        </a:rPr>
                        <a:t>Q</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98,500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2,000,000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631763841"/>
                  </a:ext>
                </a:extLst>
              </a:tr>
              <a:tr h="425154">
                <a:tc>
                  <a:txBody>
                    <a:bodyPr/>
                    <a:lstStyle/>
                    <a:p>
                      <a:pPr algn="l"/>
                      <a:r>
                        <a:rPr lang="en-US" sz="1400" b="0" noProof="1">
                          <a:effectLst/>
                        </a:rPr>
                        <a:t>R,S,T</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400" b="0" noProof="1">
                          <a:effectLst/>
                        </a:rPr>
                        <a:t>119,730~166,780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400" b="0" noProof="1">
                          <a:effectLst/>
                        </a:rPr>
                        <a:t>2,250,000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400" b="0" noProof="1">
                          <a:effectLst/>
                        </a:rPr>
                        <a:t>350,000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256077057"/>
                  </a:ext>
                </a:extLst>
              </a:tr>
            </a:tbl>
          </a:graphicData>
        </a:graphic>
      </p:graphicFrame>
      <p:sp>
        <p:nvSpPr>
          <p:cNvPr id="10" name="テキスト ボックス 9">
            <a:extLst>
              <a:ext uri="{FF2B5EF4-FFF2-40B4-BE49-F238E27FC236}">
                <a16:creationId xmlns:a16="http://schemas.microsoft.com/office/drawing/2014/main" id="{B70D69F3-211D-4AE5-A0CF-96BEA8DC511B}"/>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noProof="1">
                <a:solidFill>
                  <a:srgbClr val="000000"/>
                </a:solidFill>
                <a:latin typeface="+mj-lt"/>
                <a:cs typeface="Arial" panose="020B0604020202020204" pitchFamily="34" charset="0"/>
              </a:rPr>
              <a:t>（出所） </a:t>
            </a:r>
            <a:r>
              <a:rPr lang="en-US" altLang="ja-JP" sz="800" dirty="0">
                <a:solidFill>
                  <a:srgbClr val="000000"/>
                </a:solidFill>
                <a:latin typeface="+mj-lt"/>
                <a:cs typeface="Arial" panose="020B0604020202020204" pitchFamily="34" charset="0"/>
              </a:rPr>
              <a:t>NHIF Cover Limits Revealed: Here Is The Amount NHIF Pays</a:t>
            </a:r>
            <a:r>
              <a:rPr lang="ja-JP" altLang="en-US" sz="800" dirty="0">
                <a:solidFill>
                  <a:srgbClr val="000000"/>
                </a:solidFill>
                <a:latin typeface="+mj-lt"/>
                <a:cs typeface="Arial" panose="020B0604020202020204" pitchFamily="34" charset="0"/>
              </a:rPr>
              <a:t>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https://prolatest.com/nhif-cover-limits-revealed-here-is-the-amount-nhif-pays/</a:t>
            </a:r>
            <a:r>
              <a:rPr lang="ja-JP" altLang="en-US" sz="800" noProof="1">
                <a:solidFill>
                  <a:srgbClr val="000000"/>
                </a:solidFill>
                <a:latin typeface="+mj-lt"/>
                <a:cs typeface="Arial" panose="020B0604020202020204" pitchFamily="34" charset="0"/>
              </a:rPr>
              <a:t>）</a:t>
            </a:r>
            <a:endParaRPr lang="en-US" altLang="ja-JP" sz="800" dirty="0">
              <a:solidFill>
                <a:srgbClr val="000000"/>
              </a:solidFill>
              <a:latin typeface="+mj-lt"/>
              <a:cs typeface="Arial" panose="020B0604020202020204" pitchFamily="34" charset="0"/>
            </a:endParaRPr>
          </a:p>
        </p:txBody>
      </p:sp>
      <p:sp>
        <p:nvSpPr>
          <p:cNvPr id="7" name="タイトル 4">
            <a:extLst>
              <a:ext uri="{FF2B5EF4-FFF2-40B4-BE49-F238E27FC236}">
                <a16:creationId xmlns:a16="http://schemas.microsoft.com/office/drawing/2014/main" id="{36582AD7-7786-E883-76D7-E399A2CA77E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11" name="テキスト ボックス 45">
            <a:extLst>
              <a:ext uri="{FF2B5EF4-FFF2-40B4-BE49-F238E27FC236}">
                <a16:creationId xmlns:a16="http://schemas.microsoft.com/office/drawing/2014/main" id="{2B0727BD-9FA4-B783-B886-3B5AA9AB27C3}"/>
              </a:ext>
            </a:extLst>
          </p:cNvPr>
          <p:cNvSpPr txBox="1">
            <a:spLocks/>
          </p:cNvSpPr>
          <p:nvPr/>
        </p:nvSpPr>
        <p:spPr>
          <a:xfrm>
            <a:off x="200025" y="1052736"/>
            <a:ext cx="9505056" cy="400110"/>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公務員の場合、給与によって入院・外来ともに保険料額が限定されている。</a:t>
            </a:r>
          </a:p>
        </p:txBody>
      </p:sp>
    </p:spTree>
    <p:extLst>
      <p:ext uri="{BB962C8B-B14F-4D97-AF65-F5344CB8AC3E}">
        <p14:creationId xmlns:p14="http://schemas.microsoft.com/office/powerpoint/2010/main" val="2786389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国家医療</a:t>
            </a:r>
            <a:r>
              <a:rPr lang="en-US" altLang="ja-JP" noProof="1">
                <a:latin typeface="HGP創英角ｺﾞｼｯｸUB" panose="020B0900000000000000" pitchFamily="50" charset="-128"/>
              </a:rPr>
              <a:t>保険基金 </a:t>
            </a:r>
            <a:r>
              <a:rPr lang="ja-JP" altLang="en-US" b="1" noProof="1"/>
              <a:t>（</a:t>
            </a:r>
            <a:r>
              <a:rPr lang="en-US" altLang="ja-JP" b="1" noProof="1"/>
              <a:t>NHIF</a:t>
            </a:r>
            <a:r>
              <a:rPr lang="ja-JP" altLang="en-US" b="1" noProof="1"/>
              <a:t>）</a:t>
            </a:r>
            <a:r>
              <a:rPr lang="en-US" altLang="ja-JP" b="1" noProof="1"/>
              <a:t> -</a:t>
            </a:r>
            <a:r>
              <a:rPr lang="ja-JP" altLang="en-US" b="1" noProof="1"/>
              <a:t> </a:t>
            </a:r>
            <a:r>
              <a:rPr lang="ja-JP" altLang="en-US" noProof="1"/>
              <a:t>主要な適用医療サービス</a:t>
            </a:r>
            <a:endParaRPr kumimoji="1" lang="ja-JP" altLang="en-US" noProof="1"/>
          </a:p>
        </p:txBody>
      </p:sp>
      <p:sp>
        <p:nvSpPr>
          <p:cNvPr id="3" name="Rectangle: Rounded Corners 11">
            <a:extLst>
              <a:ext uri="{FF2B5EF4-FFF2-40B4-BE49-F238E27FC236}">
                <a16:creationId xmlns:a16="http://schemas.microsoft.com/office/drawing/2014/main" id="{63E3E5CA-46C9-51AE-D9BE-0AC67B6545B7}"/>
              </a:ext>
            </a:extLst>
          </p:cNvPr>
          <p:cNvSpPr/>
          <p:nvPr/>
        </p:nvSpPr>
        <p:spPr>
          <a:xfrm>
            <a:off x="3911252" y="1544348"/>
            <a:ext cx="1872208" cy="513865"/>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en-US" sz="1200" dirty="0">
              <a:latin typeface="+mj-lt"/>
              <a:ea typeface="MS PGothic" panose="020B0600070205080204" pitchFamily="34" charset="-128"/>
            </a:endParaRPr>
          </a:p>
        </p:txBody>
      </p:sp>
      <p:sp>
        <p:nvSpPr>
          <p:cNvPr id="5" name="TextBox 13">
            <a:extLst>
              <a:ext uri="{FF2B5EF4-FFF2-40B4-BE49-F238E27FC236}">
                <a16:creationId xmlns:a16="http://schemas.microsoft.com/office/drawing/2014/main" id="{26C0D257-07AE-2CA1-FA70-F35586DE782B}"/>
              </a:ext>
            </a:extLst>
          </p:cNvPr>
          <p:cNvSpPr txBox="1"/>
          <p:nvPr/>
        </p:nvSpPr>
        <p:spPr>
          <a:xfrm>
            <a:off x="3911252" y="1752763"/>
            <a:ext cx="1872208" cy="307777"/>
          </a:xfrm>
          <a:prstGeom prst="rect">
            <a:avLst/>
          </a:prstGeom>
          <a:noFill/>
        </p:spPr>
        <p:txBody>
          <a:bodyPr wrap="square">
            <a:spAutoFit/>
          </a:bodyPr>
          <a:lstStyle/>
          <a:p>
            <a:pPr algn="ctr">
              <a:spcBef>
                <a:spcPts val="600"/>
              </a:spcBef>
              <a:spcAft>
                <a:spcPts val="600"/>
              </a:spcAft>
            </a:pPr>
            <a:r>
              <a:rPr lang="en-US" sz="1400" b="1" noProof="1">
                <a:latin typeface="+mj-lt"/>
                <a:ea typeface="MS PGothic" panose="020B0600070205080204" pitchFamily="34" charset="-128"/>
              </a:rPr>
              <a:t>NHI</a:t>
            </a:r>
            <a:r>
              <a:rPr lang="en-US" altLang="ja-JP" sz="1400" b="1" noProof="1">
                <a:latin typeface="+mj-lt"/>
                <a:ea typeface="MS PGothic" panose="020B0600070205080204" pitchFamily="34" charset="-128"/>
              </a:rPr>
              <a:t>F</a:t>
            </a:r>
            <a:r>
              <a:rPr lang="ja-JP" altLang="en-US" sz="1400" b="1" noProof="1">
                <a:latin typeface="+mj-lt"/>
                <a:ea typeface="MS PGothic" panose="020B0600070205080204" pitchFamily="34" charset="-128"/>
              </a:rPr>
              <a:t>サービス体系</a:t>
            </a:r>
            <a:endParaRPr lang="en-US" sz="1600" b="1" noProof="1">
              <a:latin typeface="+mj-lt"/>
              <a:ea typeface="MS PGothic" panose="020B0600070205080204" pitchFamily="34" charset="-128"/>
            </a:endParaRPr>
          </a:p>
        </p:txBody>
      </p:sp>
      <p:sp>
        <p:nvSpPr>
          <p:cNvPr id="7" name="TextBox 24">
            <a:extLst>
              <a:ext uri="{FF2B5EF4-FFF2-40B4-BE49-F238E27FC236}">
                <a16:creationId xmlns:a16="http://schemas.microsoft.com/office/drawing/2014/main" id="{10D1FB7A-CF75-FC3B-5B1D-8DC4AB7B4172}"/>
              </a:ext>
            </a:extLst>
          </p:cNvPr>
          <p:cNvSpPr txBox="1"/>
          <p:nvPr/>
        </p:nvSpPr>
        <p:spPr>
          <a:xfrm>
            <a:off x="305917" y="3020645"/>
            <a:ext cx="2023934" cy="1298817"/>
          </a:xfrm>
          <a:prstGeom prst="rect">
            <a:avLst/>
          </a:prstGeom>
          <a:noFill/>
        </p:spPr>
        <p:txBody>
          <a:bodyPr wrap="square">
            <a:spAutoFit/>
          </a:bodyPr>
          <a:lstStyle/>
          <a:p>
            <a:pPr>
              <a:spcBef>
                <a:spcPts val="600"/>
              </a:spcBef>
              <a:spcAft>
                <a:spcPts val="600"/>
              </a:spcAft>
            </a:pPr>
            <a:r>
              <a:rPr lang="en-US" sz="1120" noProof="1">
                <a:latin typeface="Arial" panose="020B0604020202020204" pitchFamily="34" charset="0"/>
                <a:ea typeface="ＭＳ Ｐゴシック" panose="020B0600070205080204" pitchFamily="50" charset="-128"/>
              </a:rPr>
              <a:t>このパッケージには、診察料、理学療法、投薬、検査、健康カウンセリング、健康教育、予防接種が含まれてい</a:t>
            </a:r>
            <a:r>
              <a:rPr lang="ja-JP" altLang="en-US" sz="1120" noProof="1">
                <a:latin typeface="Arial" panose="020B0604020202020204" pitchFamily="34" charset="0"/>
                <a:ea typeface="ＭＳ Ｐゴシック" panose="020B0600070205080204" pitchFamily="50" charset="-128"/>
              </a:rPr>
              <a:t>る</a:t>
            </a:r>
            <a:r>
              <a:rPr lang="en-US" sz="1120" noProof="1">
                <a:latin typeface="Arial" panose="020B0604020202020204" pitchFamily="34" charset="0"/>
                <a:ea typeface="ＭＳ Ｐゴシック" panose="020B0600070205080204" pitchFamily="50" charset="-128"/>
              </a:rPr>
              <a:t>。</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2023年に</a:t>
            </a:r>
            <a:r>
              <a:rPr lang="ja-JP" altLang="en-US" sz="1120" noProof="1">
                <a:latin typeface="Arial" panose="020B0604020202020204" pitchFamily="34" charset="0"/>
                <a:ea typeface="ＭＳ Ｐゴシック" panose="020B0600070205080204" pitchFamily="50" charset="-128"/>
              </a:rPr>
              <a:t>おいて</a:t>
            </a:r>
            <a:r>
              <a:rPr lang="en-US" sz="1120" noProof="1">
                <a:latin typeface="Arial" panose="020B0604020202020204" pitchFamily="34" charset="0"/>
                <a:ea typeface="ＭＳ Ｐゴシック" panose="020B0600070205080204" pitchFamily="50" charset="-128"/>
              </a:rPr>
              <a:t>は、地域の病院に通うことを条件に、外来診療のカバーは無制限である。</a:t>
            </a:r>
          </a:p>
        </p:txBody>
      </p:sp>
      <p:sp>
        <p:nvSpPr>
          <p:cNvPr id="8" name="TextBox 26">
            <a:extLst>
              <a:ext uri="{FF2B5EF4-FFF2-40B4-BE49-F238E27FC236}">
                <a16:creationId xmlns:a16="http://schemas.microsoft.com/office/drawing/2014/main" id="{5AE8D451-6222-2313-A15A-91510CB3CBDA}"/>
              </a:ext>
            </a:extLst>
          </p:cNvPr>
          <p:cNvSpPr txBox="1"/>
          <p:nvPr/>
        </p:nvSpPr>
        <p:spPr>
          <a:xfrm>
            <a:off x="5211747" y="2355495"/>
            <a:ext cx="1815031" cy="276999"/>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NHIF特別パッケージ</a:t>
            </a:r>
          </a:p>
        </p:txBody>
      </p:sp>
      <p:sp>
        <p:nvSpPr>
          <p:cNvPr id="9" name="TextBox 28">
            <a:extLst>
              <a:ext uri="{FF2B5EF4-FFF2-40B4-BE49-F238E27FC236}">
                <a16:creationId xmlns:a16="http://schemas.microsoft.com/office/drawing/2014/main" id="{583E9CF7-E04B-8816-D20E-8178EF237A27}"/>
              </a:ext>
            </a:extLst>
          </p:cNvPr>
          <p:cNvSpPr txBox="1"/>
          <p:nvPr/>
        </p:nvSpPr>
        <p:spPr>
          <a:xfrm>
            <a:off x="2798696" y="2332402"/>
            <a:ext cx="1466433" cy="615553"/>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NHIF入院サービス</a:t>
            </a:r>
          </a:p>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パッケージ</a:t>
            </a:r>
            <a:endParaRPr lang="en-US" sz="1200" b="1" noProof="1">
              <a:latin typeface="Arial" panose="020B0604020202020204" pitchFamily="34" charset="0"/>
              <a:ea typeface="ＭＳ Ｐゴシック" panose="020B0600070205080204" pitchFamily="50" charset="-128"/>
            </a:endParaRPr>
          </a:p>
        </p:txBody>
      </p:sp>
      <p:sp>
        <p:nvSpPr>
          <p:cNvPr id="10" name="TextBox 31">
            <a:extLst>
              <a:ext uri="{FF2B5EF4-FFF2-40B4-BE49-F238E27FC236}">
                <a16:creationId xmlns:a16="http://schemas.microsoft.com/office/drawing/2014/main" id="{B7BE047F-CCF0-CCC6-64CA-43AF57EE231F}"/>
              </a:ext>
            </a:extLst>
          </p:cNvPr>
          <p:cNvSpPr txBox="1"/>
          <p:nvPr/>
        </p:nvSpPr>
        <p:spPr>
          <a:xfrm>
            <a:off x="527824" y="2332402"/>
            <a:ext cx="1513814" cy="615553"/>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NHIF外来サービス</a:t>
            </a:r>
          </a:p>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パッケージ</a:t>
            </a:r>
            <a:endParaRPr lang="en-US" sz="1200" b="1" noProof="1">
              <a:latin typeface="Arial" panose="020B0604020202020204" pitchFamily="34" charset="0"/>
              <a:ea typeface="ＭＳ Ｐゴシック" panose="020B0600070205080204" pitchFamily="50" charset="-128"/>
            </a:endParaRPr>
          </a:p>
        </p:txBody>
      </p:sp>
      <p:sp>
        <p:nvSpPr>
          <p:cNvPr id="15" name="TextBox 36">
            <a:extLst>
              <a:ext uri="{FF2B5EF4-FFF2-40B4-BE49-F238E27FC236}">
                <a16:creationId xmlns:a16="http://schemas.microsoft.com/office/drawing/2014/main" id="{57C0AE89-0902-1C3D-186F-097937EAB62C}"/>
              </a:ext>
            </a:extLst>
          </p:cNvPr>
          <p:cNvSpPr txBox="1"/>
          <p:nvPr/>
        </p:nvSpPr>
        <p:spPr>
          <a:xfrm>
            <a:off x="2454560" y="3040845"/>
            <a:ext cx="2038706" cy="1643527"/>
          </a:xfrm>
          <a:prstGeom prst="rect">
            <a:avLst/>
          </a:prstGeom>
          <a:noFill/>
        </p:spPr>
        <p:txBody>
          <a:bodyPr wrap="square">
            <a:spAutoFit/>
          </a:bodyPr>
          <a:lstStyle/>
          <a:p>
            <a:pPr>
              <a:spcBef>
                <a:spcPts val="600"/>
              </a:spcBef>
              <a:spcAft>
                <a:spcPts val="600"/>
              </a:spcAft>
            </a:pPr>
            <a:r>
              <a:rPr lang="ja-JP" altLang="en-US" sz="1120" noProof="1">
                <a:latin typeface="Arial" panose="020B0604020202020204" pitchFamily="34" charset="0"/>
                <a:ea typeface="ＭＳ Ｐゴシック" panose="020B0600070205080204" pitchFamily="50" charset="-128"/>
              </a:rPr>
              <a:t>この</a:t>
            </a:r>
            <a:r>
              <a:rPr lang="en-US" sz="1120" noProof="1">
                <a:latin typeface="Arial" panose="020B0604020202020204" pitchFamily="34" charset="0"/>
                <a:ea typeface="ＭＳ Ｐゴシック" panose="020B0600070205080204" pitchFamily="50" charset="-128"/>
              </a:rPr>
              <a:t>パッケージには、ベッド料金、診察、看護、投薬、手術、理学療法、検査サービス、専門家の診察が含まれてい</a:t>
            </a:r>
            <a:r>
              <a:rPr lang="ja-JP" altLang="en-US" sz="1120" noProof="1">
                <a:latin typeface="Arial" panose="020B0604020202020204" pitchFamily="34" charset="0"/>
                <a:ea typeface="ＭＳ Ｐゴシック" panose="020B0600070205080204" pitchFamily="50" charset="-128"/>
              </a:rPr>
              <a:t>る</a:t>
            </a:r>
            <a:r>
              <a:rPr lang="en-US" sz="1120" noProof="1">
                <a:latin typeface="Arial" panose="020B0604020202020204" pitchFamily="34" charset="0"/>
                <a:ea typeface="ＭＳ Ｐゴシック" panose="020B0600070205080204" pitchFamily="50" charset="-128"/>
              </a:rPr>
              <a:t>。</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事故による骨折や輸血なども対象となる。</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ベッド</a:t>
            </a:r>
            <a:r>
              <a:rPr lang="ja-JP" altLang="en-US" sz="1120" noProof="1">
                <a:latin typeface="Arial" panose="020B0604020202020204" pitchFamily="34" charset="0"/>
                <a:ea typeface="ＭＳ Ｐゴシック" panose="020B0600070205080204" pitchFamily="50" charset="-128"/>
              </a:rPr>
              <a:t>料金</a:t>
            </a:r>
            <a:r>
              <a:rPr lang="en-US" sz="1120" noProof="1">
                <a:latin typeface="Arial" panose="020B0604020202020204" pitchFamily="34" charset="0"/>
                <a:ea typeface="ＭＳ Ｐゴシック" panose="020B0600070205080204" pitchFamily="50" charset="-128"/>
              </a:rPr>
              <a:t>の</a:t>
            </a:r>
            <a:r>
              <a:rPr lang="ja-JP" altLang="en-US" sz="1120" noProof="1">
                <a:latin typeface="Arial" panose="020B0604020202020204" pitchFamily="34" charset="0"/>
                <a:ea typeface="ＭＳ Ｐゴシック" panose="020B0600070205080204" pitchFamily="50" charset="-128"/>
              </a:rPr>
              <a:t>上</a:t>
            </a:r>
            <a:r>
              <a:rPr lang="en-US" sz="1120" noProof="1">
                <a:latin typeface="Arial" panose="020B0604020202020204" pitchFamily="34" charset="0"/>
                <a:ea typeface="ＭＳ Ｐゴシック" panose="020B0600070205080204" pitchFamily="50" charset="-128"/>
              </a:rPr>
              <a:t>限は、低コストの公立病院では1,200</a:t>
            </a:r>
            <a:r>
              <a:rPr lang="en-US" altLang="ja-JP" sz="1120" noProof="1">
                <a:latin typeface="Arial" panose="020B0604020202020204" pitchFamily="34" charset="0"/>
                <a:ea typeface="ＭＳ Ｐゴシック" panose="020B0600070205080204" pitchFamily="50" charset="-128"/>
              </a:rPr>
              <a:t>KES</a:t>
            </a:r>
            <a:r>
              <a:rPr lang="en-US" sz="1120" noProof="1">
                <a:latin typeface="Arial" panose="020B0604020202020204" pitchFamily="34" charset="0"/>
                <a:ea typeface="ＭＳ Ｐゴシック" panose="020B0600070205080204" pitchFamily="50" charset="-128"/>
              </a:rPr>
              <a:t>、高コストの私立病院では4,000</a:t>
            </a:r>
            <a:r>
              <a:rPr lang="en-US" altLang="ja-JP" sz="1120" noProof="1">
                <a:latin typeface="Arial" panose="020B0604020202020204" pitchFamily="34" charset="0"/>
                <a:ea typeface="ＭＳ Ｐゴシック" panose="020B0600070205080204" pitchFamily="50" charset="-128"/>
              </a:rPr>
              <a:t>KES</a:t>
            </a:r>
            <a:r>
              <a:rPr lang="en-US" sz="1120" noProof="1">
                <a:latin typeface="Arial" panose="020B0604020202020204" pitchFamily="34" charset="0"/>
                <a:ea typeface="ＭＳ Ｐゴシック" panose="020B0600070205080204" pitchFamily="50" charset="-128"/>
              </a:rPr>
              <a:t>で</a:t>
            </a:r>
            <a:r>
              <a:rPr lang="ja-JP" altLang="en-US" sz="1120" noProof="1">
                <a:latin typeface="Arial" panose="020B0604020202020204" pitchFamily="34" charset="0"/>
                <a:ea typeface="ＭＳ Ｐゴシック" panose="020B0600070205080204" pitchFamily="50" charset="-128"/>
              </a:rPr>
              <a:t>ある</a:t>
            </a:r>
            <a:r>
              <a:rPr lang="en-US" sz="1120" noProof="1">
                <a:latin typeface="Arial" panose="020B0604020202020204" pitchFamily="34" charset="0"/>
                <a:ea typeface="ＭＳ Ｐゴシック" panose="020B0600070205080204" pitchFamily="50" charset="-128"/>
              </a:rPr>
              <a:t>。</a:t>
            </a:r>
          </a:p>
        </p:txBody>
      </p:sp>
      <p:cxnSp>
        <p:nvCxnSpPr>
          <p:cNvPr id="16" name="Straight Connector 58">
            <a:extLst>
              <a:ext uri="{FF2B5EF4-FFF2-40B4-BE49-F238E27FC236}">
                <a16:creationId xmlns:a16="http://schemas.microsoft.com/office/drawing/2014/main" id="{A484F90C-5C21-5EBE-F249-01F6D09C794B}"/>
              </a:ext>
            </a:extLst>
          </p:cNvPr>
          <p:cNvCxnSpPr>
            <a:cxnSpLocks/>
            <a:stCxn id="3" idx="2"/>
          </p:cNvCxnSpPr>
          <p:nvPr/>
        </p:nvCxnSpPr>
        <p:spPr>
          <a:xfrm>
            <a:off x="4847356" y="2058213"/>
            <a:ext cx="0" cy="696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9">
            <a:extLst>
              <a:ext uri="{FF2B5EF4-FFF2-40B4-BE49-F238E27FC236}">
                <a16:creationId xmlns:a16="http://schemas.microsoft.com/office/drawing/2014/main" id="{987CFE1F-43F7-3F5F-641E-BCF859AA6E97}"/>
              </a:ext>
            </a:extLst>
          </p:cNvPr>
          <p:cNvCxnSpPr>
            <a:cxnSpLocks/>
          </p:cNvCxnSpPr>
          <p:nvPr/>
        </p:nvCxnSpPr>
        <p:spPr>
          <a:xfrm>
            <a:off x="1331088" y="2134918"/>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60">
            <a:extLst>
              <a:ext uri="{FF2B5EF4-FFF2-40B4-BE49-F238E27FC236}">
                <a16:creationId xmlns:a16="http://schemas.microsoft.com/office/drawing/2014/main" id="{02665127-CA39-8A68-A7D3-9B2AE6555FD0}"/>
              </a:ext>
            </a:extLst>
          </p:cNvPr>
          <p:cNvCxnSpPr>
            <a:cxnSpLocks/>
          </p:cNvCxnSpPr>
          <p:nvPr/>
        </p:nvCxnSpPr>
        <p:spPr>
          <a:xfrm>
            <a:off x="3448854" y="2134918"/>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62">
            <a:extLst>
              <a:ext uri="{FF2B5EF4-FFF2-40B4-BE49-F238E27FC236}">
                <a16:creationId xmlns:a16="http://schemas.microsoft.com/office/drawing/2014/main" id="{D6CD2900-454B-37B4-D600-265CFFFD59A4}"/>
              </a:ext>
            </a:extLst>
          </p:cNvPr>
          <p:cNvCxnSpPr>
            <a:cxnSpLocks/>
          </p:cNvCxnSpPr>
          <p:nvPr/>
        </p:nvCxnSpPr>
        <p:spPr>
          <a:xfrm>
            <a:off x="6075936" y="2134918"/>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63">
            <a:extLst>
              <a:ext uri="{FF2B5EF4-FFF2-40B4-BE49-F238E27FC236}">
                <a16:creationId xmlns:a16="http://schemas.microsoft.com/office/drawing/2014/main" id="{13AFF324-F8F8-2A01-0B6A-B3C6D975E046}"/>
              </a:ext>
            </a:extLst>
          </p:cNvPr>
          <p:cNvCxnSpPr>
            <a:cxnSpLocks/>
          </p:cNvCxnSpPr>
          <p:nvPr/>
        </p:nvCxnSpPr>
        <p:spPr>
          <a:xfrm flipH="1">
            <a:off x="2329851" y="2435189"/>
            <a:ext cx="1669" cy="352241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4">
            <a:extLst>
              <a:ext uri="{FF2B5EF4-FFF2-40B4-BE49-F238E27FC236}">
                <a16:creationId xmlns:a16="http://schemas.microsoft.com/office/drawing/2014/main" id="{06243534-3663-F5CC-A1B3-6E0D9A7F94AD}"/>
              </a:ext>
            </a:extLst>
          </p:cNvPr>
          <p:cNvCxnSpPr>
            <a:cxnSpLocks/>
          </p:cNvCxnSpPr>
          <p:nvPr/>
        </p:nvCxnSpPr>
        <p:spPr>
          <a:xfrm>
            <a:off x="4564912" y="2418594"/>
            <a:ext cx="7316" cy="353900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9">
            <a:extLst>
              <a:ext uri="{FF2B5EF4-FFF2-40B4-BE49-F238E27FC236}">
                <a16:creationId xmlns:a16="http://schemas.microsoft.com/office/drawing/2014/main" id="{97DB5D3F-2484-F8E6-3873-873F368814FC}"/>
              </a:ext>
            </a:extLst>
          </p:cNvPr>
          <p:cNvCxnSpPr>
            <a:cxnSpLocks/>
          </p:cNvCxnSpPr>
          <p:nvPr/>
        </p:nvCxnSpPr>
        <p:spPr>
          <a:xfrm>
            <a:off x="6083176" y="2615010"/>
            <a:ext cx="0" cy="1699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0">
            <a:extLst>
              <a:ext uri="{FF2B5EF4-FFF2-40B4-BE49-F238E27FC236}">
                <a16:creationId xmlns:a16="http://schemas.microsoft.com/office/drawing/2014/main" id="{A23F6919-2080-9F61-42BE-47C120DB8AA6}"/>
              </a:ext>
            </a:extLst>
          </p:cNvPr>
          <p:cNvCxnSpPr>
            <a:cxnSpLocks/>
          </p:cNvCxnSpPr>
          <p:nvPr/>
        </p:nvCxnSpPr>
        <p:spPr>
          <a:xfrm>
            <a:off x="5185172" y="2784931"/>
            <a:ext cx="413112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3">
            <a:extLst>
              <a:ext uri="{FF2B5EF4-FFF2-40B4-BE49-F238E27FC236}">
                <a16:creationId xmlns:a16="http://schemas.microsoft.com/office/drawing/2014/main" id="{A95D88C2-BED8-9425-F035-7ED67A6E70AA}"/>
              </a:ext>
            </a:extLst>
          </p:cNvPr>
          <p:cNvCxnSpPr>
            <a:cxnSpLocks/>
          </p:cNvCxnSpPr>
          <p:nvPr/>
        </p:nvCxnSpPr>
        <p:spPr>
          <a:xfrm>
            <a:off x="5185172"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4">
            <a:extLst>
              <a:ext uri="{FF2B5EF4-FFF2-40B4-BE49-F238E27FC236}">
                <a16:creationId xmlns:a16="http://schemas.microsoft.com/office/drawing/2014/main" id="{E6DCC2DB-028B-7A7E-30D2-256BF5716CDA}"/>
              </a:ext>
            </a:extLst>
          </p:cNvPr>
          <p:cNvCxnSpPr>
            <a:cxnSpLocks/>
          </p:cNvCxnSpPr>
          <p:nvPr/>
        </p:nvCxnSpPr>
        <p:spPr>
          <a:xfrm>
            <a:off x="6481943"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75">
            <a:extLst>
              <a:ext uri="{FF2B5EF4-FFF2-40B4-BE49-F238E27FC236}">
                <a16:creationId xmlns:a16="http://schemas.microsoft.com/office/drawing/2014/main" id="{448E655E-F511-99F7-8930-8852F3CD04CA}"/>
              </a:ext>
            </a:extLst>
          </p:cNvPr>
          <p:cNvCxnSpPr>
            <a:cxnSpLocks/>
          </p:cNvCxnSpPr>
          <p:nvPr/>
        </p:nvCxnSpPr>
        <p:spPr>
          <a:xfrm>
            <a:off x="9316296"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76">
            <a:extLst>
              <a:ext uri="{FF2B5EF4-FFF2-40B4-BE49-F238E27FC236}">
                <a16:creationId xmlns:a16="http://schemas.microsoft.com/office/drawing/2014/main" id="{6D57EA0C-C2DF-CB75-20A9-6101072AB315}"/>
              </a:ext>
            </a:extLst>
          </p:cNvPr>
          <p:cNvCxnSpPr>
            <a:cxnSpLocks/>
          </p:cNvCxnSpPr>
          <p:nvPr/>
        </p:nvCxnSpPr>
        <p:spPr>
          <a:xfrm flipH="1" flipV="1">
            <a:off x="5824681" y="3070442"/>
            <a:ext cx="13409" cy="288716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TextBox 78">
            <a:extLst>
              <a:ext uri="{FF2B5EF4-FFF2-40B4-BE49-F238E27FC236}">
                <a16:creationId xmlns:a16="http://schemas.microsoft.com/office/drawing/2014/main" id="{AB1C6FDF-4F1C-693A-500B-54A64634BE83}"/>
              </a:ext>
            </a:extLst>
          </p:cNvPr>
          <p:cNvSpPr txBox="1"/>
          <p:nvPr/>
        </p:nvSpPr>
        <p:spPr>
          <a:xfrm>
            <a:off x="4635776" y="2869778"/>
            <a:ext cx="1169289" cy="646331"/>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マタニティ</a:t>
            </a:r>
            <a:r>
              <a:rPr lang="ja-JP" altLang="en-US" sz="1200" b="1" noProof="1">
                <a:latin typeface="Arial" panose="020B0604020202020204" pitchFamily="34" charset="0"/>
                <a:ea typeface="ＭＳ Ｐゴシック" panose="020B0600070205080204" pitchFamily="50" charset="-128"/>
              </a:rPr>
              <a:t>　　</a:t>
            </a:r>
            <a:r>
              <a:rPr lang="en-US" sz="1200" b="1" noProof="1">
                <a:latin typeface="Arial" panose="020B0604020202020204" pitchFamily="34" charset="0"/>
                <a:ea typeface="ＭＳ Ｐゴシック" panose="020B0600070205080204" pitchFamily="50" charset="-128"/>
              </a:rPr>
              <a:t>サービス</a:t>
            </a:r>
            <a:r>
              <a:rPr lang="ja-JP" altLang="en-US" sz="1200" b="1" noProof="1">
                <a:latin typeface="Arial" panose="020B0604020202020204" pitchFamily="34" charset="0"/>
                <a:ea typeface="ＭＳ Ｐゴシック" panose="020B0600070205080204" pitchFamily="50" charset="-128"/>
              </a:rPr>
              <a:t>パッケージ</a:t>
            </a:r>
            <a:endParaRPr lang="en-US" sz="1200" b="1" noProof="1">
              <a:latin typeface="Arial" panose="020B0604020202020204" pitchFamily="34" charset="0"/>
              <a:ea typeface="ＭＳ Ｐゴシック" panose="020B0600070205080204" pitchFamily="50" charset="-128"/>
            </a:endParaRPr>
          </a:p>
        </p:txBody>
      </p:sp>
      <p:sp>
        <p:nvSpPr>
          <p:cNvPr id="33" name="TextBox 80">
            <a:extLst>
              <a:ext uri="{FF2B5EF4-FFF2-40B4-BE49-F238E27FC236}">
                <a16:creationId xmlns:a16="http://schemas.microsoft.com/office/drawing/2014/main" id="{D6692DBC-CB14-0FF6-05A3-5A855C03BF04}"/>
              </a:ext>
            </a:extLst>
          </p:cNvPr>
          <p:cNvSpPr txBox="1"/>
          <p:nvPr/>
        </p:nvSpPr>
        <p:spPr>
          <a:xfrm>
            <a:off x="5897299" y="2867071"/>
            <a:ext cx="1169289" cy="461665"/>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がん</a:t>
            </a:r>
            <a:r>
              <a:rPr lang="ja-JP" altLang="en-US" sz="1200" b="1" noProof="1">
                <a:latin typeface="Arial" panose="020B0604020202020204" pitchFamily="34" charset="0"/>
                <a:ea typeface="ＭＳ Ｐゴシック" panose="020B0600070205080204" pitchFamily="50" charset="-128"/>
              </a:rPr>
              <a:t>サービス　　</a:t>
            </a:r>
            <a:r>
              <a:rPr lang="en-US" sz="1200" b="1" noProof="1">
                <a:latin typeface="Arial" panose="020B0604020202020204" pitchFamily="34" charset="0"/>
                <a:ea typeface="ＭＳ Ｐゴシック" panose="020B0600070205080204" pitchFamily="50" charset="-128"/>
              </a:rPr>
              <a:t> パッケージ</a:t>
            </a:r>
          </a:p>
        </p:txBody>
      </p:sp>
      <p:sp>
        <p:nvSpPr>
          <p:cNvPr id="34" name="TextBox 81">
            <a:extLst>
              <a:ext uri="{FF2B5EF4-FFF2-40B4-BE49-F238E27FC236}">
                <a16:creationId xmlns:a16="http://schemas.microsoft.com/office/drawing/2014/main" id="{C756EFA7-DDCE-FD96-B3EB-8034EA523FDA}"/>
              </a:ext>
            </a:extLst>
          </p:cNvPr>
          <p:cNvSpPr txBox="1"/>
          <p:nvPr/>
        </p:nvSpPr>
        <p:spPr>
          <a:xfrm>
            <a:off x="7310997" y="2890213"/>
            <a:ext cx="1169289" cy="646331"/>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慢性疾患</a:t>
            </a:r>
            <a:r>
              <a:rPr lang="ja-JP" altLang="en-US" sz="1200" b="1" noProof="1">
                <a:latin typeface="Arial" panose="020B0604020202020204" pitchFamily="34" charset="0"/>
                <a:ea typeface="ＭＳ Ｐゴシック" panose="020B0600070205080204" pitchFamily="50" charset="-128"/>
              </a:rPr>
              <a:t>　サービスパッケージ</a:t>
            </a:r>
            <a:endParaRPr lang="en-US" sz="1200" b="1" noProof="1">
              <a:latin typeface="Arial" panose="020B0604020202020204" pitchFamily="34" charset="0"/>
              <a:ea typeface="ＭＳ Ｐゴシック" panose="020B0600070205080204" pitchFamily="50" charset="-128"/>
            </a:endParaRPr>
          </a:p>
        </p:txBody>
      </p:sp>
      <p:sp>
        <p:nvSpPr>
          <p:cNvPr id="35" name="TextBox 82">
            <a:extLst>
              <a:ext uri="{FF2B5EF4-FFF2-40B4-BE49-F238E27FC236}">
                <a16:creationId xmlns:a16="http://schemas.microsoft.com/office/drawing/2014/main" id="{73EC70FB-D598-CDDA-4ED2-2ACF3A1A29E1}"/>
              </a:ext>
            </a:extLst>
          </p:cNvPr>
          <p:cNvSpPr txBox="1"/>
          <p:nvPr/>
        </p:nvSpPr>
        <p:spPr>
          <a:xfrm>
            <a:off x="8630710" y="2905537"/>
            <a:ext cx="1169289" cy="646331"/>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歯科</a:t>
            </a:r>
            <a:r>
              <a:rPr lang="ja-JP" altLang="en-US" sz="1200" b="1" noProof="1">
                <a:latin typeface="Arial" panose="020B0604020202020204" pitchFamily="34" charset="0"/>
                <a:ea typeface="ＭＳ Ｐゴシック" panose="020B0600070205080204" pitchFamily="50" charset="-128"/>
              </a:rPr>
              <a:t>・眼科　サービスパッケージ</a:t>
            </a:r>
            <a:endParaRPr lang="en-US" sz="1200" b="1" noProof="1">
              <a:latin typeface="Arial" panose="020B0604020202020204" pitchFamily="34" charset="0"/>
              <a:ea typeface="ＭＳ Ｐゴシック" panose="020B0600070205080204" pitchFamily="50" charset="-128"/>
            </a:endParaRPr>
          </a:p>
        </p:txBody>
      </p:sp>
      <p:sp>
        <p:nvSpPr>
          <p:cNvPr id="36" name="TextBox 83">
            <a:extLst>
              <a:ext uri="{FF2B5EF4-FFF2-40B4-BE49-F238E27FC236}">
                <a16:creationId xmlns:a16="http://schemas.microsoft.com/office/drawing/2014/main" id="{F2B2C9DB-D855-38E2-D0BB-6452B77AEE30}"/>
              </a:ext>
            </a:extLst>
          </p:cNvPr>
          <p:cNvSpPr txBox="1"/>
          <p:nvPr/>
        </p:nvSpPr>
        <p:spPr>
          <a:xfrm>
            <a:off x="4652532" y="3440156"/>
            <a:ext cx="1131692"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通常の</a:t>
            </a:r>
            <a:r>
              <a:rPr lang="ja-JP" altLang="en-US" sz="1120" noProof="1">
                <a:latin typeface="Arial" panose="020B0604020202020204" pitchFamily="34" charset="0"/>
                <a:ea typeface="ＭＳ Ｐゴシック" panose="020B0600070205080204" pitchFamily="50" charset="-128"/>
              </a:rPr>
              <a:t>出産の上限額：</a:t>
            </a:r>
            <a:r>
              <a:rPr lang="en-US" sz="1120" noProof="1">
                <a:latin typeface="Arial" panose="020B0604020202020204" pitchFamily="34" charset="0"/>
                <a:ea typeface="ＭＳ Ｐゴシック" panose="020B0600070205080204" pitchFamily="50" charset="-128"/>
              </a:rPr>
              <a:t>10,000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38" name="TextBox 84">
            <a:extLst>
              <a:ext uri="{FF2B5EF4-FFF2-40B4-BE49-F238E27FC236}">
                <a16:creationId xmlns:a16="http://schemas.microsoft.com/office/drawing/2014/main" id="{2B0841C5-CE82-703C-3594-CA1DF67FE0B5}"/>
              </a:ext>
            </a:extLst>
          </p:cNvPr>
          <p:cNvSpPr txBox="1"/>
          <p:nvPr/>
        </p:nvSpPr>
        <p:spPr>
          <a:xfrm>
            <a:off x="4652532" y="4104061"/>
            <a:ext cx="1131692" cy="609398"/>
          </a:xfrm>
          <a:prstGeom prst="rect">
            <a:avLst/>
          </a:prstGeom>
          <a:noFill/>
        </p:spPr>
        <p:txBody>
          <a:bodyPr wrap="square">
            <a:spAutoFit/>
          </a:bodyPr>
          <a:lstStyle/>
          <a:p>
            <a:pPr algn="ctr">
              <a:spcBef>
                <a:spcPts val="600"/>
              </a:spcBef>
              <a:spcAft>
                <a:spcPts val="600"/>
              </a:spcAft>
            </a:pPr>
            <a:r>
              <a:rPr lang="ja-JP" altLang="en-US" sz="1120" noProof="1">
                <a:latin typeface="Arial" panose="020B0604020202020204" pitchFamily="34" charset="0"/>
                <a:ea typeface="ＭＳ Ｐゴシック" panose="020B0600070205080204" pitchFamily="50" charset="-128"/>
              </a:rPr>
              <a:t>帝王切開による出産の上限額：</a:t>
            </a:r>
            <a:r>
              <a:rPr lang="en-US" sz="1120" noProof="1">
                <a:latin typeface="Arial" panose="020B0604020202020204" pitchFamily="34" charset="0"/>
                <a:ea typeface="ＭＳ Ｐゴシック" panose="020B0600070205080204" pitchFamily="50" charset="-128"/>
              </a:rPr>
              <a:t>30,000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39" name="TextBox 85">
            <a:extLst>
              <a:ext uri="{FF2B5EF4-FFF2-40B4-BE49-F238E27FC236}">
                <a16:creationId xmlns:a16="http://schemas.microsoft.com/office/drawing/2014/main" id="{757B7E03-DB0E-B54A-B985-59E8AB9FBD2B}"/>
              </a:ext>
            </a:extLst>
          </p:cNvPr>
          <p:cNvSpPr txBox="1"/>
          <p:nvPr/>
        </p:nvSpPr>
        <p:spPr>
          <a:xfrm>
            <a:off x="5879403" y="3490351"/>
            <a:ext cx="1281170" cy="954107"/>
          </a:xfrm>
          <a:prstGeom prst="rect">
            <a:avLst/>
          </a:prstGeom>
          <a:noFill/>
        </p:spPr>
        <p:txBody>
          <a:bodyPr wrap="square">
            <a:spAutoFit/>
          </a:bodyPr>
          <a:lstStyle/>
          <a:p>
            <a:pPr algn="ctr">
              <a:spcBef>
                <a:spcPts val="600"/>
              </a:spcBef>
              <a:spcAft>
                <a:spcPts val="600"/>
              </a:spcAft>
            </a:pPr>
            <a:r>
              <a:rPr lang="ja-JP" altLang="en-US" sz="1120" noProof="1">
                <a:latin typeface="Arial" panose="020B0604020202020204" pitchFamily="34" charset="0"/>
                <a:ea typeface="ＭＳ Ｐゴシック" panose="020B0600070205080204" pitchFamily="50" charset="-128"/>
              </a:rPr>
              <a:t>放射線療法：　　</a:t>
            </a:r>
            <a:r>
              <a:rPr lang="en-US" sz="1120" noProof="1">
                <a:latin typeface="Arial" panose="020B0604020202020204" pitchFamily="34" charset="0"/>
                <a:ea typeface="ＭＳ Ｐゴシック" panose="020B0600070205080204" pitchFamily="50" charset="-128"/>
              </a:rPr>
              <a:t>最大20セッション</a:t>
            </a:r>
            <a:r>
              <a:rPr lang="ja-JP" altLang="en-US" sz="1120" noProof="1">
                <a:latin typeface="Arial" panose="020B0604020202020204" pitchFamily="34" charset="0"/>
                <a:ea typeface="ＭＳ Ｐゴシック" panose="020B0600070205080204" pitchFamily="50" charset="-128"/>
              </a:rPr>
              <a:t>（</a:t>
            </a:r>
            <a:r>
              <a:rPr lang="en-US" sz="1120" noProof="1">
                <a:latin typeface="Arial" panose="020B0604020202020204" pitchFamily="34" charset="0"/>
                <a:ea typeface="ＭＳ Ｐゴシック" panose="020B0600070205080204" pitchFamily="50" charset="-128"/>
              </a:rPr>
              <a:t>各</a:t>
            </a:r>
            <a:r>
              <a:rPr lang="ja-JP" altLang="en-US" sz="1120" noProof="1">
                <a:latin typeface="Arial" panose="020B0604020202020204" pitchFamily="34" charset="0"/>
                <a:ea typeface="ＭＳ Ｐゴシック" panose="020B0600070205080204" pitchFamily="50" charset="-128"/>
              </a:rPr>
              <a:t>セッション</a:t>
            </a:r>
            <a:r>
              <a:rPr lang="en-US" sz="1120" noProof="1">
                <a:latin typeface="Arial" panose="020B0604020202020204" pitchFamily="34" charset="0"/>
                <a:ea typeface="ＭＳ Ｐゴシック" panose="020B0600070205080204" pitchFamily="50" charset="-128"/>
              </a:rPr>
              <a:t>3,600 </a:t>
            </a:r>
            <a:r>
              <a:rPr lang="en-US" altLang="ja-JP" sz="1120" noProof="1">
                <a:latin typeface="Arial" panose="020B0604020202020204" pitchFamily="34" charset="0"/>
                <a:ea typeface="ＭＳ Ｐゴシック" panose="020B0600070205080204" pitchFamily="50" charset="-128"/>
              </a:rPr>
              <a:t>KES</a:t>
            </a:r>
            <a:r>
              <a:rPr lang="en-US" sz="1120" noProof="1">
                <a:latin typeface="Arial" panose="020B0604020202020204" pitchFamily="34" charset="0"/>
                <a:ea typeface="ＭＳ Ｐゴシック" panose="020B0600070205080204" pitchFamily="50" charset="-128"/>
              </a:rPr>
              <a:t>または週18,000</a:t>
            </a:r>
            <a:r>
              <a:rPr lang="en-US" altLang="ja-JP" sz="1120" noProof="1">
                <a:latin typeface="Arial" panose="020B0604020202020204" pitchFamily="34" charset="0"/>
                <a:ea typeface="ＭＳ Ｐゴシック" panose="020B0600070205080204" pitchFamily="50" charset="-128"/>
              </a:rPr>
              <a:t>KES</a:t>
            </a:r>
            <a:r>
              <a:rPr lang="ja-JP" altLang="en-US" sz="1120" noProof="1">
                <a:latin typeface="Arial" panose="020B0604020202020204" pitchFamily="34" charset="0"/>
                <a:ea typeface="ＭＳ Ｐゴシック" panose="020B0600070205080204" pitchFamily="50" charset="-128"/>
              </a:rPr>
              <a:t>）</a:t>
            </a:r>
            <a:endParaRPr lang="en-US" sz="1120" noProof="1">
              <a:latin typeface="Arial" panose="020B0604020202020204" pitchFamily="34" charset="0"/>
              <a:ea typeface="ＭＳ Ｐゴシック" panose="020B0600070205080204" pitchFamily="50" charset="-128"/>
            </a:endParaRPr>
          </a:p>
        </p:txBody>
      </p:sp>
      <p:sp>
        <p:nvSpPr>
          <p:cNvPr id="40" name="TextBox 86">
            <a:extLst>
              <a:ext uri="{FF2B5EF4-FFF2-40B4-BE49-F238E27FC236}">
                <a16:creationId xmlns:a16="http://schemas.microsoft.com/office/drawing/2014/main" id="{76446AE8-C578-3C7E-880B-48A30DFB53F4}"/>
              </a:ext>
            </a:extLst>
          </p:cNvPr>
          <p:cNvSpPr txBox="1"/>
          <p:nvPr/>
        </p:nvSpPr>
        <p:spPr>
          <a:xfrm>
            <a:off x="5916568" y="4473658"/>
            <a:ext cx="1150020" cy="781752"/>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診断</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特定のスキャンの場合は69,500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41" name="TextBox 87">
            <a:extLst>
              <a:ext uri="{FF2B5EF4-FFF2-40B4-BE49-F238E27FC236}">
                <a16:creationId xmlns:a16="http://schemas.microsoft.com/office/drawing/2014/main" id="{63D29842-F1A9-AC9B-E312-81DB7E55E27F}"/>
              </a:ext>
            </a:extLst>
          </p:cNvPr>
          <p:cNvSpPr txBox="1"/>
          <p:nvPr/>
        </p:nvSpPr>
        <p:spPr>
          <a:xfrm>
            <a:off x="5872241" y="5236155"/>
            <a:ext cx="1280026"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オンコロジークリニック: 25,000-150,000KES</a:t>
            </a:r>
          </a:p>
        </p:txBody>
      </p:sp>
      <p:sp>
        <p:nvSpPr>
          <p:cNvPr id="42" name="TextBox 88">
            <a:extLst>
              <a:ext uri="{FF2B5EF4-FFF2-40B4-BE49-F238E27FC236}">
                <a16:creationId xmlns:a16="http://schemas.microsoft.com/office/drawing/2014/main" id="{7A2A77B5-BB0E-452A-A400-A6EAD924912C}"/>
              </a:ext>
            </a:extLst>
          </p:cNvPr>
          <p:cNvSpPr txBox="1"/>
          <p:nvPr/>
        </p:nvSpPr>
        <p:spPr>
          <a:xfrm>
            <a:off x="7232017" y="3440156"/>
            <a:ext cx="1281170"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放射線サービス</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18,000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43" name="TextBox 89">
            <a:extLst>
              <a:ext uri="{FF2B5EF4-FFF2-40B4-BE49-F238E27FC236}">
                <a16:creationId xmlns:a16="http://schemas.microsoft.com/office/drawing/2014/main" id="{362A9375-3296-E8BD-40C9-200E084E1534}"/>
              </a:ext>
            </a:extLst>
          </p:cNvPr>
          <p:cNvSpPr txBox="1"/>
          <p:nvPr/>
        </p:nvSpPr>
        <p:spPr>
          <a:xfrm>
            <a:off x="7232017" y="4077952"/>
            <a:ext cx="1281170"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毎月のクリニック健診</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5,000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44" name="TextBox 90">
            <a:extLst>
              <a:ext uri="{FF2B5EF4-FFF2-40B4-BE49-F238E27FC236}">
                <a16:creationId xmlns:a16="http://schemas.microsoft.com/office/drawing/2014/main" id="{3382AA1B-65FB-0C0F-9917-D436B77A8D5E}"/>
              </a:ext>
            </a:extLst>
          </p:cNvPr>
          <p:cNvSpPr txBox="1"/>
          <p:nvPr/>
        </p:nvSpPr>
        <p:spPr>
          <a:xfrm>
            <a:off x="7231610" y="4745832"/>
            <a:ext cx="1359847" cy="437043"/>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腎臓移植</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500,000KES</a:t>
            </a:r>
          </a:p>
        </p:txBody>
      </p:sp>
      <p:sp>
        <p:nvSpPr>
          <p:cNvPr id="45" name="TextBox 91">
            <a:extLst>
              <a:ext uri="{FF2B5EF4-FFF2-40B4-BE49-F238E27FC236}">
                <a16:creationId xmlns:a16="http://schemas.microsoft.com/office/drawing/2014/main" id="{E2A65070-A678-CA78-085A-4B576642869A}"/>
              </a:ext>
            </a:extLst>
          </p:cNvPr>
          <p:cNvSpPr txBox="1"/>
          <p:nvPr/>
        </p:nvSpPr>
        <p:spPr>
          <a:xfrm>
            <a:off x="7193502" y="5185742"/>
            <a:ext cx="1436064" cy="781752"/>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腎臓/腎臓透析</a:t>
            </a:r>
            <a:r>
              <a:rPr lang="ja-JP" altLang="en-US" sz="1120" noProof="1">
                <a:latin typeface="Arial" panose="020B0604020202020204" pitchFamily="34" charset="0"/>
                <a:ea typeface="ＭＳ Ｐゴシック" panose="020B0600070205080204" pitchFamily="50" charset="-128"/>
              </a:rPr>
              <a:t>の上限額：</a:t>
            </a:r>
            <a:r>
              <a:rPr lang="en-US" altLang="ja-JP" sz="1120" noProof="1">
                <a:latin typeface="Arial" panose="020B0604020202020204" pitchFamily="34" charset="0"/>
                <a:ea typeface="ＭＳ Ｐゴシック" panose="020B0600070205080204" pitchFamily="50" charset="-128"/>
              </a:rPr>
              <a:t>1</a:t>
            </a:r>
            <a:r>
              <a:rPr lang="ja-JP" altLang="en-US" sz="1120" noProof="1">
                <a:latin typeface="Arial" panose="020B0604020202020204" pitchFamily="34" charset="0"/>
                <a:ea typeface="ＭＳ Ｐゴシック" panose="020B0600070205080204" pitchFamily="50" charset="-128"/>
              </a:rPr>
              <a:t>セッション</a:t>
            </a:r>
            <a:r>
              <a:rPr lang="en-US" altLang="ja-JP" sz="1120" noProof="1">
                <a:latin typeface="Arial" panose="020B0604020202020204" pitchFamily="34" charset="0"/>
                <a:ea typeface="ＭＳ Ｐゴシック" panose="020B0600070205080204" pitchFamily="50" charset="-128"/>
              </a:rPr>
              <a:t>9,500KES</a:t>
            </a:r>
            <a:r>
              <a:rPr lang="ja-JP" altLang="en-US" sz="1120" noProof="1">
                <a:latin typeface="Arial" panose="020B0604020202020204" pitchFamily="34" charset="0"/>
                <a:ea typeface="ＭＳ Ｐゴシック" panose="020B0600070205080204" pitchFamily="50" charset="-128"/>
              </a:rPr>
              <a:t>　　　　　（</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週2</a:t>
            </a:r>
            <a:r>
              <a:rPr lang="ja-JP" altLang="en-US" sz="1120" noProof="1">
                <a:latin typeface="Arial" panose="020B0604020202020204" pitchFamily="34" charset="0"/>
                <a:ea typeface="ＭＳ Ｐゴシック" panose="020B0600070205080204" pitchFamily="50" charset="-128"/>
              </a:rPr>
              <a:t>回まで）</a:t>
            </a:r>
            <a:endParaRPr lang="en-US" sz="1120" noProof="1">
              <a:latin typeface="Arial" panose="020B0604020202020204" pitchFamily="34" charset="0"/>
              <a:ea typeface="ＭＳ Ｐゴシック" panose="020B0600070205080204" pitchFamily="50" charset="-128"/>
            </a:endParaRPr>
          </a:p>
        </p:txBody>
      </p:sp>
      <p:sp>
        <p:nvSpPr>
          <p:cNvPr id="46" name="TextBox 92">
            <a:extLst>
              <a:ext uri="{FF2B5EF4-FFF2-40B4-BE49-F238E27FC236}">
                <a16:creationId xmlns:a16="http://schemas.microsoft.com/office/drawing/2014/main" id="{EFBA46A7-A984-B6E8-282A-17189E44B216}"/>
              </a:ext>
            </a:extLst>
          </p:cNvPr>
          <p:cNvSpPr txBox="1"/>
          <p:nvPr/>
        </p:nvSpPr>
        <p:spPr>
          <a:xfrm>
            <a:off x="8621983" y="3589896"/>
            <a:ext cx="1281170"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歯科サービスの上限額：</a:t>
            </a:r>
            <a:r>
              <a:rPr lang="en-US" sz="1120" noProof="1">
                <a:latin typeface="+mj-lt"/>
                <a:ea typeface="+mj-ea"/>
              </a:rPr>
              <a:t>15,000</a:t>
            </a:r>
            <a:r>
              <a:rPr lang="en-US" altLang="ja-JP" sz="1120" noProof="1">
                <a:latin typeface="+mj-lt"/>
                <a:ea typeface="+mj-ea"/>
              </a:rPr>
              <a:t>KES</a:t>
            </a:r>
            <a:endParaRPr lang="en-US" sz="1120" noProof="1">
              <a:latin typeface="+mj-lt"/>
              <a:ea typeface="+mj-ea"/>
            </a:endParaRPr>
          </a:p>
        </p:txBody>
      </p:sp>
      <p:sp>
        <p:nvSpPr>
          <p:cNvPr id="47" name="TextBox 93">
            <a:extLst>
              <a:ext uri="{FF2B5EF4-FFF2-40B4-BE49-F238E27FC236}">
                <a16:creationId xmlns:a16="http://schemas.microsoft.com/office/drawing/2014/main" id="{1E58253F-DBFE-E9E5-A05B-C0C93E262D97}"/>
              </a:ext>
            </a:extLst>
          </p:cNvPr>
          <p:cNvSpPr txBox="1"/>
          <p:nvPr/>
        </p:nvSpPr>
        <p:spPr>
          <a:xfrm>
            <a:off x="8605829" y="4401859"/>
            <a:ext cx="1281170"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眼科サービスの上限額：</a:t>
            </a:r>
            <a:r>
              <a:rPr lang="en-US" altLang="ja-JP" sz="1120" noProof="1">
                <a:latin typeface="+mj-lt"/>
                <a:ea typeface="+mj-ea"/>
              </a:rPr>
              <a:t>25,000KES</a:t>
            </a:r>
          </a:p>
        </p:txBody>
      </p:sp>
      <p:cxnSp>
        <p:nvCxnSpPr>
          <p:cNvPr id="48" name="Straight Connector 94">
            <a:extLst>
              <a:ext uri="{FF2B5EF4-FFF2-40B4-BE49-F238E27FC236}">
                <a16:creationId xmlns:a16="http://schemas.microsoft.com/office/drawing/2014/main" id="{BBE6856A-ABA1-8515-9F63-7B240A3C0ADD}"/>
              </a:ext>
            </a:extLst>
          </p:cNvPr>
          <p:cNvCxnSpPr>
            <a:cxnSpLocks/>
          </p:cNvCxnSpPr>
          <p:nvPr/>
        </p:nvCxnSpPr>
        <p:spPr>
          <a:xfrm>
            <a:off x="7890338"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100">
            <a:extLst>
              <a:ext uri="{FF2B5EF4-FFF2-40B4-BE49-F238E27FC236}">
                <a16:creationId xmlns:a16="http://schemas.microsoft.com/office/drawing/2014/main" id="{CA947261-C4B3-D2EE-0D5A-9FC249594C1D}"/>
              </a:ext>
            </a:extLst>
          </p:cNvPr>
          <p:cNvCxnSpPr>
            <a:cxnSpLocks/>
          </p:cNvCxnSpPr>
          <p:nvPr/>
        </p:nvCxnSpPr>
        <p:spPr>
          <a:xfrm flipV="1">
            <a:off x="7223332" y="3070442"/>
            <a:ext cx="0" cy="289418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101">
            <a:extLst>
              <a:ext uri="{FF2B5EF4-FFF2-40B4-BE49-F238E27FC236}">
                <a16:creationId xmlns:a16="http://schemas.microsoft.com/office/drawing/2014/main" id="{2F9828EC-5E9B-8170-AD4C-9FD37868FC62}"/>
              </a:ext>
            </a:extLst>
          </p:cNvPr>
          <p:cNvCxnSpPr>
            <a:cxnSpLocks/>
          </p:cNvCxnSpPr>
          <p:nvPr/>
        </p:nvCxnSpPr>
        <p:spPr>
          <a:xfrm flipH="1" flipV="1">
            <a:off x="8621983" y="3070442"/>
            <a:ext cx="7583" cy="289418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105">
            <a:extLst>
              <a:ext uri="{FF2B5EF4-FFF2-40B4-BE49-F238E27FC236}">
                <a16:creationId xmlns:a16="http://schemas.microsoft.com/office/drawing/2014/main" id="{14B5498E-95E0-02CC-ACCE-02E7A0791C01}"/>
              </a:ext>
            </a:extLst>
          </p:cNvPr>
          <p:cNvCxnSpPr>
            <a:cxnSpLocks/>
          </p:cNvCxnSpPr>
          <p:nvPr/>
        </p:nvCxnSpPr>
        <p:spPr>
          <a:xfrm>
            <a:off x="401849" y="5957602"/>
            <a:ext cx="9159663" cy="237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109">
            <a:extLst>
              <a:ext uri="{FF2B5EF4-FFF2-40B4-BE49-F238E27FC236}">
                <a16:creationId xmlns:a16="http://schemas.microsoft.com/office/drawing/2014/main" id="{15B309B0-008A-8A96-5C8E-6995799B9F87}"/>
              </a:ext>
            </a:extLst>
          </p:cNvPr>
          <p:cNvCxnSpPr>
            <a:cxnSpLocks/>
          </p:cNvCxnSpPr>
          <p:nvPr/>
        </p:nvCxnSpPr>
        <p:spPr>
          <a:xfrm flipV="1">
            <a:off x="384270" y="2124864"/>
            <a:ext cx="9033226" cy="62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3" name="Picture 2" descr="NHIF-国民健康保険基金">
            <a:extLst>
              <a:ext uri="{FF2B5EF4-FFF2-40B4-BE49-F238E27FC236}">
                <a16:creationId xmlns:a16="http://schemas.microsoft.com/office/drawing/2014/main" id="{A560E5BB-CDCF-2FE2-C913-9A15CC34C0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1312" y="1340768"/>
            <a:ext cx="899142" cy="456707"/>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4132AA06-796A-66E3-2281-796760C64E80}"/>
              </a:ext>
            </a:extLst>
          </p:cNvPr>
          <p:cNvSpPr txBox="1"/>
          <p:nvPr/>
        </p:nvSpPr>
        <p:spPr bwMode="gray">
          <a:xfrm>
            <a:off x="231132" y="6563398"/>
            <a:ext cx="6557962" cy="215444"/>
          </a:xfrm>
          <a:prstGeom prst="rect">
            <a:avLst/>
          </a:prstGeom>
          <a:noFill/>
        </p:spPr>
        <p:txBody>
          <a:bodyPr wrap="square">
            <a:spAutoFit/>
          </a:bodyPr>
          <a:lstStyle/>
          <a:p>
            <a:r>
              <a:rPr kumimoji="1" lang="ja-JP" altLang="en-US" sz="800" dirty="0">
                <a:latin typeface="Arial" panose="020B0604020202020204" pitchFamily="34" charset="0"/>
                <a:ea typeface="ＭＳ Ｐゴシック" panose="020B0600070205080204" pitchFamily="50" charset="-128"/>
              </a:rPr>
              <a:t>（出所</a:t>
            </a:r>
            <a:r>
              <a:rPr lang="ja-JP" altLang="en-US" sz="800" dirty="0">
                <a:latin typeface="Arial" panose="020B0604020202020204" pitchFamily="34" charset="0"/>
                <a:ea typeface="ＭＳ Ｐゴシック" panose="020B0600070205080204" pitchFamily="50" charset="-128"/>
              </a:rPr>
              <a:t>）</a:t>
            </a:r>
            <a:r>
              <a:rPr kumimoji="1" lang="ja-JP" altLang="en-US" sz="800" dirty="0">
                <a:latin typeface="Arial" panose="020B0604020202020204" pitchFamily="34" charset="0"/>
                <a:ea typeface="ＭＳ Ｐゴシック" panose="020B0600070205080204" pitchFamily="50" charset="-128"/>
              </a:rPr>
              <a:t> </a:t>
            </a:r>
            <a:r>
              <a:rPr kumimoji="1" lang="en-US" altLang="ja-JP" sz="800" dirty="0">
                <a:latin typeface="Arial" panose="020B0604020202020204" pitchFamily="34" charset="0"/>
                <a:ea typeface="ＭＳ Ｐゴシック" panose="020B0600070205080204" pitchFamily="50" charset="-128"/>
              </a:rPr>
              <a:t>NHIF</a:t>
            </a:r>
            <a:r>
              <a:rPr kumimoji="1" lang="ja-JP" altLang="en-US" sz="800" dirty="0">
                <a:latin typeface="Arial" panose="020B0604020202020204" pitchFamily="34" charset="0"/>
                <a:ea typeface="ＭＳ Ｐゴシック" panose="020B0600070205080204" pitchFamily="50" charset="-128"/>
              </a:rPr>
              <a:t>ホームページ、</a:t>
            </a:r>
            <a:r>
              <a:rPr kumimoji="1" lang="en-US" altLang="ja-JP" sz="800" dirty="0">
                <a:latin typeface="Arial" panose="020B0604020202020204" pitchFamily="34" charset="0"/>
                <a:ea typeface="ＭＳ Ｐゴシック" panose="020B0600070205080204" pitchFamily="50" charset="-128"/>
              </a:rPr>
              <a:t>NHIF Strategic Plan 2018-2022</a:t>
            </a:r>
            <a:r>
              <a:rPr lang="ja-JP" altLang="en-US" sz="800" dirty="0">
                <a:latin typeface="Arial" panose="020B0604020202020204" pitchFamily="34" charset="0"/>
                <a:ea typeface="ＭＳ Ｐゴシック" panose="020B0600070205080204" pitchFamily="50" charset="-128"/>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endParaRPr>
          </a:p>
        </p:txBody>
      </p:sp>
      <p:sp>
        <p:nvSpPr>
          <p:cNvPr id="58" name="TextBox 78">
            <a:extLst>
              <a:ext uri="{FF2B5EF4-FFF2-40B4-BE49-F238E27FC236}">
                <a16:creationId xmlns:a16="http://schemas.microsoft.com/office/drawing/2014/main" id="{05EEA036-23AE-083F-3921-1F1BB4F21B9B}"/>
              </a:ext>
            </a:extLst>
          </p:cNvPr>
          <p:cNvSpPr txBox="1"/>
          <p:nvPr/>
        </p:nvSpPr>
        <p:spPr>
          <a:xfrm>
            <a:off x="3304840" y="5976176"/>
            <a:ext cx="6256672" cy="600164"/>
          </a:xfrm>
          <a:prstGeom prst="rect">
            <a:avLst/>
          </a:prstGeom>
          <a:noFill/>
        </p:spPr>
        <p:txBody>
          <a:bodyPr wrap="square">
            <a:spAutoFit/>
          </a:bodyPr>
          <a:lstStyle/>
          <a:p>
            <a:pPr>
              <a:spcBef>
                <a:spcPts val="600"/>
              </a:spcBef>
              <a:spcAft>
                <a:spcPts val="600"/>
              </a:spcAft>
            </a:pPr>
            <a:r>
              <a:rPr lang="ja-JP" altLang="en-US" sz="1100" noProof="1">
                <a:latin typeface="Arial" panose="020B0604020202020204" pitchFamily="34" charset="0"/>
                <a:ea typeface="ＭＳ Ｐゴシック" panose="020B0600070205080204" pitchFamily="50" charset="-128"/>
              </a:rPr>
              <a:t>上記パッケージのほか、「精神医療パッケージ（＝神経障害（認知症、てんかん）、一般的な精神障害（不安障害、うつ病）、重度精神障害（双極性障害、統合失調症、精神病性障害）、薬物乱用・障害、小児期障害が対象）」、 「外科手術パッケージ（移植を含む）」、「海外治療パッケージ」が含まれる。</a:t>
            </a:r>
            <a:endParaRPr lang="en-US" sz="1100" noProof="1">
              <a:latin typeface="Arial" panose="020B0604020202020204" pitchFamily="34" charset="0"/>
              <a:ea typeface="ＭＳ Ｐゴシック" panose="020B0600070205080204" pitchFamily="50" charset="-128"/>
            </a:endParaRPr>
          </a:p>
        </p:txBody>
      </p:sp>
      <p:sp>
        <p:nvSpPr>
          <p:cNvPr id="13" name="タイトル 4">
            <a:extLst>
              <a:ext uri="{FF2B5EF4-FFF2-40B4-BE49-F238E27FC236}">
                <a16:creationId xmlns:a16="http://schemas.microsoft.com/office/drawing/2014/main" id="{D16C1A30-6D8A-BDF0-E951-5311FF20854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12" name="テキスト ボックス 45">
            <a:extLst>
              <a:ext uri="{FF2B5EF4-FFF2-40B4-BE49-F238E27FC236}">
                <a16:creationId xmlns:a16="http://schemas.microsoft.com/office/drawing/2014/main" id="{374539A8-B33C-7496-6D2D-FDBC4A1D2287}"/>
              </a:ext>
            </a:extLst>
          </p:cNvPr>
          <p:cNvSpPr txBox="1">
            <a:spLocks/>
          </p:cNvSpPr>
          <p:nvPr/>
        </p:nvSpPr>
        <p:spPr>
          <a:xfrm>
            <a:off x="200025" y="1052736"/>
            <a:ext cx="9505056" cy="400110"/>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rPr>
              <a:t>保険は、外来、入院、出産、慢性疾患および専門治療のためのいくつかのパッケージで構成されている</a:t>
            </a:r>
            <a:r>
              <a:rPr lang="ja-JP" altLang="en-US" sz="1400" noProof="1">
                <a:latin typeface="+mn-ea"/>
              </a:rPr>
              <a:t>。</a:t>
            </a:r>
            <a:endParaRPr lang="en-US" altLang="ja-JP" sz="1400" noProof="1">
              <a:latin typeface="+mn-ea"/>
            </a:endParaRPr>
          </a:p>
        </p:txBody>
      </p:sp>
    </p:spTree>
    <p:extLst>
      <p:ext uri="{BB962C8B-B14F-4D97-AF65-F5344CB8AC3E}">
        <p14:creationId xmlns:p14="http://schemas.microsoft.com/office/powerpoint/2010/main" val="255797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4FDD36A-1A9D-A530-4AF9-8D970CC9E0B5}"/>
              </a:ext>
            </a:extLst>
          </p:cNvPr>
          <p:cNvSpPr/>
          <p:nvPr/>
        </p:nvSpPr>
        <p:spPr>
          <a:xfrm>
            <a:off x="199997" y="2118832"/>
            <a:ext cx="4114157" cy="4190173"/>
          </a:xfrm>
          <a:prstGeom prst="rect">
            <a:avLst/>
          </a:prstGeom>
          <a:solidFill>
            <a:srgbClr val="E9EFF7"/>
          </a:solidFill>
        </p:spPr>
        <p:txBody>
          <a:bodyPr wrap="square" rtlCol="0" anchor="ctr">
            <a:noAutofit/>
          </a:bodyPr>
          <a:lstStyle/>
          <a:p>
            <a:pPr marL="0" algn="ctr" fontAlgn="ctr">
              <a:lnSpc>
                <a:spcPct val="114000"/>
              </a:lnSpc>
              <a:spcAft>
                <a:spcPts val="400"/>
              </a:spcAft>
            </a:pPr>
            <a:endParaRPr kumimoji="1" lang="ja-JP" altLang="en-US" sz="1200" dirty="0"/>
          </a:p>
        </p:txBody>
      </p:sp>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社会保健局 </a:t>
            </a:r>
            <a:r>
              <a:rPr lang="ja-JP" altLang="en-US" b="1" noProof="1"/>
              <a:t>（</a:t>
            </a:r>
            <a:r>
              <a:rPr lang="en-US" altLang="ja-JP" b="1" noProof="1"/>
              <a:t>SHA: Social Health Authority</a:t>
            </a:r>
            <a:r>
              <a:rPr lang="ja-JP" altLang="en-US" b="1" noProof="1"/>
              <a:t>）</a:t>
            </a:r>
            <a:endParaRPr kumimoji="1" lang="ja-JP" altLang="en-US" b="1" noProof="1"/>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5740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Pulse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What the Social Health Authority means for Kenyans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TextBox 22">
            <a:extLst>
              <a:ext uri="{FF2B5EF4-FFF2-40B4-BE49-F238E27FC236}">
                <a16:creationId xmlns:a16="http://schemas.microsoft.com/office/drawing/2014/main" id="{500C0030-6299-AE55-C54B-4E6A80AFD6D1}"/>
              </a:ext>
            </a:extLst>
          </p:cNvPr>
          <p:cNvSpPr txBox="1"/>
          <p:nvPr/>
        </p:nvSpPr>
        <p:spPr>
          <a:xfrm>
            <a:off x="4423843" y="2118833"/>
            <a:ext cx="5281238" cy="290821"/>
          </a:xfrm>
          <a:prstGeom prst="rect">
            <a:avLst/>
          </a:prstGeom>
          <a:solidFill>
            <a:schemeClr val="accent1"/>
          </a:solidFill>
          <a:ln w="12700">
            <a:solidFill>
              <a:schemeClr val="accent1"/>
            </a:solidFill>
          </a:ln>
        </p:spPr>
        <p:txBody>
          <a:bodyPr wrap="square" anchor="ctr" anchorCtr="0">
            <a:noAutofit/>
          </a:bodyPr>
          <a:lstStyle/>
          <a:p>
            <a:pPr algn="ctr">
              <a:spcBef>
                <a:spcPts val="600"/>
              </a:spcBef>
              <a:spcAft>
                <a:spcPts val="600"/>
              </a:spcAft>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登録方法</a:t>
            </a:r>
            <a:endParaRPr 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7" name="TextBox 36">
            <a:extLst>
              <a:ext uri="{FF2B5EF4-FFF2-40B4-BE49-F238E27FC236}">
                <a16:creationId xmlns:a16="http://schemas.microsoft.com/office/drawing/2014/main" id="{9D6D9F75-81D7-8ABB-4B77-733B01A8E502}"/>
              </a:ext>
            </a:extLst>
          </p:cNvPr>
          <p:cNvSpPr txBox="1"/>
          <p:nvPr/>
        </p:nvSpPr>
        <p:spPr>
          <a:xfrm>
            <a:off x="298269" y="5445224"/>
            <a:ext cx="3934651" cy="247251"/>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ECCIF</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8" name="TextBox 37">
            <a:extLst>
              <a:ext uri="{FF2B5EF4-FFF2-40B4-BE49-F238E27FC236}">
                <a16:creationId xmlns:a16="http://schemas.microsoft.com/office/drawing/2014/main" id="{19BCC9FD-0ABA-5580-4F69-660B24C5E188}"/>
              </a:ext>
            </a:extLst>
          </p:cNvPr>
          <p:cNvSpPr txBox="1"/>
          <p:nvPr/>
        </p:nvSpPr>
        <p:spPr>
          <a:xfrm>
            <a:off x="298269" y="2948227"/>
            <a:ext cx="3934651" cy="247251"/>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PHF</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9" name="TextBox 38">
            <a:extLst>
              <a:ext uri="{FF2B5EF4-FFF2-40B4-BE49-F238E27FC236}">
                <a16:creationId xmlns:a16="http://schemas.microsoft.com/office/drawing/2014/main" id="{1311AB62-909F-1512-E270-A0A9631BD16C}"/>
              </a:ext>
            </a:extLst>
          </p:cNvPr>
          <p:cNvSpPr txBox="1"/>
          <p:nvPr/>
        </p:nvSpPr>
        <p:spPr>
          <a:xfrm>
            <a:off x="298269" y="3916194"/>
            <a:ext cx="3934651" cy="247251"/>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SHIF</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1" name="テキスト ボックス 45">
            <a:extLst>
              <a:ext uri="{FF2B5EF4-FFF2-40B4-BE49-F238E27FC236}">
                <a16:creationId xmlns:a16="http://schemas.microsoft.com/office/drawing/2014/main" id="{F63AA072-F921-E00D-21AF-200910761700}"/>
              </a:ext>
            </a:extLst>
          </p:cNvPr>
          <p:cNvSpPr txBox="1">
            <a:spLocks/>
          </p:cNvSpPr>
          <p:nvPr/>
        </p:nvSpPr>
        <p:spPr>
          <a:xfrm>
            <a:off x="200025" y="1052735"/>
            <a:ext cx="9505056" cy="1012413"/>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lt"/>
                <a:ea typeface="MS PGothic" panose="020B0600070205080204" pitchFamily="34" charset="-128"/>
              </a:rPr>
              <a:t>SHA</a:t>
            </a:r>
            <a:r>
              <a:rPr lang="en-US" altLang="ja-JP" sz="1400" noProof="1">
                <a:latin typeface="MS PGothic" panose="020B0600070205080204" pitchFamily="34" charset="-128"/>
                <a:ea typeface="MS PGothic" panose="020B0600070205080204" pitchFamily="34" charset="-128"/>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に代わる統治機関として設立された機関であり、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を管理・監督している。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panose="020B0600070205080204" pitchFamily="34" charset="-128"/>
                <a:ea typeface="MS PGothic" panose="020B0600070205080204" pitchFamily="34" charset="-128"/>
              </a:rPr>
              <a:t>全ケニア居住者が登録資格を有しており、登録および契約した医療提供者と、一次医療施設からの紹介に基づく医療施設から医療サービスを提供することを目的としており、ケニアのすべての住民が経済的困難に悩まされることなく、必要な質の高い包括的な医療サービスを受けられるようにすることを目指している。</a:t>
            </a:r>
            <a:endParaRPr lang="en-US" altLang="ja-JP" sz="1400" noProof="1">
              <a:latin typeface="MS PGothic" panose="020B0600070205080204" pitchFamily="34" charset="-128"/>
              <a:ea typeface="MS PGothic" panose="020B0600070205080204" pitchFamily="34" charset="-128"/>
            </a:endParaRPr>
          </a:p>
        </p:txBody>
      </p:sp>
      <p:sp>
        <p:nvSpPr>
          <p:cNvPr id="3" name="TextBox 2">
            <a:extLst>
              <a:ext uri="{FF2B5EF4-FFF2-40B4-BE49-F238E27FC236}">
                <a16:creationId xmlns:a16="http://schemas.microsoft.com/office/drawing/2014/main" id="{86DE32B4-1935-F6C9-5BEB-D1342289277E}"/>
              </a:ext>
            </a:extLst>
          </p:cNvPr>
          <p:cNvSpPr txBox="1"/>
          <p:nvPr/>
        </p:nvSpPr>
        <p:spPr>
          <a:xfrm>
            <a:off x="298269" y="2165762"/>
            <a:ext cx="4018983" cy="738664"/>
          </a:xfrm>
          <a:prstGeom prst="rect">
            <a:avLst/>
          </a:prstGeom>
        </p:spPr>
        <p:txBody>
          <a:bodyPr wrap="square" lIns="0" rIns="0">
            <a:spAutoFit/>
          </a:bodyPr>
          <a:lstStyle/>
          <a:p>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は、社会保険による拠出や補助金の他、以下の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つの基金により資金を確保する。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に登録する者は、自動的に以下の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つの基金にも登録をされる。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TextBox 6">
            <a:extLst>
              <a:ext uri="{FF2B5EF4-FFF2-40B4-BE49-F238E27FC236}">
                <a16:creationId xmlns:a16="http://schemas.microsoft.com/office/drawing/2014/main" id="{A9F9AEA8-E1FA-537F-46D0-A754AB2FA93E}"/>
              </a:ext>
            </a:extLst>
          </p:cNvPr>
          <p:cNvSpPr txBox="1"/>
          <p:nvPr/>
        </p:nvSpPr>
        <p:spPr>
          <a:xfrm>
            <a:off x="4520484" y="2917472"/>
            <a:ext cx="5113012" cy="252000"/>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Web</a:t>
            </a:r>
            <a:r>
              <a:rPr lang="ja-JP" altLang="en-US" sz="1400" noProof="1">
                <a:solidFill>
                  <a:schemeClr val="tx1"/>
                </a:solidFill>
                <a:latin typeface="HGP創英角ｺﾞｼｯｸUB" panose="020B0900000000000000" pitchFamily="50" charset="-128"/>
                <a:ea typeface="HGP創英角ｺﾞｼｯｸUB" panose="020B0900000000000000" pitchFamily="50" charset="-128"/>
              </a:rPr>
              <a:t>登録</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TextBox 12">
            <a:extLst>
              <a:ext uri="{FF2B5EF4-FFF2-40B4-BE49-F238E27FC236}">
                <a16:creationId xmlns:a16="http://schemas.microsoft.com/office/drawing/2014/main" id="{F9441E37-FDC1-221A-308F-12983338E9B6}"/>
              </a:ext>
            </a:extLst>
          </p:cNvPr>
          <p:cNvSpPr txBox="1"/>
          <p:nvPr/>
        </p:nvSpPr>
        <p:spPr>
          <a:xfrm>
            <a:off x="4520508" y="3940862"/>
            <a:ext cx="5113012" cy="390840"/>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USSD</a:t>
            </a:r>
            <a:r>
              <a:rPr lang="ja-JP" altLang="en-US" sz="1400" baseline="30000" noProof="1">
                <a:solidFill>
                  <a:schemeClr val="tx1"/>
                </a:solidFill>
                <a:latin typeface="HGP創英角ｺﾞｼｯｸUB" panose="020B0900000000000000" pitchFamily="50" charset="-128"/>
                <a:ea typeface="HGP創英角ｺﾞｼｯｸUB" panose="020B0900000000000000" pitchFamily="50" charset="-128"/>
              </a:rPr>
              <a:t>*</a:t>
            </a:r>
            <a:r>
              <a:rPr lang="en-US" altLang="ja-JP" sz="1400" baseline="30000" noProof="1">
                <a:solidFill>
                  <a:schemeClr val="tx1"/>
                </a:solidFill>
                <a:latin typeface="HGP創英角ｺﾞｼｯｸUB" panose="020B0900000000000000" pitchFamily="50" charset="-128"/>
                <a:ea typeface="HGP創英角ｺﾞｼｯｸUB" panose="020B0900000000000000" pitchFamily="50" charset="-128"/>
              </a:rPr>
              <a:t>1</a:t>
            </a:r>
            <a:r>
              <a:rPr lang="ja-JP" altLang="en-US" sz="1400" noProof="1">
                <a:solidFill>
                  <a:schemeClr val="tx1"/>
                </a:solidFill>
                <a:latin typeface="HGP創英角ｺﾞｼｯｸUB" panose="020B0900000000000000" pitchFamily="50" charset="-128"/>
                <a:ea typeface="HGP創英角ｺﾞｼｯｸUB" panose="020B0900000000000000" pitchFamily="50" charset="-128"/>
              </a:rPr>
              <a:t>登録</a:t>
            </a:r>
            <a:b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br>
            <a:r>
              <a:rPr lang="ja-JP" altLang="en-US" sz="900" b="0" baseline="30000" noProof="1">
                <a:solidFill>
                  <a:srgbClr val="2A2A2A"/>
                </a:solidFill>
              </a:rPr>
              <a:t>*</a:t>
            </a:r>
            <a:r>
              <a:rPr lang="en-US" altLang="ja-JP" sz="900" b="0" baseline="30000" noProof="1">
                <a:solidFill>
                  <a:srgbClr val="2A2A2A"/>
                </a:solidFill>
              </a:rPr>
              <a:t>1</a:t>
            </a:r>
            <a:r>
              <a:rPr lang="ja-JP" altLang="en-US" sz="900" b="0" noProof="1">
                <a:solidFill>
                  <a:srgbClr val="2A2A2A"/>
                </a:solidFill>
              </a:rPr>
              <a:t> </a:t>
            </a:r>
            <a:r>
              <a:rPr lang="en-US" altLang="ja-JP" sz="900" b="0" noProof="1">
                <a:solidFill>
                  <a:srgbClr val="2A2A2A"/>
                </a:solidFill>
              </a:rPr>
              <a:t>USSD</a:t>
            </a:r>
            <a:r>
              <a:rPr lang="ja-JP" altLang="en-US" sz="900" b="0" noProof="1">
                <a:solidFill>
                  <a:srgbClr val="2A2A2A"/>
                </a:solidFill>
              </a:rPr>
              <a:t> （</a:t>
            </a:r>
            <a:r>
              <a:rPr lang="en-US" altLang="ja-JP" sz="900" b="0" noProof="1">
                <a:solidFill>
                  <a:srgbClr val="2A2A2A"/>
                </a:solidFill>
              </a:rPr>
              <a:t>Unstructured</a:t>
            </a:r>
            <a:r>
              <a:rPr lang="ja-JP" altLang="en-US" sz="900" b="0" noProof="1">
                <a:solidFill>
                  <a:srgbClr val="2A2A2A"/>
                </a:solidFill>
              </a:rPr>
              <a:t> </a:t>
            </a:r>
            <a:r>
              <a:rPr lang="en-US" altLang="ja-JP" sz="900" b="0" noProof="1">
                <a:solidFill>
                  <a:srgbClr val="2A2A2A"/>
                </a:solidFill>
              </a:rPr>
              <a:t>Supplementary Service Data</a:t>
            </a:r>
            <a:r>
              <a:rPr lang="ja-JP" altLang="en-US" sz="900" b="0" noProof="1">
                <a:solidFill>
                  <a:srgbClr val="2A2A2A"/>
                </a:solidFill>
              </a:rPr>
              <a:t>）： 携帯電話によって使用される通信テクノロジー</a:t>
            </a:r>
            <a:endParaRPr lang="en-US" altLang="ja-JP" sz="900" b="0" noProof="1">
              <a:solidFill>
                <a:srgbClr val="2A2A2A"/>
              </a:solidFill>
            </a:endParaRPr>
          </a:p>
        </p:txBody>
      </p:sp>
      <p:sp>
        <p:nvSpPr>
          <p:cNvPr id="14" name="TextBox 13">
            <a:extLst>
              <a:ext uri="{FF2B5EF4-FFF2-40B4-BE49-F238E27FC236}">
                <a16:creationId xmlns:a16="http://schemas.microsoft.com/office/drawing/2014/main" id="{C7054B2D-1B77-51A1-F4F1-DDC510D5C9E1}"/>
              </a:ext>
            </a:extLst>
          </p:cNvPr>
          <p:cNvSpPr txBox="1"/>
          <p:nvPr/>
        </p:nvSpPr>
        <p:spPr>
          <a:xfrm>
            <a:off x="4520483" y="5513595"/>
            <a:ext cx="5113015" cy="251999"/>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ja-JP" altLang="en-US" sz="1400" noProof="1">
                <a:solidFill>
                  <a:schemeClr val="tx1"/>
                </a:solidFill>
                <a:latin typeface="HGP創英角ｺﾞｼｯｸUB" panose="020B0900000000000000" pitchFamily="50" charset="-128"/>
                <a:ea typeface="HGP創英角ｺﾞｼｯｸUB" panose="020B0900000000000000" pitchFamily="50" charset="-128"/>
              </a:rPr>
              <a:t>補助が必要な場合</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TextBox 23">
            <a:extLst>
              <a:ext uri="{FF2B5EF4-FFF2-40B4-BE49-F238E27FC236}">
                <a16:creationId xmlns:a16="http://schemas.microsoft.com/office/drawing/2014/main" id="{860AD4B4-1ECA-A342-DF35-A8AC4EED5C57}"/>
              </a:ext>
            </a:extLst>
          </p:cNvPr>
          <p:cNvSpPr txBox="1"/>
          <p:nvPr/>
        </p:nvSpPr>
        <p:spPr>
          <a:xfrm>
            <a:off x="4520484" y="3163671"/>
            <a:ext cx="5113012" cy="738664"/>
          </a:xfrm>
          <a:prstGeom prst="rect">
            <a:avLst/>
          </a:prstGeom>
        </p:spPr>
        <p:txBody>
          <a:bodyPr wrap="square" lIns="0" rIns="0">
            <a:spAutoFit/>
          </a:bodyPr>
          <a:lstStyle/>
          <a:p>
            <a:pPr marL="228600" indent="-228600">
              <a:buFont typeface="+mj-ea"/>
              <a:buAutoNum type="circleNumDbPlain"/>
            </a:pPr>
            <a:r>
              <a:rPr lang="ja-JP" altLang="en-US" sz="1400" dirty="0">
                <a:cs typeface="Arial" panose="020B0604020202020204" pitchFamily="34" charset="0"/>
              </a:rPr>
              <a:t>利用規約を確認</a:t>
            </a:r>
            <a:endParaRPr lang="en-US" altLang="ja-JP" sz="1400" dirty="0">
              <a:cs typeface="Arial" panose="020B0604020202020204" pitchFamily="34" charset="0"/>
            </a:endParaRPr>
          </a:p>
          <a:p>
            <a:pPr marL="228600" indent="-228600">
              <a:buFont typeface="+mj-ea"/>
              <a:buAutoNum type="circleNumDbPlain"/>
            </a:pPr>
            <a:r>
              <a:rPr lang="en-US" altLang="ja-JP" sz="1400" dirty="0">
                <a:cs typeface="Arial" panose="020B0604020202020204" pitchFamily="34" charset="0"/>
              </a:rPr>
              <a:t>SHA</a:t>
            </a:r>
            <a:r>
              <a:rPr lang="ja-JP" altLang="en-US" sz="1400" dirty="0">
                <a:cs typeface="Arial" panose="020B0604020202020204" pitchFamily="34" charset="0"/>
              </a:rPr>
              <a:t>ウェブページの「登録」をクリックし、プロセスを開始する</a:t>
            </a:r>
            <a:endParaRPr lang="en-US" altLang="ja-JP" sz="1400" dirty="0">
              <a:cs typeface="Arial" panose="020B0604020202020204" pitchFamily="34" charset="0"/>
            </a:endParaRPr>
          </a:p>
          <a:p>
            <a:pPr marL="228600" indent="-228600">
              <a:buFont typeface="+mj-ea"/>
              <a:buAutoNum type="circleNumDbPlain"/>
            </a:pPr>
            <a:r>
              <a:rPr lang="ja-JP" altLang="en-US" sz="1400" noProof="1">
                <a:solidFill>
                  <a:srgbClr val="2A2A2A"/>
                </a:solidFill>
              </a:rPr>
              <a:t>必要事項を入力し、データを提出する</a:t>
            </a:r>
            <a:endParaRPr lang="en-US" sz="1400" noProof="1">
              <a:solidFill>
                <a:srgbClr val="2A2A2A"/>
              </a:solidFill>
            </a:endParaRPr>
          </a:p>
        </p:txBody>
      </p:sp>
      <p:sp>
        <p:nvSpPr>
          <p:cNvPr id="25" name="TextBox 24">
            <a:extLst>
              <a:ext uri="{FF2B5EF4-FFF2-40B4-BE49-F238E27FC236}">
                <a16:creationId xmlns:a16="http://schemas.microsoft.com/office/drawing/2014/main" id="{ECF98699-D708-67AE-11D8-CA81379B1B33}"/>
              </a:ext>
            </a:extLst>
          </p:cNvPr>
          <p:cNvSpPr txBox="1"/>
          <p:nvPr/>
        </p:nvSpPr>
        <p:spPr>
          <a:xfrm>
            <a:off x="4520483" y="2381206"/>
            <a:ext cx="5113013" cy="523220"/>
          </a:xfrm>
          <a:prstGeom prst="rect">
            <a:avLst/>
          </a:prstGeom>
        </p:spPr>
        <p:txBody>
          <a:bodyPr wrap="square" lIns="0" rIns="0">
            <a:spAutoFit/>
          </a:bodyPr>
          <a:lstStyle/>
          <a:p>
            <a:r>
              <a:rPr lang="ja-JP" altLang="en-US" sz="1400" noProof="1">
                <a:solidFill>
                  <a:srgbClr val="2A2A2A"/>
                </a:solidFill>
              </a:rPr>
              <a:t>身分証明書または、承認された文書のコピーを用意し、規則の発行から</a:t>
            </a:r>
            <a:r>
              <a:rPr lang="en-US" altLang="ja-JP" sz="1400" noProof="1">
                <a:solidFill>
                  <a:srgbClr val="2A2A2A"/>
                </a:solidFill>
              </a:rPr>
              <a:t>90</a:t>
            </a:r>
            <a:r>
              <a:rPr lang="ja-JP" altLang="en-US" sz="1400" noProof="1">
                <a:solidFill>
                  <a:srgbClr val="2A2A2A"/>
                </a:solidFill>
              </a:rPr>
              <a:t>日以内に、以下のいずれかの方法で登録をする必要がある。</a:t>
            </a:r>
            <a:endParaRPr lang="en-US" sz="1400" noProof="1">
              <a:solidFill>
                <a:srgbClr val="2A2A2A"/>
              </a:solidFill>
            </a:endParaRPr>
          </a:p>
        </p:txBody>
      </p:sp>
      <p:sp>
        <p:nvSpPr>
          <p:cNvPr id="29" name="TextBox 28">
            <a:extLst>
              <a:ext uri="{FF2B5EF4-FFF2-40B4-BE49-F238E27FC236}">
                <a16:creationId xmlns:a16="http://schemas.microsoft.com/office/drawing/2014/main" id="{6B561073-2428-402C-3FF9-9F1275A9740B}"/>
              </a:ext>
            </a:extLst>
          </p:cNvPr>
          <p:cNvSpPr txBox="1"/>
          <p:nvPr/>
        </p:nvSpPr>
        <p:spPr>
          <a:xfrm>
            <a:off x="4520481" y="4325901"/>
            <a:ext cx="5113012" cy="1169551"/>
          </a:xfrm>
          <a:prstGeom prst="rect">
            <a:avLst/>
          </a:prstGeom>
        </p:spPr>
        <p:txBody>
          <a:bodyPr wrap="square" lIns="0" rIns="0">
            <a:spAutoFit/>
          </a:bodyPr>
          <a:lstStyle/>
          <a:p>
            <a:pPr marL="228600" indent="-228600">
              <a:buFont typeface="+mj-ea"/>
              <a:buAutoNum type="circleNumDbPlain"/>
            </a:pPr>
            <a:r>
              <a:rPr lang="ja-JP" altLang="en-US" sz="1400" dirty="0">
                <a:cs typeface="Arial" panose="020B0604020202020204" pitchFamily="34" charset="0"/>
              </a:rPr>
              <a:t>身分証明書番号を用意</a:t>
            </a:r>
            <a:endParaRPr lang="en-US" altLang="ja-JP" sz="1400" dirty="0">
              <a:cs typeface="Arial" panose="020B0604020202020204" pitchFamily="34" charset="0"/>
            </a:endParaRPr>
          </a:p>
          <a:p>
            <a:pPr marL="228600" indent="-228600">
              <a:buFont typeface="+mj-ea"/>
              <a:buAutoNum type="circleNumDbPlain"/>
            </a:pPr>
            <a:r>
              <a:rPr lang="ja-JP" altLang="en-US" sz="1400" dirty="0">
                <a:cs typeface="Arial" panose="020B0604020202020204" pitchFamily="34" charset="0"/>
              </a:rPr>
              <a:t>電話端末で</a:t>
            </a:r>
            <a:r>
              <a:rPr lang="en-US" altLang="ja-JP" sz="1400" dirty="0">
                <a:cs typeface="Arial" panose="020B0604020202020204" pitchFamily="34" charset="0"/>
              </a:rPr>
              <a:t>*147#</a:t>
            </a:r>
            <a:r>
              <a:rPr lang="ja-JP" altLang="en-US" sz="1400" dirty="0">
                <a:cs typeface="Arial" panose="020B0604020202020204" pitchFamily="34" charset="0"/>
              </a:rPr>
              <a:t>をダイヤルし、本人確認のため身分証明書番号を入力</a:t>
            </a:r>
            <a:endParaRPr lang="en-US" altLang="ja-JP" sz="1400" dirty="0">
              <a:cs typeface="Arial" panose="020B0604020202020204" pitchFamily="34" charset="0"/>
            </a:endParaRPr>
          </a:p>
          <a:p>
            <a:pPr marL="228600" indent="-228600">
              <a:buFont typeface="+mj-ea"/>
              <a:buAutoNum type="circleNumDbPlain"/>
            </a:pPr>
            <a:r>
              <a:rPr lang="ja-JP" altLang="en-US" sz="1400" noProof="1">
                <a:solidFill>
                  <a:srgbClr val="2A2A2A"/>
                </a:solidFill>
              </a:rPr>
              <a:t>必要事項（</a:t>
            </a:r>
            <a:r>
              <a:rPr lang="en-US" altLang="ja-JP" sz="1400" noProof="1">
                <a:solidFill>
                  <a:srgbClr val="2A2A2A"/>
                </a:solidFill>
              </a:rPr>
              <a:t>PIN</a:t>
            </a:r>
            <a:r>
              <a:rPr lang="ja-JP" altLang="en-US" sz="1400" noProof="1">
                <a:solidFill>
                  <a:srgbClr val="2A2A2A"/>
                </a:solidFill>
              </a:rPr>
              <a:t>番号、雇用状況、婚姻状況、障害の有無）を順に入力する</a:t>
            </a:r>
            <a:endParaRPr lang="en-US" sz="1400" noProof="1">
              <a:solidFill>
                <a:srgbClr val="2A2A2A"/>
              </a:solidFill>
            </a:endParaRPr>
          </a:p>
        </p:txBody>
      </p:sp>
      <p:sp>
        <p:nvSpPr>
          <p:cNvPr id="32" name="TextBox 31">
            <a:extLst>
              <a:ext uri="{FF2B5EF4-FFF2-40B4-BE49-F238E27FC236}">
                <a16:creationId xmlns:a16="http://schemas.microsoft.com/office/drawing/2014/main" id="{742206EE-5470-CF07-3BB3-3F3663709D82}"/>
              </a:ext>
            </a:extLst>
          </p:cNvPr>
          <p:cNvSpPr txBox="1"/>
          <p:nvPr/>
        </p:nvSpPr>
        <p:spPr>
          <a:xfrm>
            <a:off x="4520484" y="5762349"/>
            <a:ext cx="5113012" cy="523220"/>
          </a:xfrm>
          <a:prstGeom prst="rect">
            <a:avLst/>
          </a:prstGeom>
        </p:spPr>
        <p:txBody>
          <a:bodyPr wrap="square" lIns="0" rIns="0">
            <a:spAutoFit/>
          </a:bodyPr>
          <a:lstStyle/>
          <a:p>
            <a:pPr marL="228600" indent="-228600">
              <a:buFont typeface="+mj-ea"/>
              <a:buAutoNum type="circleNumDbPlain"/>
            </a:pPr>
            <a:r>
              <a:rPr lang="ja-JP" altLang="en-US" sz="1400" noProof="1">
                <a:solidFill>
                  <a:srgbClr val="2A2A2A"/>
                </a:solidFill>
              </a:rPr>
              <a:t>身分証明書及び必要な情報を用意し、</a:t>
            </a:r>
            <a:r>
              <a:rPr lang="en-US" altLang="ja-JP" sz="1400" noProof="1">
                <a:solidFill>
                  <a:srgbClr val="2A2A2A"/>
                </a:solidFill>
              </a:rPr>
              <a:t>SHA</a:t>
            </a:r>
            <a:r>
              <a:rPr lang="ja-JP" altLang="en-US" sz="1400" noProof="1">
                <a:solidFill>
                  <a:srgbClr val="2A2A2A"/>
                </a:solidFill>
              </a:rPr>
              <a:t>代理店を訪問する</a:t>
            </a:r>
            <a:endParaRPr lang="en-US" altLang="ja-JP" sz="1400" noProof="1">
              <a:solidFill>
                <a:srgbClr val="2A2A2A"/>
              </a:solidFill>
            </a:endParaRPr>
          </a:p>
          <a:p>
            <a:pPr marL="228600" indent="-228600">
              <a:buFont typeface="+mj-ea"/>
              <a:buAutoNum type="circleNumDbPlain"/>
            </a:pPr>
            <a:r>
              <a:rPr lang="ja-JP" altLang="en-US" sz="1400" noProof="1">
                <a:solidFill>
                  <a:srgbClr val="2A2A2A"/>
                </a:solidFill>
              </a:rPr>
              <a:t>担当者のサポートに従い、必要情報を入力・登録する</a:t>
            </a:r>
            <a:endParaRPr lang="en-US" sz="1400" noProof="1">
              <a:solidFill>
                <a:srgbClr val="2A2A2A"/>
              </a:solidFill>
            </a:endParaRPr>
          </a:p>
        </p:txBody>
      </p:sp>
      <p:sp>
        <p:nvSpPr>
          <p:cNvPr id="33" name="TextBox 32">
            <a:extLst>
              <a:ext uri="{FF2B5EF4-FFF2-40B4-BE49-F238E27FC236}">
                <a16:creationId xmlns:a16="http://schemas.microsoft.com/office/drawing/2014/main" id="{0412524D-658F-C2CB-5455-5A5EA0CFE6E3}"/>
              </a:ext>
            </a:extLst>
          </p:cNvPr>
          <p:cNvSpPr txBox="1"/>
          <p:nvPr/>
        </p:nvSpPr>
        <p:spPr>
          <a:xfrm>
            <a:off x="298242" y="3212976"/>
            <a:ext cx="3934651" cy="523220"/>
          </a:xfrm>
          <a:prstGeom prst="rect">
            <a:avLst/>
          </a:prstGeom>
        </p:spPr>
        <p:txBody>
          <a:bodyPr wrap="square" lIns="0" rIns="0">
            <a:spAutoFit/>
          </a:bodyPr>
          <a:lstStyle/>
          <a:p>
            <a:r>
              <a:rPr lang="ja-JP" altLang="en-US" sz="1400" noProof="1">
                <a:solidFill>
                  <a:srgbClr val="2A2A2A"/>
                </a:solidFill>
              </a:rPr>
              <a:t>診療所や保健センターなどさまざまな施設から受ける一次医療サービスを無料で受けられる</a:t>
            </a:r>
            <a:endParaRPr lang="en-US" sz="1400" noProof="1">
              <a:solidFill>
                <a:srgbClr val="2A2A2A"/>
              </a:solidFill>
            </a:endParaRPr>
          </a:p>
        </p:txBody>
      </p:sp>
      <p:sp>
        <p:nvSpPr>
          <p:cNvPr id="34" name="TextBox 33">
            <a:extLst>
              <a:ext uri="{FF2B5EF4-FFF2-40B4-BE49-F238E27FC236}">
                <a16:creationId xmlns:a16="http://schemas.microsoft.com/office/drawing/2014/main" id="{0DC562B6-B337-B0D4-EDA8-C528E3F39BD6}"/>
              </a:ext>
            </a:extLst>
          </p:cNvPr>
          <p:cNvSpPr txBox="1"/>
          <p:nvPr/>
        </p:nvSpPr>
        <p:spPr>
          <a:xfrm>
            <a:off x="298242" y="4145481"/>
            <a:ext cx="3934651" cy="1169551"/>
          </a:xfrm>
          <a:prstGeom prst="rect">
            <a:avLst/>
          </a:prstGeom>
        </p:spPr>
        <p:txBody>
          <a:bodyPr wrap="square" lIns="0" rIns="0">
            <a:spAutoFit/>
          </a:bodyPr>
          <a:lstStyle/>
          <a:p>
            <a:r>
              <a:rPr lang="ja-JP" altLang="en-US" sz="1400" noProof="1">
                <a:solidFill>
                  <a:srgbClr val="2A2A2A"/>
                </a:solidFill>
              </a:rPr>
              <a:t>レベル </a:t>
            </a:r>
            <a:r>
              <a:rPr lang="en-US" altLang="ja-JP" sz="1400" noProof="1">
                <a:solidFill>
                  <a:srgbClr val="2A2A2A"/>
                </a:solidFill>
              </a:rPr>
              <a:t>4</a:t>
            </a:r>
            <a:r>
              <a:rPr lang="ja-JP" altLang="en-US" sz="1400" noProof="1">
                <a:solidFill>
                  <a:srgbClr val="2A2A2A"/>
                </a:solidFill>
              </a:rPr>
              <a:t>、</a:t>
            </a:r>
            <a:r>
              <a:rPr lang="en-US" altLang="ja-JP" sz="1400" noProof="1">
                <a:solidFill>
                  <a:srgbClr val="2A2A2A"/>
                </a:solidFill>
              </a:rPr>
              <a:t>5</a:t>
            </a:r>
            <a:r>
              <a:rPr lang="ja-JP" altLang="en-US" sz="1400" noProof="1">
                <a:solidFill>
                  <a:srgbClr val="2A2A2A"/>
                </a:solidFill>
              </a:rPr>
              <a:t>、または </a:t>
            </a:r>
            <a:r>
              <a:rPr lang="en-US" altLang="ja-JP" sz="1400" noProof="1">
                <a:solidFill>
                  <a:srgbClr val="2A2A2A"/>
                </a:solidFill>
              </a:rPr>
              <a:t>6 </a:t>
            </a:r>
            <a:r>
              <a:rPr lang="ja-JP" altLang="en-US" sz="1400" noProof="1">
                <a:solidFill>
                  <a:srgbClr val="2A2A2A"/>
                </a:solidFill>
              </a:rPr>
              <a:t>の施設、または登録された医療提供者に紹介された場合に利用可能な基金であり</a:t>
            </a:r>
            <a:br>
              <a:rPr lang="en-US" altLang="ja-JP" sz="1400" noProof="1">
                <a:solidFill>
                  <a:srgbClr val="2A2A2A"/>
                </a:solidFill>
              </a:rPr>
            </a:br>
            <a:r>
              <a:rPr lang="en-US" altLang="ja-JP" sz="1400" noProof="1">
                <a:solidFill>
                  <a:srgbClr val="2A2A2A"/>
                </a:solidFill>
              </a:rPr>
              <a:t>180</a:t>
            </a:r>
            <a:r>
              <a:rPr lang="ja-JP" altLang="en-US" sz="1400" noProof="1">
                <a:solidFill>
                  <a:srgbClr val="2A2A2A"/>
                </a:solidFill>
              </a:rPr>
              <a:t>日を上限とした入院サービス（入院前の検査費用や入院費用（食事、看護、ベッド）等）や、産科、画像診断、医療渡航などに適用</a:t>
            </a:r>
            <a:endParaRPr lang="en-US" altLang="ja-JP" sz="1400" noProof="1">
              <a:solidFill>
                <a:srgbClr val="2A2A2A"/>
              </a:solidFill>
            </a:endParaRPr>
          </a:p>
        </p:txBody>
      </p:sp>
      <p:sp>
        <p:nvSpPr>
          <p:cNvPr id="35" name="TextBox 34">
            <a:extLst>
              <a:ext uri="{FF2B5EF4-FFF2-40B4-BE49-F238E27FC236}">
                <a16:creationId xmlns:a16="http://schemas.microsoft.com/office/drawing/2014/main" id="{0BE10FEB-16A4-F9A6-0409-66499F5C2CB8}"/>
              </a:ext>
            </a:extLst>
          </p:cNvPr>
          <p:cNvSpPr txBox="1"/>
          <p:nvPr/>
        </p:nvSpPr>
        <p:spPr>
          <a:xfrm>
            <a:off x="298242" y="5675236"/>
            <a:ext cx="3934651" cy="523220"/>
          </a:xfrm>
          <a:prstGeom prst="rect">
            <a:avLst/>
          </a:prstGeom>
        </p:spPr>
        <p:txBody>
          <a:bodyPr wrap="square" lIns="0" rIns="0">
            <a:spAutoFit/>
          </a:bodyPr>
          <a:lstStyle/>
          <a:p>
            <a:r>
              <a:rPr lang="en-US" altLang="ja-JP" sz="1400" noProof="1">
                <a:solidFill>
                  <a:srgbClr val="2A2A2A"/>
                </a:solidFill>
              </a:rPr>
              <a:t>SHIF</a:t>
            </a:r>
            <a:r>
              <a:rPr lang="ja-JP" altLang="en-US" sz="1400" noProof="1">
                <a:solidFill>
                  <a:srgbClr val="2A2A2A"/>
                </a:solidFill>
              </a:rPr>
              <a:t>の上限を超えた場合の慢性疾患の治療費や救急治療費を賄うために設立された基金</a:t>
            </a:r>
            <a:endParaRPr lang="en-US" altLang="ja-JP" sz="1400" noProof="1">
              <a:solidFill>
                <a:srgbClr val="2A2A2A"/>
              </a:solidFill>
            </a:endParaRPr>
          </a:p>
        </p:txBody>
      </p:sp>
      <p:sp>
        <p:nvSpPr>
          <p:cNvPr id="45" name="TextBox 44">
            <a:extLst>
              <a:ext uri="{FF2B5EF4-FFF2-40B4-BE49-F238E27FC236}">
                <a16:creationId xmlns:a16="http://schemas.microsoft.com/office/drawing/2014/main" id="{38421467-E55F-EC3A-68BC-4A5C62546064}"/>
              </a:ext>
            </a:extLst>
          </p:cNvPr>
          <p:cNvSpPr txBox="1"/>
          <p:nvPr/>
        </p:nvSpPr>
        <p:spPr>
          <a:xfrm>
            <a:off x="4423843" y="2408485"/>
            <a:ext cx="5281238" cy="3900521"/>
          </a:xfrm>
          <a:prstGeom prst="rect">
            <a:avLst/>
          </a:prstGeom>
          <a:noFill/>
          <a:ln w="12700">
            <a:solidFill>
              <a:schemeClr val="accent1"/>
            </a:solidFill>
          </a:ln>
        </p:spPr>
        <p:txBody>
          <a:bodyPr wrap="square" anchor="ctr" anchorCtr="0">
            <a:noAutofit/>
          </a:bodyPr>
          <a:lstStyle/>
          <a:p>
            <a:pPr algn="ctr">
              <a:spcBef>
                <a:spcPts val="600"/>
              </a:spcBef>
              <a:spcAft>
                <a:spcPts val="600"/>
              </a:spcAft>
            </a:pPr>
            <a:endParaRPr 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50991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F975-C118-D4CD-2BA5-9D59382702AA}"/>
            </a:ext>
          </a:extLst>
        </p:cNvPr>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96F6358-C3C9-974F-7DEA-CC66F8BD070B}"/>
              </a:ext>
            </a:extLst>
          </p:cNvPr>
          <p:cNvGraphicFramePr>
            <a:graphicFrameLocks/>
          </p:cNvGraphicFramePr>
          <p:nvPr>
            <p:custDataLst>
              <p:tags r:id="rId1"/>
            </p:custDataLst>
            <p:extLst>
              <p:ext uri="{D42A27DB-BD31-4B8C-83A1-F6EECF244321}">
                <p14:modId xmlns:p14="http://schemas.microsoft.com/office/powerpoint/2010/main" val="849177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2" imgW="395" imgH="396" progId="TCLayout.ActiveDocument.1">
                  <p:embed/>
                </p:oleObj>
              </mc:Choice>
              <mc:Fallback>
                <p:oleObj name="think-cellスライド" r:id="rId12"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B23226F5-F2E9-E159-1AED-A35C8ACAB391}"/>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8C6DAA1E-1FC4-483C-1539-5B62B5CAFC00}"/>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80" name="Chart 79">
            <a:extLst>
              <a:ext uri="{FF2B5EF4-FFF2-40B4-BE49-F238E27FC236}">
                <a16:creationId xmlns:a16="http://schemas.microsoft.com/office/drawing/2014/main" id="{BE48EFD9-6032-6DA3-365F-DDFDED2934CE}"/>
              </a:ext>
            </a:extLst>
          </p:cNvPr>
          <p:cNvGraphicFramePr/>
          <p:nvPr>
            <p:custDataLst>
              <p:tags r:id="rId2"/>
            </p:custDataLst>
            <p:extLst>
              <p:ext uri="{D42A27DB-BD31-4B8C-83A1-F6EECF244321}">
                <p14:modId xmlns:p14="http://schemas.microsoft.com/office/powerpoint/2010/main" val="31268760"/>
              </p:ext>
            </p:extLst>
          </p:nvPr>
        </p:nvGraphicFramePr>
        <p:xfrm>
          <a:off x="574675" y="3470275"/>
          <a:ext cx="8348663" cy="3001963"/>
        </p:xfrm>
        <a:graphic>
          <a:graphicData uri="http://schemas.openxmlformats.org/drawingml/2006/chart">
            <c:chart xmlns:c="http://schemas.openxmlformats.org/drawingml/2006/chart" xmlns:r="http://schemas.openxmlformats.org/officeDocument/2006/relationships" r:id="rId14"/>
          </a:graphicData>
        </a:graphic>
      </p:graphicFrame>
      <p:cxnSp>
        <p:nvCxnSpPr>
          <p:cNvPr id="79" name="Straight Connector 78">
            <a:extLst>
              <a:ext uri="{FF2B5EF4-FFF2-40B4-BE49-F238E27FC236}">
                <a16:creationId xmlns:a16="http://schemas.microsoft.com/office/drawing/2014/main" id="{719AA725-75EC-F283-78E7-935632326274}"/>
              </a:ext>
            </a:extLst>
          </p:cNvPr>
          <p:cNvCxnSpPr/>
          <p:nvPr>
            <p:custDataLst>
              <p:tags r:id="rId3"/>
            </p:custDataLst>
          </p:nvPr>
        </p:nvCxnSpPr>
        <p:spPr bwMode="auto">
          <a:xfrm flipV="1">
            <a:off x="1338263" y="3549650"/>
            <a:ext cx="6819900" cy="10096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0" name="テキスト プレースホルダ 9">
            <a:extLst>
              <a:ext uri="{FF2B5EF4-FFF2-40B4-BE49-F238E27FC236}">
                <a16:creationId xmlns:a16="http://schemas.microsoft.com/office/drawing/2014/main" id="{B6B61C3C-3F8E-4430-D979-F7AC312FE5A8}"/>
              </a:ext>
            </a:extLst>
          </p:cNvPr>
          <p:cNvSpPr>
            <a:spLocks/>
          </p:cNvSpPr>
          <p:nvPr>
            <p:custDataLst>
              <p:tags r:id="rId4"/>
            </p:custDataLst>
          </p:nvPr>
        </p:nvSpPr>
        <p:spPr bwMode="auto">
          <a:xfrm>
            <a:off x="2498725" y="6224589"/>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5EA54A-2E6C-4C31-AC40-1C4CB4662EC7}" type="datetime'2''''''''0''''''''''''''''''''''''''''''''''''2''''''''0'">
              <a:rPr lang="en-US" altLang="en-US" sz="1400" smtClean="0">
                <a:effectLst/>
              </a:rPr>
              <a:pPr marL="0" lvl="0" indent="0" algn="ctr">
                <a:spcBef>
                  <a:spcPct val="0"/>
                </a:spcBef>
                <a:buNone/>
              </a:pPr>
              <a:t>2020</a:t>
            </a:fld>
            <a:endParaRPr kumimoji="1" lang="en-US" altLang="ja-JP" sz="1400" dirty="0"/>
          </a:p>
        </p:txBody>
      </p:sp>
      <p:sp>
        <p:nvSpPr>
          <p:cNvPr id="42" name="テキスト プレースホルダ 9">
            <a:extLst>
              <a:ext uri="{FF2B5EF4-FFF2-40B4-BE49-F238E27FC236}">
                <a16:creationId xmlns:a16="http://schemas.microsoft.com/office/drawing/2014/main" id="{894C75EE-DB92-12AF-E554-7E353C941871}"/>
              </a:ext>
            </a:extLst>
          </p:cNvPr>
          <p:cNvSpPr>
            <a:spLocks/>
          </p:cNvSpPr>
          <p:nvPr>
            <p:custDataLst>
              <p:tags r:id="rId5"/>
            </p:custDataLst>
          </p:nvPr>
        </p:nvSpPr>
        <p:spPr bwMode="auto">
          <a:xfrm>
            <a:off x="3863975"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D413F7-A9C8-4BE3-B8AF-74F0FEAACCD5}" type="datetime'2''''''''''''''''''''''0''''''''''''''2''''''1'''''''">
              <a:rPr lang="en-US" altLang="en-US" sz="1400" smtClean="0"/>
              <a:pPr/>
              <a:t>2021</a:t>
            </a:fld>
            <a:endParaRPr kumimoji="1" lang="en-US" altLang="ja-JP" sz="1400" dirty="0"/>
          </a:p>
        </p:txBody>
      </p:sp>
      <p:sp>
        <p:nvSpPr>
          <p:cNvPr id="45" name="テキスト プレースホルダ 9">
            <a:extLst>
              <a:ext uri="{FF2B5EF4-FFF2-40B4-BE49-F238E27FC236}">
                <a16:creationId xmlns:a16="http://schemas.microsoft.com/office/drawing/2014/main" id="{C7ECAA78-C758-6317-2524-C24AC2736653}"/>
              </a:ext>
            </a:extLst>
          </p:cNvPr>
          <p:cNvSpPr>
            <a:spLocks/>
          </p:cNvSpPr>
          <p:nvPr>
            <p:custDataLst>
              <p:tags r:id="rId6"/>
            </p:custDataLst>
          </p:nvPr>
        </p:nvSpPr>
        <p:spPr bwMode="auto">
          <a:xfrm>
            <a:off x="5227638"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047820-DC2C-40BF-89DA-BAD9A3E49F74}" type="datetime'''2''''''''''''''0''''''''''''2''2'''''''''''''''''''''''''">
              <a:rPr lang="en-US" altLang="en-US" sz="1400" smtClean="0"/>
              <a:pPr/>
              <a:t>2022</a:t>
            </a:fld>
            <a:endParaRPr kumimoji="1" lang="en-US" altLang="ja-JP" sz="1400" dirty="0"/>
          </a:p>
        </p:txBody>
      </p:sp>
      <p:sp>
        <p:nvSpPr>
          <p:cNvPr id="48" name="テキスト プレースホルダ 9">
            <a:extLst>
              <a:ext uri="{FF2B5EF4-FFF2-40B4-BE49-F238E27FC236}">
                <a16:creationId xmlns:a16="http://schemas.microsoft.com/office/drawing/2014/main" id="{EDFC6C63-52B1-E062-AAD9-2050F7FAFEBC}"/>
              </a:ext>
            </a:extLst>
          </p:cNvPr>
          <p:cNvSpPr>
            <a:spLocks/>
          </p:cNvSpPr>
          <p:nvPr>
            <p:custDataLst>
              <p:tags r:id="rId7"/>
            </p:custDataLst>
          </p:nvPr>
        </p:nvSpPr>
        <p:spPr bwMode="auto">
          <a:xfrm>
            <a:off x="6591300"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670DA4-D837-4F18-A1B0-4E7CF5900AFB}" type="datetime'2''0''''''''''''''2''''''''''3'''''''''">
              <a:rPr lang="en-US" altLang="en-US" sz="1400" smtClean="0"/>
              <a:pPr/>
              <a:t>2023</a:t>
            </a:fld>
            <a:endParaRPr kumimoji="1" lang="en-US" altLang="ja-JP" sz="1400" dirty="0"/>
          </a:p>
        </p:txBody>
      </p:sp>
      <p:sp>
        <p:nvSpPr>
          <p:cNvPr id="51" name="テキスト プレースホルダ 9">
            <a:extLst>
              <a:ext uri="{FF2B5EF4-FFF2-40B4-BE49-F238E27FC236}">
                <a16:creationId xmlns:a16="http://schemas.microsoft.com/office/drawing/2014/main" id="{FCFB5CDC-07C9-E386-35BC-10591E4653C3}"/>
              </a:ext>
            </a:extLst>
          </p:cNvPr>
          <p:cNvSpPr>
            <a:spLocks/>
          </p:cNvSpPr>
          <p:nvPr>
            <p:custDataLst>
              <p:tags r:id="rId8"/>
            </p:custDataLst>
          </p:nvPr>
        </p:nvSpPr>
        <p:spPr bwMode="auto">
          <a:xfrm>
            <a:off x="7954963"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D69F1-8D98-4CC9-A97E-769606CD4B89}" type="datetime'2''02''''''''''''''''''''''''''''''4'">
              <a:rPr lang="en-US" altLang="en-US" sz="1400" smtClean="0"/>
              <a:pPr/>
              <a:t>2024</a:t>
            </a:fld>
            <a:endParaRPr kumimoji="1" lang="en-US" altLang="ja-JP" sz="1400" dirty="0"/>
          </a:p>
        </p:txBody>
      </p:sp>
      <p:sp>
        <p:nvSpPr>
          <p:cNvPr id="68" name="テキスト プレースホルダ 9">
            <a:extLst>
              <a:ext uri="{FF2B5EF4-FFF2-40B4-BE49-F238E27FC236}">
                <a16:creationId xmlns:a16="http://schemas.microsoft.com/office/drawing/2014/main" id="{CE5BD6BC-C63F-44BA-CCFD-F6D2F7210A4D}"/>
              </a:ext>
            </a:extLst>
          </p:cNvPr>
          <p:cNvSpPr>
            <a:spLocks/>
          </p:cNvSpPr>
          <p:nvPr>
            <p:custDataLst>
              <p:tags r:id="rId9"/>
            </p:custDataLst>
          </p:nvPr>
        </p:nvSpPr>
        <p:spPr bwMode="auto">
          <a:xfrm>
            <a:off x="1135063"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55CD1-866E-4704-83CA-79771AD262DD}" type="datetime'''''''''''''''20''''''''''''''''''''''''1''''9'''''''''''">
              <a:rPr lang="en-US" altLang="en-US" sz="1400" smtClean="0"/>
              <a:pPr/>
              <a:t>2019</a:t>
            </a:fld>
            <a:endParaRPr kumimoji="1" lang="en-US" altLang="ja-JP" sz="1400" dirty="0"/>
          </a:p>
        </p:txBody>
      </p:sp>
      <p:sp>
        <p:nvSpPr>
          <p:cNvPr id="77" name="テキスト プレースホルダ 9">
            <a:extLst>
              <a:ext uri="{FF2B5EF4-FFF2-40B4-BE49-F238E27FC236}">
                <a16:creationId xmlns:a16="http://schemas.microsoft.com/office/drawing/2014/main" id="{9C752F51-4719-7015-296D-39C4C5B91FC3}"/>
              </a:ext>
            </a:extLst>
          </p:cNvPr>
          <p:cNvSpPr>
            <a:spLocks/>
          </p:cNvSpPr>
          <p:nvPr>
            <p:custDataLst>
              <p:tags r:id="rId10"/>
            </p:custDataLst>
          </p:nvPr>
        </p:nvSpPr>
        <p:spPr bwMode="auto">
          <a:xfrm>
            <a:off x="4424363" y="3903664"/>
            <a:ext cx="64928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1254C-AD88-4599-8DC7-5B6656D4C992}" type="datetime'''+''1''''3''''''''''''''''''''''''''''''%'''">
              <a:rPr lang="en-US" altLang="en-US" sz="1400" b="1" smtClean="0">
                <a:effectLst/>
              </a:rPr>
              <a:pPr marL="0" lvl="0" indent="0" algn="ctr">
                <a:spcBef>
                  <a:spcPct val="0"/>
                </a:spcBef>
                <a:buNone/>
              </a:pPr>
              <a:t>+13%</a:t>
            </a:fld>
            <a:endParaRPr kumimoji="1" lang="en-US" altLang="ja-JP" sz="1400" b="1" dirty="0"/>
          </a:p>
        </p:txBody>
      </p:sp>
      <p:sp>
        <p:nvSpPr>
          <p:cNvPr id="103" name="テキスト ボックス 20">
            <a:extLst>
              <a:ext uri="{FF2B5EF4-FFF2-40B4-BE49-F238E27FC236}">
                <a16:creationId xmlns:a16="http://schemas.microsoft.com/office/drawing/2014/main" id="{841CCF7A-D5D9-580A-DF08-ED189AF531FB}"/>
              </a:ext>
            </a:extLst>
          </p:cNvPr>
          <p:cNvSpPr txBox="1"/>
          <p:nvPr/>
        </p:nvSpPr>
        <p:spPr>
          <a:xfrm>
            <a:off x="200471" y="6597352"/>
            <a:ext cx="9504609" cy="16351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Regulatory Authority Insurance Industry Annual Report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04" name="Rectangle 6">
            <a:extLst>
              <a:ext uri="{FF2B5EF4-FFF2-40B4-BE49-F238E27FC236}">
                <a16:creationId xmlns:a16="http://schemas.microsoft.com/office/drawing/2014/main" id="{6BC3273B-DD5A-FBE4-5BFF-B6D9F0E29665}"/>
              </a:ext>
            </a:extLst>
          </p:cNvPr>
          <p:cNvSpPr>
            <a:spLocks noChangeArrowheads="1"/>
          </p:cNvSpPr>
          <p:nvPr/>
        </p:nvSpPr>
        <p:spPr bwMode="auto">
          <a:xfrm>
            <a:off x="273724" y="3084669"/>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ケニアにおける民間医療保険の保険料収</a:t>
            </a:r>
            <a:endParaRPr lang="en-US" altLang="ja-JP" sz="1400" dirty="0">
              <a:latin typeface="HGP創英角ｺﾞｼｯｸUB" pitchFamily="50" charset="-128"/>
              <a:ea typeface="HGP創英角ｺﾞｼｯｸUB" pitchFamily="50" charset="-128"/>
            </a:endParaRPr>
          </a:p>
          <a:p>
            <a:endParaRPr lang="ja-JP" altLang="en-US" sz="1400" dirty="0">
              <a:latin typeface="HGP創英角ｺﾞｼｯｸUB" pitchFamily="50" charset="-128"/>
              <a:ea typeface="HGP創英角ｺﾞｼｯｸUB" pitchFamily="50" charset="-128"/>
            </a:endParaRPr>
          </a:p>
          <a:p>
            <a:pPr>
              <a:spcAft>
                <a:spcPts val="0"/>
              </a:spcAft>
            </a:pPr>
            <a:r>
              <a:rPr lang="ja-JP" altLang="en-US" sz="1000" dirty="0">
                <a:latin typeface="HGP創英角ｺﾞｼｯｸUB" pitchFamily="50" charset="-128"/>
                <a:ea typeface="HGP創英角ｺﾞｼｯｸUB" pitchFamily="50" charset="-128"/>
              </a:rPr>
              <a:t>　　（</a:t>
            </a:r>
            <a:r>
              <a:rPr lang="en-IN" altLang="ja-JP" sz="1000" dirty="0">
                <a:latin typeface="HGP創英角ｺﾞｼｯｸUB" pitchFamily="50" charset="-128"/>
                <a:ea typeface="HGP創英角ｺﾞｼｯｸUB" pitchFamily="50" charset="-128"/>
              </a:rPr>
              <a:t>KES billion</a:t>
            </a:r>
            <a:r>
              <a:rPr lang="ja-JP" altLang="en-US" sz="1000" dirty="0">
                <a:latin typeface="HGP創英角ｺﾞｼｯｸUB" pitchFamily="50" charset="-128"/>
                <a:ea typeface="HGP創英角ｺﾞｼｯｸUB" pitchFamily="50" charset="-128"/>
              </a:rPr>
              <a:t>）</a:t>
            </a:r>
          </a:p>
        </p:txBody>
      </p:sp>
      <p:cxnSp>
        <p:nvCxnSpPr>
          <p:cNvPr id="2" name="直線コネクタ 40">
            <a:extLst>
              <a:ext uri="{FF2B5EF4-FFF2-40B4-BE49-F238E27FC236}">
                <a16:creationId xmlns:a16="http://schemas.microsoft.com/office/drawing/2014/main" id="{384F36A9-327E-0DD3-267A-32935B28853C}"/>
              </a:ext>
            </a:extLst>
          </p:cNvPr>
          <p:cNvCxnSpPr>
            <a:cxnSpLocks/>
          </p:cNvCxnSpPr>
          <p:nvPr/>
        </p:nvCxnSpPr>
        <p:spPr>
          <a:xfrm>
            <a:off x="273724" y="3215944"/>
            <a:ext cx="9001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45">
            <a:extLst>
              <a:ext uri="{FF2B5EF4-FFF2-40B4-BE49-F238E27FC236}">
                <a16:creationId xmlns:a16="http://schemas.microsoft.com/office/drawing/2014/main" id="{B55657C5-7829-837F-C07D-C6EB98E79EC2}"/>
              </a:ext>
            </a:extLst>
          </p:cNvPr>
          <p:cNvSpPr txBox="1"/>
          <p:nvPr/>
        </p:nvSpPr>
        <p:spPr>
          <a:xfrm>
            <a:off x="203420" y="1052736"/>
            <a:ext cx="9505056" cy="17155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民間医療保険市場はここ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年で大きく成長したが、加入者は基本的に富裕層に限られる。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の請求処理に民間保険会社を関与させる大幅な政策転換を発表した。これは段階的に行われ、民間保険会社が現在の業務を中断することなく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の請求処理を統合することを保証している。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民間企業の関与は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システム内の支払い遅延と不正行為の課題に対処することを目的としており、請求処理時間の短縮や不正行為の減少、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受益者に対する全体的なサービス向上を成果として期待されている。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保健省と保険規制当局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IRA: The Insurance Regulatory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）は、このイニシアティブを管轄しており、規制の順守と監視を確保する。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2933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52">
            <a:extLst>
              <a:ext uri="{FF2B5EF4-FFF2-40B4-BE49-F238E27FC236}">
                <a16:creationId xmlns:a16="http://schemas.microsoft.com/office/drawing/2014/main" id="{A7C02584-D0C9-DEEB-331B-0B837D54E25C}"/>
              </a:ext>
            </a:extLst>
          </p:cNvPr>
          <p:cNvCxnSpPr>
            <a:cxnSpLocks/>
          </p:cNvCxnSpPr>
          <p:nvPr/>
        </p:nvCxnSpPr>
        <p:spPr>
          <a:xfrm>
            <a:off x="4911635" y="2631283"/>
            <a:ext cx="0" cy="12012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D8C9621D-9D64-48A1-9797-5EAE7B3C34A3}"/>
              </a:ext>
            </a:extLst>
          </p:cNvPr>
          <p:cNvGraphicFramePr>
            <a:graphicFrameLocks/>
          </p:cNvGraphicFramePr>
          <p:nvPr>
            <p:custDataLst>
              <p:tags r:id="rId1"/>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10543" y="1014350"/>
            <a:ext cx="9505056" cy="14785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ケニアでは、国（保健省）とカウンティレベルでそれぞれ保健に関する行政を行っている。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保健省は国としての政策や品質確保や基準の制定、国立リファラル病院や研究機関の監督などを行う。</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カウンティ政府は、地域の医療機関の管理、救急体制の整備、プライマリーケアの推進、感染症や災害対策、廃棄物処理などを担当している。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保健省には、内閣官房長官、首席秘書官、医療サービス局長の監督下にあり、それぞれの分野に重点を置く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つの部署がある。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210543" y="6639911"/>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（出所）ケニア保健省ホームページ、</a:t>
            </a:r>
            <a:r>
              <a:rPr lang="en-US" altLang="ja-JP" sz="800" dirty="0">
                <a:latin typeface="+mj-lt"/>
                <a:ea typeface="+mj-ea"/>
                <a:cs typeface="Arial" panose="020B0604020202020204" pitchFamily="34" charset="0"/>
              </a:rPr>
              <a:t>KEMRI</a:t>
            </a:r>
            <a:r>
              <a:rPr lang="ja-JP" altLang="en-US" sz="800" dirty="0">
                <a:latin typeface="+mj-ea"/>
                <a:ea typeface="+mj-ea"/>
                <a:cs typeface="Arial" panose="020B0604020202020204" pitchFamily="34" charset="0"/>
              </a:rPr>
              <a:t>ホームページ、</a:t>
            </a:r>
            <a:r>
              <a:rPr lang="en-US" altLang="ja-JP" sz="800" dirty="0">
                <a:latin typeface="+mj-lt"/>
                <a:ea typeface="+mj-ea"/>
                <a:cs typeface="Arial" panose="020B0604020202020204" pitchFamily="34" charset="0"/>
              </a:rPr>
              <a:t>KEMSA</a:t>
            </a:r>
            <a:r>
              <a:rPr lang="ja-JP" altLang="en-US" sz="800" dirty="0">
                <a:latin typeface="+mj-ea"/>
                <a:ea typeface="+mj-ea"/>
                <a:cs typeface="Arial" panose="020B0604020202020204" pitchFamily="34" charset="0"/>
              </a:rPr>
              <a:t>ホームページ、</a:t>
            </a:r>
            <a:r>
              <a:rPr lang="en-US" altLang="ja-JP" sz="800" dirty="0">
                <a:latin typeface="+mj-lt"/>
                <a:ea typeface="+mj-ea"/>
                <a:cs typeface="Arial" panose="020B0604020202020204" pitchFamily="34" charset="0"/>
              </a:rPr>
              <a:t>PPB</a:t>
            </a:r>
            <a:r>
              <a:rPr lang="ja-JP" altLang="en-US" sz="800" dirty="0">
                <a:latin typeface="+mj-ea"/>
                <a:ea typeface="+mj-ea"/>
                <a:cs typeface="Arial" panose="020B0604020202020204" pitchFamily="34" charset="0"/>
              </a:rPr>
              <a:t>ホームページ</a:t>
            </a:r>
            <a:endParaRPr lang="en-US" altLang="ja-JP" sz="800" dirty="0">
              <a:latin typeface="+mj-ea"/>
              <a:ea typeface="+mj-ea"/>
              <a:cs typeface="Arial" panose="020B0604020202020204" pitchFamily="34" charset="0"/>
            </a:endParaRPr>
          </a:p>
        </p:txBody>
      </p:sp>
      <p:sp>
        <p:nvSpPr>
          <p:cNvPr id="6" name="Rectangle: Rounded Corners 4">
            <a:extLst>
              <a:ext uri="{FF2B5EF4-FFF2-40B4-BE49-F238E27FC236}">
                <a16:creationId xmlns:a16="http://schemas.microsoft.com/office/drawing/2014/main" id="{694D3F12-A99A-4685-E047-9DC152236986}"/>
              </a:ext>
            </a:extLst>
          </p:cNvPr>
          <p:cNvSpPr/>
          <p:nvPr/>
        </p:nvSpPr>
        <p:spPr>
          <a:xfrm>
            <a:off x="3916689" y="2492896"/>
            <a:ext cx="1872208" cy="276774"/>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r>
              <a:rPr kumimoji="1" lang="ja-JP" altLang="en-US" sz="1400" dirty="0">
                <a:solidFill>
                  <a:schemeClr val="bg1"/>
                </a:solidFill>
                <a:latin typeface="+mj-ea"/>
                <a:ea typeface="+mj-ea"/>
              </a:rPr>
              <a:t>内閣官房長官</a:t>
            </a:r>
            <a:endParaRPr kumimoji="1" lang="en-US" sz="1200" dirty="0">
              <a:solidFill>
                <a:schemeClr val="bg1"/>
              </a:solidFill>
              <a:latin typeface="+mj-ea"/>
              <a:ea typeface="+mj-ea"/>
            </a:endParaRPr>
          </a:p>
        </p:txBody>
      </p:sp>
      <p:cxnSp>
        <p:nvCxnSpPr>
          <p:cNvPr id="11" name="Straight Connector 53">
            <a:extLst>
              <a:ext uri="{FF2B5EF4-FFF2-40B4-BE49-F238E27FC236}">
                <a16:creationId xmlns:a16="http://schemas.microsoft.com/office/drawing/2014/main" id="{BE863668-DCB8-DF31-F3BA-90CB9B6D0033}"/>
              </a:ext>
            </a:extLst>
          </p:cNvPr>
          <p:cNvCxnSpPr>
            <a:cxnSpLocks/>
          </p:cNvCxnSpPr>
          <p:nvPr/>
        </p:nvCxnSpPr>
        <p:spPr>
          <a:xfrm>
            <a:off x="1954119" y="3832495"/>
            <a:ext cx="61294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56">
            <a:extLst>
              <a:ext uri="{FF2B5EF4-FFF2-40B4-BE49-F238E27FC236}">
                <a16:creationId xmlns:a16="http://schemas.microsoft.com/office/drawing/2014/main" id="{0C989D37-DD36-2DC7-3C08-BE46FB3C041C}"/>
              </a:ext>
            </a:extLst>
          </p:cNvPr>
          <p:cNvCxnSpPr>
            <a:cxnSpLocks/>
          </p:cNvCxnSpPr>
          <p:nvPr/>
        </p:nvCxnSpPr>
        <p:spPr>
          <a:xfrm>
            <a:off x="1954119" y="3832495"/>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70">
            <a:extLst>
              <a:ext uri="{FF2B5EF4-FFF2-40B4-BE49-F238E27FC236}">
                <a16:creationId xmlns:a16="http://schemas.microsoft.com/office/drawing/2014/main" id="{D1944058-79F3-4FCC-2D0D-FA59A8454960}"/>
              </a:ext>
            </a:extLst>
          </p:cNvPr>
          <p:cNvCxnSpPr>
            <a:cxnSpLocks/>
          </p:cNvCxnSpPr>
          <p:nvPr/>
        </p:nvCxnSpPr>
        <p:spPr>
          <a:xfrm>
            <a:off x="3394279" y="3832495"/>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72">
            <a:extLst>
              <a:ext uri="{FF2B5EF4-FFF2-40B4-BE49-F238E27FC236}">
                <a16:creationId xmlns:a16="http://schemas.microsoft.com/office/drawing/2014/main" id="{50932764-4543-95EC-398F-D4651A9CDB1E}"/>
              </a:ext>
            </a:extLst>
          </p:cNvPr>
          <p:cNvCxnSpPr>
            <a:cxnSpLocks/>
          </p:cNvCxnSpPr>
          <p:nvPr/>
        </p:nvCxnSpPr>
        <p:spPr>
          <a:xfrm>
            <a:off x="4911858" y="3832495"/>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74">
            <a:extLst>
              <a:ext uri="{FF2B5EF4-FFF2-40B4-BE49-F238E27FC236}">
                <a16:creationId xmlns:a16="http://schemas.microsoft.com/office/drawing/2014/main" id="{BC95D039-ADB7-FB94-C075-CE92DE6A0398}"/>
              </a:ext>
            </a:extLst>
          </p:cNvPr>
          <p:cNvCxnSpPr>
            <a:cxnSpLocks/>
          </p:cNvCxnSpPr>
          <p:nvPr/>
        </p:nvCxnSpPr>
        <p:spPr>
          <a:xfrm>
            <a:off x="6562631" y="3832495"/>
            <a:ext cx="0" cy="1201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75">
            <a:extLst>
              <a:ext uri="{FF2B5EF4-FFF2-40B4-BE49-F238E27FC236}">
                <a16:creationId xmlns:a16="http://schemas.microsoft.com/office/drawing/2014/main" id="{600BD352-964A-E6A3-8088-E1B337D7C496}"/>
              </a:ext>
            </a:extLst>
          </p:cNvPr>
          <p:cNvCxnSpPr>
            <a:cxnSpLocks/>
          </p:cNvCxnSpPr>
          <p:nvPr/>
        </p:nvCxnSpPr>
        <p:spPr>
          <a:xfrm>
            <a:off x="8074799" y="3832495"/>
            <a:ext cx="0" cy="20445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93386B47-2C7B-C3A7-54C8-7355453973E4}"/>
              </a:ext>
            </a:extLst>
          </p:cNvPr>
          <p:cNvSpPr/>
          <p:nvPr/>
        </p:nvSpPr>
        <p:spPr bwMode="gray">
          <a:xfrm>
            <a:off x="4252947" y="3942832"/>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mj-lt"/>
              </a:rPr>
              <a:t>治療・リハビリテーション保健サービス局</a:t>
            </a:r>
            <a:endParaRPr kumimoji="1" lang="en-CA" altLang="ja-JP" sz="1200" b="1" dirty="0">
              <a:solidFill>
                <a:schemeClr val="bg1"/>
              </a:solidFill>
              <a:latin typeface="+mj-lt"/>
            </a:endParaRPr>
          </a:p>
        </p:txBody>
      </p:sp>
      <p:sp>
        <p:nvSpPr>
          <p:cNvPr id="31" name="正方形/長方形 30">
            <a:extLst>
              <a:ext uri="{FF2B5EF4-FFF2-40B4-BE49-F238E27FC236}">
                <a16:creationId xmlns:a16="http://schemas.microsoft.com/office/drawing/2014/main" id="{BCDC9DD6-C863-76B9-227A-65D6E53734F3}"/>
              </a:ext>
            </a:extLst>
          </p:cNvPr>
          <p:cNvSpPr/>
          <p:nvPr/>
        </p:nvSpPr>
        <p:spPr bwMode="gray">
          <a:xfrm>
            <a:off x="2721550" y="3932067"/>
            <a:ext cx="1364629" cy="871022"/>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mj-lt"/>
              </a:rPr>
              <a:t>予防・促進保健局</a:t>
            </a:r>
            <a:endParaRPr kumimoji="1" lang="en-US" altLang="ja-JP" sz="1200" b="1" dirty="0">
              <a:solidFill>
                <a:schemeClr val="bg1"/>
              </a:solidFill>
              <a:latin typeface="+mj-lt"/>
            </a:endParaRPr>
          </a:p>
        </p:txBody>
      </p:sp>
      <p:sp>
        <p:nvSpPr>
          <p:cNvPr id="33" name="Rectangle: Rounded Corners 4">
            <a:extLst>
              <a:ext uri="{FF2B5EF4-FFF2-40B4-BE49-F238E27FC236}">
                <a16:creationId xmlns:a16="http://schemas.microsoft.com/office/drawing/2014/main" id="{A047FDF2-5036-3911-C551-98EDA3D297FC}"/>
              </a:ext>
            </a:extLst>
          </p:cNvPr>
          <p:cNvSpPr/>
          <p:nvPr/>
        </p:nvSpPr>
        <p:spPr>
          <a:xfrm>
            <a:off x="3922704" y="2915664"/>
            <a:ext cx="1872208" cy="276780"/>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r>
              <a:rPr lang="ja-JP" altLang="en-US" sz="1400" dirty="0">
                <a:solidFill>
                  <a:schemeClr val="bg1"/>
                </a:solidFill>
                <a:latin typeface="+mj-ea"/>
                <a:ea typeface="+mj-ea"/>
              </a:rPr>
              <a:t>首席</a:t>
            </a:r>
            <a:r>
              <a:rPr kumimoji="1" lang="ja-JP" altLang="en-US" sz="1400" dirty="0">
                <a:solidFill>
                  <a:schemeClr val="bg1"/>
                </a:solidFill>
                <a:latin typeface="+mj-ea"/>
                <a:ea typeface="+mj-ea"/>
              </a:rPr>
              <a:t>秘書官</a:t>
            </a:r>
            <a:endParaRPr kumimoji="1" lang="en-US" sz="1400" dirty="0">
              <a:solidFill>
                <a:schemeClr val="bg1"/>
              </a:solidFill>
              <a:latin typeface="+mj-ea"/>
              <a:ea typeface="+mj-ea"/>
            </a:endParaRPr>
          </a:p>
        </p:txBody>
      </p:sp>
      <p:sp>
        <p:nvSpPr>
          <p:cNvPr id="35" name="Rectangle: Rounded Corners 4">
            <a:extLst>
              <a:ext uri="{FF2B5EF4-FFF2-40B4-BE49-F238E27FC236}">
                <a16:creationId xmlns:a16="http://schemas.microsoft.com/office/drawing/2014/main" id="{D8E5B4E2-DA83-C017-BE14-C3D546E4100D}"/>
              </a:ext>
            </a:extLst>
          </p:cNvPr>
          <p:cNvSpPr/>
          <p:nvPr/>
        </p:nvSpPr>
        <p:spPr>
          <a:xfrm>
            <a:off x="3916689" y="3328150"/>
            <a:ext cx="1872208" cy="276780"/>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r>
              <a:rPr kumimoji="1" lang="ja-JP" altLang="en-US" sz="1400" dirty="0">
                <a:solidFill>
                  <a:schemeClr val="bg1"/>
                </a:solidFill>
                <a:latin typeface="+mj-ea"/>
                <a:ea typeface="+mj-ea"/>
              </a:rPr>
              <a:t>医療サービス局長</a:t>
            </a:r>
            <a:endParaRPr kumimoji="1" lang="en-US" sz="1400" dirty="0">
              <a:solidFill>
                <a:schemeClr val="bg1"/>
              </a:solidFill>
              <a:latin typeface="+mj-ea"/>
              <a:ea typeface="+mj-ea"/>
            </a:endParaRPr>
          </a:p>
        </p:txBody>
      </p:sp>
      <p:sp>
        <p:nvSpPr>
          <p:cNvPr id="58" name="Rectangle 6">
            <a:extLst>
              <a:ext uri="{FF2B5EF4-FFF2-40B4-BE49-F238E27FC236}">
                <a16:creationId xmlns:a16="http://schemas.microsoft.com/office/drawing/2014/main" id="{BC309108-597F-FCAA-8FE0-ED9A6DF31435}"/>
              </a:ext>
            </a:extLst>
          </p:cNvPr>
          <p:cNvSpPr>
            <a:spLocks noChangeArrowheads="1"/>
          </p:cNvSpPr>
          <p:nvPr/>
        </p:nvSpPr>
        <p:spPr bwMode="auto">
          <a:xfrm>
            <a:off x="2219421" y="4975075"/>
            <a:ext cx="9664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関連組織</a:t>
            </a:r>
            <a:endParaRPr lang="en-US" altLang="ko-KR" sz="1400" dirty="0">
              <a:solidFill>
                <a:srgbClr val="000000"/>
              </a:solidFill>
              <a:latin typeface="Arial Black" pitchFamily="34" charset="0"/>
              <a:ea typeface="HGP創英角ｺﾞｼｯｸUB" pitchFamily="50" charset="-128"/>
            </a:endParaRPr>
          </a:p>
        </p:txBody>
      </p:sp>
      <p:sp>
        <p:nvSpPr>
          <p:cNvPr id="18" name="正方形/長方形 17">
            <a:extLst>
              <a:ext uri="{FF2B5EF4-FFF2-40B4-BE49-F238E27FC236}">
                <a16:creationId xmlns:a16="http://schemas.microsoft.com/office/drawing/2014/main" id="{6FCA3AC7-9AF0-5BFA-AE0F-92DE55EC640F}"/>
              </a:ext>
            </a:extLst>
          </p:cNvPr>
          <p:cNvSpPr/>
          <p:nvPr/>
        </p:nvSpPr>
        <p:spPr bwMode="gray">
          <a:xfrm>
            <a:off x="5863128" y="3952611"/>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mj-lt"/>
              </a:rPr>
              <a:t>計画・保健財政局</a:t>
            </a:r>
            <a:endParaRPr kumimoji="1" lang="en-US" altLang="ja-JP" sz="1200" b="1" dirty="0">
              <a:solidFill>
                <a:schemeClr val="bg1"/>
              </a:solidFill>
              <a:latin typeface="+mj-lt"/>
            </a:endParaRPr>
          </a:p>
        </p:txBody>
      </p:sp>
      <p:sp>
        <p:nvSpPr>
          <p:cNvPr id="19" name="正方形/長方形 18">
            <a:extLst>
              <a:ext uri="{FF2B5EF4-FFF2-40B4-BE49-F238E27FC236}">
                <a16:creationId xmlns:a16="http://schemas.microsoft.com/office/drawing/2014/main" id="{6201AFF5-2C14-3C43-0DE8-4ED786F1951A}"/>
              </a:ext>
            </a:extLst>
          </p:cNvPr>
          <p:cNvSpPr/>
          <p:nvPr/>
        </p:nvSpPr>
        <p:spPr bwMode="gray">
          <a:xfrm>
            <a:off x="7366525" y="3953517"/>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b="1" dirty="0">
                <a:solidFill>
                  <a:schemeClr val="bg1"/>
                </a:solidFill>
                <a:latin typeface="+mj-lt"/>
              </a:rPr>
              <a:t>保健セクター調整局</a:t>
            </a:r>
            <a:endParaRPr kumimoji="1" lang="en-US" altLang="ja-JP" sz="1200" b="1" dirty="0">
              <a:solidFill>
                <a:schemeClr val="bg1"/>
              </a:solidFill>
              <a:latin typeface="+mj-lt"/>
            </a:endParaRPr>
          </a:p>
        </p:txBody>
      </p:sp>
      <p:sp>
        <p:nvSpPr>
          <p:cNvPr id="20" name="正方形/長方形 19">
            <a:extLst>
              <a:ext uri="{FF2B5EF4-FFF2-40B4-BE49-F238E27FC236}">
                <a16:creationId xmlns:a16="http://schemas.microsoft.com/office/drawing/2014/main" id="{82C300AB-EEFE-3F3B-1B8E-D40A4AABEA11}"/>
              </a:ext>
            </a:extLst>
          </p:cNvPr>
          <p:cNvSpPr/>
          <p:nvPr/>
        </p:nvSpPr>
        <p:spPr bwMode="gray">
          <a:xfrm>
            <a:off x="1208584" y="3929366"/>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200" b="1" dirty="0">
                <a:solidFill>
                  <a:schemeClr val="bg1"/>
                </a:solidFill>
                <a:latin typeface="+mj-lt"/>
              </a:rPr>
              <a:t>標準・品質保証・規制局</a:t>
            </a:r>
            <a:endParaRPr lang="en-US" altLang="ja-JP" sz="1200" b="1" dirty="0">
              <a:solidFill>
                <a:schemeClr val="bg1"/>
              </a:solidFill>
              <a:latin typeface="+mj-lt"/>
            </a:endParaRPr>
          </a:p>
        </p:txBody>
      </p:sp>
      <p:sp>
        <p:nvSpPr>
          <p:cNvPr id="17" name="テキスト ボックス 16">
            <a:extLst>
              <a:ext uri="{FF2B5EF4-FFF2-40B4-BE49-F238E27FC236}">
                <a16:creationId xmlns:a16="http://schemas.microsoft.com/office/drawing/2014/main" id="{B6E95421-F279-5A23-3E00-61E4D9BB791C}"/>
              </a:ext>
            </a:extLst>
          </p:cNvPr>
          <p:cNvSpPr txBox="1"/>
          <p:nvPr/>
        </p:nvSpPr>
        <p:spPr>
          <a:xfrm>
            <a:off x="2144688" y="5141825"/>
            <a:ext cx="5437541" cy="1455527"/>
          </a:xfrm>
          <a:prstGeom prst="rect">
            <a:avLst/>
          </a:prstGeom>
          <a:noFill/>
        </p:spPr>
        <p:txBody>
          <a:bodyPr wrap="square" rtlCol="0">
            <a:spAutoFit/>
          </a:bodyPr>
          <a:lstStyle/>
          <a:p>
            <a:pPr marL="171450" indent="-171450" fontAlgn="ctr">
              <a:lnSpc>
                <a:spcPct val="114000"/>
              </a:lnSpc>
              <a:spcAft>
                <a:spcPts val="400"/>
              </a:spcAft>
              <a:buFont typeface="Wingdings" panose="05000000000000000000" pitchFamily="2" charset="2"/>
              <a:buChar char="n"/>
            </a:pPr>
            <a:r>
              <a:rPr kumimoji="1" lang="en-CA" altLang="ja-JP" sz="1100" dirty="0"/>
              <a:t>KEMRI</a:t>
            </a:r>
            <a:r>
              <a:rPr kumimoji="1" lang="ja-JP" altLang="en-US" sz="1100" dirty="0"/>
              <a:t>（ケニア医学研究所：保健省にアドバイスを行う組織。</a:t>
            </a:r>
            <a:endParaRPr kumimoji="1" lang="en-US" altLang="ja-JP" sz="1100" dirty="0"/>
          </a:p>
          <a:p>
            <a:pPr marL="171450" indent="-171450" fontAlgn="ctr">
              <a:lnSpc>
                <a:spcPct val="114000"/>
              </a:lnSpc>
              <a:spcAft>
                <a:spcPts val="400"/>
              </a:spcAft>
              <a:buFont typeface="Wingdings" panose="05000000000000000000" pitchFamily="2" charset="2"/>
              <a:buChar char="n"/>
            </a:pPr>
            <a:r>
              <a:rPr kumimoji="1" lang="en-US" altLang="ja-JP" sz="1100" dirty="0"/>
              <a:t>KEMSA</a:t>
            </a:r>
            <a:r>
              <a:rPr kumimoji="1" lang="ja-JP" altLang="en-US" sz="1100" dirty="0"/>
              <a:t>（ケニア医療供給庁）：保健省傘下にあり、物流を担当する。</a:t>
            </a:r>
            <a:endParaRPr lang="en-CA" altLang="ja-JP" sz="1100" dirty="0"/>
          </a:p>
          <a:p>
            <a:pPr marL="171450" indent="-171450" fontAlgn="ctr">
              <a:lnSpc>
                <a:spcPct val="114000"/>
              </a:lnSpc>
              <a:spcAft>
                <a:spcPts val="400"/>
              </a:spcAft>
              <a:buFont typeface="Wingdings" panose="05000000000000000000" pitchFamily="2" charset="2"/>
              <a:buChar char="n"/>
            </a:pPr>
            <a:r>
              <a:rPr kumimoji="1" lang="en-US" altLang="ja-JP" sz="1100" dirty="0"/>
              <a:t>NHIF</a:t>
            </a:r>
            <a:r>
              <a:rPr kumimoji="1" lang="ja-JP" altLang="en-US" sz="1100" dirty="0"/>
              <a:t>（国民健康保険基金）：保健省傘下の組織である。</a:t>
            </a:r>
            <a:endParaRPr kumimoji="1" lang="en-US" altLang="ja-JP" sz="1100" dirty="0"/>
          </a:p>
          <a:p>
            <a:pPr marL="171450" indent="-171450" fontAlgn="ctr">
              <a:lnSpc>
                <a:spcPct val="114000"/>
              </a:lnSpc>
              <a:spcAft>
                <a:spcPts val="400"/>
              </a:spcAft>
              <a:buFont typeface="Wingdings" panose="05000000000000000000" pitchFamily="2" charset="2"/>
              <a:buChar char="n"/>
            </a:pPr>
            <a:r>
              <a:rPr lang="en-US" altLang="ja-JP" sz="1100" dirty="0"/>
              <a:t>PPB</a:t>
            </a:r>
            <a:r>
              <a:rPr kumimoji="1" lang="ja-JP" altLang="en-US" sz="1100" dirty="0"/>
              <a:t>（医薬品・有害物質局）：保健省傘下の組織で</a:t>
            </a:r>
            <a:r>
              <a:rPr lang="ja-JP" altLang="en-US" sz="1100" dirty="0"/>
              <a:t>あり、医薬品の規制当局である</a:t>
            </a:r>
            <a:r>
              <a:rPr kumimoji="1" lang="ja-JP" altLang="en-US" sz="1100" dirty="0"/>
              <a:t>。</a:t>
            </a:r>
            <a:endParaRPr kumimoji="1" lang="en-CA" altLang="ja-JP" sz="1100" dirty="0"/>
          </a:p>
          <a:p>
            <a:pPr marL="171450" indent="-171450" fontAlgn="ctr">
              <a:lnSpc>
                <a:spcPct val="114000"/>
              </a:lnSpc>
              <a:spcAft>
                <a:spcPts val="400"/>
              </a:spcAft>
              <a:buFont typeface="Wingdings" panose="05000000000000000000" pitchFamily="2" charset="2"/>
              <a:buChar char="n"/>
            </a:pPr>
            <a:r>
              <a:rPr lang="en-CA" altLang="ja-JP" sz="1100" dirty="0"/>
              <a:t>KHPOA</a:t>
            </a:r>
            <a:r>
              <a:rPr kumimoji="1" lang="ja-JP" altLang="en-US" sz="1100" dirty="0"/>
              <a:t>（ケニア保健専門職監視局）：保健省傘下の組織であり、保健規制機関の任務と機能実行を監視する機関である。</a:t>
            </a:r>
            <a:endParaRPr kumimoji="1" lang="en-CA" altLang="ja-JP" sz="1100" dirty="0"/>
          </a:p>
        </p:txBody>
      </p:sp>
    </p:spTree>
    <p:extLst>
      <p:ext uri="{BB962C8B-B14F-4D97-AF65-F5344CB8AC3E}">
        <p14:creationId xmlns:p14="http://schemas.microsoft.com/office/powerpoint/2010/main" val="334763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保健省の組織体制 </a:t>
            </a:r>
            <a:endParaRPr kumimoji="1" lang="ja-JP" altLang="en-US" noProof="1">
              <a:latin typeface="HGP創英角ｺﾞｼｯｸUB" panose="020B0900000000000000" pitchFamily="50" charset="-128"/>
            </a:endParaRPr>
          </a:p>
        </p:txBody>
      </p:sp>
      <p:sp>
        <p:nvSpPr>
          <p:cNvPr id="3" name="Rectangle: Rounded Corners 4">
            <a:extLst>
              <a:ext uri="{FF2B5EF4-FFF2-40B4-BE49-F238E27FC236}">
                <a16:creationId xmlns:a16="http://schemas.microsoft.com/office/drawing/2014/main" id="{79349431-70F4-5068-0EF1-68D7C4639E0F}"/>
              </a:ext>
            </a:extLst>
          </p:cNvPr>
          <p:cNvSpPr/>
          <p:nvPr/>
        </p:nvSpPr>
        <p:spPr>
          <a:xfrm>
            <a:off x="4152118" y="1246806"/>
            <a:ext cx="1872208" cy="513865"/>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endParaRPr kumimoji="1" lang="en-US" sz="1200" dirty="0">
              <a:solidFill>
                <a:schemeClr val="bg1"/>
              </a:solidFill>
              <a:latin typeface="+mj-ea"/>
              <a:ea typeface="+mj-ea"/>
            </a:endParaRPr>
          </a:p>
        </p:txBody>
      </p:sp>
      <p:sp>
        <p:nvSpPr>
          <p:cNvPr id="8" name="TextBox 9">
            <a:extLst>
              <a:ext uri="{FF2B5EF4-FFF2-40B4-BE49-F238E27FC236}">
                <a16:creationId xmlns:a16="http://schemas.microsoft.com/office/drawing/2014/main" id="{C2B71884-4195-4ED4-DA94-1B8028C21B57}"/>
              </a:ext>
            </a:extLst>
          </p:cNvPr>
          <p:cNvSpPr txBox="1"/>
          <p:nvPr/>
        </p:nvSpPr>
        <p:spPr>
          <a:xfrm>
            <a:off x="4152118" y="1311552"/>
            <a:ext cx="1872208" cy="369332"/>
          </a:xfrm>
          <a:prstGeom prst="rect">
            <a:avLst/>
          </a:prstGeom>
          <a:noFill/>
        </p:spPr>
        <p:txBody>
          <a:bodyPr wrap="square">
            <a:spAutoFit/>
          </a:bodyPr>
          <a:lstStyle/>
          <a:p>
            <a:pPr algn="ctr">
              <a:spcBef>
                <a:spcPts val="600"/>
              </a:spcBef>
              <a:spcAft>
                <a:spcPts val="600"/>
              </a:spcAft>
            </a:pPr>
            <a:r>
              <a:rPr lang="en-US" noProof="1">
                <a:solidFill>
                  <a:schemeClr val="bg1"/>
                </a:solidFill>
                <a:latin typeface="HGP創英角ｺﾞｼｯｸUB" panose="020B0900000000000000" pitchFamily="50" charset="-128"/>
                <a:ea typeface="HGP創英角ｺﾞｼｯｸUB" panose="020B0900000000000000" pitchFamily="50" charset="-128"/>
              </a:rPr>
              <a:t>保健省</a:t>
            </a:r>
          </a:p>
        </p:txBody>
      </p:sp>
      <p:sp>
        <p:nvSpPr>
          <p:cNvPr id="9" name="TextBox 15">
            <a:extLst>
              <a:ext uri="{FF2B5EF4-FFF2-40B4-BE49-F238E27FC236}">
                <a16:creationId xmlns:a16="http://schemas.microsoft.com/office/drawing/2014/main" id="{D28A3CF8-94E6-B842-3E15-8D23799EE075}"/>
              </a:ext>
            </a:extLst>
          </p:cNvPr>
          <p:cNvSpPr txBox="1"/>
          <p:nvPr/>
        </p:nvSpPr>
        <p:spPr>
          <a:xfrm>
            <a:off x="8286864" y="2283102"/>
            <a:ext cx="1337475" cy="487313"/>
          </a:xfrm>
          <a:prstGeom prst="rect">
            <a:avLst/>
          </a:prstGeom>
          <a:solidFill>
            <a:schemeClr val="accent1"/>
          </a:solidFill>
          <a:ln>
            <a:solidFill>
              <a:schemeClr val="accent1"/>
            </a:solidFill>
          </a:ln>
        </p:spPr>
        <p:txBody>
          <a:bodyPr wrap="square" anchor="ctr" anchorCtr="0">
            <a:spAutoFit/>
          </a:bodyPr>
          <a:lstStyle/>
          <a:p>
            <a:pPr algn="ctr">
              <a:spcAft>
                <a:spcPts val="200"/>
              </a:spcAft>
            </a:pPr>
            <a:r>
              <a:rPr lang="en-US" sz="1200" b="1" noProof="1">
                <a:solidFill>
                  <a:schemeClr val="bg1"/>
                </a:solidFill>
                <a:latin typeface="HGP創英角ｺﾞｼｯｸUB" panose="020B0900000000000000" pitchFamily="50" charset="-128"/>
                <a:ea typeface="HGP創英角ｺﾞｼｯｸUB" panose="020B0900000000000000" pitchFamily="50" charset="-128"/>
              </a:rPr>
              <a:t>政策研究の</a:t>
            </a:r>
          </a:p>
          <a:p>
            <a:pPr algn="ctr">
              <a:spcAft>
                <a:spcPts val="200"/>
              </a:spcAft>
            </a:pPr>
            <a:r>
              <a:rPr lang="en-US" sz="1200" b="1" noProof="1">
                <a:solidFill>
                  <a:schemeClr val="bg1"/>
                </a:solidFill>
                <a:latin typeface="HGP創英角ｺﾞｼｯｸUB" panose="020B0900000000000000" pitchFamily="50" charset="-128"/>
                <a:ea typeface="HGP創英角ｺﾞｼｯｸUB" panose="020B0900000000000000" pitchFamily="50" charset="-128"/>
              </a:rPr>
              <a:t>モニタリング評価</a:t>
            </a:r>
          </a:p>
        </p:txBody>
      </p:sp>
      <p:sp>
        <p:nvSpPr>
          <p:cNvPr id="11" name="TextBox 26">
            <a:extLst>
              <a:ext uri="{FF2B5EF4-FFF2-40B4-BE49-F238E27FC236}">
                <a16:creationId xmlns:a16="http://schemas.microsoft.com/office/drawing/2014/main" id="{ADBFBE70-95CE-4365-8C0B-9D1562E857D0}"/>
              </a:ext>
            </a:extLst>
          </p:cNvPr>
          <p:cNvSpPr txBox="1"/>
          <p:nvPr/>
        </p:nvSpPr>
        <p:spPr>
          <a:xfrm>
            <a:off x="6700701" y="2276715"/>
            <a:ext cx="1338619" cy="487313"/>
          </a:xfrm>
          <a:prstGeom prst="rect">
            <a:avLst/>
          </a:prstGeom>
          <a:solidFill>
            <a:schemeClr val="accent1"/>
          </a:solidFill>
          <a:ln>
            <a:solidFill>
              <a:schemeClr val="accent1"/>
            </a:solidFill>
          </a:ln>
        </p:spPr>
        <p:txBody>
          <a:bodyPr wrap="square" anchor="ctr" anchorCtr="0">
            <a:spAutoFit/>
          </a:bodyPr>
          <a:lstStyle>
            <a:defPPr>
              <a:defRPr lang="ja-JP"/>
            </a:defPPr>
            <a:lvl1pPr algn="ctr">
              <a:spcAft>
                <a:spcPts val="200"/>
              </a:spcAft>
              <a:defRPr sz="1200" b="1">
                <a:latin typeface="MS PGothic" panose="020B0600070205080204" pitchFamily="34" charset="-128"/>
                <a:ea typeface="MS PGothic" panose="020B0600070205080204" pitchFamily="34" charset="-128"/>
              </a:defRPr>
            </a:lvl1pPr>
          </a:lstStyle>
          <a:p>
            <a:r>
              <a:rPr lang="en-US" noProof="1">
                <a:solidFill>
                  <a:schemeClr val="bg1"/>
                </a:solidFill>
                <a:latin typeface="HGP創英角ｺﾞｼｯｸUB" panose="020B0900000000000000" pitchFamily="50" charset="-128"/>
                <a:ea typeface="HGP創英角ｺﾞｼｯｸUB" panose="020B0900000000000000" pitchFamily="50" charset="-128"/>
              </a:rPr>
              <a:t>保健</a:t>
            </a:r>
            <a:r>
              <a:rPr lang="ja-JP" altLang="en-US" noProof="1">
                <a:solidFill>
                  <a:schemeClr val="bg1"/>
                </a:solidFill>
                <a:latin typeface="HGP創英角ｺﾞｼｯｸUB" panose="020B0900000000000000" pitchFamily="50" charset="-128"/>
                <a:ea typeface="HGP創英角ｺﾞｼｯｸUB" panose="020B0900000000000000" pitchFamily="50" charset="-128"/>
              </a:rPr>
              <a:t>部門</a:t>
            </a:r>
            <a:r>
              <a:rPr lang="en-US" noProof="1">
                <a:solidFill>
                  <a:schemeClr val="bg1"/>
                </a:solidFill>
                <a:latin typeface="HGP創英角ｺﾞｼｯｸUB" panose="020B0900000000000000" pitchFamily="50" charset="-128"/>
                <a:ea typeface="HGP創英角ｺﾞｼｯｸUB" panose="020B0900000000000000" pitchFamily="50" charset="-128"/>
              </a:rPr>
              <a:t>の調と</a:t>
            </a:r>
          </a:p>
          <a:p>
            <a:r>
              <a:rPr lang="en-US" noProof="1">
                <a:solidFill>
                  <a:schemeClr val="bg1"/>
                </a:solidFill>
                <a:latin typeface="HGP創英角ｺﾞｼｯｸUB" panose="020B0900000000000000" pitchFamily="50" charset="-128"/>
                <a:ea typeface="HGP創英角ｺﾞｼｯｸUB" panose="020B0900000000000000" pitchFamily="50" charset="-128"/>
              </a:rPr>
              <a:t>政府間関係</a:t>
            </a:r>
          </a:p>
        </p:txBody>
      </p:sp>
      <p:cxnSp>
        <p:nvCxnSpPr>
          <p:cNvPr id="12" name="Straight Connector 52">
            <a:extLst>
              <a:ext uri="{FF2B5EF4-FFF2-40B4-BE49-F238E27FC236}">
                <a16:creationId xmlns:a16="http://schemas.microsoft.com/office/drawing/2014/main" id="{E9BC7B95-5F4A-2DC1-F160-37B5CEDF2728}"/>
              </a:ext>
            </a:extLst>
          </p:cNvPr>
          <p:cNvCxnSpPr>
            <a:cxnSpLocks/>
          </p:cNvCxnSpPr>
          <p:nvPr/>
        </p:nvCxnSpPr>
        <p:spPr>
          <a:xfrm>
            <a:off x="5088222" y="1760671"/>
            <a:ext cx="0" cy="4076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53">
            <a:extLst>
              <a:ext uri="{FF2B5EF4-FFF2-40B4-BE49-F238E27FC236}">
                <a16:creationId xmlns:a16="http://schemas.microsoft.com/office/drawing/2014/main" id="{DE7D69E2-B458-12FB-BD03-218F89E2097E}"/>
              </a:ext>
            </a:extLst>
          </p:cNvPr>
          <p:cNvCxnSpPr>
            <a:cxnSpLocks/>
          </p:cNvCxnSpPr>
          <p:nvPr/>
        </p:nvCxnSpPr>
        <p:spPr>
          <a:xfrm>
            <a:off x="1199792" y="2168279"/>
            <a:ext cx="77768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6">
            <a:extLst>
              <a:ext uri="{FF2B5EF4-FFF2-40B4-BE49-F238E27FC236}">
                <a16:creationId xmlns:a16="http://schemas.microsoft.com/office/drawing/2014/main" id="{9CE16DAC-3B2E-1FD2-7DB7-D990B9F87992}"/>
              </a:ext>
            </a:extLst>
          </p:cNvPr>
          <p:cNvCxnSpPr>
            <a:cxnSpLocks/>
          </p:cNvCxnSpPr>
          <p:nvPr/>
        </p:nvCxnSpPr>
        <p:spPr>
          <a:xfrm>
            <a:off x="119979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70">
            <a:extLst>
              <a:ext uri="{FF2B5EF4-FFF2-40B4-BE49-F238E27FC236}">
                <a16:creationId xmlns:a16="http://schemas.microsoft.com/office/drawing/2014/main" id="{2D01128A-D7D6-9CA1-F3E8-4179131649A0}"/>
              </a:ext>
            </a:extLst>
          </p:cNvPr>
          <p:cNvCxnSpPr>
            <a:cxnSpLocks/>
          </p:cNvCxnSpPr>
          <p:nvPr/>
        </p:nvCxnSpPr>
        <p:spPr>
          <a:xfrm>
            <a:off x="263995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2">
            <a:extLst>
              <a:ext uri="{FF2B5EF4-FFF2-40B4-BE49-F238E27FC236}">
                <a16:creationId xmlns:a16="http://schemas.microsoft.com/office/drawing/2014/main" id="{A5054D25-1007-A021-FA30-53DB45CC3EE6}"/>
              </a:ext>
            </a:extLst>
          </p:cNvPr>
          <p:cNvCxnSpPr>
            <a:cxnSpLocks/>
          </p:cNvCxnSpPr>
          <p:nvPr/>
        </p:nvCxnSpPr>
        <p:spPr>
          <a:xfrm>
            <a:off x="4152118" y="2168279"/>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4">
            <a:extLst>
              <a:ext uri="{FF2B5EF4-FFF2-40B4-BE49-F238E27FC236}">
                <a16:creationId xmlns:a16="http://schemas.microsoft.com/office/drawing/2014/main" id="{CC1F53B9-1A3B-86CB-C258-DADBBA0A51DB}"/>
              </a:ext>
            </a:extLst>
          </p:cNvPr>
          <p:cNvCxnSpPr>
            <a:cxnSpLocks/>
          </p:cNvCxnSpPr>
          <p:nvPr/>
        </p:nvCxnSpPr>
        <p:spPr>
          <a:xfrm>
            <a:off x="5808304"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75">
            <a:extLst>
              <a:ext uri="{FF2B5EF4-FFF2-40B4-BE49-F238E27FC236}">
                <a16:creationId xmlns:a16="http://schemas.microsoft.com/office/drawing/2014/main" id="{91A42595-A148-42D4-94AB-A0F1D15F0E88}"/>
              </a:ext>
            </a:extLst>
          </p:cNvPr>
          <p:cNvCxnSpPr>
            <a:cxnSpLocks/>
          </p:cNvCxnSpPr>
          <p:nvPr/>
        </p:nvCxnSpPr>
        <p:spPr>
          <a:xfrm>
            <a:off x="732047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95">
            <a:extLst>
              <a:ext uri="{FF2B5EF4-FFF2-40B4-BE49-F238E27FC236}">
                <a16:creationId xmlns:a16="http://schemas.microsoft.com/office/drawing/2014/main" id="{BD814902-DC9F-C560-9646-E94AE156BDA1}"/>
              </a:ext>
            </a:extLst>
          </p:cNvPr>
          <p:cNvCxnSpPr>
            <a:cxnSpLocks/>
          </p:cNvCxnSpPr>
          <p:nvPr/>
        </p:nvCxnSpPr>
        <p:spPr>
          <a:xfrm flipH="1">
            <a:off x="1907731"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96">
            <a:extLst>
              <a:ext uri="{FF2B5EF4-FFF2-40B4-BE49-F238E27FC236}">
                <a16:creationId xmlns:a16="http://schemas.microsoft.com/office/drawing/2014/main" id="{120A7F8C-FFA2-BF82-CCB3-AAF189293419}"/>
              </a:ext>
            </a:extLst>
          </p:cNvPr>
          <p:cNvCxnSpPr>
            <a:cxnSpLocks/>
          </p:cNvCxnSpPr>
          <p:nvPr/>
        </p:nvCxnSpPr>
        <p:spPr>
          <a:xfrm flipH="1">
            <a:off x="3465690"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100">
            <a:extLst>
              <a:ext uri="{FF2B5EF4-FFF2-40B4-BE49-F238E27FC236}">
                <a16:creationId xmlns:a16="http://schemas.microsoft.com/office/drawing/2014/main" id="{2F3CAC9F-AD6D-53E3-BB55-CA19981F5B19}"/>
              </a:ext>
            </a:extLst>
          </p:cNvPr>
          <p:cNvCxnSpPr>
            <a:cxnSpLocks/>
          </p:cNvCxnSpPr>
          <p:nvPr/>
        </p:nvCxnSpPr>
        <p:spPr>
          <a:xfrm flipH="1">
            <a:off x="5016216"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101">
            <a:extLst>
              <a:ext uri="{FF2B5EF4-FFF2-40B4-BE49-F238E27FC236}">
                <a16:creationId xmlns:a16="http://schemas.microsoft.com/office/drawing/2014/main" id="{A110AE09-4D6B-4133-61E4-8A74551909A4}"/>
              </a:ext>
            </a:extLst>
          </p:cNvPr>
          <p:cNvCxnSpPr>
            <a:cxnSpLocks/>
          </p:cNvCxnSpPr>
          <p:nvPr/>
        </p:nvCxnSpPr>
        <p:spPr>
          <a:xfrm flipH="1">
            <a:off x="6566478"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102">
            <a:extLst>
              <a:ext uri="{FF2B5EF4-FFF2-40B4-BE49-F238E27FC236}">
                <a16:creationId xmlns:a16="http://schemas.microsoft.com/office/drawing/2014/main" id="{E6B4DCA2-E390-1A08-4E03-DB309520B51B}"/>
              </a:ext>
            </a:extLst>
          </p:cNvPr>
          <p:cNvCxnSpPr>
            <a:cxnSpLocks/>
          </p:cNvCxnSpPr>
          <p:nvPr/>
        </p:nvCxnSpPr>
        <p:spPr>
          <a:xfrm flipH="1">
            <a:off x="8143116"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3">
            <a:extLst>
              <a:ext uri="{FF2B5EF4-FFF2-40B4-BE49-F238E27FC236}">
                <a16:creationId xmlns:a16="http://schemas.microsoft.com/office/drawing/2014/main" id="{C4E87C87-C19B-2EB7-5F08-32C13F99832E}"/>
              </a:ext>
            </a:extLst>
          </p:cNvPr>
          <p:cNvCxnSpPr>
            <a:cxnSpLocks/>
          </p:cNvCxnSpPr>
          <p:nvPr/>
        </p:nvCxnSpPr>
        <p:spPr>
          <a:xfrm>
            <a:off x="8976656"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114">
            <a:extLst>
              <a:ext uri="{FF2B5EF4-FFF2-40B4-BE49-F238E27FC236}">
                <a16:creationId xmlns:a16="http://schemas.microsoft.com/office/drawing/2014/main" id="{2685F386-3EC6-9FB4-BA84-514BA518A20F}"/>
              </a:ext>
            </a:extLst>
          </p:cNvPr>
          <p:cNvSpPr txBox="1"/>
          <p:nvPr/>
        </p:nvSpPr>
        <p:spPr>
          <a:xfrm>
            <a:off x="390413" y="2914785"/>
            <a:ext cx="1485936"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kern="1200" dirty="0">
                <a:solidFill>
                  <a:schemeClr val="dk1"/>
                </a:solidFill>
                <a:latin typeface="Arial" panose="020B0604020202020204" pitchFamily="34" charset="0"/>
                <a:ea typeface="ＭＳ Ｐゴシック" panose="020B0600070205080204" pitchFamily="50" charset="-128"/>
                <a:cs typeface="+mn-cs"/>
              </a:rPr>
              <a:t>　</a:t>
            </a:r>
            <a:r>
              <a:rPr kumimoji="1" lang="en-US" altLang="ja-JP" sz="1200" kern="1200" dirty="0">
                <a:solidFill>
                  <a:schemeClr val="dk1"/>
                </a:solidFill>
                <a:latin typeface="Arial" panose="020B0604020202020204" pitchFamily="34" charset="0"/>
                <a:ea typeface="ＭＳ Ｐゴシック" panose="020B0600070205080204" pitchFamily="50" charset="-128"/>
                <a:cs typeface="+mn-cs"/>
              </a:rPr>
              <a:t>Dr. Francis Kuria</a:t>
            </a:r>
          </a:p>
        </p:txBody>
      </p:sp>
      <p:cxnSp>
        <p:nvCxnSpPr>
          <p:cNvPr id="38" name="Straight Arrow Connector 119">
            <a:extLst>
              <a:ext uri="{FF2B5EF4-FFF2-40B4-BE49-F238E27FC236}">
                <a16:creationId xmlns:a16="http://schemas.microsoft.com/office/drawing/2014/main" id="{18EA8D5C-38A6-C544-B0DC-E4A9C103590D}"/>
              </a:ext>
            </a:extLst>
          </p:cNvPr>
          <p:cNvCxnSpPr>
            <a:cxnSpLocks/>
          </p:cNvCxnSpPr>
          <p:nvPr/>
        </p:nvCxnSpPr>
        <p:spPr>
          <a:xfrm flipH="1">
            <a:off x="1167370" y="3585431"/>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130">
            <a:extLst>
              <a:ext uri="{FF2B5EF4-FFF2-40B4-BE49-F238E27FC236}">
                <a16:creationId xmlns:a16="http://schemas.microsoft.com/office/drawing/2014/main" id="{325697E4-4CF0-5BF5-4E1D-09DB963E2594}"/>
              </a:ext>
            </a:extLst>
          </p:cNvPr>
          <p:cNvSpPr txBox="1"/>
          <p:nvPr/>
        </p:nvSpPr>
        <p:spPr>
          <a:xfrm>
            <a:off x="231888" y="344141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0" name="TextBox 134">
            <a:extLst>
              <a:ext uri="{FF2B5EF4-FFF2-40B4-BE49-F238E27FC236}">
                <a16:creationId xmlns:a16="http://schemas.microsoft.com/office/drawing/2014/main" id="{0CD5C1E4-6CF3-2C63-6DAB-C98E7F2BA2ED}"/>
              </a:ext>
            </a:extLst>
          </p:cNvPr>
          <p:cNvSpPr txBox="1"/>
          <p:nvPr/>
        </p:nvSpPr>
        <p:spPr>
          <a:xfrm>
            <a:off x="1979062" y="2925782"/>
            <a:ext cx="1509405"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Dr. Julius </a:t>
            </a:r>
            <a:r>
              <a:rPr lang="en-US" altLang="ja-JP" sz="1200" dirty="0" err="1">
                <a:latin typeface="Arial" panose="020B0604020202020204" pitchFamily="34" charset="0"/>
                <a:ea typeface="ＭＳ Ｐゴシック" panose="020B0600070205080204" pitchFamily="50" charset="-128"/>
              </a:rPr>
              <a:t>Ogato</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1" name="TextBox 141">
            <a:extLst>
              <a:ext uri="{FF2B5EF4-FFF2-40B4-BE49-F238E27FC236}">
                <a16:creationId xmlns:a16="http://schemas.microsoft.com/office/drawing/2014/main" id="{5246FBBE-6CFC-85D6-6126-73F674BE1BD5}"/>
              </a:ext>
            </a:extLst>
          </p:cNvPr>
          <p:cNvSpPr txBox="1"/>
          <p:nvPr/>
        </p:nvSpPr>
        <p:spPr>
          <a:xfrm>
            <a:off x="1821037" y="3441738"/>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2" name="TextBox 149">
            <a:extLst>
              <a:ext uri="{FF2B5EF4-FFF2-40B4-BE49-F238E27FC236}">
                <a16:creationId xmlns:a16="http://schemas.microsoft.com/office/drawing/2014/main" id="{99286CF3-ED0F-DF10-62AC-000F483FD415}"/>
              </a:ext>
            </a:extLst>
          </p:cNvPr>
          <p:cNvSpPr txBox="1"/>
          <p:nvPr/>
        </p:nvSpPr>
        <p:spPr>
          <a:xfrm>
            <a:off x="5063961" y="2912002"/>
            <a:ext cx="1476246"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 Dr. Simon </a:t>
            </a:r>
            <a:r>
              <a:rPr lang="en-US" altLang="ja-JP" sz="1200" dirty="0" err="1">
                <a:latin typeface="Arial" panose="020B0604020202020204" pitchFamily="34" charset="0"/>
                <a:ea typeface="ＭＳ Ｐゴシック" panose="020B0600070205080204" pitchFamily="50" charset="-128"/>
              </a:rPr>
              <a:t>Kibias</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3" name="TextBox 151">
            <a:extLst>
              <a:ext uri="{FF2B5EF4-FFF2-40B4-BE49-F238E27FC236}">
                <a16:creationId xmlns:a16="http://schemas.microsoft.com/office/drawing/2014/main" id="{49FD434D-27BF-5F06-D3DB-AD08DABF7530}"/>
              </a:ext>
            </a:extLst>
          </p:cNvPr>
          <p:cNvSpPr txBox="1"/>
          <p:nvPr/>
        </p:nvSpPr>
        <p:spPr>
          <a:xfrm>
            <a:off x="4951885"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4" name="TextBox 152">
            <a:extLst>
              <a:ext uri="{FF2B5EF4-FFF2-40B4-BE49-F238E27FC236}">
                <a16:creationId xmlns:a16="http://schemas.microsoft.com/office/drawing/2014/main" id="{2DD38694-138C-9256-7D93-548B04A4643A}"/>
              </a:ext>
            </a:extLst>
          </p:cNvPr>
          <p:cNvSpPr txBox="1"/>
          <p:nvPr/>
        </p:nvSpPr>
        <p:spPr>
          <a:xfrm>
            <a:off x="3524254" y="2925782"/>
            <a:ext cx="1460879"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b="1" dirty="0">
                <a:latin typeface="Arial" panose="020B0604020202020204" pitchFamily="34" charset="0"/>
                <a:ea typeface="ＭＳ Ｐゴシック" panose="020B0600070205080204" pitchFamily="50" charset="-128"/>
              </a:rPr>
              <a:t> </a:t>
            </a:r>
            <a:r>
              <a:rPr lang="en-US" altLang="ja-JP" sz="1200" dirty="0">
                <a:latin typeface="Arial" panose="020B0604020202020204" pitchFamily="34" charset="0"/>
                <a:ea typeface="ＭＳ Ｐゴシック" panose="020B0600070205080204" pitchFamily="50" charset="-128"/>
              </a:rPr>
              <a:t>Dr. Andrew Mulwa</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5" name="TextBox 154">
            <a:extLst>
              <a:ext uri="{FF2B5EF4-FFF2-40B4-BE49-F238E27FC236}">
                <a16:creationId xmlns:a16="http://schemas.microsoft.com/office/drawing/2014/main" id="{0CE171DB-A759-19F4-DDA8-FD0616485355}"/>
              </a:ext>
            </a:extLst>
          </p:cNvPr>
          <p:cNvSpPr txBox="1"/>
          <p:nvPr/>
        </p:nvSpPr>
        <p:spPr>
          <a:xfrm>
            <a:off x="3490828" y="3441738"/>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6" name="TextBox 155">
            <a:extLst>
              <a:ext uri="{FF2B5EF4-FFF2-40B4-BE49-F238E27FC236}">
                <a16:creationId xmlns:a16="http://schemas.microsoft.com/office/drawing/2014/main" id="{6F9AE701-5301-E458-CD72-35B618B23EFE}"/>
              </a:ext>
            </a:extLst>
          </p:cNvPr>
          <p:cNvSpPr txBox="1"/>
          <p:nvPr/>
        </p:nvSpPr>
        <p:spPr>
          <a:xfrm>
            <a:off x="6555288" y="2911393"/>
            <a:ext cx="1565353"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 Dr. Joseph </a:t>
            </a:r>
            <a:r>
              <a:rPr lang="en-US" altLang="ja-JP" sz="1200" dirty="0" err="1">
                <a:latin typeface="Arial" panose="020B0604020202020204" pitchFamily="34" charset="0"/>
                <a:ea typeface="ＭＳ Ｐゴシック" panose="020B0600070205080204" pitchFamily="50" charset="-128"/>
              </a:rPr>
              <a:t>Lenai</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7" name="TextBox 157">
            <a:extLst>
              <a:ext uri="{FF2B5EF4-FFF2-40B4-BE49-F238E27FC236}">
                <a16:creationId xmlns:a16="http://schemas.microsoft.com/office/drawing/2014/main" id="{A153C15B-7296-4584-42F1-83C22CC8B043}"/>
              </a:ext>
            </a:extLst>
          </p:cNvPr>
          <p:cNvSpPr txBox="1"/>
          <p:nvPr/>
        </p:nvSpPr>
        <p:spPr>
          <a:xfrm>
            <a:off x="6517147"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8" name="TextBox 160">
            <a:extLst>
              <a:ext uri="{FF2B5EF4-FFF2-40B4-BE49-F238E27FC236}">
                <a16:creationId xmlns:a16="http://schemas.microsoft.com/office/drawing/2014/main" id="{64AB90C2-B2B2-072A-7719-7CB21594A61F}"/>
              </a:ext>
            </a:extLst>
          </p:cNvPr>
          <p:cNvSpPr txBox="1"/>
          <p:nvPr/>
        </p:nvSpPr>
        <p:spPr>
          <a:xfrm>
            <a:off x="8146777" y="2846370"/>
            <a:ext cx="1507365" cy="646331"/>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 Dr. Joseph </a:t>
            </a:r>
            <a:r>
              <a:rPr lang="en-US" altLang="ja-JP" sz="1200" dirty="0" err="1">
                <a:latin typeface="Arial" panose="020B0604020202020204" pitchFamily="34" charset="0"/>
                <a:ea typeface="ＭＳ Ｐゴシック" panose="020B0600070205080204" pitchFamily="50" charset="-128"/>
              </a:rPr>
              <a:t>Kimagut</a:t>
            </a:r>
            <a:r>
              <a:rPr lang="en-US" altLang="ja-JP" sz="1200" dirty="0">
                <a:latin typeface="Arial" panose="020B0604020202020204" pitchFamily="34" charset="0"/>
                <a:ea typeface="ＭＳ Ｐゴシック" panose="020B0600070205080204" pitchFamily="50" charset="-128"/>
              </a:rPr>
              <a:t> </a:t>
            </a:r>
            <a:r>
              <a:rPr lang="en-US" altLang="ja-JP" sz="1200" dirty="0" err="1">
                <a:latin typeface="Arial" panose="020B0604020202020204" pitchFamily="34" charset="0"/>
                <a:ea typeface="ＭＳ Ｐゴシック" panose="020B0600070205080204" pitchFamily="50" charset="-128"/>
              </a:rPr>
              <a:t>Sitienei</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9" name="TextBox 162">
            <a:extLst>
              <a:ext uri="{FF2B5EF4-FFF2-40B4-BE49-F238E27FC236}">
                <a16:creationId xmlns:a16="http://schemas.microsoft.com/office/drawing/2014/main" id="{64E115A2-C148-5C33-36BF-B27186368F0F}"/>
              </a:ext>
            </a:extLst>
          </p:cNvPr>
          <p:cNvSpPr txBox="1"/>
          <p:nvPr/>
        </p:nvSpPr>
        <p:spPr>
          <a:xfrm>
            <a:off x="8140126"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cxnSp>
        <p:nvCxnSpPr>
          <p:cNvPr id="50" name="Straight Connector 163">
            <a:extLst>
              <a:ext uri="{FF2B5EF4-FFF2-40B4-BE49-F238E27FC236}">
                <a16:creationId xmlns:a16="http://schemas.microsoft.com/office/drawing/2014/main" id="{1DF2BD0D-F3CE-E265-D0AA-40FE23FEACA4}"/>
              </a:ext>
            </a:extLst>
          </p:cNvPr>
          <p:cNvCxnSpPr>
            <a:cxnSpLocks/>
            <a:stCxn id="8" idx="3"/>
            <a:endCxn id="51" idx="1"/>
          </p:cNvCxnSpPr>
          <p:nvPr/>
        </p:nvCxnSpPr>
        <p:spPr>
          <a:xfrm>
            <a:off x="6024326" y="1496218"/>
            <a:ext cx="1807350" cy="62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166">
            <a:extLst>
              <a:ext uri="{FF2B5EF4-FFF2-40B4-BE49-F238E27FC236}">
                <a16:creationId xmlns:a16="http://schemas.microsoft.com/office/drawing/2014/main" id="{826F1BD0-4CE4-0264-5076-D38B9044627E}"/>
              </a:ext>
            </a:extLst>
          </p:cNvPr>
          <p:cNvSpPr txBox="1"/>
          <p:nvPr/>
        </p:nvSpPr>
        <p:spPr>
          <a:xfrm>
            <a:off x="7831676" y="1348556"/>
            <a:ext cx="1578005" cy="307777"/>
          </a:xfrm>
          <a:prstGeom prst="rect">
            <a:avLst/>
          </a:prstGeom>
          <a:noFill/>
        </p:spPr>
        <p:txBody>
          <a:bodyPr wrap="square" anchor="ctr" anchorCtr="0">
            <a:spAutoFit/>
          </a:bodyPr>
          <a:lstStyle/>
          <a:p>
            <a:pPr algn="ctr">
              <a:spcBef>
                <a:spcPts val="600"/>
              </a:spcBef>
              <a:spcAft>
                <a:spcPts val="600"/>
              </a:spcAft>
            </a:pPr>
            <a:r>
              <a:rPr lang="en-US" sz="1400" b="1" noProof="1">
                <a:latin typeface="+mj-ea"/>
                <a:ea typeface="+mj-ea"/>
              </a:rPr>
              <a:t>行政サービス部</a:t>
            </a:r>
          </a:p>
        </p:txBody>
      </p:sp>
      <p:cxnSp>
        <p:nvCxnSpPr>
          <p:cNvPr id="52" name="Straight Arrow Connector 119">
            <a:extLst>
              <a:ext uri="{FF2B5EF4-FFF2-40B4-BE49-F238E27FC236}">
                <a16:creationId xmlns:a16="http://schemas.microsoft.com/office/drawing/2014/main" id="{0801A3E1-A311-6865-61F8-831CA99494B7}"/>
              </a:ext>
            </a:extLst>
          </p:cNvPr>
          <p:cNvCxnSpPr>
            <a:cxnSpLocks/>
          </p:cNvCxnSpPr>
          <p:nvPr/>
        </p:nvCxnSpPr>
        <p:spPr>
          <a:xfrm flipH="1">
            <a:off x="2697441" y="3570427"/>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119">
            <a:extLst>
              <a:ext uri="{FF2B5EF4-FFF2-40B4-BE49-F238E27FC236}">
                <a16:creationId xmlns:a16="http://schemas.microsoft.com/office/drawing/2014/main" id="{7CC20926-7F77-6B9C-F47F-8600B0D89049}"/>
              </a:ext>
            </a:extLst>
          </p:cNvPr>
          <p:cNvCxnSpPr>
            <a:cxnSpLocks/>
          </p:cNvCxnSpPr>
          <p:nvPr/>
        </p:nvCxnSpPr>
        <p:spPr>
          <a:xfrm flipH="1">
            <a:off x="4227512" y="3555423"/>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19">
            <a:extLst>
              <a:ext uri="{FF2B5EF4-FFF2-40B4-BE49-F238E27FC236}">
                <a16:creationId xmlns:a16="http://schemas.microsoft.com/office/drawing/2014/main" id="{51E7A840-9194-5CC0-E832-0496A7DD92B6}"/>
              </a:ext>
            </a:extLst>
          </p:cNvPr>
          <p:cNvCxnSpPr>
            <a:cxnSpLocks/>
          </p:cNvCxnSpPr>
          <p:nvPr/>
        </p:nvCxnSpPr>
        <p:spPr>
          <a:xfrm flipH="1">
            <a:off x="5796220" y="3540419"/>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119">
            <a:extLst>
              <a:ext uri="{FF2B5EF4-FFF2-40B4-BE49-F238E27FC236}">
                <a16:creationId xmlns:a16="http://schemas.microsoft.com/office/drawing/2014/main" id="{5583172D-5104-742E-A4B4-7782223ABC97}"/>
              </a:ext>
            </a:extLst>
          </p:cNvPr>
          <p:cNvCxnSpPr>
            <a:cxnSpLocks/>
          </p:cNvCxnSpPr>
          <p:nvPr/>
        </p:nvCxnSpPr>
        <p:spPr>
          <a:xfrm flipH="1">
            <a:off x="7364928" y="3525415"/>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119">
            <a:extLst>
              <a:ext uri="{FF2B5EF4-FFF2-40B4-BE49-F238E27FC236}">
                <a16:creationId xmlns:a16="http://schemas.microsoft.com/office/drawing/2014/main" id="{00A6CD1B-C24E-E325-0FCB-EAF2CD01C156}"/>
              </a:ext>
            </a:extLst>
          </p:cNvPr>
          <p:cNvCxnSpPr>
            <a:cxnSpLocks/>
          </p:cNvCxnSpPr>
          <p:nvPr/>
        </p:nvCxnSpPr>
        <p:spPr>
          <a:xfrm flipH="1">
            <a:off x="8972273" y="3510411"/>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6CEB7F80-2BDC-A9C2-D18B-BA531C483997}"/>
              </a:ext>
            </a:extLst>
          </p:cNvPr>
          <p:cNvSpPr/>
          <p:nvPr/>
        </p:nvSpPr>
        <p:spPr>
          <a:xfrm>
            <a:off x="461005" y="3910606"/>
            <a:ext cx="1286015" cy="189465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1" name="正方形/長方形 60">
            <a:extLst>
              <a:ext uri="{FF2B5EF4-FFF2-40B4-BE49-F238E27FC236}">
                <a16:creationId xmlns:a16="http://schemas.microsoft.com/office/drawing/2014/main" id="{8A517905-BF43-07EA-59B6-9DFF78CD705E}"/>
              </a:ext>
            </a:extLst>
          </p:cNvPr>
          <p:cNvSpPr/>
          <p:nvPr/>
        </p:nvSpPr>
        <p:spPr>
          <a:xfrm>
            <a:off x="2045181" y="3910606"/>
            <a:ext cx="1286015" cy="189465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2" name="正方形/長方形 61">
            <a:extLst>
              <a:ext uri="{FF2B5EF4-FFF2-40B4-BE49-F238E27FC236}">
                <a16:creationId xmlns:a16="http://schemas.microsoft.com/office/drawing/2014/main" id="{5DD2DC5A-4F47-D3CE-BE28-B0014B01D6A2}"/>
              </a:ext>
            </a:extLst>
          </p:cNvPr>
          <p:cNvSpPr/>
          <p:nvPr/>
        </p:nvSpPr>
        <p:spPr>
          <a:xfrm>
            <a:off x="3634561" y="3910598"/>
            <a:ext cx="1286015" cy="1894666"/>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3" name="正方形/長方形 62">
            <a:extLst>
              <a:ext uri="{FF2B5EF4-FFF2-40B4-BE49-F238E27FC236}">
                <a16:creationId xmlns:a16="http://schemas.microsoft.com/office/drawing/2014/main" id="{7753F7AE-143C-75C4-3275-3F43E39A3835}"/>
              </a:ext>
            </a:extLst>
          </p:cNvPr>
          <p:cNvSpPr/>
          <p:nvPr/>
        </p:nvSpPr>
        <p:spPr>
          <a:xfrm>
            <a:off x="5141525" y="3910598"/>
            <a:ext cx="1286015" cy="1894666"/>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4" name="正方形/長方形 63">
            <a:extLst>
              <a:ext uri="{FF2B5EF4-FFF2-40B4-BE49-F238E27FC236}">
                <a16:creationId xmlns:a16="http://schemas.microsoft.com/office/drawing/2014/main" id="{A05B594B-E2B4-5A63-92AD-27BA246B2732}"/>
              </a:ext>
            </a:extLst>
          </p:cNvPr>
          <p:cNvSpPr/>
          <p:nvPr/>
        </p:nvSpPr>
        <p:spPr>
          <a:xfrm>
            <a:off x="6724874" y="3894079"/>
            <a:ext cx="1286015" cy="1900643"/>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5" name="正方形/長方形 64">
            <a:extLst>
              <a:ext uri="{FF2B5EF4-FFF2-40B4-BE49-F238E27FC236}">
                <a16:creationId xmlns:a16="http://schemas.microsoft.com/office/drawing/2014/main" id="{8310404C-793A-13D7-50A4-6E842F724FC0}"/>
              </a:ext>
            </a:extLst>
          </p:cNvPr>
          <p:cNvSpPr/>
          <p:nvPr/>
        </p:nvSpPr>
        <p:spPr>
          <a:xfrm>
            <a:off x="8300368" y="3894080"/>
            <a:ext cx="1286015" cy="1900642"/>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6" name="TextBox 16">
            <a:extLst>
              <a:ext uri="{FF2B5EF4-FFF2-40B4-BE49-F238E27FC236}">
                <a16:creationId xmlns:a16="http://schemas.microsoft.com/office/drawing/2014/main" id="{6A441161-5C55-3F3D-A549-1C27CB55FAF9}"/>
              </a:ext>
            </a:extLst>
          </p:cNvPr>
          <p:cNvSpPr txBox="1"/>
          <p:nvPr/>
        </p:nvSpPr>
        <p:spPr>
          <a:xfrm>
            <a:off x="416496" y="4002683"/>
            <a:ext cx="1324683" cy="461665"/>
          </a:xfrm>
          <a:prstGeom prst="rect">
            <a:avLst/>
          </a:prstGeom>
          <a:noFill/>
        </p:spPr>
        <p:txBody>
          <a:bodyPr wrap="square">
            <a:spAutoFit/>
          </a:bodyPr>
          <a:lstStyle/>
          <a:p>
            <a:pPr algn="ctr">
              <a:spcBef>
                <a:spcPts val="600"/>
              </a:spcBef>
              <a:spcAft>
                <a:spcPts val="600"/>
              </a:spcAft>
            </a:pPr>
            <a:r>
              <a:rPr lang="en-US" sz="1200" noProof="1">
                <a:latin typeface="+mj-ea"/>
                <a:ea typeface="+mj-ea"/>
              </a:rPr>
              <a:t>疾病サーベイランスと疫学的対応</a:t>
            </a:r>
          </a:p>
        </p:txBody>
      </p:sp>
      <p:sp>
        <p:nvSpPr>
          <p:cNvPr id="67" name="TextBox 115">
            <a:extLst>
              <a:ext uri="{FF2B5EF4-FFF2-40B4-BE49-F238E27FC236}">
                <a16:creationId xmlns:a16="http://schemas.microsoft.com/office/drawing/2014/main" id="{6A3DCBE4-C431-DC83-E547-3FED72B1623B}"/>
              </a:ext>
            </a:extLst>
          </p:cNvPr>
          <p:cNvSpPr txBox="1"/>
          <p:nvPr/>
        </p:nvSpPr>
        <p:spPr>
          <a:xfrm>
            <a:off x="345977" y="4670435"/>
            <a:ext cx="154306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ラボサービス</a:t>
            </a:r>
          </a:p>
        </p:txBody>
      </p:sp>
      <p:sp>
        <p:nvSpPr>
          <p:cNvPr id="68" name="TextBox 117">
            <a:extLst>
              <a:ext uri="{FF2B5EF4-FFF2-40B4-BE49-F238E27FC236}">
                <a16:creationId xmlns:a16="http://schemas.microsoft.com/office/drawing/2014/main" id="{FC49D7BD-7C45-9936-6094-8111E4E73435}"/>
              </a:ext>
            </a:extLst>
          </p:cNvPr>
          <p:cNvSpPr txBox="1"/>
          <p:nvPr/>
        </p:nvSpPr>
        <p:spPr>
          <a:xfrm>
            <a:off x="316041" y="5356811"/>
            <a:ext cx="154306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環境衛生</a:t>
            </a:r>
          </a:p>
        </p:txBody>
      </p:sp>
      <p:sp>
        <p:nvSpPr>
          <p:cNvPr id="69" name="TextBox 41">
            <a:extLst>
              <a:ext uri="{FF2B5EF4-FFF2-40B4-BE49-F238E27FC236}">
                <a16:creationId xmlns:a16="http://schemas.microsoft.com/office/drawing/2014/main" id="{E6E8BF76-1879-C1BB-0A88-524248D2A25F}"/>
              </a:ext>
            </a:extLst>
          </p:cNvPr>
          <p:cNvSpPr txBox="1"/>
          <p:nvPr/>
        </p:nvSpPr>
        <p:spPr>
          <a:xfrm>
            <a:off x="1879247" y="5431289"/>
            <a:ext cx="1650148"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環境衛生課</a:t>
            </a:r>
          </a:p>
        </p:txBody>
      </p:sp>
      <p:sp>
        <p:nvSpPr>
          <p:cNvPr id="70" name="TextBox 135">
            <a:extLst>
              <a:ext uri="{FF2B5EF4-FFF2-40B4-BE49-F238E27FC236}">
                <a16:creationId xmlns:a16="http://schemas.microsoft.com/office/drawing/2014/main" id="{FC02FF81-D937-4FD4-6492-5B1C3EAEF16C}"/>
              </a:ext>
            </a:extLst>
          </p:cNvPr>
          <p:cNvSpPr txBox="1"/>
          <p:nvPr/>
        </p:nvSpPr>
        <p:spPr>
          <a:xfrm>
            <a:off x="2047448" y="4010426"/>
            <a:ext cx="1286015" cy="461665"/>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国民輸血とヒト臓器移植</a:t>
            </a:r>
          </a:p>
        </p:txBody>
      </p:sp>
      <p:sp>
        <p:nvSpPr>
          <p:cNvPr id="74" name="TextBox 139">
            <a:extLst>
              <a:ext uri="{FF2B5EF4-FFF2-40B4-BE49-F238E27FC236}">
                <a16:creationId xmlns:a16="http://schemas.microsoft.com/office/drawing/2014/main" id="{699364FA-EE3E-5777-80FF-25DD46795D7A}"/>
              </a:ext>
            </a:extLst>
          </p:cNvPr>
          <p:cNvSpPr txBox="1"/>
          <p:nvPr/>
        </p:nvSpPr>
        <p:spPr>
          <a:xfrm>
            <a:off x="1959880" y="4602149"/>
            <a:ext cx="1543064" cy="461665"/>
          </a:xfrm>
          <a:prstGeom prst="rect">
            <a:avLst/>
          </a:prstGeom>
          <a:noFill/>
        </p:spPr>
        <p:txBody>
          <a:bodyPr wrap="square">
            <a:spAutoFit/>
          </a:bodyPr>
          <a:lstStyle/>
          <a:p>
            <a:pPr algn="ctr"/>
            <a:r>
              <a:rPr lang="en-US" sz="1200" noProof="1">
                <a:latin typeface="+mj-ea"/>
                <a:ea typeface="+mj-ea"/>
              </a:rPr>
              <a:t>国民保健システム</a:t>
            </a:r>
          </a:p>
          <a:p>
            <a:pPr algn="ctr"/>
            <a:r>
              <a:rPr lang="en-US" sz="1200" noProof="1">
                <a:latin typeface="+mj-ea"/>
                <a:ea typeface="+mj-ea"/>
              </a:rPr>
              <a:t>の強化</a:t>
            </a:r>
          </a:p>
        </p:txBody>
      </p:sp>
      <p:sp>
        <p:nvSpPr>
          <p:cNvPr id="77" name="TextBox 143">
            <a:extLst>
              <a:ext uri="{FF2B5EF4-FFF2-40B4-BE49-F238E27FC236}">
                <a16:creationId xmlns:a16="http://schemas.microsoft.com/office/drawing/2014/main" id="{F922B63E-6077-CCBB-5693-1E5B013070CD}"/>
              </a:ext>
            </a:extLst>
          </p:cNvPr>
          <p:cNvSpPr txBox="1"/>
          <p:nvPr/>
        </p:nvSpPr>
        <p:spPr>
          <a:xfrm>
            <a:off x="3472888" y="3992335"/>
            <a:ext cx="1543064" cy="276999"/>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非</a:t>
            </a:r>
            <a:r>
              <a:rPr lang="ja-JP" altLang="en-US" sz="1200" noProof="1">
                <a:latin typeface="+mj-ea"/>
                <a:ea typeface="+mj-ea"/>
              </a:rPr>
              <a:t>感染</a:t>
            </a:r>
            <a:r>
              <a:rPr lang="en-US" sz="1200" noProof="1">
                <a:latin typeface="+mj-ea"/>
                <a:ea typeface="+mj-ea"/>
              </a:rPr>
              <a:t>性疾患</a:t>
            </a:r>
          </a:p>
        </p:txBody>
      </p:sp>
      <p:sp>
        <p:nvSpPr>
          <p:cNvPr id="79" name="TextBox 144">
            <a:extLst>
              <a:ext uri="{FF2B5EF4-FFF2-40B4-BE49-F238E27FC236}">
                <a16:creationId xmlns:a16="http://schemas.microsoft.com/office/drawing/2014/main" id="{9FE064CE-CCE5-B1EE-FBA1-198B96F8818C}"/>
              </a:ext>
            </a:extLst>
          </p:cNvPr>
          <p:cNvSpPr txBox="1"/>
          <p:nvPr/>
        </p:nvSpPr>
        <p:spPr>
          <a:xfrm>
            <a:off x="3445571" y="4799280"/>
            <a:ext cx="1680103" cy="461665"/>
          </a:xfrm>
          <a:prstGeom prst="rect">
            <a:avLst/>
          </a:prstGeom>
          <a:noFill/>
        </p:spPr>
        <p:txBody>
          <a:bodyPr wrap="square">
            <a:spAutoFit/>
          </a:bodyPr>
          <a:lstStyle/>
          <a:p>
            <a:pPr algn="ctr"/>
            <a:r>
              <a:rPr lang="en-US" sz="1200" noProof="1">
                <a:latin typeface="+mj-ea"/>
                <a:ea typeface="+mj-ea"/>
              </a:rPr>
              <a:t>プライマリ・</a:t>
            </a:r>
          </a:p>
          <a:p>
            <a:pPr algn="ctr"/>
            <a:r>
              <a:rPr lang="en-US" sz="1200" noProof="1">
                <a:latin typeface="+mj-ea"/>
                <a:ea typeface="+mj-ea"/>
              </a:rPr>
              <a:t>ヘルスケア</a:t>
            </a:r>
          </a:p>
        </p:txBody>
      </p:sp>
      <p:sp>
        <p:nvSpPr>
          <p:cNvPr id="80" name="TextBox 147">
            <a:extLst>
              <a:ext uri="{FF2B5EF4-FFF2-40B4-BE49-F238E27FC236}">
                <a16:creationId xmlns:a16="http://schemas.microsoft.com/office/drawing/2014/main" id="{48BE2AF5-9904-CE8E-9DD1-7945EA4464BB}"/>
              </a:ext>
            </a:extLst>
          </p:cNvPr>
          <p:cNvSpPr txBox="1"/>
          <p:nvPr/>
        </p:nvSpPr>
        <p:spPr>
          <a:xfrm>
            <a:off x="3475616" y="4405018"/>
            <a:ext cx="1539817" cy="276999"/>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家族の健康</a:t>
            </a:r>
          </a:p>
        </p:txBody>
      </p:sp>
      <p:sp>
        <p:nvSpPr>
          <p:cNvPr id="81" name="TextBox 148">
            <a:extLst>
              <a:ext uri="{FF2B5EF4-FFF2-40B4-BE49-F238E27FC236}">
                <a16:creationId xmlns:a16="http://schemas.microsoft.com/office/drawing/2014/main" id="{3A15D624-0F98-9575-23F2-B079FDCDDBAC}"/>
              </a:ext>
            </a:extLst>
          </p:cNvPr>
          <p:cNvSpPr txBox="1"/>
          <p:nvPr/>
        </p:nvSpPr>
        <p:spPr>
          <a:xfrm>
            <a:off x="3510855" y="5333058"/>
            <a:ext cx="1567501" cy="461665"/>
          </a:xfrm>
          <a:prstGeom prst="rect">
            <a:avLst/>
          </a:prstGeom>
          <a:noFill/>
        </p:spPr>
        <p:txBody>
          <a:bodyPr wrap="square">
            <a:spAutoFit/>
          </a:bodyPr>
          <a:lstStyle/>
          <a:p>
            <a:pPr algn="ctr"/>
            <a:r>
              <a:rPr lang="en-US" sz="1200" noProof="1">
                <a:latin typeface="+mj-ea"/>
                <a:ea typeface="+mj-ea"/>
              </a:rPr>
              <a:t>戦略的国家公衆</a:t>
            </a:r>
          </a:p>
          <a:p>
            <a:pPr algn="ctr"/>
            <a:r>
              <a:rPr lang="en-US" sz="1200" noProof="1">
                <a:latin typeface="+mj-ea"/>
                <a:ea typeface="+mj-ea"/>
              </a:rPr>
              <a:t>衛生プログラム</a:t>
            </a:r>
          </a:p>
        </p:txBody>
      </p:sp>
      <p:sp>
        <p:nvSpPr>
          <p:cNvPr id="83" name="TextBox 48">
            <a:extLst>
              <a:ext uri="{FF2B5EF4-FFF2-40B4-BE49-F238E27FC236}">
                <a16:creationId xmlns:a16="http://schemas.microsoft.com/office/drawing/2014/main" id="{32140914-9CC8-8EC6-58DC-C307273B0C5B}"/>
              </a:ext>
            </a:extLst>
          </p:cNvPr>
          <p:cNvSpPr txBox="1"/>
          <p:nvPr/>
        </p:nvSpPr>
        <p:spPr>
          <a:xfrm>
            <a:off x="5030693" y="4150843"/>
            <a:ext cx="1552780" cy="461665"/>
          </a:xfrm>
          <a:prstGeom prst="rect">
            <a:avLst/>
          </a:prstGeom>
          <a:noFill/>
        </p:spPr>
        <p:txBody>
          <a:bodyPr wrap="square">
            <a:spAutoFit/>
          </a:bodyPr>
          <a:lstStyle/>
          <a:p>
            <a:pPr algn="ctr"/>
            <a:r>
              <a:rPr lang="en-US" sz="1200" noProof="1">
                <a:latin typeface="+mj-ea"/>
                <a:ea typeface="+mj-ea"/>
              </a:rPr>
              <a:t>衛生基準と</a:t>
            </a:r>
          </a:p>
          <a:p>
            <a:pPr algn="ctr"/>
            <a:r>
              <a:rPr lang="en-US" sz="1200" noProof="1">
                <a:latin typeface="+mj-ea"/>
                <a:ea typeface="+mj-ea"/>
              </a:rPr>
              <a:t>品質保証</a:t>
            </a:r>
          </a:p>
        </p:txBody>
      </p:sp>
      <p:sp>
        <p:nvSpPr>
          <p:cNvPr id="85" name="TextBox 49">
            <a:extLst>
              <a:ext uri="{FF2B5EF4-FFF2-40B4-BE49-F238E27FC236}">
                <a16:creationId xmlns:a16="http://schemas.microsoft.com/office/drawing/2014/main" id="{81DDDC7E-E12F-33D6-A2AC-1AE984B104FD}"/>
              </a:ext>
            </a:extLst>
          </p:cNvPr>
          <p:cNvSpPr txBox="1"/>
          <p:nvPr/>
        </p:nvSpPr>
        <p:spPr>
          <a:xfrm>
            <a:off x="5085820" y="5168925"/>
            <a:ext cx="139742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保健法規</a:t>
            </a:r>
          </a:p>
        </p:txBody>
      </p:sp>
      <p:sp>
        <p:nvSpPr>
          <p:cNvPr id="86" name="TextBox 50">
            <a:extLst>
              <a:ext uri="{FF2B5EF4-FFF2-40B4-BE49-F238E27FC236}">
                <a16:creationId xmlns:a16="http://schemas.microsoft.com/office/drawing/2014/main" id="{8261EF19-2CA5-12A1-B8AC-CFD889F0504E}"/>
              </a:ext>
            </a:extLst>
          </p:cNvPr>
          <p:cNvSpPr txBox="1"/>
          <p:nvPr/>
        </p:nvSpPr>
        <p:spPr>
          <a:xfrm>
            <a:off x="6570663" y="4241259"/>
            <a:ext cx="1583582" cy="280831"/>
          </a:xfrm>
          <a:prstGeom prst="rect">
            <a:avLst/>
          </a:prstGeom>
          <a:noFill/>
        </p:spPr>
        <p:txBody>
          <a:bodyPr wrap="square">
            <a:spAutoFit/>
          </a:bodyPr>
          <a:lstStyle/>
          <a:p>
            <a:pPr algn="ctr">
              <a:spcBef>
                <a:spcPts val="600"/>
              </a:spcBef>
              <a:spcAft>
                <a:spcPts val="600"/>
              </a:spcAft>
            </a:pPr>
            <a:r>
              <a:rPr lang="en-US" sz="1200" noProof="1">
                <a:latin typeface="+mj-ea"/>
                <a:ea typeface="+mj-ea"/>
              </a:rPr>
              <a:t>保健部門調整課</a:t>
            </a:r>
          </a:p>
        </p:txBody>
      </p:sp>
      <p:sp>
        <p:nvSpPr>
          <p:cNvPr id="87" name="TextBox 51">
            <a:extLst>
              <a:ext uri="{FF2B5EF4-FFF2-40B4-BE49-F238E27FC236}">
                <a16:creationId xmlns:a16="http://schemas.microsoft.com/office/drawing/2014/main" id="{133BB0FA-6518-D616-AC67-24F8F8A6A696}"/>
              </a:ext>
            </a:extLst>
          </p:cNvPr>
          <p:cNvSpPr txBox="1"/>
          <p:nvPr/>
        </p:nvSpPr>
        <p:spPr>
          <a:xfrm>
            <a:off x="6551704" y="5178399"/>
            <a:ext cx="1621500" cy="276382"/>
          </a:xfrm>
          <a:prstGeom prst="rect">
            <a:avLst/>
          </a:prstGeom>
          <a:noFill/>
        </p:spPr>
        <p:txBody>
          <a:bodyPr wrap="square">
            <a:spAutoFit/>
          </a:bodyPr>
          <a:lstStyle/>
          <a:p>
            <a:pPr algn="ctr">
              <a:spcBef>
                <a:spcPts val="600"/>
              </a:spcBef>
              <a:spcAft>
                <a:spcPts val="600"/>
              </a:spcAft>
            </a:pPr>
            <a:r>
              <a:rPr lang="en-US" sz="1200" noProof="1">
                <a:latin typeface="+mj-ea"/>
                <a:ea typeface="+mj-ea"/>
              </a:rPr>
              <a:t>保健部門総務課</a:t>
            </a:r>
          </a:p>
        </p:txBody>
      </p:sp>
      <p:sp>
        <p:nvSpPr>
          <p:cNvPr id="88" name="TextBox 158">
            <a:extLst>
              <a:ext uri="{FF2B5EF4-FFF2-40B4-BE49-F238E27FC236}">
                <a16:creationId xmlns:a16="http://schemas.microsoft.com/office/drawing/2014/main" id="{88C5085D-C063-5DB6-D178-D1934E85E5B4}"/>
              </a:ext>
            </a:extLst>
          </p:cNvPr>
          <p:cNvSpPr txBox="1"/>
          <p:nvPr/>
        </p:nvSpPr>
        <p:spPr>
          <a:xfrm>
            <a:off x="8308223" y="4118118"/>
            <a:ext cx="1284871" cy="646331"/>
          </a:xfrm>
          <a:prstGeom prst="rect">
            <a:avLst/>
          </a:prstGeom>
          <a:noFill/>
        </p:spPr>
        <p:txBody>
          <a:bodyPr wrap="square">
            <a:spAutoFit/>
          </a:bodyPr>
          <a:lstStyle/>
          <a:p>
            <a:pPr algn="ctr">
              <a:spcBef>
                <a:spcPts val="600"/>
              </a:spcBef>
              <a:spcAft>
                <a:spcPts val="600"/>
              </a:spcAft>
            </a:pPr>
            <a:r>
              <a:rPr lang="en-US" sz="1200" noProof="1">
                <a:latin typeface="+mj-ea"/>
                <a:ea typeface="+mj-ea"/>
              </a:rPr>
              <a:t>保健セクターのモニタリング、評価、情報</a:t>
            </a:r>
          </a:p>
        </p:txBody>
      </p:sp>
      <p:sp>
        <p:nvSpPr>
          <p:cNvPr id="90" name="TextBox 159">
            <a:extLst>
              <a:ext uri="{FF2B5EF4-FFF2-40B4-BE49-F238E27FC236}">
                <a16:creationId xmlns:a16="http://schemas.microsoft.com/office/drawing/2014/main" id="{83E94E20-B6FC-19D6-94D2-D18C0E45308B}"/>
              </a:ext>
            </a:extLst>
          </p:cNvPr>
          <p:cNvSpPr txBox="1"/>
          <p:nvPr/>
        </p:nvSpPr>
        <p:spPr>
          <a:xfrm>
            <a:off x="8251816" y="5090189"/>
            <a:ext cx="1440914" cy="461665"/>
          </a:xfrm>
          <a:prstGeom prst="rect">
            <a:avLst/>
          </a:prstGeom>
          <a:noFill/>
        </p:spPr>
        <p:txBody>
          <a:bodyPr wrap="square">
            <a:spAutoFit/>
          </a:bodyPr>
          <a:lstStyle/>
          <a:p>
            <a:pPr algn="ctr">
              <a:spcBef>
                <a:spcPts val="600"/>
              </a:spcBef>
              <a:spcAft>
                <a:spcPts val="600"/>
              </a:spcAft>
            </a:pPr>
            <a:r>
              <a:rPr lang="en-US" sz="1200" noProof="1">
                <a:latin typeface="+mj-ea"/>
                <a:ea typeface="+mj-ea"/>
              </a:rPr>
              <a:t>保健政策</a:t>
            </a:r>
            <a:r>
              <a:rPr lang="ja-JP" altLang="en-US" sz="1200" noProof="1">
                <a:latin typeface="+mj-ea"/>
                <a:ea typeface="+mj-ea"/>
              </a:rPr>
              <a:t>の　　　　</a:t>
            </a:r>
            <a:r>
              <a:rPr lang="en-US" sz="1200" noProof="1">
                <a:latin typeface="+mj-ea"/>
                <a:ea typeface="+mj-ea"/>
              </a:rPr>
              <a:t>研究</a:t>
            </a:r>
            <a:r>
              <a:rPr lang="ja-JP" altLang="en-US" sz="1200" noProof="1">
                <a:latin typeface="+mj-ea"/>
                <a:ea typeface="+mj-ea"/>
              </a:rPr>
              <a:t>・</a:t>
            </a:r>
            <a:r>
              <a:rPr lang="en-US" sz="1200" noProof="1">
                <a:latin typeface="+mj-ea"/>
                <a:ea typeface="+mj-ea"/>
              </a:rPr>
              <a:t>開発</a:t>
            </a:r>
          </a:p>
        </p:txBody>
      </p:sp>
      <p:sp>
        <p:nvSpPr>
          <p:cNvPr id="112" name="TextBox 26">
            <a:extLst>
              <a:ext uri="{FF2B5EF4-FFF2-40B4-BE49-F238E27FC236}">
                <a16:creationId xmlns:a16="http://schemas.microsoft.com/office/drawing/2014/main" id="{36BC440F-8713-7BF3-F11C-4DD276923E45}"/>
              </a:ext>
            </a:extLst>
          </p:cNvPr>
          <p:cNvSpPr txBox="1"/>
          <p:nvPr/>
        </p:nvSpPr>
        <p:spPr>
          <a:xfrm>
            <a:off x="5155473" y="2279993"/>
            <a:ext cx="1338619" cy="461665"/>
          </a:xfrm>
          <a:prstGeom prst="rect">
            <a:avLst/>
          </a:prstGeom>
          <a:solidFill>
            <a:schemeClr val="accent1"/>
          </a:solidFill>
          <a:ln>
            <a:solidFill>
              <a:schemeClr val="accent1"/>
            </a:solidFill>
          </a:ln>
        </p:spPr>
        <p:txBody>
          <a:bodyPr wrap="square" anchor="ctr" anchorCtr="0">
            <a:spAutoFit/>
          </a:bodyPr>
          <a:lstStyle>
            <a:defPPr>
              <a:defRPr lang="ja-JP"/>
            </a:defPPr>
            <a:lvl1pPr algn="ctr">
              <a:spcAft>
                <a:spcPts val="200"/>
              </a:spcAft>
              <a:defRPr sz="1200" b="1">
                <a:latin typeface="MS PGothic" panose="020B0600070205080204" pitchFamily="34" charset="-128"/>
                <a:ea typeface="MS PGothic" panose="020B0600070205080204" pitchFamily="34" charset="-128"/>
              </a:defRPr>
            </a:lvl1pPr>
          </a:lstStyle>
          <a:p>
            <a:r>
              <a:rPr lang="en-US" altLang="ja-JP" noProof="1">
                <a:solidFill>
                  <a:schemeClr val="bg1"/>
                </a:solidFill>
                <a:latin typeface="HGP創英角ｺﾞｼｯｸUB" panose="020B0900000000000000" pitchFamily="50" charset="-128"/>
                <a:ea typeface="HGP創英角ｺﾞｼｯｸUB" panose="020B0900000000000000" pitchFamily="50" charset="-128"/>
              </a:rPr>
              <a:t>衛生基準と品質保証</a:t>
            </a:r>
          </a:p>
        </p:txBody>
      </p:sp>
      <p:sp>
        <p:nvSpPr>
          <p:cNvPr id="113" name="正方形/長方形 112">
            <a:extLst>
              <a:ext uri="{FF2B5EF4-FFF2-40B4-BE49-F238E27FC236}">
                <a16:creationId xmlns:a16="http://schemas.microsoft.com/office/drawing/2014/main" id="{F5B4EB9E-8F9D-38CE-CB4F-3901C4067B92}"/>
              </a:ext>
            </a:extLst>
          </p:cNvPr>
          <p:cNvSpPr/>
          <p:nvPr/>
        </p:nvSpPr>
        <p:spPr bwMode="gray">
          <a:xfrm>
            <a:off x="3570036" y="2278616"/>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en-US" altLang="ja-JP" sz="1200" b="1" noProof="1">
                <a:solidFill>
                  <a:schemeClr val="bg1"/>
                </a:solidFill>
                <a:latin typeface="HGP創英角ｺﾞｼｯｸUB" panose="020B0900000000000000" pitchFamily="50" charset="-128"/>
                <a:ea typeface="HGP創英角ｺﾞｼｯｸUB" panose="020B0900000000000000" pitchFamily="50" charset="-128"/>
              </a:rPr>
              <a:t>予防と健康増進</a:t>
            </a:r>
          </a:p>
        </p:txBody>
      </p:sp>
      <p:sp>
        <p:nvSpPr>
          <p:cNvPr id="116" name="正方形/長方形 115">
            <a:extLst>
              <a:ext uri="{FF2B5EF4-FFF2-40B4-BE49-F238E27FC236}">
                <a16:creationId xmlns:a16="http://schemas.microsoft.com/office/drawing/2014/main" id="{637397FF-561B-2E6D-B816-2EA7BD87ADB6}"/>
              </a:ext>
            </a:extLst>
          </p:cNvPr>
          <p:cNvSpPr/>
          <p:nvPr/>
        </p:nvSpPr>
        <p:spPr bwMode="gray">
          <a:xfrm>
            <a:off x="2038639" y="2267851"/>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ja-JP" altLang="en-US" sz="1200" b="1" noProof="1">
                <a:solidFill>
                  <a:schemeClr val="bg1"/>
                </a:solidFill>
                <a:latin typeface="HGP創英角ｺﾞｼｯｸUB" panose="020B0900000000000000" pitchFamily="50" charset="-128"/>
                <a:ea typeface="HGP創英角ｺﾞｼｯｸUB" panose="020B0900000000000000" pitchFamily="50" charset="-128"/>
              </a:rPr>
              <a:t>ヘルスケアサービス</a:t>
            </a:r>
            <a:endParaRPr lang="en-US" altLang="ja-JP" sz="1200" b="1" noProof="1">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7" name="正方形/長方形 116">
            <a:extLst>
              <a:ext uri="{FF2B5EF4-FFF2-40B4-BE49-F238E27FC236}">
                <a16:creationId xmlns:a16="http://schemas.microsoft.com/office/drawing/2014/main" id="{5DF240F3-CD09-A888-2C60-6A2E68226430}"/>
              </a:ext>
            </a:extLst>
          </p:cNvPr>
          <p:cNvSpPr/>
          <p:nvPr/>
        </p:nvSpPr>
        <p:spPr bwMode="gray">
          <a:xfrm>
            <a:off x="496501" y="2276715"/>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ja-JP" altLang="en-US" sz="1200" b="1" noProof="1">
                <a:solidFill>
                  <a:schemeClr val="bg1"/>
                </a:solidFill>
                <a:latin typeface="HGP創英角ｺﾞｼｯｸUB" panose="020B0900000000000000" pitchFamily="50" charset="-128"/>
                <a:ea typeface="HGP創英角ｺﾞｼｯｸUB" panose="020B0900000000000000" pitchFamily="50" charset="-128"/>
              </a:rPr>
              <a:t>公衆衛生総局</a:t>
            </a:r>
            <a:endParaRPr lang="en-US" altLang="ja-JP" sz="1200" b="1" noProof="1">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8" name="テキスト ボックス 117">
            <a:extLst>
              <a:ext uri="{FF2B5EF4-FFF2-40B4-BE49-F238E27FC236}">
                <a16:creationId xmlns:a16="http://schemas.microsoft.com/office/drawing/2014/main" id="{AD88F772-7154-FCE0-3D05-39E4BA3C5C16}"/>
              </a:ext>
            </a:extLst>
          </p:cNvPr>
          <p:cNvSpPr txBox="1"/>
          <p:nvPr/>
        </p:nvSpPr>
        <p:spPr bwMode="gray">
          <a:xfrm>
            <a:off x="366540" y="6397554"/>
            <a:ext cx="5929312" cy="215444"/>
          </a:xfrm>
          <a:prstGeom prst="rect">
            <a:avLst/>
          </a:prstGeom>
          <a:noFill/>
        </p:spPr>
        <p:txBody>
          <a:bodyPr wrap="square">
            <a:spAutoFit/>
          </a:bodyPr>
          <a:lstStyle/>
          <a:p>
            <a:r>
              <a:rPr lang="ja-JP" altLang="en-US" sz="800" noProof="1"/>
              <a:t>（出所）</a:t>
            </a:r>
            <a:r>
              <a:rPr kumimoji="1" lang="ja-JP" altLang="en-US" sz="800" noProof="1"/>
              <a:t>ケニア保健省ホームページ</a:t>
            </a:r>
          </a:p>
        </p:txBody>
      </p:sp>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133564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保健</a:t>
            </a:r>
            <a:r>
              <a:rPr lang="en-US" altLang="ja-JP" noProof="1">
                <a:latin typeface="HGP創英角ｺﾞｼｯｸUB" panose="020B0900000000000000" pitchFamily="50" charset="-128"/>
              </a:rPr>
              <a:t>省内のキーパーソンに関する情報</a:t>
            </a:r>
            <a:endParaRPr kumimoji="1" lang="ja-JP" altLang="en-US" noProof="1">
              <a:latin typeface="HGP創英角ｺﾞｼｯｸUB" panose="020B0900000000000000" pitchFamily="50" charset="-128"/>
            </a:endParaRPr>
          </a:p>
        </p:txBody>
      </p:sp>
      <p:graphicFrame>
        <p:nvGraphicFramePr>
          <p:cNvPr id="3" name="Table 6">
            <a:extLst>
              <a:ext uri="{FF2B5EF4-FFF2-40B4-BE49-F238E27FC236}">
                <a16:creationId xmlns:a16="http://schemas.microsoft.com/office/drawing/2014/main" id="{EF523FA9-8512-75B3-E766-AB07FDE0DDEB}"/>
              </a:ext>
            </a:extLst>
          </p:cNvPr>
          <p:cNvGraphicFramePr>
            <a:graphicFrameLocks noGrp="1"/>
          </p:cNvGraphicFramePr>
          <p:nvPr>
            <p:extLst>
              <p:ext uri="{D42A27DB-BD31-4B8C-83A1-F6EECF244321}">
                <p14:modId xmlns:p14="http://schemas.microsoft.com/office/powerpoint/2010/main" val="797891077"/>
              </p:ext>
            </p:extLst>
          </p:nvPr>
        </p:nvGraphicFramePr>
        <p:xfrm>
          <a:off x="216101" y="1094317"/>
          <a:ext cx="9505952" cy="4501898"/>
        </p:xfrm>
        <a:graphic>
          <a:graphicData uri="http://schemas.openxmlformats.org/drawingml/2006/table">
            <a:tbl>
              <a:tblPr firstRow="1" bandRow="1">
                <a:tableStyleId>{5C22544A-7EE6-4342-B048-85BDC9FD1C3A}</a:tableStyleId>
              </a:tblPr>
              <a:tblGrid>
                <a:gridCol w="1800647">
                  <a:extLst>
                    <a:ext uri="{9D8B030D-6E8A-4147-A177-3AD203B41FA5}">
                      <a16:colId xmlns:a16="http://schemas.microsoft.com/office/drawing/2014/main" val="3342088967"/>
                    </a:ext>
                  </a:extLst>
                </a:gridCol>
                <a:gridCol w="3528392">
                  <a:extLst>
                    <a:ext uri="{9D8B030D-6E8A-4147-A177-3AD203B41FA5}">
                      <a16:colId xmlns:a16="http://schemas.microsoft.com/office/drawing/2014/main" val="1023858677"/>
                    </a:ext>
                  </a:extLst>
                </a:gridCol>
                <a:gridCol w="1800425">
                  <a:extLst>
                    <a:ext uri="{9D8B030D-6E8A-4147-A177-3AD203B41FA5}">
                      <a16:colId xmlns:a16="http://schemas.microsoft.com/office/drawing/2014/main" val="3015508182"/>
                    </a:ext>
                  </a:extLst>
                </a:gridCol>
                <a:gridCol w="2376488">
                  <a:extLst>
                    <a:ext uri="{9D8B030D-6E8A-4147-A177-3AD203B41FA5}">
                      <a16:colId xmlns:a16="http://schemas.microsoft.com/office/drawing/2014/main" val="471998321"/>
                    </a:ext>
                  </a:extLst>
                </a:gridCol>
              </a:tblGrid>
              <a:tr h="417555">
                <a:tc>
                  <a:txBody>
                    <a:bodyPr/>
                    <a:lstStyle/>
                    <a:p>
                      <a:pPr algn="ctr"/>
                      <a:r>
                        <a:rPr lang="en-US" sz="1400" noProof="1">
                          <a:latin typeface="HGP創英角ｺﾞｼｯｸUB" panose="020B0900000000000000" pitchFamily="50" charset="-128"/>
                          <a:ea typeface="HGP創英角ｺﾞｼｯｸUB" panose="020B0900000000000000" pitchFamily="50" charset="-128"/>
                        </a:rPr>
                        <a:t>個人名</a:t>
                      </a:r>
                    </a:p>
                  </a:txBody>
                  <a:tcPr anchor="ctr"/>
                </a:tc>
                <a:tc>
                  <a:txBody>
                    <a:bodyPr/>
                    <a:lstStyle/>
                    <a:p>
                      <a:pPr algn="ctr"/>
                      <a:r>
                        <a:rPr lang="en-US" sz="1400" noProof="1">
                          <a:latin typeface="HGP創英角ｺﾞｼｯｸUB" panose="020B0900000000000000" pitchFamily="50" charset="-128"/>
                          <a:ea typeface="HGP創英角ｺﾞｼｯｸUB" panose="020B0900000000000000" pitchFamily="50" charset="-128"/>
                        </a:rPr>
                        <a:t>保有ポジション</a:t>
                      </a:r>
                    </a:p>
                  </a:txBody>
                  <a:tcPr anchor="ctr"/>
                </a:tc>
                <a:tc>
                  <a:txBody>
                    <a:bodyPr/>
                    <a:lstStyle/>
                    <a:p>
                      <a:pPr algn="ctr"/>
                      <a:r>
                        <a:rPr lang="ja-JP" altLang="en-US" sz="1400" noProof="1">
                          <a:latin typeface="HGP創英角ｺﾞｼｯｸUB" panose="020B0900000000000000" pitchFamily="50" charset="-128"/>
                          <a:ea typeface="HGP創英角ｺﾞｼｯｸUB" panose="020B0900000000000000" pitchFamily="50" charset="-128"/>
                        </a:rPr>
                        <a:t>部局</a:t>
                      </a:r>
                      <a:endParaRPr lang="en-US" sz="1400" noProof="1">
                        <a:latin typeface="HGP創英角ｺﾞｼｯｸUB" panose="020B0900000000000000" pitchFamily="50" charset="-128"/>
                        <a:ea typeface="HGP創英角ｺﾞｼｯｸUB" panose="020B0900000000000000" pitchFamily="50" charset="-128"/>
                      </a:endParaRPr>
                    </a:p>
                  </a:txBody>
                  <a:tcPr anchor="ctr"/>
                </a:tc>
                <a:tc>
                  <a:txBody>
                    <a:bodyPr/>
                    <a:lstStyle/>
                    <a:p>
                      <a:pPr algn="ctr"/>
                      <a:r>
                        <a:rPr lang="en-US" sz="1400" noProof="1">
                          <a:latin typeface="HGP創英角ｺﾞｼｯｸUB" panose="020B0900000000000000" pitchFamily="50" charset="-128"/>
                          <a:ea typeface="HGP創英角ｺﾞｼｯｸUB" panose="020B0900000000000000" pitchFamily="50" charset="-128"/>
                        </a:rPr>
                        <a:t>連絡先情報</a:t>
                      </a:r>
                    </a:p>
                  </a:txBody>
                  <a:tcPr anchor="ctr"/>
                </a:tc>
                <a:extLst>
                  <a:ext uri="{0D108BD9-81ED-4DB2-BD59-A6C34878D82A}">
                    <a16:rowId xmlns:a16="http://schemas.microsoft.com/office/drawing/2014/main" val="670295820"/>
                  </a:ext>
                </a:extLst>
              </a:tr>
              <a:tr h="366993">
                <a:tc>
                  <a:txBody>
                    <a:bodyPr/>
                    <a:lstStyle/>
                    <a:p>
                      <a:pPr algn="l"/>
                      <a:r>
                        <a:rPr kumimoji="1" lang="en-US" sz="1200" b="1" kern="1200" dirty="0">
                          <a:solidFill>
                            <a:schemeClr val="dk1"/>
                          </a:solidFill>
                          <a:latin typeface="+mj-lt"/>
                          <a:ea typeface="+mj-ea"/>
                          <a:cs typeface="+mn-cs"/>
                        </a:rPr>
                        <a:t>Dr. Francis Kuria</a:t>
                      </a:r>
                    </a:p>
                  </a:txBody>
                  <a:tcPr anchor="ctr"/>
                </a:tc>
                <a:tc>
                  <a:txBody>
                    <a:bodyPr/>
                    <a:lstStyle/>
                    <a:p>
                      <a:pPr marL="171450" indent="-171450" algn="l">
                        <a:buFont typeface="Arial" panose="020B0604020202020204" pitchFamily="34" charset="0"/>
                        <a:buChar char="•"/>
                      </a:pPr>
                      <a:r>
                        <a:rPr lang="en-US" sz="1200" noProof="1">
                          <a:latin typeface="+mn-ea"/>
                          <a:ea typeface="+mn-ea"/>
                        </a:rPr>
                        <a:t>公衆衛生局長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公衆衛生</a:t>
                      </a:r>
                    </a:p>
                  </a:txBody>
                  <a:tcPr anchor="ctr"/>
                </a:tc>
                <a:tc>
                  <a:txBody>
                    <a:bodyPr/>
                    <a:lstStyle/>
                    <a:p>
                      <a:pPr marL="0" indent="0" algn="l">
                        <a:buFont typeface="Arial" panose="020B0604020202020204" pitchFamily="34" charset="0"/>
                        <a:buNone/>
                      </a:pPr>
                      <a:r>
                        <a:rPr lang="ja-JP" altLang="en-US" sz="1100" dirty="0">
                          <a:latin typeface="+mj-lt"/>
                        </a:rPr>
                        <a:t>https://www.linkedin.com/in/francis-kuria-380b97ab/?originalSubdomain=ke</a:t>
                      </a:r>
                      <a:endParaRPr lang="en-US" sz="1100" b="1" dirty="0">
                        <a:latin typeface="+mj-lt"/>
                        <a:ea typeface="+mj-ea"/>
                      </a:endParaRPr>
                    </a:p>
                  </a:txBody>
                  <a:tcPr anchor="ctr"/>
                </a:tc>
                <a:extLst>
                  <a:ext uri="{0D108BD9-81ED-4DB2-BD59-A6C34878D82A}">
                    <a16:rowId xmlns:a16="http://schemas.microsoft.com/office/drawing/2014/main" val="3802097873"/>
                  </a:ext>
                </a:extLst>
              </a:tr>
              <a:tr h="555588">
                <a:tc>
                  <a:txBody>
                    <a:bodyPr/>
                    <a:lstStyle/>
                    <a:p>
                      <a:pPr algn="l"/>
                      <a:r>
                        <a:rPr lang="en-US" sz="1200" b="1" dirty="0">
                          <a:latin typeface="+mj-lt"/>
                          <a:ea typeface="+mj-ea"/>
                        </a:rPr>
                        <a:t>Dr. Julius </a:t>
                      </a:r>
                      <a:r>
                        <a:rPr lang="en-US" sz="1200" b="1" dirty="0" err="1">
                          <a:latin typeface="+mj-lt"/>
                          <a:ea typeface="+mj-ea"/>
                        </a:rPr>
                        <a:t>Ogato</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保健省首席秘書官代理</a:t>
                      </a:r>
                    </a:p>
                    <a:p>
                      <a:pPr marL="171450" indent="-171450" algn="l">
                        <a:buFont typeface="Arial" panose="020B0604020202020204" pitchFamily="34" charset="0"/>
                        <a:buChar char="•"/>
                      </a:pPr>
                      <a:r>
                        <a:rPr lang="en-US" sz="1200" noProof="1">
                          <a:latin typeface="+mn-ea"/>
                          <a:ea typeface="+mn-ea"/>
                        </a:rPr>
                        <a:t>保健省医療サービス担当上級副局長</a:t>
                      </a:r>
                    </a:p>
                    <a:p>
                      <a:pPr marL="171450" indent="-171450" algn="l">
                        <a:buFont typeface="Arial" panose="020B0604020202020204" pitchFamily="34" charset="0"/>
                        <a:buChar char="•"/>
                      </a:pPr>
                      <a:r>
                        <a:rPr lang="en-US" sz="1200" noProof="1">
                          <a:latin typeface="+mn-ea"/>
                          <a:ea typeface="+mn-ea"/>
                        </a:rPr>
                        <a:t>国民保健システム強化責任者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ヘルスケアサービス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a:latin typeface="+mj-lt"/>
                        </a:rPr>
                        <a:t>https://www.linkedin.com/in/julius-ogato-a7742991/?originalSubdomain=ke</a:t>
                      </a:r>
                      <a:endParaRPr lang="en-US" sz="1100" b="1" dirty="0">
                        <a:latin typeface="+mj-lt"/>
                        <a:ea typeface="+mj-ea"/>
                      </a:endParaRPr>
                    </a:p>
                  </a:txBody>
                  <a:tcPr anchor="ctr"/>
                </a:tc>
                <a:extLst>
                  <a:ext uri="{0D108BD9-81ED-4DB2-BD59-A6C34878D82A}">
                    <a16:rowId xmlns:a16="http://schemas.microsoft.com/office/drawing/2014/main" val="1852776751"/>
                  </a:ext>
                </a:extLst>
              </a:tr>
              <a:tr h="667983">
                <a:tc>
                  <a:txBody>
                    <a:bodyPr/>
                    <a:lstStyle/>
                    <a:p>
                      <a:pPr algn="l"/>
                      <a:r>
                        <a:rPr lang="en-US" sz="1200" b="1" dirty="0">
                          <a:latin typeface="+mj-lt"/>
                          <a:ea typeface="+mj-ea"/>
                        </a:rPr>
                        <a:t>Dr. Andrew Mulwa</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1">
                          <a:latin typeface="+mn-ea"/>
                          <a:ea typeface="+mn-ea"/>
                        </a:rPr>
                        <a:t>最高経営責任者 </a:t>
                      </a:r>
                      <a:r>
                        <a:rPr lang="en-US" sz="1200" noProof="1">
                          <a:latin typeface="+mj-lt"/>
                          <a:ea typeface="+mn-ea"/>
                        </a:rPr>
                        <a:t>（CEO</a:t>
                      </a:r>
                      <a:r>
                        <a:rPr lang="en-US" sz="1200" b="0" noProof="1">
                          <a:latin typeface="+mj-lt"/>
                          <a:ea typeface="+mn-ea"/>
                        </a:rPr>
                        <a:t>） </a:t>
                      </a:r>
                      <a:r>
                        <a:rPr lang="en-US" sz="1200" b="0" noProof="1">
                          <a:latin typeface="+mn-ea"/>
                          <a:ea typeface="+mn-ea"/>
                        </a:rPr>
                        <a:t>:</a:t>
                      </a:r>
                      <a:r>
                        <a:rPr lang="ja-JP" altLang="en-US" sz="1200" b="0" noProof="1">
                          <a:solidFill>
                            <a:schemeClr val="dk1"/>
                          </a:solidFill>
                          <a:latin typeface="+mn-ea"/>
                          <a:ea typeface="+mn-ea"/>
                        </a:rPr>
                        <a:t>医療供給庁　</a:t>
                      </a:r>
                      <a:r>
                        <a:rPr lang="ja-JP" altLang="en-US" sz="1200" b="0" noProof="1">
                          <a:solidFill>
                            <a:schemeClr val="dk1"/>
                          </a:solidFill>
                          <a:latin typeface="+mj-lt"/>
                          <a:ea typeface="+mn-ea"/>
                        </a:rPr>
                        <a:t>（</a:t>
                      </a:r>
                      <a:r>
                        <a:rPr lang="en-US" sz="1200" b="0" noProof="1">
                          <a:latin typeface="+mj-lt"/>
                          <a:ea typeface="+mn-ea"/>
                        </a:rPr>
                        <a:t>Kenya </a:t>
                      </a:r>
                      <a:r>
                        <a:rPr lang="en-US" sz="1200" noProof="1">
                          <a:latin typeface="+mj-lt"/>
                          <a:ea typeface="+mn-ea"/>
                        </a:rPr>
                        <a:t>Medical Supplies Authority</a:t>
                      </a:r>
                      <a:r>
                        <a:rPr lang="ja-JP" altLang="en-US" sz="1200" noProof="1">
                          <a:latin typeface="+mj-lt"/>
                          <a:ea typeface="+mn-ea"/>
                        </a:rPr>
                        <a:t>）</a:t>
                      </a:r>
                      <a:endParaRPr lang="en-US" sz="1200" noProof="1">
                        <a:latin typeface="+mj-lt"/>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予防と健康増進</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a:latin typeface="+mj-lt"/>
                        </a:rPr>
                        <a:t>https://www.linkedin.com/in/dr-andrew-mulwa-385530193/?originalSubdomain=ke</a:t>
                      </a:r>
                      <a:endParaRPr lang="en-US" sz="1100" b="1" dirty="0">
                        <a:latin typeface="+mj-lt"/>
                        <a:ea typeface="+mj-ea"/>
                      </a:endParaRPr>
                    </a:p>
                  </a:txBody>
                  <a:tcPr anchor="ctr"/>
                </a:tc>
                <a:extLst>
                  <a:ext uri="{0D108BD9-81ED-4DB2-BD59-A6C34878D82A}">
                    <a16:rowId xmlns:a16="http://schemas.microsoft.com/office/drawing/2014/main" val="1003916793"/>
                  </a:ext>
                </a:extLst>
              </a:tr>
              <a:tr h="619125">
                <a:tc>
                  <a:txBody>
                    <a:bodyPr/>
                    <a:lstStyle/>
                    <a:p>
                      <a:pPr algn="l"/>
                      <a:r>
                        <a:rPr lang="en-US" sz="1200" b="1" dirty="0">
                          <a:latin typeface="+mj-lt"/>
                          <a:ea typeface="+mj-ea"/>
                        </a:rPr>
                        <a:t>Dr. Simon </a:t>
                      </a:r>
                      <a:r>
                        <a:rPr lang="en-US" sz="1200" b="1" dirty="0" err="1">
                          <a:latin typeface="+mj-lt"/>
                          <a:ea typeface="+mj-ea"/>
                        </a:rPr>
                        <a:t>Kibias</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衛生基準、品質保証および規制の責任者代理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衛生基準と品質保証</a:t>
                      </a:r>
                    </a:p>
                  </a:txBody>
                  <a:tcPr anchor="ctr"/>
                </a:tc>
                <a:tc>
                  <a:txBody>
                    <a:bodyPr/>
                    <a:lstStyle/>
                    <a:p>
                      <a:pPr marL="0" indent="0" algn="l">
                        <a:buFont typeface="Arial" panose="020B0604020202020204" pitchFamily="34" charset="0"/>
                        <a:buNone/>
                      </a:pPr>
                      <a:r>
                        <a:rPr lang="ja-JP" altLang="en-US" sz="1100" dirty="0">
                          <a:latin typeface="+mj-lt"/>
                        </a:rPr>
                        <a:t>https://www.linkedin.com/in/kibias-simon-doctor-4a5b7822/?originalSubdomain=ke</a:t>
                      </a:r>
                      <a:endParaRPr lang="en-US" sz="1100" b="1" dirty="0">
                        <a:latin typeface="+mj-lt"/>
                        <a:ea typeface="+mj-ea"/>
                      </a:endParaRPr>
                    </a:p>
                  </a:txBody>
                  <a:tcPr anchor="ctr"/>
                </a:tc>
                <a:extLst>
                  <a:ext uri="{0D108BD9-81ED-4DB2-BD59-A6C34878D82A}">
                    <a16:rowId xmlns:a16="http://schemas.microsoft.com/office/drawing/2014/main" val="2953958349"/>
                  </a:ext>
                </a:extLst>
              </a:tr>
              <a:tr h="683895">
                <a:tc>
                  <a:txBody>
                    <a:bodyPr/>
                    <a:lstStyle/>
                    <a:p>
                      <a:pPr algn="l"/>
                      <a:r>
                        <a:rPr lang="en-US" sz="1200" b="1" dirty="0">
                          <a:latin typeface="+mj-lt"/>
                          <a:ea typeface="+mj-ea"/>
                        </a:rPr>
                        <a:t>Dr. Joseph </a:t>
                      </a:r>
                      <a:r>
                        <a:rPr lang="en-US" sz="1200" b="1" dirty="0" err="1">
                          <a:latin typeface="+mj-lt"/>
                          <a:ea typeface="+mj-ea"/>
                        </a:rPr>
                        <a:t>Lenai</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予防・</a:t>
                      </a:r>
                      <a:r>
                        <a:rPr lang="ja-JP" altLang="en-US" sz="1200" noProof="1">
                          <a:latin typeface="+mn-ea"/>
                          <a:ea typeface="+mn-ea"/>
                        </a:rPr>
                        <a:t>健康</a:t>
                      </a:r>
                      <a:r>
                        <a:rPr lang="en-US" sz="1200" noProof="1">
                          <a:latin typeface="+mn-ea"/>
                          <a:ea typeface="+mn-ea"/>
                        </a:rPr>
                        <a:t>増進サービス担当課長代理</a:t>
                      </a:r>
                    </a:p>
                    <a:p>
                      <a:pPr marL="171450" indent="-171450" algn="l">
                        <a:buFont typeface="Arial" panose="020B0604020202020204" pitchFamily="34" charset="0"/>
                        <a:buChar char="•"/>
                      </a:pPr>
                      <a:r>
                        <a:rPr lang="en-US" sz="1200" noProof="1">
                          <a:latin typeface="+mn-ea"/>
                          <a:ea typeface="+mn-ea"/>
                        </a:rPr>
                        <a:t>保健分野の調整及び政府間関係の責任者代理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保健分野の調整と政府間関係</a:t>
                      </a:r>
                    </a:p>
                  </a:txBody>
                  <a:tcPr anchor="ctr"/>
                </a:tc>
                <a:tc>
                  <a:txBody>
                    <a:bodyPr/>
                    <a:lstStyle/>
                    <a:p>
                      <a:pPr marL="0" indent="0" algn="l">
                        <a:buFont typeface="Arial" panose="020B0604020202020204" pitchFamily="34" charset="0"/>
                        <a:buNone/>
                      </a:pPr>
                      <a:r>
                        <a:rPr lang="en-US" sz="1100" b="0" dirty="0">
                          <a:latin typeface="+mj-lt"/>
                          <a:ea typeface="+mj-ea"/>
                        </a:rPr>
                        <a:t>NA</a:t>
                      </a:r>
                    </a:p>
                  </a:txBody>
                  <a:tcPr anchor="ctr"/>
                </a:tc>
                <a:extLst>
                  <a:ext uri="{0D108BD9-81ED-4DB2-BD59-A6C34878D82A}">
                    <a16:rowId xmlns:a16="http://schemas.microsoft.com/office/drawing/2014/main" val="33324547"/>
                  </a:ext>
                </a:extLst>
              </a:tr>
              <a:tr h="784883">
                <a:tc>
                  <a:txBody>
                    <a:bodyPr/>
                    <a:lstStyle/>
                    <a:p>
                      <a:pPr algn="l"/>
                      <a:r>
                        <a:rPr lang="en-US" sz="1200" b="1" dirty="0">
                          <a:latin typeface="+mj-lt"/>
                          <a:ea typeface="+mj-ea"/>
                        </a:rPr>
                        <a:t>Dr. Joseph </a:t>
                      </a:r>
                      <a:r>
                        <a:rPr lang="en-US" sz="1200" b="1" dirty="0" err="1">
                          <a:latin typeface="+mj-lt"/>
                          <a:ea typeface="+mj-ea"/>
                        </a:rPr>
                        <a:t>Kimagut</a:t>
                      </a:r>
                      <a:r>
                        <a:rPr lang="en-US" sz="1200" b="1" dirty="0">
                          <a:latin typeface="+mj-lt"/>
                          <a:ea typeface="+mj-ea"/>
                        </a:rPr>
                        <a:t> </a:t>
                      </a:r>
                      <a:r>
                        <a:rPr lang="en-US" sz="1200" b="1" dirty="0" err="1">
                          <a:latin typeface="+mj-lt"/>
                          <a:ea typeface="+mj-ea"/>
                        </a:rPr>
                        <a:t>Sitienei</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健康政策・モニタリング・評価局局長代理</a:t>
                      </a:r>
                    </a:p>
                    <a:p>
                      <a:pPr marL="171450" indent="-171450" algn="l">
                        <a:buFont typeface="Arial" panose="020B0604020202020204" pitchFamily="34" charset="0"/>
                        <a:buChar char="•"/>
                      </a:pPr>
                      <a:r>
                        <a:rPr lang="en-US" sz="1200" noProof="1">
                          <a:latin typeface="+mn-ea"/>
                          <a:ea typeface="+mn-ea"/>
                        </a:rPr>
                        <a:t>国家戦略プログラム責任者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政策研究のモニタリングと評価</a:t>
                      </a:r>
                    </a:p>
                  </a:txBody>
                  <a:tcPr anchor="ctr"/>
                </a:tc>
                <a:tc>
                  <a:txBody>
                    <a:bodyPr/>
                    <a:lstStyle/>
                    <a:p>
                      <a:pPr marL="0" indent="0" algn="l">
                        <a:buFont typeface="Arial" panose="020B0604020202020204" pitchFamily="34" charset="0"/>
                        <a:buNone/>
                      </a:pPr>
                      <a:r>
                        <a:rPr lang="ja-JP" altLang="en-US" sz="1100" dirty="0">
                          <a:latin typeface="+mj-lt"/>
                        </a:rPr>
                        <a:t>https://www.linkedin.com/in/joseph-sitienei-b8367bb7/?originalSubdomain=ke</a:t>
                      </a:r>
                      <a:endParaRPr lang="en-US" sz="1100" b="1" dirty="0">
                        <a:latin typeface="+mj-lt"/>
                        <a:ea typeface="+mj-ea"/>
                      </a:endParaRPr>
                    </a:p>
                  </a:txBody>
                  <a:tcPr anchor="ctr"/>
                </a:tc>
                <a:extLst>
                  <a:ext uri="{0D108BD9-81ED-4DB2-BD59-A6C34878D82A}">
                    <a16:rowId xmlns:a16="http://schemas.microsoft.com/office/drawing/2014/main" val="4203729132"/>
                  </a:ext>
                </a:extLst>
              </a:tr>
            </a:tbl>
          </a:graphicData>
        </a:graphic>
      </p:graphicFrame>
      <p:sp>
        <p:nvSpPr>
          <p:cNvPr id="7" name="テキスト ボックス 6">
            <a:extLst>
              <a:ext uri="{FF2B5EF4-FFF2-40B4-BE49-F238E27FC236}">
                <a16:creationId xmlns:a16="http://schemas.microsoft.com/office/drawing/2014/main" id="{B1740C48-6DDC-03F4-996F-42F0FD144419}"/>
              </a:ext>
            </a:extLst>
          </p:cNvPr>
          <p:cNvSpPr txBox="1"/>
          <p:nvPr/>
        </p:nvSpPr>
        <p:spPr bwMode="gray">
          <a:xfrm>
            <a:off x="200025" y="6401733"/>
            <a:ext cx="5929312" cy="215444"/>
          </a:xfrm>
          <a:prstGeom prst="rect">
            <a:avLst/>
          </a:prstGeom>
          <a:noFill/>
        </p:spPr>
        <p:txBody>
          <a:bodyPr wrap="square">
            <a:spAutoFit/>
          </a:bodyPr>
          <a:lstStyle/>
          <a:p>
            <a:r>
              <a:rPr kumimoji="1" lang="ja-JP" altLang="en-US" sz="800" noProof="1"/>
              <a:t>（出所） </a:t>
            </a:r>
            <a:r>
              <a:rPr kumimoji="1" lang="en-US" altLang="ja-JP" sz="800" noProof="1"/>
              <a:t>KEMSA</a:t>
            </a:r>
            <a:r>
              <a:rPr kumimoji="1" lang="ja-JP" altLang="en-US" sz="800" noProof="1"/>
              <a:t>ホームページ、</a:t>
            </a:r>
            <a:r>
              <a:rPr kumimoji="1" lang="en-US" altLang="ja-JP" sz="800" noProof="1"/>
              <a:t>Kenyatta National Hospital</a:t>
            </a:r>
            <a:r>
              <a:rPr kumimoji="1" lang="ja-JP" altLang="en-US" sz="800" noProof="1"/>
              <a:t>ホームページ、</a:t>
            </a:r>
            <a:r>
              <a:rPr kumimoji="1" lang="en-US" altLang="ja-JP" sz="800" noProof="1"/>
              <a:t>Kenya News Agency</a:t>
            </a:r>
            <a:r>
              <a:rPr kumimoji="1" lang="ja-JP" altLang="en-US" sz="800" noProof="1"/>
              <a:t>、ケニア保健省公式</a:t>
            </a:r>
            <a:r>
              <a:rPr kumimoji="1" lang="en-US" altLang="ja-JP" sz="800" noProof="1"/>
              <a:t>X</a:t>
            </a:r>
            <a:r>
              <a:rPr kumimoji="1" lang="ja-JP" altLang="en-US" sz="800" noProof="1"/>
              <a:t>（旧ツイッター）</a:t>
            </a:r>
            <a:r>
              <a:rPr kumimoji="1" lang="en-US" altLang="ja-JP" sz="800" noProof="1"/>
              <a:t> </a:t>
            </a:r>
            <a:endParaRPr kumimoji="1" lang="ja-JP" altLang="en-US" sz="800" noProof="1"/>
          </a:p>
        </p:txBody>
      </p:sp>
      <p:sp>
        <p:nvSpPr>
          <p:cNvPr id="8" name="タイトル 4">
            <a:extLst>
              <a:ext uri="{FF2B5EF4-FFF2-40B4-BE49-F238E27FC236}">
                <a16:creationId xmlns:a16="http://schemas.microsoft.com/office/drawing/2014/main" id="{17EE027D-703F-EE9E-0A0C-A253DA318D7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343164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p:cNvGraphicFramePr>
          <p:nvPr>
            <p:custDataLst>
              <p:tags r:id="rId1"/>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44488" y="6381328"/>
            <a:ext cx="8879791" cy="246221"/>
          </a:xfrm>
          <a:prstGeom prst="rect">
            <a:avLst/>
          </a:prstGeom>
          <a:noFill/>
        </p:spPr>
        <p:txBody>
          <a:bodyPr wrap="square" lIns="0" tIns="0" rIns="0" bIns="0" rtlCol="0">
            <a:sp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Republic of Kenya, Ministry of Health Guidelines for Registration of Medical Devices Including In-Vitro Diagnostics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ヵ国における健康改善のための民間セクター活用情報収集・確認調査報告書」（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アフリカ主要国の医療機器登録制度情報</a:t>
            </a: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72480" y="1800871"/>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事業許可</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72480" y="3026482"/>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製品ライセンスおよび認証</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1629832" y="1700808"/>
            <a:ext cx="8158506"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外国メーカーは、単一の現地公認代理人（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LAR: local Authorized Representative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）の指定が必要で、同代表者を通じて登録・販売を行う。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品質マネジメントシステムについては、製造業者は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認証、米国食品医薬品局、品質システム規則、日本の平成</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年厚生労働省令第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号等への準拠証明、主要下請業者は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 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の認証の提出が求められる。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1629832" y="3026482"/>
            <a:ext cx="8158506" cy="256993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全ての医療機器について上市前に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への登録が義務付けられており、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は、登録のためのガイドライン「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Guidelines for Registration of Medical Devices Including In-Vitro Diagnostics Jan 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」を公表。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これまでは医療機器については、登録ではなく、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（リストへの掲載）の申請・認可手続きが行われていたが、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の認可を受けている医療機器も含め全ての医療機器の登録が義務づけられた。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年間有効（更新可能）である。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ソフトウェアのうち、医療目的のものは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マークの取得が必須となる。（欧州医療機器規則参照）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承認審査は、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の参照規制当局（日本を含めた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カ国・機関）からの認証がある場合、クラス別に認証数や販売実績等に応じて、簡易、迅速ないし即時の評価ルート（早期承認）が適用される。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他国での販売認可、市販後調査計画の提出などが適宜求められる。</a:t>
            </a:r>
          </a:p>
        </p:txBody>
      </p:sp>
      <p:sp>
        <p:nvSpPr>
          <p:cNvPr id="15" name="Rectangle: Rounded Corners 14">
            <a:extLst>
              <a:ext uri="{FF2B5EF4-FFF2-40B4-BE49-F238E27FC236}">
                <a16:creationId xmlns:a16="http://schemas.microsoft.com/office/drawing/2014/main" id="{DB30332F-5B60-47F3-83C8-7168A745B20A}"/>
              </a:ext>
            </a:extLst>
          </p:cNvPr>
          <p:cNvSpPr/>
          <p:nvPr/>
        </p:nvSpPr>
        <p:spPr>
          <a:xfrm>
            <a:off x="272480" y="1103562"/>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規制所管主体</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TextBox 15">
            <a:extLst>
              <a:ext uri="{FF2B5EF4-FFF2-40B4-BE49-F238E27FC236}">
                <a16:creationId xmlns:a16="http://schemas.microsoft.com/office/drawing/2014/main" id="{6783223C-11F5-44B5-A0C6-63AE0927BC08}"/>
              </a:ext>
            </a:extLst>
          </p:cNvPr>
          <p:cNvSpPr txBox="1"/>
          <p:nvPr/>
        </p:nvSpPr>
        <p:spPr>
          <a:xfrm>
            <a:off x="1629832" y="1108443"/>
            <a:ext cx="815850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医薬品・有害物質局（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 Pharmacy and Poisons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6">
            <a:extLst>
              <a:ext uri="{FF2B5EF4-FFF2-40B4-BE49-F238E27FC236}">
                <a16:creationId xmlns:a16="http://schemas.microsoft.com/office/drawing/2014/main" id="{9400B7FC-72D4-4BDB-9F97-6DAB2EE6C9D2}"/>
              </a:ext>
            </a:extLst>
          </p:cNvPr>
          <p:cNvSpPr/>
          <p:nvPr/>
        </p:nvSpPr>
        <p:spPr>
          <a:xfrm>
            <a:off x="272480" y="5584445"/>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製品分類</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TextBox 17">
            <a:extLst>
              <a:ext uri="{FF2B5EF4-FFF2-40B4-BE49-F238E27FC236}">
                <a16:creationId xmlns:a16="http://schemas.microsoft.com/office/drawing/2014/main" id="{C7C21F27-9238-4557-AB77-378CF5486094}"/>
              </a:ext>
            </a:extLst>
          </p:cNvPr>
          <p:cNvSpPr txBox="1"/>
          <p:nvPr/>
        </p:nvSpPr>
        <p:spPr>
          <a:xfrm>
            <a:off x="1629832" y="5584445"/>
            <a:ext cx="8158506" cy="73866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医療機器規制国際整合化会議（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GHTF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）に準拠した、リスクに基づく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分類（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中～高リスク、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高リスク）。過去の分類事例は以下サイトから検索できる。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https://products.pharmacyboardkenya.org/ppb_admin/pages/system_reports_public.php</a:t>
            </a:r>
          </a:p>
        </p:txBody>
      </p:sp>
    </p:spTree>
    <p:extLst>
      <p:ext uri="{BB962C8B-B14F-4D97-AF65-F5344CB8AC3E}">
        <p14:creationId xmlns:p14="http://schemas.microsoft.com/office/powerpoint/2010/main" val="136870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p:cNvGraphicFramePr>
          <p:nvPr>
            <p:custDataLst>
              <p:tags r:id="rId1"/>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11" name="Rectangle: Rounded Corners 10">
            <a:extLst>
              <a:ext uri="{FF2B5EF4-FFF2-40B4-BE49-F238E27FC236}">
                <a16:creationId xmlns:a16="http://schemas.microsoft.com/office/drawing/2014/main" id="{31B240E9-6466-459E-815E-A37F752D64D6}"/>
              </a:ext>
            </a:extLst>
          </p:cNvPr>
          <p:cNvSpPr>
            <a:spLocks/>
          </p:cNvSpPr>
          <p:nvPr/>
        </p:nvSpPr>
        <p:spPr>
          <a:xfrm>
            <a:off x="272480" y="1041103"/>
            <a:ext cx="1278743" cy="29966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製造許可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ED082FCC-7B18-4D3B-9F3C-C31E6DEF3214}"/>
              </a:ext>
            </a:extLst>
          </p:cNvPr>
          <p:cNvSpPr>
            <a:spLocks/>
          </p:cNvSpPr>
          <p:nvPr/>
        </p:nvSpPr>
        <p:spPr>
          <a:xfrm>
            <a:off x="272480" y="2708920"/>
            <a:ext cx="1278743" cy="33245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Box 12">
            <a:extLst>
              <a:ext uri="{FF2B5EF4-FFF2-40B4-BE49-F238E27FC236}">
                <a16:creationId xmlns:a16="http://schemas.microsoft.com/office/drawing/2014/main" id="{5C2F87C9-973B-4BDB-AE5E-B9E6C105E0A4}"/>
              </a:ext>
            </a:extLst>
          </p:cNvPr>
          <p:cNvSpPr txBox="1">
            <a:spLocks/>
          </p:cNvSpPr>
          <p:nvPr/>
        </p:nvSpPr>
        <p:spPr>
          <a:xfrm>
            <a:off x="416496" y="3020018"/>
            <a:ext cx="9289030" cy="1495794"/>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輸入又は製造をする製品を登録するためには、申請書類、同一バッチの製品サンプル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個、登録料、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検査費用等の提出が必要である。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のガイドラインでは、申請から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カ月で登録が完了することになっているが、製品が登録されるまでに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年かかる場合もあり、製造業者が書類作成等に精通していないことに起因しているとの情報がある。登録書類は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人の評価者が検証を行う。追加情報を求められた場合、その回答があるまで審査は中断される。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な事情がある場合、迅速な承認が得られる場合がある。特別な状況として、製品が現地で製造されている場合、又は優先医薬品である場合（代替医薬品が存在しない場合等）に、迅速承認が認められ、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営業日以内に処理される。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416496" y="1340768"/>
            <a:ext cx="9289030" cy="1298817"/>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全ての医薬品製造者は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に従う必要があり、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ガイドラインに基づいている。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メーカーの検査を行う他、海外の製造業者についてはデスクレビューを含む遠隔の検査を実施する。しかし、検査官の不足により、全ての外国製造業者を規定時間内に検査することが困難な状況にあるとの情報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は、医薬品の流通と小売を規制する役割も担っている。全ての流通業者と小売薬局は、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から認定を受けて営業することが求められている。しかし、認可を受けていない薬局も多く、同じ市場で正規の薬局と競合している。</a:t>
            </a:r>
          </a:p>
        </p:txBody>
      </p:sp>
      <p:grpSp>
        <p:nvGrpSpPr>
          <p:cNvPr id="10" name="Group 9">
            <a:extLst>
              <a:ext uri="{FF2B5EF4-FFF2-40B4-BE49-F238E27FC236}">
                <a16:creationId xmlns:a16="http://schemas.microsoft.com/office/drawing/2014/main" id="{6CEB3967-AEA4-4A0F-B548-152D74447833}"/>
              </a:ext>
            </a:extLst>
          </p:cNvPr>
          <p:cNvGrpSpPr/>
          <p:nvPr/>
        </p:nvGrpSpPr>
        <p:grpSpPr>
          <a:xfrm>
            <a:off x="2408626" y="5003238"/>
            <a:ext cx="5816811" cy="1450097"/>
            <a:chOff x="4281616" y="1737534"/>
            <a:chExt cx="5051942" cy="1516883"/>
          </a:xfrm>
        </p:grpSpPr>
        <p:sp>
          <p:nvSpPr>
            <p:cNvPr id="17" name="角丸四角形 60">
              <a:extLst>
                <a:ext uri="{FF2B5EF4-FFF2-40B4-BE49-F238E27FC236}">
                  <a16:creationId xmlns:a16="http://schemas.microsoft.com/office/drawing/2014/main" id="{F90991D9-6B36-4704-9A03-C2AFB0D18B55}"/>
                </a:ext>
              </a:extLst>
            </p:cNvPr>
            <p:cNvSpPr/>
            <p:nvPr/>
          </p:nvSpPr>
          <p:spPr>
            <a:xfrm>
              <a:off x="4281616" y="1737534"/>
              <a:ext cx="5051942" cy="1495795"/>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プレースホルダ 1">
              <a:extLst>
                <a:ext uri="{FF2B5EF4-FFF2-40B4-BE49-F238E27FC236}">
                  <a16:creationId xmlns:a16="http://schemas.microsoft.com/office/drawing/2014/main" id="{A103814F-9290-4CB4-A1FE-3B316A8FF368}"/>
                </a:ext>
              </a:extLst>
            </p:cNvPr>
            <p:cNvSpPr txBox="1">
              <a:spLocks/>
            </p:cNvSpPr>
            <p:nvPr/>
          </p:nvSpPr>
          <p:spPr>
            <a:xfrm>
              <a:off x="4281616" y="1758623"/>
              <a:ext cx="5051940" cy="1495794"/>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申請書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同一バッチの製品サンプル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製造施設が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で承認されていない場合、サイトマスターファイル</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フォーマットによる医薬品証明書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登録料（輸入</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検査費用（</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未承認製造所</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6,000US$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海外製造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7">
            <a:extLst>
              <a:ext uri="{FF2B5EF4-FFF2-40B4-BE49-F238E27FC236}">
                <a16:creationId xmlns:a16="http://schemas.microsoft.com/office/drawing/2014/main" id="{2DDE6257-1B5F-4D07-A34C-5F34BE8D2EB2}"/>
              </a:ext>
            </a:extLst>
          </p:cNvPr>
          <p:cNvGrpSpPr/>
          <p:nvPr/>
        </p:nvGrpSpPr>
        <p:grpSpPr>
          <a:xfrm>
            <a:off x="2408626" y="4725144"/>
            <a:ext cx="4053044" cy="288032"/>
            <a:chOff x="4803500" y="2113806"/>
            <a:chExt cx="3680168" cy="288032"/>
          </a:xfrm>
        </p:grpSpPr>
        <p:cxnSp>
          <p:nvCxnSpPr>
            <p:cNvPr id="21" name="直線コネクタ 16">
              <a:extLst>
                <a:ext uri="{FF2B5EF4-FFF2-40B4-BE49-F238E27FC236}">
                  <a16:creationId xmlns:a16="http://schemas.microsoft.com/office/drawing/2014/main" id="{06EA6455-DFFC-4296-A354-38E318BDF020}"/>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B6165123-019D-4C62-8C12-6F48F2BF0F9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製品登録申請</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72480" y="6567253"/>
            <a:ext cx="8640960" cy="144016"/>
          </a:xfrm>
          <a:prstGeom prst="rect">
            <a:avLst/>
          </a:prstGeom>
          <a:noFill/>
        </p:spPr>
        <p:txBody>
          <a:bodyPr wrap="square" lIns="0" tIns="0" rIns="0" bIns="0" rtlCol="0">
            <a:noAutofit/>
          </a:bodyPr>
          <a:lstStyle/>
          <a:p>
            <a:pPr marL="44450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（出所）国際金融公社（</a:t>
            </a:r>
            <a:r>
              <a:rPr lang="en-US" altLang="ja-JP" sz="800" dirty="0">
                <a:latin typeface="Meiryo UI" panose="020B0604030504040204" pitchFamily="34" charset="-128"/>
                <a:ea typeface="Meiryo UI" panose="020B0604030504040204" pitchFamily="34" charset="-128"/>
                <a:cs typeface="Arial" panose="020B0604020202020204" pitchFamily="34" charset="0"/>
              </a:rPr>
              <a:t>IFC</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Kenya Pharmaceutical Industry Diagnostic Report 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03311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3/3</a:t>
            </a:r>
            <a:r>
              <a:rPr lang="ja-JP" altLang="en-US" dirty="0"/>
              <a:t>）</a:t>
            </a:r>
          </a:p>
        </p:txBody>
      </p:sp>
      <p:graphicFrame>
        <p:nvGraphicFramePr>
          <p:cNvPr id="6" name="表 5"/>
          <p:cNvGraphicFramePr>
            <a:graphicFrameLocks noGrp="1"/>
          </p:cNvGraphicFramePr>
          <p:nvPr/>
        </p:nvGraphicFramePr>
        <p:xfrm>
          <a:off x="5096996" y="1149688"/>
          <a:ext cx="4680537" cy="3473448"/>
        </p:xfrm>
        <a:graphic>
          <a:graphicData uri="http://schemas.openxmlformats.org/drawingml/2006/table">
            <a:tbl>
              <a:tblPr firstRow="1" bandRow="1">
                <a:tableStyleId>{5940675A-B579-460E-94D1-54222C63F5DA}</a:tableStyleId>
              </a:tblPr>
              <a:tblGrid>
                <a:gridCol w="224667">
                  <a:extLst>
                    <a:ext uri="{9D8B030D-6E8A-4147-A177-3AD203B41FA5}">
                      <a16:colId xmlns:a16="http://schemas.microsoft.com/office/drawing/2014/main" val="20000"/>
                    </a:ext>
                  </a:extLst>
                </a:gridCol>
                <a:gridCol w="224667">
                  <a:extLst>
                    <a:ext uri="{9D8B030D-6E8A-4147-A177-3AD203B41FA5}">
                      <a16:colId xmlns:a16="http://schemas.microsoft.com/office/drawing/2014/main" val="20001"/>
                    </a:ext>
                  </a:extLst>
                </a:gridCol>
                <a:gridCol w="3632095">
                  <a:extLst>
                    <a:ext uri="{9D8B030D-6E8A-4147-A177-3AD203B41FA5}">
                      <a16:colId xmlns:a16="http://schemas.microsoft.com/office/drawing/2014/main" val="20002"/>
                    </a:ext>
                  </a:extLst>
                </a:gridCol>
                <a:gridCol w="299554">
                  <a:extLst>
                    <a:ext uri="{9D8B030D-6E8A-4147-A177-3AD203B41FA5}">
                      <a16:colId xmlns:a16="http://schemas.microsoft.com/office/drawing/2014/main" val="20003"/>
                    </a:ext>
                  </a:extLst>
                </a:gridCol>
                <a:gridCol w="299554">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内閣官房健康医療戦略室および厚生労働省とケニア保健省の協力覚書（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102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41320A4F-8FF2-4424-A142-55B084B06916}"/>
              </a:ext>
            </a:extLst>
          </p:cNvPr>
          <p:cNvGraphicFramePr>
            <a:graphicFrameLocks noGrp="1"/>
          </p:cNvGraphicFramePr>
          <p:nvPr/>
        </p:nvGraphicFramePr>
        <p:xfrm>
          <a:off x="309003" y="1149688"/>
          <a:ext cx="4500000" cy="407305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9958">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endParaRPr kumimoji="1" lang="ja-JP" altLang="en-US" sz="9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9848891"/>
                  </a:ext>
                </a:extLst>
              </a:tr>
              <a:tr h="159958">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985396"/>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40345"/>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62650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903430"/>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139477"/>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33745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17064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071971"/>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6274234"/>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5052421"/>
                  </a:ext>
                </a:extLst>
              </a:tr>
              <a:tr h="316163">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4448196"/>
                  </a:ext>
                </a:extLst>
              </a:tr>
            </a:tbl>
          </a:graphicData>
        </a:graphic>
      </p:graphicFrame>
    </p:spTree>
    <p:extLst>
      <p:ext uri="{BB962C8B-B14F-4D97-AF65-F5344CB8AC3E}">
        <p14:creationId xmlns:p14="http://schemas.microsoft.com/office/powerpoint/2010/main" val="1316980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22151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臨床試験を行う場合、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の臨床試験に関する専門委員会（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）から認可を受けることが必要である。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の臨床試験部門に提出する。申請書の内容は、試験プロトコル、患者情報、インフォームドコンセント書、製造所における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適合証明、主要研究者の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トレーニング実施証明等である。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申請受理に当たり、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は書類の不備等について事前スクリーニングを行い、問題無ければ、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の評価プロセスに進む。認可、却下等の判断は、申請から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営業日以内に行うことが目標とされている。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への申請に先立ち、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NACOSTI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Commission for Science, Technology and Innovation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）に認定された各地域の倫理委員会（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）によって、独立した倫理審査を受けることが必要。必要期間は機関によって異なる。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加えて、申請者は研究を開始する前に、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NACOSTI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から研究ライセンスを取得しなければならない。申請から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日程度を要する。</a:t>
            </a:r>
          </a:p>
        </p:txBody>
      </p:sp>
      <p:sp>
        <p:nvSpPr>
          <p:cNvPr id="12" name="Rectangle: Rounded Corners 11">
            <a:extLst>
              <a:ext uri="{FF2B5EF4-FFF2-40B4-BE49-F238E27FC236}">
                <a16:creationId xmlns:a16="http://schemas.microsoft.com/office/drawing/2014/main" id="{D8580B17-74B4-49BD-9FD9-0D51D176E03D}"/>
              </a:ext>
            </a:extLst>
          </p:cNvPr>
          <p:cNvSpPr/>
          <p:nvPr/>
        </p:nvSpPr>
        <p:spPr>
          <a:xfrm>
            <a:off x="3907794"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50" dirty="0"/>
              <a:t>臨床試験申請</a:t>
            </a:r>
            <a:endParaRPr kumimoji="1" lang="en-US" sz="1050" dirty="0"/>
          </a:p>
        </p:txBody>
      </p:sp>
      <p:sp>
        <p:nvSpPr>
          <p:cNvPr id="13" name="Rectangle: Rounded Corners 12">
            <a:extLst>
              <a:ext uri="{FF2B5EF4-FFF2-40B4-BE49-F238E27FC236}">
                <a16:creationId xmlns:a16="http://schemas.microsoft.com/office/drawing/2014/main" id="{CB9C8195-F97C-49A0-9CD3-C1C65E51578C}"/>
              </a:ext>
            </a:extLst>
          </p:cNvPr>
          <p:cNvSpPr/>
          <p:nvPr/>
        </p:nvSpPr>
        <p:spPr>
          <a:xfrm>
            <a:off x="5264308"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50" dirty="0"/>
              <a:t>事前審査</a:t>
            </a:r>
            <a:endParaRPr lang="en-US" altLang="ja-JP" sz="1050" dirty="0"/>
          </a:p>
          <a:p>
            <a:pPr marL="0" algn="ctr" fontAlgn="ctr">
              <a:lnSpc>
                <a:spcPct val="114000"/>
              </a:lnSpc>
              <a:spcAft>
                <a:spcPts val="400"/>
              </a:spcAft>
            </a:pPr>
            <a:r>
              <a:rPr kumimoji="1" lang="ja-JP" altLang="en-US" sz="1050" dirty="0"/>
              <a:t>（</a:t>
            </a:r>
            <a:r>
              <a:rPr lang="ja-JP" altLang="en-US" sz="1050" dirty="0"/>
              <a:t>５日間</a:t>
            </a:r>
            <a:r>
              <a:rPr kumimoji="1" lang="ja-JP" altLang="en-US" sz="1050" dirty="0"/>
              <a:t>）</a:t>
            </a:r>
            <a:endParaRPr kumimoji="1" lang="en-US" sz="1050" dirty="0"/>
          </a:p>
        </p:txBody>
      </p:sp>
      <p:sp>
        <p:nvSpPr>
          <p:cNvPr id="14" name="Rectangle: Rounded Corners 13">
            <a:extLst>
              <a:ext uri="{FF2B5EF4-FFF2-40B4-BE49-F238E27FC236}">
                <a16:creationId xmlns:a16="http://schemas.microsoft.com/office/drawing/2014/main" id="{DC9BB601-8F58-4442-ABCE-2199237DFBD5}"/>
              </a:ext>
            </a:extLst>
          </p:cNvPr>
          <p:cNvSpPr/>
          <p:nvPr/>
        </p:nvSpPr>
        <p:spPr>
          <a:xfrm>
            <a:off x="6620822"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050" dirty="0"/>
              <a:t>ECCT</a:t>
            </a:r>
            <a:r>
              <a:rPr lang="ja-JP" altLang="en-US" sz="1050" dirty="0"/>
              <a:t>評価</a:t>
            </a:r>
            <a:endParaRPr lang="en-US" altLang="ja-JP" sz="1050" dirty="0"/>
          </a:p>
          <a:p>
            <a:pPr marL="0" algn="ctr" fontAlgn="ctr">
              <a:lnSpc>
                <a:spcPct val="114000"/>
              </a:lnSpc>
              <a:spcAft>
                <a:spcPts val="400"/>
              </a:spcAft>
            </a:pPr>
            <a:r>
              <a:rPr kumimoji="1" lang="ja-JP" altLang="en-US" sz="1050" dirty="0"/>
              <a:t>（</a:t>
            </a:r>
            <a:r>
              <a:rPr kumimoji="1" lang="en-US" altLang="ja-JP" sz="1050" dirty="0"/>
              <a:t>30</a:t>
            </a:r>
            <a:r>
              <a:rPr kumimoji="1" lang="ja-JP" altLang="en-US" sz="1050" dirty="0"/>
              <a:t>営業日以内）</a:t>
            </a:r>
            <a:endParaRPr kumimoji="1" lang="en-US" sz="1050" dirty="0"/>
          </a:p>
        </p:txBody>
      </p:sp>
      <p:cxnSp>
        <p:nvCxnSpPr>
          <p:cNvPr id="15" name="Straight Arrow Connector 14">
            <a:extLst>
              <a:ext uri="{FF2B5EF4-FFF2-40B4-BE49-F238E27FC236}">
                <a16:creationId xmlns:a16="http://schemas.microsoft.com/office/drawing/2014/main" id="{E02DF133-89E9-4F44-8709-14B8182CA87C}"/>
              </a:ext>
            </a:extLst>
          </p:cNvPr>
          <p:cNvCxnSpPr>
            <a:cxnSpLocks/>
            <a:stCxn id="12" idx="3"/>
            <a:endCxn id="13" idx="1"/>
          </p:cNvCxnSpPr>
          <p:nvPr/>
        </p:nvCxnSpPr>
        <p:spPr>
          <a:xfrm>
            <a:off x="5127609" y="48148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7228EF-670F-40FF-A19D-F7FCB024C3D8}"/>
              </a:ext>
            </a:extLst>
          </p:cNvPr>
          <p:cNvCxnSpPr>
            <a:cxnSpLocks/>
          </p:cNvCxnSpPr>
          <p:nvPr/>
        </p:nvCxnSpPr>
        <p:spPr>
          <a:xfrm>
            <a:off x="6484123" y="48148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CCCDB698-EB64-4465-AC5F-F4045B00CA34}"/>
              </a:ext>
            </a:extLst>
          </p:cNvPr>
          <p:cNvGrpSpPr/>
          <p:nvPr/>
        </p:nvGrpSpPr>
        <p:grpSpPr>
          <a:xfrm>
            <a:off x="313688" y="3827319"/>
            <a:ext cx="9329356" cy="288032"/>
            <a:chOff x="4803500" y="2113806"/>
            <a:chExt cx="3680168" cy="288032"/>
          </a:xfrm>
        </p:grpSpPr>
        <p:cxnSp>
          <p:nvCxnSpPr>
            <p:cNvPr id="26" name="直線コネクタ 16">
              <a:extLst>
                <a:ext uri="{FF2B5EF4-FFF2-40B4-BE49-F238E27FC236}">
                  <a16:creationId xmlns:a16="http://schemas.microsoft.com/office/drawing/2014/main" id="{24B8FA38-0EBE-40C1-B6A7-B920F3316B02}"/>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09362A13-A867-47C1-8AF4-5E2E4667CD0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ケニア</a:t>
              </a: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8" name="Rectangle: Rounded Corners 27">
            <a:extLst>
              <a:ext uri="{FF2B5EF4-FFF2-40B4-BE49-F238E27FC236}">
                <a16:creationId xmlns:a16="http://schemas.microsoft.com/office/drawing/2014/main" id="{7144C926-EF60-4A3A-A587-15EF5D4D0BFD}"/>
              </a:ext>
            </a:extLst>
          </p:cNvPr>
          <p:cNvSpPr/>
          <p:nvPr/>
        </p:nvSpPr>
        <p:spPr>
          <a:xfrm>
            <a:off x="848544" y="4245416"/>
            <a:ext cx="1407323"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50" dirty="0"/>
              <a:t>NACOSTI</a:t>
            </a:r>
            <a:r>
              <a:rPr kumimoji="1" lang="ja-JP" altLang="en-US" sz="1050" dirty="0"/>
              <a:t>へのライセンス取得申請</a:t>
            </a:r>
            <a:endParaRPr kumimoji="1" lang="en-US" sz="1050" dirty="0"/>
          </a:p>
        </p:txBody>
      </p:sp>
      <p:sp>
        <p:nvSpPr>
          <p:cNvPr id="29" name="Rectangle: Rounded Corners 28">
            <a:extLst>
              <a:ext uri="{FF2B5EF4-FFF2-40B4-BE49-F238E27FC236}">
                <a16:creationId xmlns:a16="http://schemas.microsoft.com/office/drawing/2014/main" id="{1695F630-79A0-4627-AD30-CDB9A6ECE564}"/>
              </a:ext>
            </a:extLst>
          </p:cNvPr>
          <p:cNvSpPr/>
          <p:nvPr/>
        </p:nvSpPr>
        <p:spPr>
          <a:xfrm>
            <a:off x="2392566" y="4245416"/>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50" dirty="0"/>
              <a:t>ライセンス取得（</a:t>
            </a:r>
            <a:r>
              <a:rPr kumimoji="1" lang="en-US" altLang="ja-JP" sz="1050" dirty="0"/>
              <a:t>30</a:t>
            </a:r>
            <a:r>
              <a:rPr lang="ja-JP" altLang="en-US" sz="1050" dirty="0"/>
              <a:t>日間</a:t>
            </a:r>
            <a:r>
              <a:rPr kumimoji="1" lang="ja-JP" altLang="en-US" sz="1050" dirty="0"/>
              <a:t>）</a:t>
            </a:r>
            <a:endParaRPr kumimoji="1" lang="en-US" sz="1050" dirty="0"/>
          </a:p>
        </p:txBody>
      </p:sp>
      <p:cxnSp>
        <p:nvCxnSpPr>
          <p:cNvPr id="31" name="Straight Arrow Connector 30">
            <a:extLst>
              <a:ext uri="{FF2B5EF4-FFF2-40B4-BE49-F238E27FC236}">
                <a16:creationId xmlns:a16="http://schemas.microsoft.com/office/drawing/2014/main" id="{99642483-E19D-44EC-A3CD-8B71FF98D9AA}"/>
              </a:ext>
            </a:extLst>
          </p:cNvPr>
          <p:cNvCxnSpPr>
            <a:cxnSpLocks/>
            <a:stCxn id="28" idx="3"/>
            <a:endCxn id="29" idx="1"/>
          </p:cNvCxnSpPr>
          <p:nvPr/>
        </p:nvCxnSpPr>
        <p:spPr>
          <a:xfrm>
            <a:off x="2255867" y="4522647"/>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3114AE4-AD0D-4736-A8C7-88F46A85C2E4}"/>
              </a:ext>
            </a:extLst>
          </p:cNvPr>
          <p:cNvSpPr/>
          <p:nvPr/>
        </p:nvSpPr>
        <p:spPr>
          <a:xfrm>
            <a:off x="848544" y="4890762"/>
            <a:ext cx="1407323"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50" dirty="0"/>
              <a:t>EC</a:t>
            </a:r>
            <a:r>
              <a:rPr kumimoji="1" lang="ja-JP" altLang="en-US" sz="1050" dirty="0"/>
              <a:t>倫理審査申請</a:t>
            </a:r>
            <a:endParaRPr kumimoji="1" lang="en-US" sz="1050" dirty="0"/>
          </a:p>
        </p:txBody>
      </p:sp>
      <p:sp>
        <p:nvSpPr>
          <p:cNvPr id="34" name="Rectangle: Rounded Corners 33">
            <a:extLst>
              <a:ext uri="{FF2B5EF4-FFF2-40B4-BE49-F238E27FC236}">
                <a16:creationId xmlns:a16="http://schemas.microsoft.com/office/drawing/2014/main" id="{9F44585F-3B52-4E5B-B544-89EF45F39957}"/>
              </a:ext>
            </a:extLst>
          </p:cNvPr>
          <p:cNvSpPr/>
          <p:nvPr/>
        </p:nvSpPr>
        <p:spPr>
          <a:xfrm>
            <a:off x="2392566" y="4890762"/>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50" dirty="0"/>
              <a:t>EC</a:t>
            </a:r>
            <a:r>
              <a:rPr kumimoji="1" lang="ja-JP" altLang="en-US" sz="1050" dirty="0"/>
              <a:t>による許可</a:t>
            </a:r>
            <a:endParaRPr kumimoji="1" lang="en-US" sz="1050" dirty="0"/>
          </a:p>
        </p:txBody>
      </p:sp>
      <p:cxnSp>
        <p:nvCxnSpPr>
          <p:cNvPr id="35" name="Straight Arrow Connector 34">
            <a:extLst>
              <a:ext uri="{FF2B5EF4-FFF2-40B4-BE49-F238E27FC236}">
                <a16:creationId xmlns:a16="http://schemas.microsoft.com/office/drawing/2014/main" id="{B41DA218-8490-4118-A828-3DB4547FB878}"/>
              </a:ext>
            </a:extLst>
          </p:cNvPr>
          <p:cNvCxnSpPr>
            <a:cxnSpLocks/>
            <a:stCxn id="33" idx="3"/>
            <a:endCxn id="34" idx="1"/>
          </p:cNvCxnSpPr>
          <p:nvPr/>
        </p:nvCxnSpPr>
        <p:spPr>
          <a:xfrm>
            <a:off x="2255867" y="5167993"/>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A595F41C-AD5A-4D80-9978-BA9B744EA3AF}"/>
              </a:ext>
            </a:extLst>
          </p:cNvPr>
          <p:cNvSpPr/>
          <p:nvPr/>
        </p:nvSpPr>
        <p:spPr>
          <a:xfrm>
            <a:off x="7977336"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50" dirty="0"/>
              <a:t>臨床試験開始</a:t>
            </a:r>
            <a:endParaRPr kumimoji="1" lang="en-US" sz="1050" dirty="0"/>
          </a:p>
        </p:txBody>
      </p:sp>
      <p:cxnSp>
        <p:nvCxnSpPr>
          <p:cNvPr id="37" name="Straight Arrow Connector 36">
            <a:extLst>
              <a:ext uri="{FF2B5EF4-FFF2-40B4-BE49-F238E27FC236}">
                <a16:creationId xmlns:a16="http://schemas.microsoft.com/office/drawing/2014/main" id="{D793044B-A161-4C4F-AD47-EFCC88BD351C}"/>
              </a:ext>
            </a:extLst>
          </p:cNvPr>
          <p:cNvCxnSpPr>
            <a:cxnSpLocks/>
          </p:cNvCxnSpPr>
          <p:nvPr/>
        </p:nvCxnSpPr>
        <p:spPr>
          <a:xfrm>
            <a:off x="7840637" y="48148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6DB3FCF-2DAD-43F5-AD14-4E9DA3DFAAC5}"/>
              </a:ext>
            </a:extLst>
          </p:cNvPr>
          <p:cNvCxnSpPr>
            <a:cxnSpLocks/>
          </p:cNvCxnSpPr>
          <p:nvPr/>
        </p:nvCxnSpPr>
        <p:spPr>
          <a:xfrm flipH="1" flipV="1">
            <a:off x="3597363" y="4448423"/>
            <a:ext cx="15018" cy="805105"/>
          </a:xfrm>
          <a:prstGeom prst="bentConnector3">
            <a:avLst>
              <a:gd name="adj1" fmla="val -1005207"/>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920ADD9-DFEC-42EB-9E2B-E0EDA422FE55}"/>
              </a:ext>
            </a:extLst>
          </p:cNvPr>
          <p:cNvCxnSpPr>
            <a:cxnSpLocks/>
          </p:cNvCxnSpPr>
          <p:nvPr/>
        </p:nvCxnSpPr>
        <p:spPr>
          <a:xfrm>
            <a:off x="3768848" y="482148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3">
            <a:extLst>
              <a:ext uri="{FF2B5EF4-FFF2-40B4-BE49-F238E27FC236}">
                <a16:creationId xmlns:a16="http://schemas.microsoft.com/office/drawing/2014/main" id="{CD55674B-C3D7-4FB8-AE40-4EFC38633C98}"/>
              </a:ext>
            </a:extLst>
          </p:cNvPr>
          <p:cNvSpPr txBox="1"/>
          <p:nvPr/>
        </p:nvSpPr>
        <p:spPr>
          <a:xfrm>
            <a:off x="272480" y="6525344"/>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（出所）ケニア保健省「</a:t>
            </a:r>
            <a:r>
              <a:rPr lang="en-US" altLang="ja-JP" sz="800" dirty="0"/>
              <a:t>Guidelines for the Conduct of Clinical Trials in Kenya</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2022</a:t>
            </a:r>
            <a:r>
              <a:rPr lang="ja-JP" altLang="en-US" sz="800" dirty="0">
                <a:latin typeface="Meiryo UI" panose="020B0604030504040204" pitchFamily="34" charset="-128"/>
                <a:ea typeface="Meiryo UI" panose="020B0604030504040204" pitchFamily="34" charset="-128"/>
                <a:cs typeface="Arial" panose="020B0604020202020204" pitchFamily="34" charset="0"/>
              </a:rPr>
              <a:t>）、米国</a:t>
            </a:r>
            <a:r>
              <a:rPr lang="en-US" altLang="ja-JP" sz="800" dirty="0">
                <a:latin typeface="Meiryo UI" panose="020B0604030504040204" pitchFamily="34" charset="-128"/>
                <a:ea typeface="Meiryo UI" panose="020B0604030504040204" pitchFamily="34" charset="-128"/>
                <a:cs typeface="Arial" panose="020B0604020202020204" pitchFamily="34" charset="0"/>
              </a:rPr>
              <a:t>NIH</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63310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667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年データ保護法は、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日に施行され、現在、ケニアにおけるデータ保護に関する主要な法令である。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苦情処理手続きと法の規定の不遵守の場合の執行メカニズム、情報管理者および情報処理者の登録、個人データの商業利用の制限その他の一般規定に関する規則は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月（情報管理者および情報処理者の登録は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が、ケニア国外への個人情報の移転は、同法の下で制限されている。データ管理者等は、移転に先立ち、データ保護法と類似する法令を含め、個人情報のセキュリティおよび保護に関する適切なセーフガード措置について証明を提出する必要がある。また、機密性の高い個人情報をケニア国外に持ち出す場合は、情報主体の同意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799838780"/>
              </p:ext>
            </p:extLst>
          </p:nvPr>
        </p:nvGraphicFramePr>
        <p:xfrm>
          <a:off x="200025" y="2204864"/>
          <a:ext cx="9505056" cy="2808313"/>
        </p:xfrm>
        <a:graphic>
          <a:graphicData uri="http://schemas.openxmlformats.org/drawingml/2006/table">
            <a:tbl>
              <a:tblPr firstRow="1" bandRow="1">
                <a:tableStyleId>{2D5ABB26-0587-4C30-8999-92F81FD0307C}</a:tableStyleId>
              </a:tblPr>
              <a:tblGrid>
                <a:gridCol w="2232695">
                  <a:extLst>
                    <a:ext uri="{9D8B030D-6E8A-4147-A177-3AD203B41FA5}">
                      <a16:colId xmlns:a16="http://schemas.microsoft.com/office/drawing/2014/main" val="20000"/>
                    </a:ext>
                  </a:extLst>
                </a:gridCol>
                <a:gridCol w="7272361">
                  <a:extLst>
                    <a:ext uri="{9D8B030D-6E8A-4147-A177-3AD203B41FA5}">
                      <a16:colId xmlns:a16="http://schemas.microsoft.com/office/drawing/2014/main" val="20001"/>
                    </a:ext>
                  </a:extLst>
                </a:gridCol>
              </a:tblGrid>
              <a:tr h="21920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30472">
                <a:tc>
                  <a:txBody>
                    <a:bodyPr/>
                    <a:lstStyle/>
                    <a:p>
                      <a:pPr algn="ctr" fontAlgn="ctr" hangingPunct="0"/>
                      <a:r>
                        <a:rPr lang="ja-JP" altLang="en-US" sz="1200" b="1" u="none" dirty="0">
                          <a:solidFill>
                            <a:schemeClr val="bg1"/>
                          </a:solidFill>
                          <a:latin typeface="+mn-lt"/>
                          <a:ea typeface="+mn-ea"/>
                        </a:rPr>
                        <a:t>個人情報の定義</a:t>
                      </a:r>
                      <a:endParaRPr kumimoji="1" lang="ja-JP" altLang="en-US" sz="120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データ保護法において、個人情報とは、識別された、または識別可能な自然人に関するデータと定義されている。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センシティブ個人情報」とは、個人情報の対象者の人種、健康状態、民族的社会的出身、良心、信念、遺伝情報、生体情報、財産詳細、婚姻状況、家族の詳細（本人の子供、両親、配偶者または配偶者の名前を含む）、性別または性的指向を明らかにする情報と定義されてい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66453">
                <a:tc>
                  <a:txBody>
                    <a:bodyPr/>
                    <a:lstStyle/>
                    <a:p>
                      <a:pPr algn="ctr" fontAlgn="ctr" hangingPunct="0"/>
                      <a:r>
                        <a:rPr lang="ja-JP" altLang="en-US" sz="1200" b="1" i="0" u="none" dirty="0">
                          <a:solidFill>
                            <a:schemeClr val="bg1"/>
                          </a:solidFill>
                          <a:effectLst/>
                          <a:latin typeface="+mn-lt"/>
                          <a:ea typeface="+mn-ea"/>
                        </a:rPr>
                        <a:t>適用範囲と域外適用</a:t>
                      </a:r>
                      <a:endParaRPr kumimoji="1" lang="ja-JP" altLang="en-US" sz="120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100" dirty="0">
                          <a:solidFill>
                            <a:srgbClr val="000000"/>
                          </a:solidFill>
                          <a:latin typeface="+mn-lt"/>
                          <a:ea typeface="+mn-ea"/>
                          <a:cs typeface="Arial" panose="020B0604020202020204" pitchFamily="34" charset="0"/>
                        </a:rPr>
                        <a:t>署名待ちの段階にあるデータ保護（一般）規則においては、情報主体の権利、個人情報の商業利用の制限、情報管理者等の義務および責務、個人情報侵害の通知、その他の一般規定に関してより詳細に規定される予定である。</a:t>
                      </a:r>
                      <a:endParaRPr kumimoji="1" lang="en-US" altLang="ja-JP" sz="1100" dirty="0">
                        <a:solidFill>
                          <a:srgbClr val="000000"/>
                        </a:solidFill>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100" dirty="0">
                          <a:solidFill>
                            <a:srgbClr val="000000"/>
                          </a:solidFill>
                          <a:latin typeface="+mn-lt"/>
                          <a:ea typeface="+mn-ea"/>
                          <a:cs typeface="Arial" panose="020B0604020202020204" pitchFamily="34" charset="0"/>
                        </a:rPr>
                        <a:t>個人情報をケニア国外に持ち出す場合には、情報主体の同意が必要である。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2180">
                <a:tc>
                  <a:txBody>
                    <a:bodyPr/>
                    <a:lstStyle/>
                    <a:p>
                      <a:pPr algn="ctr" fontAlgn="ctr" hangingPunct="0"/>
                      <a:r>
                        <a:rPr lang="ja-JP" altLang="en-US" sz="1200" b="1" u="none" dirty="0">
                          <a:solidFill>
                            <a:schemeClr val="bg1"/>
                          </a:solidFill>
                          <a:latin typeface="+mn-lt"/>
                          <a:ea typeface="+mn-ea"/>
                        </a:rPr>
                        <a:t>個人情報の処理に係る</a:t>
                      </a:r>
                      <a:r>
                        <a:rPr lang="ja-JP" altLang="en-US" sz="1200" b="1" i="0" u="none" dirty="0">
                          <a:solidFill>
                            <a:schemeClr val="bg1"/>
                          </a:solidFill>
                          <a:effectLst/>
                          <a:latin typeface="+mn-lt"/>
                          <a:ea typeface="+mn-ea"/>
                        </a:rPr>
                        <a:t>同意</a:t>
                      </a:r>
                      <a:endParaRPr kumimoji="1" lang="ja-JP" altLang="en-US" sz="120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b="0" i="0" dirty="0">
                          <a:solidFill>
                            <a:srgbClr val="000000"/>
                          </a:solidFill>
                          <a:effectLst/>
                          <a:latin typeface="+mn-lt"/>
                          <a:ea typeface="+mn-ea"/>
                        </a:rPr>
                        <a:t>データ保護法は、</a:t>
                      </a:r>
                      <a:r>
                        <a:rPr lang="ja-JP" altLang="en-US" sz="1100" dirty="0">
                          <a:solidFill>
                            <a:srgbClr val="000000"/>
                          </a:solidFill>
                          <a:latin typeface="+mn-lt"/>
                          <a:ea typeface="+mn-ea"/>
                        </a:rPr>
                        <a:t>個人情報の合法的な処理について、いくつかの条件を規定しており、その中で、データ対象者のプライバシーに関する権利に従って処理されることや、明示的、特定的かつ合法的な目的のために収集され、それらの目的とは相容れない方法で利用されないこと、不正確な個人情報を遅滞なく消去または修正し、正確な状態に保つこと等が規定さ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1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22313" y="6597442"/>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03546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011626"/>
            <a:ext cx="9505056" cy="9532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ケニアは2019年に、ケニアにおける個人データ保護の法的枠組みを提供するために、2019年データ保護法(2019年第24号)を制定し</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この法律は、個人データの収集、処理、保管および共有を規制し、プライバシーを保護し、同意を求め、監督機関としてデータ保護コミッショナーを設置し</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614971865"/>
              </p:ext>
            </p:extLst>
          </p:nvPr>
        </p:nvGraphicFramePr>
        <p:xfrm>
          <a:off x="210319" y="2394652"/>
          <a:ext cx="9504000" cy="36190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en-US" sz="11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marL="0" algn="l" defTabSz="914400" rtl="0" eaLnBrk="1" latinLnBrk="0" hangingPunct="1"/>
                      <a:r>
                        <a:rPr kumimoji="1" lang="en-US" sz="1100" kern="1200" noProof="1">
                          <a:solidFill>
                            <a:schemeClr val="dk1"/>
                          </a:solidFill>
                          <a:latin typeface="+mj-ea"/>
                          <a:ea typeface="+mj-ea"/>
                          <a:cs typeface="+mn-cs"/>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この法律は、個人データの処理を規制し、確立された原則に基づいて処理が行われるようにし、個人のプライバシーを保護し、データ主体に権利と救済策を提供することを目的としてい</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規制機関の設置</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この法律を実施し、データ管理者と処理者の公開登録簿を維持し、権利に関連する苦情を調査し、公的および民間の組織全体でコンプライアンスを確保するために監査と検査を実施するために、データ保護コミッショナー事務局を設置す</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データの収集および処理には同意が必要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データ収集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データ管理者または処理者は、明確、具体的かつ明示的に述べられた合法的な目的のためにのみ、個人データを収集、保存、または使用することができ</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100" kern="1200" noProof="1">
                          <a:solidFill>
                            <a:schemeClr val="dk1"/>
                          </a:solidFill>
                          <a:latin typeface="+mj-ea"/>
                          <a:ea typeface="+mj-ea"/>
                          <a:cs typeface="+mn-cs"/>
                        </a:rPr>
                        <a:t>データ処理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データ管理者または処理者は、データ主体の同意がある場合、または処理が法的に必要であり、データ収集の当初の目的に従っている場合にのみ、個人データを処理することができ</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データ保護オフィサーの任命</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法律の遵守を確保し、ガイダンスと能力開発を通じてスタッフをサポートします。</a:t>
                      </a:r>
                      <a:r>
                        <a:rPr kumimoji="1" lang="en-US" sz="1100" kern="1200" dirty="0">
                          <a:solidFill>
                            <a:schemeClr val="dk1"/>
                          </a:solidFill>
                          <a:latin typeface="+mj-ea"/>
                          <a:ea typeface="+mj-ea"/>
                          <a:cs typeface="+mn-cs"/>
                        </a:rPr>
                        <a:t> </a:t>
                      </a:r>
                      <a:r>
                        <a:rPr kumimoji="1" lang="en-US" sz="1100" kern="1200" noProof="1">
                          <a:solidFill>
                            <a:schemeClr val="dk1"/>
                          </a:solidFill>
                          <a:latin typeface="+mj-ea"/>
                          <a:ea typeface="+mj-ea"/>
                          <a:cs typeface="+mn-cs"/>
                        </a:rPr>
                        <a:t>DPOはまた、データ保護影響評価について助言し、データコミッショナーおよびその他の関連当局との主要な連絡役として機能す</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データ保護影響評価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DPIAは、取扱いの目的、必要性、リスクおよび保護手段を評価し、高いリスクが残る場合は、データコミッショナーに事前に相談する必要があ</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国境を越えるデータ転送の要件</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ケニア国外への個人データの転送は、同等のデータ保護法を有する国への転送を含め、データを保護するための十分な保護手段が講じられていることをデータ管理者または処理者がデータコミッショナーに証明した場合にのみ行うことができ</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50440339"/>
                  </a:ext>
                </a:extLst>
              </a:tr>
              <a:tr h="267283">
                <a:tc>
                  <a:txBody>
                    <a:bodyPr/>
                    <a:lstStyle/>
                    <a:p>
                      <a:pPr marL="0" algn="l" defTabSz="914400" rtl="0" eaLnBrk="1" latinLnBrk="0" hangingPunct="1"/>
                      <a:r>
                        <a:rPr kumimoji="1" lang="en-US" sz="1100" kern="1200" noProof="1">
                          <a:solidFill>
                            <a:schemeClr val="dk1"/>
                          </a:solidFill>
                          <a:latin typeface="+mj-ea"/>
                          <a:ea typeface="+mj-ea"/>
                          <a:cs typeface="+mn-cs"/>
                        </a:rPr>
                        <a:t>データ侵害</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データ侵害が発生した場合、データ管理者は侵害を認識してから72時間以内にデータコミッショナーに通知しなければ</a:t>
                      </a:r>
                      <a:r>
                        <a:rPr kumimoji="1" lang="ja-JP" altLang="en-US" sz="1100" kern="1200" noProof="1">
                          <a:solidFill>
                            <a:schemeClr val="dk1"/>
                          </a:solidFill>
                          <a:latin typeface="+mj-ea"/>
                          <a:ea typeface="+mj-ea"/>
                          <a:cs typeface="+mn-cs"/>
                        </a:rPr>
                        <a:t>ならない</a:t>
                      </a:r>
                      <a:r>
                        <a:rPr kumimoji="1" lang="en-US" sz="1100" kern="1200" noProof="1">
                          <a:solidFill>
                            <a:schemeClr val="dk1"/>
                          </a:solidFill>
                          <a:latin typeface="+mj-ea"/>
                          <a:ea typeface="+mj-ea"/>
                          <a:cs typeface="+mn-cs"/>
                        </a:rPr>
                        <a:t>。</a:t>
                      </a:r>
                      <a:r>
                        <a:rPr kumimoji="1" lang="en-US" sz="1100" kern="1200" dirty="0">
                          <a:solidFill>
                            <a:schemeClr val="dk1"/>
                          </a:solidFill>
                          <a:latin typeface="+mj-ea"/>
                          <a:ea typeface="+mj-ea"/>
                          <a:cs typeface="+mn-cs"/>
                        </a:rPr>
                        <a:t> </a:t>
                      </a:r>
                      <a:r>
                        <a:rPr kumimoji="1" lang="en-US" sz="1100" kern="1200" noProof="1">
                          <a:solidFill>
                            <a:schemeClr val="dk1"/>
                          </a:solidFill>
                          <a:latin typeface="+mj-ea"/>
                          <a:ea typeface="+mj-ea"/>
                          <a:cs typeface="+mn-cs"/>
                        </a:rPr>
                        <a:t>また、影響を受けるデータ主体には、合理的に実行可能な限り速やかに書面で通知</a:t>
                      </a:r>
                      <a:r>
                        <a:rPr kumimoji="1" lang="ja-JP" altLang="en-US" sz="1100" kern="1200" noProof="1">
                          <a:solidFill>
                            <a:schemeClr val="dk1"/>
                          </a:solidFill>
                          <a:latin typeface="+mj-ea"/>
                          <a:ea typeface="+mj-ea"/>
                          <a:cs typeface="+mn-cs"/>
                        </a:rPr>
                        <a:t>しなければならない</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bl>
          </a:graphicData>
        </a:graphic>
      </p:graphicFrame>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ケニア貿易ネットワーク庁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01218"/>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2019年のデータ保護法では、医療データは機密データとして分類され、医療データは、守秘義務に拘束される医療提供者または専門家、または公衆衛生分野における公共の利益のため</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のみに使用される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3152800" y="1939978"/>
            <a:ext cx="2841877" cy="2479155"/>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8"/>
              <a:ext cx="2509852" cy="3415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2027764"/>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以下を明らかにするデータ: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自然人の人種</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健康状態</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民族的社会的起源、良心、信念</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遺伝子データ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生体データ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財産の詳細</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婚姻状況および家族の詳細</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6" y="1939978"/>
            <a:ext cx="2088678" cy="2479153"/>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415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パーソナルデータ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3"/>
              <a:ext cx="2509852" cy="51885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特定された自然人または特定可能な自然人に関する情報</a:t>
              </a: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2533303" y="2703328"/>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4923413"/>
            <a:ext cx="9473225" cy="293350"/>
          </a:xfrm>
          <a:prstGeom prst="rect">
            <a:avLst/>
          </a:prstGeom>
          <a:noFill/>
        </p:spPr>
        <p:txBody>
          <a:bodyPr wrap="square" rtlCol="0">
            <a:spAutoFit/>
          </a:bodyPr>
          <a:lstStyle/>
          <a:p>
            <a:pPr>
              <a:lnSpc>
                <a:spcPct val="120000"/>
              </a:lnSpc>
            </a:pPr>
            <a:r>
              <a:rPr lang="en-US" sz="1200" b="1" u="sng" noProof="1">
                <a:solidFill>
                  <a:srgbClr val="000000"/>
                </a:solidFill>
                <a:latin typeface="MS PGothic (Headings)"/>
                <a:ea typeface="Yu Gothic UI"/>
              </a:rPr>
              <a:t>健康データを取り扱う際には、以下の特定の要件が満たされなければならない。</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extLst>
              <p:ext uri="{D42A27DB-BD31-4B8C-83A1-F6EECF244321}">
                <p14:modId xmlns:p14="http://schemas.microsoft.com/office/powerpoint/2010/main" val="2275663662"/>
              </p:ext>
            </p:extLst>
          </p:nvPr>
        </p:nvGraphicFramePr>
        <p:xfrm>
          <a:off x="200025" y="5211445"/>
          <a:ext cx="9504000" cy="1115568"/>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392580594"/>
                    </a:ext>
                  </a:extLst>
                </a:gridCol>
                <a:gridCol w="7524000">
                  <a:extLst>
                    <a:ext uri="{9D8B030D-6E8A-4147-A177-3AD203B41FA5}">
                      <a16:colId xmlns:a16="http://schemas.microsoft.com/office/drawing/2014/main" val="2920949029"/>
                    </a:ext>
                  </a:extLst>
                </a:gridCol>
              </a:tblGrid>
              <a:tr h="359664">
                <a:tc>
                  <a:txBody>
                    <a:bodyPr/>
                    <a:lstStyle/>
                    <a:p>
                      <a:pPr algn="l"/>
                      <a:r>
                        <a:rPr lang="en-US" sz="1100" b="0" noProof="1">
                          <a:solidFill>
                            <a:schemeClr val="tx1"/>
                          </a:solidFill>
                          <a:latin typeface="+mj-ea"/>
                          <a:ea typeface="+mj-ea"/>
                        </a:rPr>
                        <a:t>健康データの取扱いに関して満たされなければならない条件</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Courier New" panose="02070309020205020404" pitchFamily="49" charset="0"/>
                        <a:buNone/>
                      </a:pPr>
                      <a:r>
                        <a:rPr lang="en-US" sz="1100" b="0" noProof="1">
                          <a:solidFill>
                            <a:schemeClr val="tx1"/>
                          </a:solidFill>
                          <a:latin typeface="+mj-ea"/>
                          <a:ea typeface="+mj-ea"/>
                        </a:rPr>
                        <a:t>データ主体の健康に関連する個人データは、以下の場合にのみ取り扱うことができる。</a:t>
                      </a:r>
                    </a:p>
                    <a:p>
                      <a:pPr marL="171450" indent="-171450" algn="l">
                        <a:buFont typeface="Arial" panose="020B0604020202020204" pitchFamily="34" charset="0"/>
                        <a:buChar char="•"/>
                      </a:pPr>
                      <a:r>
                        <a:rPr lang="en-US" sz="1100" b="0" noProof="1">
                          <a:solidFill>
                            <a:schemeClr val="tx1"/>
                          </a:solidFill>
                          <a:latin typeface="+mj-ea"/>
                          <a:ea typeface="+mj-ea"/>
                        </a:rPr>
                        <a:t>医療提供者による、または医療提供者の責任の下</a:t>
                      </a:r>
                    </a:p>
                    <a:p>
                      <a:pPr marL="171450" indent="-171450" algn="l">
                        <a:buFont typeface="Arial" panose="020B0604020202020204" pitchFamily="34" charset="0"/>
                        <a:buChar char="•"/>
                      </a:pPr>
                      <a:r>
                        <a:rPr lang="en-US" sz="1100" b="0" noProof="1">
                          <a:solidFill>
                            <a:schemeClr val="tx1"/>
                          </a:solidFill>
                          <a:latin typeface="+mj-ea"/>
                          <a:ea typeface="+mj-ea"/>
                        </a:rPr>
                        <a:t>法律の下で職業上の秘密保持義務の対象となる者</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l"/>
                      <a:r>
                        <a:rPr lang="en-US" sz="1100" b="0" noProof="1">
                          <a:solidFill>
                            <a:schemeClr val="tx1"/>
                          </a:solidFill>
                          <a:latin typeface="+mj-ea"/>
                          <a:ea typeface="+mj-ea"/>
                        </a:rPr>
                        <a:t>条件を満たす必要がない場合</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100" b="0" noProof="1">
                          <a:solidFill>
                            <a:schemeClr val="tx1"/>
                          </a:solidFill>
                          <a:latin typeface="+mj-ea"/>
                          <a:ea typeface="+mj-ea"/>
                        </a:rPr>
                        <a:t>健康データの取扱いが以下の場合には、上記の条件が満たされているとみなされる。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noProof="1">
                          <a:solidFill>
                            <a:schemeClr val="tx1"/>
                          </a:solidFill>
                          <a:latin typeface="+mj-ea"/>
                          <a:ea typeface="+mj-ea"/>
                        </a:rPr>
                        <a:t>公衆衛生の分野における公共の利益のために必要である場合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noProof="1">
                          <a:solidFill>
                            <a:schemeClr val="tx1"/>
                          </a:solidFill>
                          <a:latin typeface="+mj-ea"/>
                          <a:ea typeface="+mj-ea"/>
                        </a:rPr>
                        <a:t>その状況において、法律の下で守秘義務を負う他の者によって行われる場合</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bl>
          </a:graphicData>
        </a:graphic>
      </p:graphicFrame>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ケニア貿易ネットワーク庁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5" name="Group 4">
            <a:extLst>
              <a:ext uri="{FF2B5EF4-FFF2-40B4-BE49-F238E27FC236}">
                <a16:creationId xmlns:a16="http://schemas.microsoft.com/office/drawing/2014/main" id="{71B8F12D-6BCF-0FF9-F55F-6A0E37401F61}"/>
              </a:ext>
            </a:extLst>
          </p:cNvPr>
          <p:cNvGrpSpPr/>
          <p:nvPr/>
        </p:nvGrpSpPr>
        <p:grpSpPr>
          <a:xfrm>
            <a:off x="6689921" y="1939979"/>
            <a:ext cx="3014104" cy="2479155"/>
            <a:chOff x="210900" y="3933056"/>
            <a:chExt cx="2509852" cy="2902377"/>
          </a:xfrm>
        </p:grpSpPr>
        <p:sp>
          <p:nvSpPr>
            <p:cNvPr id="10" name="Rectangle: Rounded Corners 9">
              <a:extLst>
                <a:ext uri="{FF2B5EF4-FFF2-40B4-BE49-F238E27FC236}">
                  <a16:creationId xmlns:a16="http://schemas.microsoft.com/office/drawing/2014/main" id="{99A06969-AE5F-0F8F-8041-3F242082FDB9}"/>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2" name="TextBox 21">
              <a:extLst>
                <a:ext uri="{FF2B5EF4-FFF2-40B4-BE49-F238E27FC236}">
                  <a16:creationId xmlns:a16="http://schemas.microsoft.com/office/drawing/2014/main" id="{608A4522-FE66-3C68-8600-38BBD26B6A76}"/>
                </a:ext>
              </a:extLst>
            </p:cNvPr>
            <p:cNvSpPr txBox="1"/>
            <p:nvPr/>
          </p:nvSpPr>
          <p:spPr>
            <a:xfrm>
              <a:off x="210900" y="3937818"/>
              <a:ext cx="2509852" cy="3415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健康データ</a:t>
              </a:r>
            </a:p>
          </p:txBody>
        </p:sp>
        <p:sp>
          <p:nvSpPr>
            <p:cNvPr id="23" name="TextBox 22">
              <a:extLst>
                <a:ext uri="{FF2B5EF4-FFF2-40B4-BE49-F238E27FC236}">
                  <a16:creationId xmlns:a16="http://schemas.microsoft.com/office/drawing/2014/main" id="{9344BA2C-B17C-FD8E-F065-C0CFEBE06E01}"/>
                </a:ext>
              </a:extLst>
            </p:cNvPr>
            <p:cNvSpPr txBox="1"/>
            <p:nvPr/>
          </p:nvSpPr>
          <p:spPr>
            <a:xfrm>
              <a:off x="210900" y="4439362"/>
              <a:ext cx="2509852" cy="193610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健康データは以下に関連するデータとして定義される。</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データ主体の身体的または精神的健康状態</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過去、現在または将来の健康状態に関する記録を含む</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健康サービスの登録または提供の過程で収集されたデータ</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特定保健サービスの提供の対象となるデータに関連するデータ</a:t>
              </a:r>
            </a:p>
          </p:txBody>
        </p:sp>
      </p:grpSp>
      <p:grpSp>
        <p:nvGrpSpPr>
          <p:cNvPr id="24" name="Group 23">
            <a:extLst>
              <a:ext uri="{FF2B5EF4-FFF2-40B4-BE49-F238E27FC236}">
                <a16:creationId xmlns:a16="http://schemas.microsoft.com/office/drawing/2014/main" id="{E6FBD476-4E45-8BD1-39F4-1CB98C8FE9E9}"/>
              </a:ext>
            </a:extLst>
          </p:cNvPr>
          <p:cNvGrpSpPr/>
          <p:nvPr/>
        </p:nvGrpSpPr>
        <p:grpSpPr>
          <a:xfrm>
            <a:off x="6198283" y="2684066"/>
            <a:ext cx="374897" cy="756093"/>
            <a:chOff x="-1383705" y="1484213"/>
            <a:chExt cx="286889" cy="360040"/>
          </a:xfrm>
        </p:grpSpPr>
        <p:sp>
          <p:nvSpPr>
            <p:cNvPr id="25" name="Isosceles Triangle 24">
              <a:extLst>
                <a:ext uri="{FF2B5EF4-FFF2-40B4-BE49-F238E27FC236}">
                  <a16:creationId xmlns:a16="http://schemas.microsoft.com/office/drawing/2014/main" id="{F5B0E55A-E094-BA84-E8B4-5C001D9E3D64}"/>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6" name="Isosceles Triangle 25">
              <a:extLst>
                <a:ext uri="{FF2B5EF4-FFF2-40B4-BE49-F238E27FC236}">
                  <a16:creationId xmlns:a16="http://schemas.microsoft.com/office/drawing/2014/main" id="{AEF7D4F9-F717-A8AD-FDF7-B2E4C763961E}"/>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29" name="Group 28">
            <a:extLst>
              <a:ext uri="{FF2B5EF4-FFF2-40B4-BE49-F238E27FC236}">
                <a16:creationId xmlns:a16="http://schemas.microsoft.com/office/drawing/2014/main" id="{9F94A6DE-EAC6-959D-9BA4-2160AC65BF57}"/>
              </a:ext>
            </a:extLst>
          </p:cNvPr>
          <p:cNvGrpSpPr/>
          <p:nvPr/>
        </p:nvGrpSpPr>
        <p:grpSpPr>
          <a:xfrm>
            <a:off x="3378529" y="4581128"/>
            <a:ext cx="6123194" cy="178678"/>
            <a:chOff x="-96289" y="919398"/>
            <a:chExt cx="5566541" cy="178678"/>
          </a:xfrm>
        </p:grpSpPr>
        <p:cxnSp>
          <p:nvCxnSpPr>
            <p:cNvPr id="30" name="Straight Connector 29">
              <a:extLst>
                <a:ext uri="{FF2B5EF4-FFF2-40B4-BE49-F238E27FC236}">
                  <a16:creationId xmlns:a16="http://schemas.microsoft.com/office/drawing/2014/main" id="{13DCAF3C-795E-4A68-08DA-6AD42736CDE7}"/>
                </a:ext>
              </a:extLst>
            </p:cNvPr>
            <p:cNvCxnSpPr/>
            <p:nvPr/>
          </p:nvCxnSpPr>
          <p:spPr>
            <a:xfrm>
              <a:off x="-96289" y="980728"/>
              <a:ext cx="5566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C2375448-94FA-07F8-08D1-EB81D1ABAD9C}"/>
                </a:ext>
              </a:extLst>
            </p:cNvPr>
            <p:cNvSpPr/>
            <p:nvPr/>
          </p:nvSpPr>
          <p:spPr>
            <a:xfrm rot="10800000">
              <a:off x="2447901" y="919398"/>
              <a:ext cx="720080"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318035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F5A5-0B2C-41FA-E30E-D07D76B404B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715CDBA-5A83-97E4-8E04-81EFE158044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D715CDBA-5A83-97E4-8E04-81EFE15804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1B0AB8-ED6E-B28D-A286-EA3D1EFD787D}"/>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4696FBF6-867C-907F-FE50-B67727D3C73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6B9FF138-43D1-8A23-548C-7A0E40845395}"/>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D92DA847-570E-46E6-39AF-4C0400B305BF}"/>
              </a:ext>
            </a:extLst>
          </p:cNvPr>
          <p:cNvSpPr txBox="1"/>
          <p:nvPr/>
        </p:nvSpPr>
        <p:spPr>
          <a:xfrm>
            <a:off x="215039" y="1161894"/>
            <a:ext cx="9505056" cy="70769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ケニアでは、2023年にデジタルヘルス法(2023年法律第15号)が制定され、デジタルヘルス機関と包括的な統合健康情報システムが設立された。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この法律は、健康データの分類、プライバシー、セキュリティを規定し、eヘルスサービスの提供を規制</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する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graphicFrame>
        <p:nvGraphicFramePr>
          <p:cNvPr id="10" name="Table 9">
            <a:extLst>
              <a:ext uri="{FF2B5EF4-FFF2-40B4-BE49-F238E27FC236}">
                <a16:creationId xmlns:a16="http://schemas.microsoft.com/office/drawing/2014/main" id="{F75281BB-5A0A-FC92-E274-93D821EB2145}"/>
              </a:ext>
            </a:extLst>
          </p:cNvPr>
          <p:cNvGraphicFramePr>
            <a:graphicFrameLocks noGrp="1"/>
          </p:cNvGraphicFramePr>
          <p:nvPr>
            <p:extLst>
              <p:ext uri="{D42A27DB-BD31-4B8C-83A1-F6EECF244321}">
                <p14:modId xmlns:p14="http://schemas.microsoft.com/office/powerpoint/2010/main" val="513808433"/>
              </p:ext>
            </p:extLst>
          </p:nvPr>
        </p:nvGraphicFramePr>
        <p:xfrm>
          <a:off x="205820" y="1994447"/>
          <a:ext cx="9504000" cy="328879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en-US" sz="11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marL="0" algn="l" defTabSz="914400" rtl="0" eaLnBrk="1" latinLnBrk="0" hangingPunct="1"/>
                      <a:r>
                        <a:rPr kumimoji="1" lang="en-US" sz="1100" kern="1200" noProof="1">
                          <a:solidFill>
                            <a:schemeClr val="dk1"/>
                          </a:solidFill>
                          <a:latin typeface="+mj-ea"/>
                          <a:ea typeface="+mj-ea"/>
                          <a:cs typeface="+mn-cs"/>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デジタルヘルス機関を設立し、統合健康情報システムを開発および管理し、デジタルテクノロジーの安全で革新的な使用を促進し、ケアの継続性、緊急事態への備え、および疾病監視をサポート</a:t>
                      </a:r>
                      <a:r>
                        <a:rPr kumimoji="1" lang="ja-JP" altLang="en-US" sz="1100" kern="1200" noProof="1">
                          <a:solidFill>
                            <a:schemeClr val="dk1"/>
                          </a:solidFill>
                          <a:latin typeface="+mj-ea"/>
                          <a:ea typeface="+mj-ea"/>
                          <a:cs typeface="+mn-cs"/>
                        </a:rPr>
                        <a:t>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デジタルヘルス機関の設立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デジタルヘルス機関を設立し、ケニアのデジタルヘルスシステムおよびインフラを支援するために、法律に基づく機能を実行</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包括的な統合健康情報システムの確立と管理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医療データを安全かつ包括的に収集、保存、共有、分析、報告、および使用するために、医療機関によって管理される包括的な統合医療情報システムを確立</a:t>
                      </a:r>
                      <a:r>
                        <a:rPr kumimoji="1" lang="ja-JP" altLang="en-US" sz="1100" kern="1200" noProof="1">
                          <a:solidFill>
                            <a:schemeClr val="dk1"/>
                          </a:solidFill>
                          <a:latin typeface="+mj-ea"/>
                          <a:ea typeface="+mj-ea"/>
                          <a:cs typeface="+mn-cs"/>
                        </a:rPr>
                        <a:t>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医療データのガバナンス</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セキュリティ、プライバシー、公平性、正確性、および説明責任の原則に基づいて医療データの分類とガバナンスを義務付け、標準、データ品質、統合、相互運用性、および報告に関する医療データガバナンスフレームワークを確立することを内閣官房に要求</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100" kern="1200" noProof="1">
                          <a:solidFill>
                            <a:schemeClr val="dk1"/>
                          </a:solidFill>
                          <a:latin typeface="+mj-ea"/>
                          <a:ea typeface="+mj-ea"/>
                          <a:cs typeface="+mn-cs"/>
                        </a:rPr>
                        <a:t>データの機密性、プライバシー、およびセキュリティ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システム内の機密性の高い個人データの機密性、プライバシー、およびセキュリティを確保することを内閣官房に要求し、第三者による開示を制限し、認証されたアクセス、ユーザー権限、監査証跡、暗号化されたバックアップなどのセキュリティ対策を義務付け</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e-ヘルスサービスの提供</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e-ヘルスをヘルスサービス提供のモデルとして認識し、提供方法(例えば、遠隔医療、m-health、e-learning)の概要を示し、プロバイダーのライセンス要件を設定し、倫理的、安全、および公平なe-ヘルスサービスを確保するための原則を</a:t>
                      </a:r>
                      <a:r>
                        <a:rPr kumimoji="1" lang="ja-JP" altLang="en-US" sz="1100" kern="1200" noProof="1">
                          <a:solidFill>
                            <a:schemeClr val="dk1"/>
                          </a:solidFill>
                          <a:latin typeface="+mj-ea"/>
                          <a:ea typeface="+mj-ea"/>
                          <a:cs typeface="+mn-cs"/>
                        </a:rPr>
                        <a:t>確立する。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ヘルスツーリズム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内閣官房と郡政府および主導機関に対し、ヘルスツーリズムに関するガイドラインを作成し、患者の医療記録の転送を保護するための措置を義務付けるよう指示</a:t>
                      </a:r>
                      <a:r>
                        <a:rPr kumimoji="1" lang="ja-JP" altLang="en-US" sz="1100" kern="1200" noProof="1">
                          <a:solidFill>
                            <a:schemeClr val="dk1"/>
                          </a:solidFill>
                          <a:latin typeface="+mj-ea"/>
                          <a:ea typeface="+mj-ea"/>
                          <a:cs typeface="+mn-cs"/>
                        </a:rPr>
                        <a:t>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bl>
          </a:graphicData>
        </a:graphic>
      </p:graphicFrame>
      <p:sp>
        <p:nvSpPr>
          <p:cNvPr id="5" name="テキスト ボックス 14">
            <a:extLst>
              <a:ext uri="{FF2B5EF4-FFF2-40B4-BE49-F238E27FC236}">
                <a16:creationId xmlns:a16="http://schemas.microsoft.com/office/drawing/2014/main" id="{B9849A71-A04E-1CE1-D53D-6663FC679892}"/>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法律報告全国協議会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227274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D84C-6BFD-5280-29EA-1CA4994E7D8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1290F8B-1AB3-3492-FBF9-AE60BACA4E7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31290F8B-1AB3-3492-FBF9-AE60BACA4E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6E6237-2199-B345-5B7F-1A52C915D737}"/>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D7F0CA13-1F2D-0F67-B298-5BF52CA2FCB3}"/>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3F21EA61-1706-0886-FF57-D809FDC6A2B2}"/>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FAC9C22-551A-BA44-2EB2-5E7EC1A11C45}"/>
              </a:ext>
            </a:extLst>
          </p:cNvPr>
          <p:cNvSpPr txBox="1"/>
          <p:nvPr/>
        </p:nvSpPr>
        <p:spPr>
          <a:xfrm>
            <a:off x="224004" y="1130301"/>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デジタルヘルス法では、正常性データは、研究用の正常性データ、機密性の高い個人レベルの正常性データ、集計正常性データ、管理データなど、定義された用途の特定のカテゴリに分類され</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5" name="テキスト ボックス 14">
            <a:extLst>
              <a:ext uri="{FF2B5EF4-FFF2-40B4-BE49-F238E27FC236}">
                <a16:creationId xmlns:a16="http://schemas.microsoft.com/office/drawing/2014/main" id="{6C865691-5E8C-5BF6-7CBC-05BD4E048461}"/>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National Council for Law Reporting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4" name="Rectangle 3">
            <a:extLst>
              <a:ext uri="{FF2B5EF4-FFF2-40B4-BE49-F238E27FC236}">
                <a16:creationId xmlns:a16="http://schemas.microsoft.com/office/drawing/2014/main" id="{EFFBB081-62D8-4015-C0F1-086D9F8788CC}"/>
              </a:ext>
            </a:extLst>
          </p:cNvPr>
          <p:cNvSpPr/>
          <p:nvPr/>
        </p:nvSpPr>
        <p:spPr>
          <a:xfrm>
            <a:off x="4940787" y="1916113"/>
            <a:ext cx="4764213" cy="4537075"/>
          </a:xfrm>
          <a:prstGeom prst="rect">
            <a:avLst/>
          </a:prstGeom>
          <a:solidFill>
            <a:schemeClr val="bg1">
              <a:lumMod val="9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sp>
        <p:nvSpPr>
          <p:cNvPr id="9" name="Rectangle: Rounded Corners 8">
            <a:extLst>
              <a:ext uri="{FF2B5EF4-FFF2-40B4-BE49-F238E27FC236}">
                <a16:creationId xmlns:a16="http://schemas.microsoft.com/office/drawing/2014/main" id="{5ED31F9E-C1DA-7618-5762-DCDCA176B3D0}"/>
              </a:ext>
            </a:extLst>
          </p:cNvPr>
          <p:cNvSpPr/>
          <p:nvPr/>
        </p:nvSpPr>
        <p:spPr>
          <a:xfrm>
            <a:off x="341890" y="2557184"/>
            <a:ext cx="3733988" cy="219485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1" name="TextBox 10">
            <a:extLst>
              <a:ext uri="{FF2B5EF4-FFF2-40B4-BE49-F238E27FC236}">
                <a16:creationId xmlns:a16="http://schemas.microsoft.com/office/drawing/2014/main" id="{98AF36B6-E03D-1811-497F-146A12D6FDC0}"/>
              </a:ext>
            </a:extLst>
          </p:cNvPr>
          <p:cNvSpPr txBox="1"/>
          <p:nvPr/>
        </p:nvSpPr>
        <p:spPr>
          <a:xfrm>
            <a:off x="341890" y="2506369"/>
            <a:ext cx="3733988" cy="29174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正常性データ</a:t>
            </a:r>
          </a:p>
        </p:txBody>
      </p:sp>
      <p:sp>
        <p:nvSpPr>
          <p:cNvPr id="12" name="TextBox 11">
            <a:extLst>
              <a:ext uri="{FF2B5EF4-FFF2-40B4-BE49-F238E27FC236}">
                <a16:creationId xmlns:a16="http://schemas.microsoft.com/office/drawing/2014/main" id="{32D73DD7-0A85-2BBD-5A56-A9B9CB776E51}"/>
              </a:ext>
            </a:extLst>
          </p:cNvPr>
          <p:cNvSpPr txBox="1"/>
          <p:nvPr/>
        </p:nvSpPr>
        <p:spPr>
          <a:xfrm>
            <a:off x="341890" y="2778199"/>
            <a:ext cx="3733988" cy="185095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正常性データは、次のカテゴリに分類され</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る</a:t>
            </a:r>
            <a:r>
              <a:rPr kumimoji="1" lang="en-US" sz="1100" b="0" i="0" u="none" strike="noStrike" kern="1200" cap="none" spc="0" normalizeH="0" baseline="0" noProof="1">
                <a:ln>
                  <a:noFill/>
                </a:ln>
                <a:solidFill>
                  <a:srgbClr val="000000"/>
                </a:solidFill>
                <a:effectLst/>
                <a:uLnTx/>
                <a:uFillTx/>
                <a:latin typeface="MS PGothic (Headings)"/>
                <a:ea typeface="Yu Gothic UI"/>
              </a:rPr>
              <a:t>す。</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機密性の高い個人レベルの健康データ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非特定化、疑似匿名化、または匿名化された個人レベルの健康データ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管理データ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健康データの集計</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医療機器データ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健康データの研究</a:t>
            </a:r>
            <a:endParaRPr kumimoji="1" lang="en-US" sz="1100" b="0" i="0" u="none" strike="noStrike" kern="1200" cap="none" spc="0" normalizeH="0" baseline="0" noProof="0" dirty="0">
              <a:ln>
                <a:noFill/>
              </a:ln>
              <a:solidFill>
                <a:srgbClr val="000000"/>
              </a:solidFill>
              <a:effectLst/>
              <a:uLnTx/>
              <a:uFillTx/>
              <a:latin typeface="MS PGothic (Headings)"/>
              <a:ea typeface="Yu Gothic UI"/>
            </a:endParaRPr>
          </a:p>
        </p:txBody>
      </p:sp>
      <p:grpSp>
        <p:nvGrpSpPr>
          <p:cNvPr id="13" name="Group 12">
            <a:extLst>
              <a:ext uri="{FF2B5EF4-FFF2-40B4-BE49-F238E27FC236}">
                <a16:creationId xmlns:a16="http://schemas.microsoft.com/office/drawing/2014/main" id="{0C9FAE87-A941-AE70-F79D-B3E0C9375C1E}"/>
              </a:ext>
            </a:extLst>
          </p:cNvPr>
          <p:cNvGrpSpPr/>
          <p:nvPr/>
        </p:nvGrpSpPr>
        <p:grpSpPr>
          <a:xfrm rot="16200000">
            <a:off x="2298730" y="4006773"/>
            <a:ext cx="4600446" cy="355754"/>
            <a:chOff x="-96289" y="950760"/>
            <a:chExt cx="5566541" cy="113354"/>
          </a:xfrm>
        </p:grpSpPr>
        <p:cxnSp>
          <p:nvCxnSpPr>
            <p:cNvPr id="14" name="Straight Connector 13">
              <a:extLst>
                <a:ext uri="{FF2B5EF4-FFF2-40B4-BE49-F238E27FC236}">
                  <a16:creationId xmlns:a16="http://schemas.microsoft.com/office/drawing/2014/main" id="{63278C83-CF29-1890-F067-1342D1079861}"/>
                </a:ext>
              </a:extLst>
            </p:cNvPr>
            <p:cNvCxnSpPr/>
            <p:nvPr/>
          </p:nvCxnSpPr>
          <p:spPr>
            <a:xfrm>
              <a:off x="-96289" y="980728"/>
              <a:ext cx="5566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CB0D56E8-06A7-2956-BEF9-534165941289}"/>
                </a:ext>
              </a:extLst>
            </p:cNvPr>
            <p:cNvSpPr/>
            <p:nvPr/>
          </p:nvSpPr>
          <p:spPr>
            <a:xfrm rot="10800000">
              <a:off x="2502574" y="950760"/>
              <a:ext cx="871298" cy="113354"/>
            </a:xfrm>
            <a:prstGeom prst="triangle">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16" name="TextBox 15">
            <a:extLst>
              <a:ext uri="{FF2B5EF4-FFF2-40B4-BE49-F238E27FC236}">
                <a16:creationId xmlns:a16="http://schemas.microsoft.com/office/drawing/2014/main" id="{26C5D3B0-46DE-4EE2-6CEB-67418D678A04}"/>
              </a:ext>
            </a:extLst>
          </p:cNvPr>
          <p:cNvSpPr txBox="1"/>
          <p:nvPr/>
        </p:nvSpPr>
        <p:spPr>
          <a:xfrm>
            <a:off x="4968630" y="2380432"/>
            <a:ext cx="4727575" cy="370479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1" i="0" u="none" strike="noStrike" kern="1200" cap="none" spc="0" normalizeH="0" baseline="0" noProof="1">
                <a:ln>
                  <a:noFill/>
                </a:ln>
                <a:solidFill>
                  <a:srgbClr val="000000"/>
                </a:solidFill>
                <a:effectLst/>
                <a:uLnTx/>
                <a:uFillTx/>
                <a:latin typeface="MS PGothic (Headings)"/>
                <a:ea typeface="Yu Gothic UI"/>
              </a:rPr>
              <a:t>健康データ</a:t>
            </a:r>
          </a:p>
          <a:p>
            <a:pPr marR="0" lvl="0" algn="l" defTabSz="914400" rtl="0" eaLnBrk="1" fontAlgn="auto" latinLnBrk="0" hangingPunct="1">
              <a:lnSpc>
                <a:spcPct val="120000"/>
              </a:lnSpc>
              <a:spcBef>
                <a:spcPts val="200"/>
              </a:spcBef>
              <a:spcAft>
                <a:spcPts val="0"/>
              </a:spcAft>
              <a:buClrTx/>
              <a:buSzTx/>
              <a:tabLst/>
              <a:defRPr/>
            </a:pPr>
            <a:r>
              <a:rPr kumimoji="1" lang="en-US" sz="1100" i="0" u="none" strike="noStrike" kern="1200" cap="none" spc="0" normalizeH="0" baseline="0" noProof="1">
                <a:ln>
                  <a:noFill/>
                </a:ln>
                <a:solidFill>
                  <a:srgbClr val="000000"/>
                </a:solidFill>
                <a:effectLst/>
                <a:uLnTx/>
                <a:uFillTx/>
                <a:latin typeface="MS PGothic (Headings)"/>
                <a:ea typeface="Yu Gothic UI"/>
              </a:rPr>
              <a:t>データ主体の身体的又は精神的健康の状態に関するデータであって、過去、現在又は将来の健康の状態に関する記録、保健サービスの登録又は提供の過程において収集されたデータ又は特定の保健サービスの提供の対象となるデータを関連付けるデータを含む</a:t>
            </a:r>
            <a:endParaRPr lang="en-US" sz="1100" noProof="1">
              <a:solidFill>
                <a:srgbClr val="000000"/>
              </a:solidFill>
              <a:latin typeface="MS PGothic (Headings)"/>
              <a:ea typeface="Yu Gothic UI"/>
            </a:endParaRPr>
          </a:p>
          <a:p>
            <a:pPr marR="0" lvl="0" algn="l" defTabSz="914400" rtl="0" eaLnBrk="1" fontAlgn="auto" latinLnBrk="0" hangingPunct="1">
              <a:lnSpc>
                <a:spcPct val="120000"/>
              </a:lnSpc>
              <a:spcBef>
                <a:spcPts val="200"/>
              </a:spcBef>
              <a:spcAft>
                <a:spcPts val="0"/>
              </a:spcAft>
              <a:buClrTx/>
              <a:buSzTx/>
              <a:tabLst/>
              <a:defRPr/>
            </a:pPr>
            <a:endParaRPr lang="en-US" sz="1100" dirty="0">
              <a:solidFill>
                <a:srgbClr val="000000"/>
              </a:solidFill>
              <a:latin typeface="MS PGothic (Headings)"/>
              <a:ea typeface="Yu Gothic UI"/>
            </a:endParaRP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lang="en-US" sz="1100" b="1" noProof="1">
                <a:solidFill>
                  <a:srgbClr val="000000"/>
                </a:solidFill>
                <a:latin typeface="MS PGothic (Headings)"/>
                <a:ea typeface="Yu Gothic UI"/>
              </a:rPr>
              <a:t>R</a:t>
            </a:r>
            <a:r>
              <a:rPr kumimoji="1" lang="en-US" sz="1100" b="1" i="0" u="none" strike="noStrike" kern="1200" cap="none" spc="0" normalizeH="0" baseline="0" noProof="1">
                <a:ln>
                  <a:noFill/>
                </a:ln>
                <a:solidFill>
                  <a:srgbClr val="000000"/>
                </a:solidFill>
                <a:effectLst/>
                <a:uLnTx/>
                <a:uFillTx/>
                <a:latin typeface="MS PGothic (Headings)"/>
                <a:ea typeface="Yu Gothic UI"/>
              </a:rPr>
              <a:t>健康の研究</a:t>
            </a:r>
          </a:p>
          <a:p>
            <a:pPr marR="0" lvl="0" algn="l" defTabSz="914400" rtl="0" eaLnBrk="1" fontAlgn="auto" latinLnBrk="0" hangingPunct="1">
              <a:lnSpc>
                <a:spcPct val="120000"/>
              </a:lnSpc>
              <a:spcBef>
                <a:spcPts val="200"/>
              </a:spcBef>
              <a:spcAft>
                <a:spcPts val="0"/>
              </a:spcAft>
              <a:buClrTx/>
              <a:buSzTx/>
              <a:tabLst/>
              <a:defRPr/>
            </a:pPr>
            <a:r>
              <a:rPr kumimoji="1" lang="en-US" sz="1100" i="0" u="none" strike="noStrike" kern="1200" cap="none" spc="0" normalizeH="0" baseline="0" noProof="1">
                <a:ln>
                  <a:noFill/>
                </a:ln>
                <a:solidFill>
                  <a:srgbClr val="000000"/>
                </a:solidFill>
                <a:effectLst/>
                <a:uLnTx/>
                <a:uFillTx/>
                <a:latin typeface="MS PGothic (Headings)"/>
                <a:ea typeface="Yu Gothic UI"/>
              </a:rPr>
              <a:t>人間の生物学的、臨床的、心理的又は社会的過程に関するもの等、健康に関連する分野における知識の普及に寄与しようとする研究を含む。保健サービスの提供のための改善された方法;人間の病理;疾病の原因;環境が人体に及ぼす影響;医薬品、医薬品、その他の予防薬、治療薬、治療薬の開発または新規適用;または医療技術の新規応用の</a:t>
            </a:r>
            <a:r>
              <a:rPr kumimoji="1" lang="ja-JP" altLang="en-US" sz="1100" i="0" u="none" strike="noStrike" kern="1200" cap="none" spc="0" normalizeH="0" baseline="0" noProof="1">
                <a:ln>
                  <a:noFill/>
                </a:ln>
                <a:solidFill>
                  <a:srgbClr val="000000"/>
                </a:solidFill>
                <a:effectLst/>
                <a:uLnTx/>
                <a:uFillTx/>
                <a:latin typeface="MS PGothic (Headings)"/>
                <a:ea typeface="Yu Gothic UI"/>
              </a:rPr>
              <a:t>開発</a:t>
            </a:r>
            <a:endParaRPr kumimoji="1" lang="en-US" sz="1100" i="0" u="none" strike="noStrike" kern="1200" cap="none" spc="0" normalizeH="0" baseline="0" noProof="1">
              <a:ln>
                <a:noFill/>
              </a:ln>
              <a:solidFill>
                <a:srgbClr val="000000"/>
              </a:solidFill>
              <a:effectLst/>
              <a:uLnTx/>
              <a:uFillTx/>
              <a:latin typeface="MS PGothic (Headings)"/>
              <a:ea typeface="Yu Gothic UI"/>
            </a:endParaRPr>
          </a:p>
          <a:p>
            <a:pPr marR="0" lvl="0" algn="l" defTabSz="914400" rtl="0" eaLnBrk="1" fontAlgn="auto" latinLnBrk="0" hangingPunct="1">
              <a:lnSpc>
                <a:spcPct val="120000"/>
              </a:lnSpc>
              <a:spcBef>
                <a:spcPts val="200"/>
              </a:spcBef>
              <a:spcAft>
                <a:spcPts val="0"/>
              </a:spcAft>
              <a:buClrTx/>
              <a:buSzTx/>
              <a:tabLst/>
              <a:defRPr/>
            </a:pPr>
            <a:endParaRPr lang="en-US" sz="1100" dirty="0">
              <a:solidFill>
                <a:srgbClr val="000000"/>
              </a:solidFill>
              <a:latin typeface="MS PGothic (Headings)"/>
              <a:ea typeface="Yu Gothic UI"/>
            </a:endParaRP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lang="en-US" sz="1100" b="1" noProof="1">
                <a:solidFill>
                  <a:srgbClr val="000000"/>
                </a:solidFill>
                <a:latin typeface="MS PGothic (Headings)"/>
                <a:ea typeface="Yu Gothic UI"/>
              </a:rPr>
              <a:t>M</a:t>
            </a:r>
            <a:r>
              <a:rPr kumimoji="1" lang="en-US" sz="1100" b="1" i="0" u="none" strike="noStrike" kern="1200" cap="none" spc="0" normalizeH="0" baseline="0" noProof="1">
                <a:ln>
                  <a:noFill/>
                </a:ln>
                <a:solidFill>
                  <a:srgbClr val="000000"/>
                </a:solidFill>
                <a:effectLst/>
                <a:uLnTx/>
                <a:uFillTx/>
                <a:latin typeface="MS PGothic (Headings)"/>
                <a:ea typeface="Yu Gothic UI"/>
              </a:rPr>
              <a:t>医療機器データ</a:t>
            </a:r>
          </a:p>
          <a:p>
            <a:pPr marR="0" lvl="0" algn="l" defTabSz="914400" rtl="0" eaLnBrk="1" fontAlgn="auto" latinLnBrk="0" hangingPunct="1">
              <a:lnSpc>
                <a:spcPct val="120000"/>
              </a:lnSpc>
              <a:spcBef>
                <a:spcPts val="200"/>
              </a:spcBef>
              <a:spcAft>
                <a:spcPts val="0"/>
              </a:spcAft>
              <a:buClrTx/>
              <a:buSzTx/>
              <a:tabLst/>
              <a:defRPr/>
            </a:pPr>
            <a:r>
              <a:rPr kumimoji="1" lang="en-US" sz="1100" i="0" u="none" strike="noStrike" kern="1200" cap="none" spc="0" normalizeH="0" baseline="0" noProof="1">
                <a:ln>
                  <a:noFill/>
                </a:ln>
                <a:solidFill>
                  <a:srgbClr val="000000"/>
                </a:solidFill>
                <a:effectLst/>
                <a:uLnTx/>
                <a:uFillTx/>
                <a:latin typeface="MS PGothic (Headings)"/>
                <a:ea typeface="Yu Gothic UI"/>
              </a:rPr>
              <a:t>医療機器に関連するデータであり、製造業者が提供する情報およびそのような機器に関する顧客が作成したインベントリ情報を含み、データ保護法の下で機密データとして分類される可能性のある排気デジタルデータおよび個別データを含む</a:t>
            </a:r>
            <a:r>
              <a:rPr lang="en-US" sz="1100" noProof="1">
                <a:solidFill>
                  <a:srgbClr val="000000"/>
                </a:solidFill>
                <a:latin typeface="MS PGothic (Headings)"/>
                <a:ea typeface="Yu Gothic UI"/>
              </a:rPr>
              <a:t>場合がある</a:t>
            </a:r>
          </a:p>
        </p:txBody>
      </p:sp>
      <p:sp>
        <p:nvSpPr>
          <p:cNvPr id="17" name="TextBox 16">
            <a:extLst>
              <a:ext uri="{FF2B5EF4-FFF2-40B4-BE49-F238E27FC236}">
                <a16:creationId xmlns:a16="http://schemas.microsoft.com/office/drawing/2014/main" id="{3E487AAE-C3D6-B14F-0F0E-0B768251CD31}"/>
              </a:ext>
            </a:extLst>
          </p:cNvPr>
          <p:cNvSpPr txBox="1"/>
          <p:nvPr/>
        </p:nvSpPr>
        <p:spPr>
          <a:xfrm>
            <a:off x="4940787" y="1939139"/>
            <a:ext cx="4764213" cy="293350"/>
          </a:xfrm>
          <a:prstGeom prst="rect">
            <a:avLst/>
          </a:prstGeom>
          <a:noFill/>
        </p:spPr>
        <p:txBody>
          <a:bodyPr wrap="square" rtlCol="0">
            <a:spAutoFit/>
          </a:bodyPr>
          <a:lstStyle/>
          <a:p>
            <a:pPr marR="0" lvl="0" algn="ctr" defTabSz="914400" rtl="0" eaLnBrk="1" fontAlgn="auto" latinLnBrk="0" hangingPunct="1">
              <a:lnSpc>
                <a:spcPct val="120000"/>
              </a:lnSpc>
              <a:spcBef>
                <a:spcPts val="200"/>
              </a:spcBef>
              <a:spcAft>
                <a:spcPts val="0"/>
              </a:spcAft>
              <a:buClrTx/>
              <a:buSzTx/>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用語の定義</a:t>
            </a:r>
          </a:p>
        </p:txBody>
      </p:sp>
    </p:spTree>
    <p:extLst>
      <p:ext uri="{BB962C8B-B14F-4D97-AF65-F5344CB8AC3E}">
        <p14:creationId xmlns:p14="http://schemas.microsoft.com/office/powerpoint/2010/main" val="121947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4579-E34D-FDA5-BEE3-8A8D0F5DF18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ED6429-6547-9B39-3EE0-FA8364EB90A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F3ED6429-6547-9B39-3EE0-FA8364EB90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58FEC2B-49CE-2BB6-E2E4-A2454B191309}"/>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391E25EC-6B09-CA6A-DDA7-099D3E3F42BF}"/>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5E35BDF0-19E6-1730-24D4-273FA2F69505}"/>
              </a:ext>
            </a:extLst>
          </p:cNvPr>
          <p:cNvSpPr txBox="1"/>
          <p:nvPr/>
        </p:nvSpPr>
        <p:spPr>
          <a:xfrm>
            <a:off x="200472" y="1124744"/>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6E91D18-333E-5AA9-F871-7A853E4241F9}"/>
              </a:ext>
            </a:extLst>
          </p:cNvPr>
          <p:cNvSpPr txBox="1"/>
          <p:nvPr/>
        </p:nvSpPr>
        <p:spPr>
          <a:xfrm>
            <a:off x="224004" y="1085479"/>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同法の下で、デジタルヘルスエージェンシーは、包括的な統合健康情報システムを管理して、安全な健康データの収集、交換、使用を確保し、ユーザー中心のサービスの提供、政策決定、データガバナンスをサポート</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する。</a:t>
            </a:r>
            <a:endPar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sp>
        <p:nvSpPr>
          <p:cNvPr id="5" name="テキスト ボックス 14">
            <a:extLst>
              <a:ext uri="{FF2B5EF4-FFF2-40B4-BE49-F238E27FC236}">
                <a16:creationId xmlns:a16="http://schemas.microsoft.com/office/drawing/2014/main" id="{BBF7144C-6833-5BCA-90C2-0D5472511712}"/>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全国法律報告協議会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pic>
        <p:nvPicPr>
          <p:cNvPr id="10" name="Picture 9" descr="黒い背景に黒い正方形  AIによって生成されたコンテンツが正しくない可能性がある。">
            <a:extLst>
              <a:ext uri="{FF2B5EF4-FFF2-40B4-BE49-F238E27FC236}">
                <a16:creationId xmlns:a16="http://schemas.microsoft.com/office/drawing/2014/main" id="{7BDF4B5C-0861-13DB-6574-4D440CBB4276}"/>
              </a:ext>
            </a:extLst>
          </p:cNvPr>
          <p:cNvPicPr>
            <a:picLocks noChangeAspect="1"/>
          </p:cNvPicPr>
          <p:nvPr/>
        </p:nvPicPr>
        <p:blipFill>
          <a:blip r:embed="rId6"/>
          <a:stretch>
            <a:fillRect/>
          </a:stretch>
        </p:blipFill>
        <p:spPr>
          <a:xfrm>
            <a:off x="305916" y="1772816"/>
            <a:ext cx="925927" cy="925927"/>
          </a:xfrm>
          <a:prstGeom prst="rect">
            <a:avLst/>
          </a:prstGeom>
        </p:spPr>
      </p:pic>
      <p:pic>
        <p:nvPicPr>
          <p:cNvPr id="18" name="Picture 17" descr="黒と白の記号  AIによって生成されたコンテンツが正しくない可能性がある。">
            <a:extLst>
              <a:ext uri="{FF2B5EF4-FFF2-40B4-BE49-F238E27FC236}">
                <a16:creationId xmlns:a16="http://schemas.microsoft.com/office/drawing/2014/main" id="{549DA878-3CA2-DB5A-0705-0CE48D5D91A8}"/>
              </a:ext>
            </a:extLst>
          </p:cNvPr>
          <p:cNvPicPr>
            <a:picLocks noChangeAspect="1"/>
          </p:cNvPicPr>
          <p:nvPr/>
        </p:nvPicPr>
        <p:blipFill>
          <a:blip r:embed="rId7">
            <a:clrChange>
              <a:clrFrom>
                <a:srgbClr val="F6F6F6"/>
              </a:clrFrom>
              <a:clrTo>
                <a:srgbClr val="F6F6F6">
                  <a:alpha val="0"/>
                </a:srgbClr>
              </a:clrTo>
            </a:clrChange>
          </a:blip>
          <a:stretch>
            <a:fillRect/>
          </a:stretch>
        </p:blipFill>
        <p:spPr>
          <a:xfrm>
            <a:off x="9110359" y="1772816"/>
            <a:ext cx="343333" cy="925927"/>
          </a:xfrm>
          <a:prstGeom prst="rect">
            <a:avLst/>
          </a:prstGeom>
        </p:spPr>
      </p:pic>
      <p:cxnSp>
        <p:nvCxnSpPr>
          <p:cNvPr id="19" name="Straight Arrow Connector 18">
            <a:extLst>
              <a:ext uri="{FF2B5EF4-FFF2-40B4-BE49-F238E27FC236}">
                <a16:creationId xmlns:a16="http://schemas.microsoft.com/office/drawing/2014/main" id="{43ED7DE1-6201-0FC2-D8F6-C54C81B53219}"/>
              </a:ext>
            </a:extLst>
          </p:cNvPr>
          <p:cNvCxnSpPr>
            <a:cxnSpLocks/>
          </p:cNvCxnSpPr>
          <p:nvPr/>
        </p:nvCxnSpPr>
        <p:spPr>
          <a:xfrm>
            <a:off x="1358553" y="2123896"/>
            <a:ext cx="7315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5707EB-C412-219C-CAF9-4C354D074493}"/>
              </a:ext>
            </a:extLst>
          </p:cNvPr>
          <p:cNvCxnSpPr>
            <a:cxnSpLocks/>
          </p:cNvCxnSpPr>
          <p:nvPr/>
        </p:nvCxnSpPr>
        <p:spPr>
          <a:xfrm flipH="1">
            <a:off x="1358553" y="2464171"/>
            <a:ext cx="7315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15252F-88E1-D3CD-5605-54475D291B4D}"/>
              </a:ext>
            </a:extLst>
          </p:cNvPr>
          <p:cNvSpPr txBox="1"/>
          <p:nvPr/>
        </p:nvSpPr>
        <p:spPr>
          <a:xfrm>
            <a:off x="-30638" y="2635675"/>
            <a:ext cx="1599034" cy="374141"/>
          </a:xfrm>
          <a:prstGeom prst="rect">
            <a:avLst/>
          </a:prstGeom>
          <a:noFill/>
        </p:spPr>
        <p:txBody>
          <a:bodyPr wrap="square" rtlCol="0">
            <a:spAutoFit/>
          </a:bodyPr>
          <a:lstStyle/>
          <a:p>
            <a:pPr algn="ctr">
              <a:lnSpc>
                <a:spcPct val="120000"/>
              </a:lnSpc>
            </a:pPr>
            <a:r>
              <a:rPr lang="en-US" sz="800" b="1" noProof="1">
                <a:latin typeface="MS PGothic (Headings)"/>
              </a:rPr>
              <a:t>デジタル・ヘルス・エージェンシー</a:t>
            </a:r>
          </a:p>
          <a:p>
            <a:pPr algn="ctr">
              <a:lnSpc>
                <a:spcPct val="120000"/>
              </a:lnSpc>
            </a:pPr>
            <a:r>
              <a:rPr lang="en-US" sz="800" b="1" noProof="1">
                <a:latin typeface="MS PGothic (Headings)"/>
              </a:rPr>
              <a:t>(DHA)</a:t>
            </a:r>
          </a:p>
        </p:txBody>
      </p:sp>
      <p:sp>
        <p:nvSpPr>
          <p:cNvPr id="22" name="TextBox 21">
            <a:extLst>
              <a:ext uri="{FF2B5EF4-FFF2-40B4-BE49-F238E27FC236}">
                <a16:creationId xmlns:a16="http://schemas.microsoft.com/office/drawing/2014/main" id="{0698793E-E272-1E77-DACF-018645715FFA}"/>
              </a:ext>
            </a:extLst>
          </p:cNvPr>
          <p:cNvSpPr txBox="1"/>
          <p:nvPr/>
        </p:nvSpPr>
        <p:spPr>
          <a:xfrm>
            <a:off x="8705290" y="2635675"/>
            <a:ext cx="1146639" cy="220445"/>
          </a:xfrm>
          <a:prstGeom prst="rect">
            <a:avLst/>
          </a:prstGeom>
          <a:noFill/>
        </p:spPr>
        <p:txBody>
          <a:bodyPr wrap="square" rtlCol="0">
            <a:spAutoFit/>
          </a:bodyPr>
          <a:lstStyle/>
          <a:p>
            <a:pPr algn="ctr">
              <a:lnSpc>
                <a:spcPct val="120000"/>
              </a:lnSpc>
            </a:pPr>
            <a:r>
              <a:rPr kumimoji="1" lang="en-US" sz="800" b="1" noProof="1">
                <a:latin typeface="MS PGothic (Headings)"/>
              </a:rPr>
              <a:t>被験者の健康データ</a:t>
            </a:r>
          </a:p>
        </p:txBody>
      </p:sp>
      <p:sp>
        <p:nvSpPr>
          <p:cNvPr id="23" name="Rectangle 22">
            <a:extLst>
              <a:ext uri="{FF2B5EF4-FFF2-40B4-BE49-F238E27FC236}">
                <a16:creationId xmlns:a16="http://schemas.microsoft.com/office/drawing/2014/main" id="{64760826-8A95-A99E-D391-316C7896AE64}"/>
              </a:ext>
            </a:extLst>
          </p:cNvPr>
          <p:cNvSpPr/>
          <p:nvPr/>
        </p:nvSpPr>
        <p:spPr>
          <a:xfrm>
            <a:off x="4347846" y="1857688"/>
            <a:ext cx="1368152" cy="920394"/>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b"/>
          <a:lstStyle/>
          <a:p>
            <a:pPr algn="ctr">
              <a:spcAft>
                <a:spcPts val="200"/>
              </a:spcAft>
            </a:pPr>
            <a:r>
              <a:rPr kumimoji="1" lang="en-US" sz="900" noProof="1">
                <a:latin typeface="MS PGothic (Headings)"/>
              </a:rPr>
              <a:t>総合統合医療情報システム</a:t>
            </a:r>
          </a:p>
        </p:txBody>
      </p:sp>
      <p:sp>
        <p:nvSpPr>
          <p:cNvPr id="24" name="TextBox 23">
            <a:extLst>
              <a:ext uri="{FF2B5EF4-FFF2-40B4-BE49-F238E27FC236}">
                <a16:creationId xmlns:a16="http://schemas.microsoft.com/office/drawing/2014/main" id="{06563D47-DB4F-294A-A8E9-587ADC2FD157}"/>
              </a:ext>
            </a:extLst>
          </p:cNvPr>
          <p:cNvSpPr txBox="1"/>
          <p:nvPr/>
        </p:nvSpPr>
        <p:spPr>
          <a:xfrm>
            <a:off x="1358553" y="2772379"/>
            <a:ext cx="7482879" cy="243143"/>
          </a:xfrm>
          <a:prstGeom prst="rect">
            <a:avLst/>
          </a:prstGeom>
          <a:noFill/>
        </p:spPr>
        <p:txBody>
          <a:bodyPr wrap="square" rtlCol="0">
            <a:spAutoFit/>
          </a:bodyPr>
          <a:lstStyle/>
          <a:p>
            <a:pPr algn="ctr">
              <a:lnSpc>
                <a:spcPct val="120000"/>
              </a:lnSpc>
            </a:pPr>
            <a:r>
              <a:rPr kumimoji="1" lang="en-US" sz="900" i="1" noProof="1">
                <a:latin typeface="MS PGothic (Headings)"/>
              </a:rPr>
              <a:t>DHAは、健康情報の交換を促進するために、総合統合医療情報システムを開発、運用、維持</a:t>
            </a:r>
            <a:r>
              <a:rPr kumimoji="1" lang="ja-JP" altLang="en-US" sz="900" i="1" noProof="1">
                <a:latin typeface="MS PGothic (Headings)"/>
              </a:rPr>
              <a:t>する</a:t>
            </a:r>
            <a:r>
              <a:rPr kumimoji="1" lang="en-US" sz="900" i="1" noProof="1">
                <a:latin typeface="MS PGothic (Headings)"/>
              </a:rPr>
              <a:t>。</a:t>
            </a:r>
          </a:p>
        </p:txBody>
      </p:sp>
      <p:pic>
        <p:nvPicPr>
          <p:cNvPr id="25" name="Picture 2" descr="株式ベクター“Diagnostics Line Icon Medical Examination Patient” (bezautorskýchpoplatkú) 1813900835|Shutterstock">
            <a:extLst>
              <a:ext uri="{FF2B5EF4-FFF2-40B4-BE49-F238E27FC236}">
                <a16:creationId xmlns:a16="http://schemas.microsoft.com/office/drawing/2014/main" id="{63303305-4C84-7D40-ECB8-DFCF2013F9CA}"/>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9599" y="1850547"/>
            <a:ext cx="664837" cy="5689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a:extLst>
              <a:ext uri="{FF2B5EF4-FFF2-40B4-BE49-F238E27FC236}">
                <a16:creationId xmlns:a16="http://schemas.microsoft.com/office/drawing/2014/main" id="{72058E05-9020-E688-4EC9-DC47D06258B4}"/>
              </a:ext>
            </a:extLst>
          </p:cNvPr>
          <p:cNvGraphicFramePr>
            <a:graphicFrameLocks noGrp="1"/>
          </p:cNvGraphicFramePr>
          <p:nvPr>
            <p:extLst>
              <p:ext uri="{D42A27DB-BD31-4B8C-83A1-F6EECF244321}">
                <p14:modId xmlns:p14="http://schemas.microsoft.com/office/powerpoint/2010/main" val="1856645613"/>
              </p:ext>
            </p:extLst>
          </p:nvPr>
        </p:nvGraphicFramePr>
        <p:xfrm>
          <a:off x="5007350" y="3552271"/>
          <a:ext cx="4669259" cy="2896276"/>
        </p:xfrm>
        <a:graphic>
          <a:graphicData uri="http://schemas.openxmlformats.org/drawingml/2006/table">
            <a:tbl>
              <a:tblPr firstRow="1" bandRow="1">
                <a:tableStyleId>{5C22544A-7EE6-4342-B048-85BDC9FD1C3A}</a:tableStyleId>
              </a:tblPr>
              <a:tblGrid>
                <a:gridCol w="226720">
                  <a:extLst>
                    <a:ext uri="{9D8B030D-6E8A-4147-A177-3AD203B41FA5}">
                      <a16:colId xmlns:a16="http://schemas.microsoft.com/office/drawing/2014/main" val="289958166"/>
                    </a:ext>
                  </a:extLst>
                </a:gridCol>
                <a:gridCol w="4442539">
                  <a:extLst>
                    <a:ext uri="{9D8B030D-6E8A-4147-A177-3AD203B41FA5}">
                      <a16:colId xmlns:a16="http://schemas.microsoft.com/office/drawing/2014/main" val="2920949029"/>
                    </a:ext>
                  </a:extLst>
                </a:gridCol>
              </a:tblGrid>
              <a:tr h="217523">
                <a:tc gridSpan="2">
                  <a:txBody>
                    <a:bodyPr/>
                    <a:lstStyle/>
                    <a:p>
                      <a:pPr algn="ctr"/>
                      <a:r>
                        <a:rPr lang="en-US" sz="1100" b="1" noProof="1">
                          <a:latin typeface="+mj-ea"/>
                          <a:ea typeface="+mj-ea"/>
                        </a:rPr>
                        <a:t>総合統合医療情報システムの目的</a:t>
                      </a:r>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dirty="0"/>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1480422"/>
                  </a:ext>
                </a:extLst>
              </a:tr>
              <a:tr h="381411">
                <a:tc>
                  <a:txBody>
                    <a:bodyPr/>
                    <a:lstStyle/>
                    <a:p>
                      <a:pPr marL="88900" indent="0" algn="ctr">
                        <a:buFont typeface="Arial" panose="020B0604020202020204" pitchFamily="34" charset="0"/>
                        <a:buNone/>
                      </a:pPr>
                      <a:r>
                        <a:rPr lang="en-US" sz="1100" noProof="1">
                          <a:solidFill>
                            <a:schemeClr val="tx1"/>
                          </a:solidFill>
                          <a:latin typeface="+mj-ea"/>
                          <a:ea typeface="+mj-ea"/>
                        </a:rPr>
                        <a:t>①</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noProof="1">
                          <a:latin typeface="+mj-ea"/>
                          <a:ea typeface="+mj-ea"/>
                        </a:rPr>
                        <a:t>健康データの収集、照合、分析、レポート、ストレージ、使用、共有、検索、またはアーカイブのポイントとして機能</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29775369"/>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②</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人を中心とした質の高い医療サービスの提供を促進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60287636"/>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③</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すべてのレベルでのデータ収集とレポートの促進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0247416"/>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④</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安全な医療データ共有の実現</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0860861"/>
                  </a:ext>
                </a:extLst>
              </a:tr>
              <a:tr h="38141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⑤</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あらゆるレベルでの情報に基づく意思決定のためのデータ処理と使用の促進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04670200"/>
                  </a:ext>
                </a:extLst>
              </a:tr>
              <a:tr h="38141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⑥</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情報共有のための医療データのプライバシー、機密性、セキュリティの保護</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57931156"/>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⑦</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医療データ管理の標準化の確保</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085450"/>
                  </a:ext>
                </a:extLst>
              </a:tr>
              <a:tr h="307272">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⑧</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国内の医療製品と技術の追跡と追跡の促進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2053042"/>
                  </a:ext>
                </a:extLst>
              </a:tr>
            </a:tbl>
          </a:graphicData>
        </a:graphic>
      </p:graphicFrame>
      <p:graphicFrame>
        <p:nvGraphicFramePr>
          <p:cNvPr id="27" name="Table 26">
            <a:extLst>
              <a:ext uri="{FF2B5EF4-FFF2-40B4-BE49-F238E27FC236}">
                <a16:creationId xmlns:a16="http://schemas.microsoft.com/office/drawing/2014/main" id="{F2AA0ED8-0D2F-F9F3-2D16-2BD03E8D637A}"/>
              </a:ext>
            </a:extLst>
          </p:cNvPr>
          <p:cNvGraphicFramePr>
            <a:graphicFrameLocks noGrp="1"/>
          </p:cNvGraphicFramePr>
          <p:nvPr>
            <p:extLst>
              <p:ext uri="{D42A27DB-BD31-4B8C-83A1-F6EECF244321}">
                <p14:modId xmlns:p14="http://schemas.microsoft.com/office/powerpoint/2010/main" val="796606607"/>
              </p:ext>
            </p:extLst>
          </p:nvPr>
        </p:nvGraphicFramePr>
        <p:xfrm>
          <a:off x="225808" y="3548539"/>
          <a:ext cx="4669259" cy="2890706"/>
        </p:xfrm>
        <a:graphic>
          <a:graphicData uri="http://schemas.openxmlformats.org/drawingml/2006/table">
            <a:tbl>
              <a:tblPr firstRow="1" bandRow="1">
                <a:tableStyleId>{5C22544A-7EE6-4342-B048-85BDC9FD1C3A}</a:tableStyleId>
              </a:tblPr>
              <a:tblGrid>
                <a:gridCol w="226720">
                  <a:extLst>
                    <a:ext uri="{9D8B030D-6E8A-4147-A177-3AD203B41FA5}">
                      <a16:colId xmlns:a16="http://schemas.microsoft.com/office/drawing/2014/main" val="289958166"/>
                    </a:ext>
                  </a:extLst>
                </a:gridCol>
                <a:gridCol w="4442539">
                  <a:extLst>
                    <a:ext uri="{9D8B030D-6E8A-4147-A177-3AD203B41FA5}">
                      <a16:colId xmlns:a16="http://schemas.microsoft.com/office/drawing/2014/main" val="2920949029"/>
                    </a:ext>
                  </a:extLst>
                </a:gridCol>
              </a:tblGrid>
              <a:tr h="1846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noProof="1">
                          <a:latin typeface="+mj-ea"/>
                          <a:ea typeface="+mj-ea"/>
                        </a:rPr>
                        <a:t>デジタルヘルスエージェンシーの目的</a:t>
                      </a:r>
                      <a:endParaRPr lang="en-US" sz="1100" b="1" noProof="1">
                        <a:latin typeface="+mj-ea"/>
                        <a:ea typeface="+mj-ea"/>
                      </a:endParaRPr>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dirty="0"/>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1480422"/>
                  </a:ext>
                </a:extLst>
              </a:tr>
              <a:tr h="320391">
                <a:tc>
                  <a:txBody>
                    <a:bodyPr/>
                    <a:lstStyle/>
                    <a:p>
                      <a:pPr marL="88900" indent="0" algn="ctr">
                        <a:buFont typeface="Arial" panose="020B0604020202020204" pitchFamily="34" charset="0"/>
                        <a:buNone/>
                      </a:pPr>
                      <a:r>
                        <a:rPr lang="en-US" sz="1100" noProof="1">
                          <a:solidFill>
                            <a:schemeClr val="tx1"/>
                          </a:solidFill>
                          <a:latin typeface="+mj-ea"/>
                          <a:ea typeface="+mj-ea"/>
                        </a:rPr>
                        <a:t>①</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包括的な統合医療情報システムの開発、運用、保守</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29775369"/>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②</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主要な医療機関のための単一の情報源としての国家レジストリの確立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60287636"/>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③</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デジタルヘルスのベストプラクティスと標準の採用を促進する。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0247416"/>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④</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共有可能でポータブルな個人の健康記録を可能にする。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0860861"/>
                  </a:ext>
                </a:extLst>
              </a:tr>
              <a:tr h="32039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⑤</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医療データの移植性と安全なデータ交換を確保する。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04670200"/>
                  </a:ext>
                </a:extLst>
              </a:tr>
              <a:tr h="32039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⑥</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noProof="1">
                          <a:latin typeface="+mj-ea"/>
                          <a:ea typeface="+mj-ea"/>
                        </a:rPr>
                        <a:t>医療分野の政策と研究に情報を提供するためのデータの収集と分析を促進する。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57931156"/>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⑦</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既存の医療情報システムを強化し、統合する。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085450"/>
                  </a:ext>
                </a:extLst>
              </a:tr>
              <a:tr h="32039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⑧</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安全なデジタル医療インフラストラクチャと相互運用性基準を開発し、維持する。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2053042"/>
                  </a:ext>
                </a:extLst>
              </a:tr>
            </a:tbl>
          </a:graphicData>
        </a:graphic>
      </p:graphicFrame>
      <p:grpSp>
        <p:nvGrpSpPr>
          <p:cNvPr id="28" name="Group 27">
            <a:extLst>
              <a:ext uri="{FF2B5EF4-FFF2-40B4-BE49-F238E27FC236}">
                <a16:creationId xmlns:a16="http://schemas.microsoft.com/office/drawing/2014/main" id="{0279B9FE-9757-7C81-19D9-B51185A91782}"/>
              </a:ext>
            </a:extLst>
          </p:cNvPr>
          <p:cNvGrpSpPr/>
          <p:nvPr/>
        </p:nvGrpSpPr>
        <p:grpSpPr>
          <a:xfrm>
            <a:off x="223153" y="3212510"/>
            <a:ext cx="9396000" cy="178678"/>
            <a:chOff x="-116016" y="919398"/>
            <a:chExt cx="8541822" cy="178678"/>
          </a:xfrm>
        </p:grpSpPr>
        <p:cxnSp>
          <p:nvCxnSpPr>
            <p:cNvPr id="29" name="Straight Connector 28">
              <a:extLst>
                <a:ext uri="{FF2B5EF4-FFF2-40B4-BE49-F238E27FC236}">
                  <a16:creationId xmlns:a16="http://schemas.microsoft.com/office/drawing/2014/main" id="{B8C3DA63-016B-15F5-39C7-ABF48699A5B5}"/>
                </a:ext>
              </a:extLst>
            </p:cNvPr>
            <p:cNvCxnSpPr/>
            <p:nvPr/>
          </p:nvCxnSpPr>
          <p:spPr>
            <a:xfrm>
              <a:off x="-116016" y="980728"/>
              <a:ext cx="854182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DC575DA0-A828-1561-546B-F124111C03BE}"/>
                </a:ext>
              </a:extLst>
            </p:cNvPr>
            <p:cNvSpPr/>
            <p:nvPr/>
          </p:nvSpPr>
          <p:spPr>
            <a:xfrm rot="10800000">
              <a:off x="3902629" y="919398"/>
              <a:ext cx="720080"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3157094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237A-F0F7-1522-3393-536DD46DB40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17DABB6-AA47-F897-7DEC-A367233D982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B17DABB6-AA47-F897-7DEC-A367233D98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14235C2-01C8-293A-CE67-10A6DF61A4D0}"/>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F117E052-F9ED-FB60-25F9-0C5ADD5A9B3A}"/>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5" name="テキスト ボックス 14">
            <a:extLst>
              <a:ext uri="{FF2B5EF4-FFF2-40B4-BE49-F238E27FC236}">
                <a16:creationId xmlns:a16="http://schemas.microsoft.com/office/drawing/2014/main" id="{3698B90C-CFEC-DA81-A3FA-DFD1294269DB}"/>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全国法律報告協議会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4" name="テキスト ボックス 6">
            <a:extLst>
              <a:ext uri="{FF2B5EF4-FFF2-40B4-BE49-F238E27FC236}">
                <a16:creationId xmlns:a16="http://schemas.microsoft.com/office/drawing/2014/main" id="{AC354A1D-F78F-BD46-E860-F79AAD738FDB}"/>
              </a:ext>
            </a:extLst>
          </p:cNvPr>
          <p:cNvSpPr txBox="1"/>
          <p:nvPr/>
        </p:nvSpPr>
        <p:spPr>
          <a:xfrm>
            <a:off x="224004" y="1055168"/>
            <a:ext cx="9505056" cy="123296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法に基づき、健康データを保存および交換するために健康データバンクが設立され、このデータは患者および医療提供者の特定、ケアの提供、公衆衛生ニーズの評価、疾病サーベイランス、研究および革新、システム計画に使用することができる。</a:t>
            </a:r>
            <a:endParaRPr lang="en-US" altLang="ja-JP" sz="1400" dirty="0">
              <a:solidFill>
                <a:srgbClr val="000000"/>
              </a:solidFill>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内閣官房は、以下の目的のために、全国健康データバンクを設立し、郡の健康データバンクを指定するものとする。</a:t>
            </a:r>
          </a:p>
          <a:p>
            <a:pPr marL="271463" marR="0" lvl="0" indent="-93663"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包括的統合健康情報システムに提出された健康データを全国健康データバンクに保存する。</a:t>
            </a:r>
          </a:p>
          <a:p>
            <a:pPr marL="271463" marR="0" lvl="0" indent="-93663"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全国健康データバンクと他の関連データベースとのシームレスな統合および相互運用性を確立する。</a:t>
            </a:r>
          </a:p>
        </p:txBody>
      </p:sp>
      <p:graphicFrame>
        <p:nvGraphicFramePr>
          <p:cNvPr id="9" name="Table 8">
            <a:extLst>
              <a:ext uri="{FF2B5EF4-FFF2-40B4-BE49-F238E27FC236}">
                <a16:creationId xmlns:a16="http://schemas.microsoft.com/office/drawing/2014/main" id="{9978954F-2B78-7042-30E4-001FABCAE819}"/>
              </a:ext>
            </a:extLst>
          </p:cNvPr>
          <p:cNvGraphicFramePr>
            <a:graphicFrameLocks noGrp="1"/>
          </p:cNvGraphicFramePr>
          <p:nvPr>
            <p:extLst>
              <p:ext uri="{D42A27DB-BD31-4B8C-83A1-F6EECF244321}">
                <p14:modId xmlns:p14="http://schemas.microsoft.com/office/powerpoint/2010/main" val="1799614733"/>
              </p:ext>
            </p:extLst>
          </p:nvPr>
        </p:nvGraphicFramePr>
        <p:xfrm>
          <a:off x="344488" y="2810938"/>
          <a:ext cx="7920881" cy="3096829"/>
        </p:xfrm>
        <a:graphic>
          <a:graphicData uri="http://schemas.openxmlformats.org/drawingml/2006/table">
            <a:tbl>
              <a:tblPr firstRow="1" bandRow="1">
                <a:tableStyleId>{5C22544A-7EE6-4342-B048-85BDC9FD1C3A}</a:tableStyleId>
              </a:tblPr>
              <a:tblGrid>
                <a:gridCol w="469598">
                  <a:extLst>
                    <a:ext uri="{9D8B030D-6E8A-4147-A177-3AD203B41FA5}">
                      <a16:colId xmlns:a16="http://schemas.microsoft.com/office/drawing/2014/main" val="2392580594"/>
                    </a:ext>
                  </a:extLst>
                </a:gridCol>
                <a:gridCol w="7451283">
                  <a:extLst>
                    <a:ext uri="{9D8B030D-6E8A-4147-A177-3AD203B41FA5}">
                      <a16:colId xmlns:a16="http://schemas.microsoft.com/office/drawing/2014/main" val="2920949029"/>
                    </a:ext>
                  </a:extLst>
                </a:gridCol>
              </a:tblGrid>
              <a:tr h="368888">
                <a:tc>
                  <a:txBody>
                    <a:bodyPr/>
                    <a:lstStyle/>
                    <a:p>
                      <a:pPr marL="88900" indent="0" algn="ctr">
                        <a:buFont typeface="Arial" panose="020B0604020202020204" pitchFamily="34" charset="0"/>
                        <a:buNone/>
                      </a:pPr>
                      <a:r>
                        <a:rPr lang="en-US" sz="1100" noProof="1">
                          <a:solidFill>
                            <a:schemeClr val="tx1"/>
                          </a:solidFill>
                          <a:latin typeface="+mj-ea"/>
                          <a:ea typeface="+mj-ea"/>
                        </a:rPr>
                        <a:t>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kumimoji="1" lang="en-US" sz="1100" b="0" i="0" kern="1200" noProof="1">
                          <a:solidFill>
                            <a:schemeClr val="tx1"/>
                          </a:solidFill>
                          <a:effectLst/>
                          <a:latin typeface="MS PGothic (Headings)"/>
                          <a:ea typeface="+mn-ea"/>
                          <a:cs typeface="+mn-cs"/>
                        </a:rPr>
                        <a:t>保健サービスを必要とする、または受けている人を特定する</a:t>
                      </a:r>
                      <a:endParaRPr lang="en-US" sz="1100" b="0" dirty="0">
                        <a:solidFill>
                          <a:schemeClr val="tx1"/>
                        </a:solidFill>
                        <a:latin typeface="MS PGothic (Headings)"/>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人に医療サービスを提供する、または人のケアや治療を容易にする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医療サービスを提供している医療サービス提供者を特定する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08467644"/>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医療保険を提供している人を特定する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09663497"/>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公衆衛生ニーズを評価し、対処する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2123861"/>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疾病サーベイランス、研究およびイノベーションを実施する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69635615"/>
                  </a:ext>
                </a:extLst>
              </a:tr>
              <a:tr h="38384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保健サービスの開発、管理、提供、モニタリング及び調査を含む評価を含む保健システムの計画、管理、評価又は改善に従事すること</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35557121"/>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⑧</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保健サービスの安全性及び有効性を評価すること</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52756743"/>
                  </a:ext>
                </a:extLst>
              </a:tr>
              <a:tr h="333971">
                <a:tc>
                  <a:txBody>
                    <a:bodyPr/>
                    <a:lstStyle/>
                    <a:p>
                      <a:pPr marL="88900" indent="0" algn="ctr">
                        <a:buFont typeface="Arial" panose="020B0604020202020204" pitchFamily="34" charset="0"/>
                        <a:buNone/>
                      </a:pPr>
                      <a:r>
                        <a:rPr lang="en-US" sz="1100" b="0" noProof="1">
                          <a:solidFill>
                            <a:schemeClr val="tx1"/>
                          </a:solidFill>
                        </a:rPr>
                        <a:t>⑨</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総合保健情報システムの継続的な強化</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38808024"/>
                  </a:ext>
                </a:extLst>
              </a:tr>
            </a:tbl>
          </a:graphicData>
        </a:graphic>
      </p:graphicFrame>
      <p:sp>
        <p:nvSpPr>
          <p:cNvPr id="11" name="TextBox 10">
            <a:extLst>
              <a:ext uri="{FF2B5EF4-FFF2-40B4-BE49-F238E27FC236}">
                <a16:creationId xmlns:a16="http://schemas.microsoft.com/office/drawing/2014/main" id="{D54775CE-6AEE-5833-0300-A16D6A36F044}"/>
              </a:ext>
            </a:extLst>
          </p:cNvPr>
          <p:cNvSpPr txBox="1"/>
          <p:nvPr/>
        </p:nvSpPr>
        <p:spPr>
          <a:xfrm>
            <a:off x="224004" y="2451606"/>
            <a:ext cx="5777813" cy="293348"/>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panose="020B0500000000000000" pitchFamily="34" charset="-128"/>
              </a:rPr>
              <a:t>健康データバンクに含まれる健康データは、以下に適用されるものとする。</a:t>
            </a:r>
          </a:p>
        </p:txBody>
      </p:sp>
    </p:spTree>
    <p:extLst>
      <p:ext uri="{BB962C8B-B14F-4D97-AF65-F5344CB8AC3E}">
        <p14:creationId xmlns:p14="http://schemas.microsoft.com/office/powerpoint/2010/main" val="279962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BD40-E4AB-B6C8-6E0D-E8E68C0D496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3661BDF-68CF-A4C9-0DE6-FD3817C945D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83661BDF-68CF-A4C9-0DE6-FD3817C945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F6AA41-25F3-09B6-EA9F-2E0CC9A678B9}"/>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979C682C-1492-3097-D789-216AE139B8DC}"/>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5" name="テキスト ボックス 14">
            <a:extLst>
              <a:ext uri="{FF2B5EF4-FFF2-40B4-BE49-F238E27FC236}">
                <a16:creationId xmlns:a16="http://schemas.microsoft.com/office/drawing/2014/main" id="{B3BDD43C-F586-9DA1-60DC-81FE4BC41172}"/>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全国法律報告協議会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4" name="テキスト ボックス 6">
            <a:extLst>
              <a:ext uri="{FF2B5EF4-FFF2-40B4-BE49-F238E27FC236}">
                <a16:creationId xmlns:a16="http://schemas.microsoft.com/office/drawing/2014/main" id="{78BA2C3F-ACED-B77F-BC6C-8C643C30D9A0}"/>
              </a:ext>
            </a:extLst>
          </p:cNvPr>
          <p:cNvSpPr txBox="1"/>
          <p:nvPr/>
        </p:nvSpPr>
        <p:spPr>
          <a:xfrm>
            <a:off x="224004" y="1040654"/>
            <a:ext cx="9505056" cy="9532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同法では、健康データは必要な承認を得た後にのみ研究目的で使用することができ、健康データ管理者は市場調査目的でそのようなデータを開示することを禁止されている。</a:t>
            </a:r>
          </a:p>
          <a:p>
            <a:pPr marL="190500" lvl="0" indent="-190500" algn="just">
              <a:lnSpc>
                <a:spcPct val="110000"/>
              </a:lnSpc>
              <a:spcAft>
                <a:spcPts val="200"/>
              </a:spcAft>
              <a:buClr>
                <a:srgbClr val="5F8AC3"/>
              </a:buClr>
              <a:buFont typeface="Wingdings" panose="05000000000000000000" pitchFamily="2" charset="2"/>
              <a:buChar char="n"/>
              <a:defRPr/>
            </a:pPr>
            <a:r>
              <a:rPr lang="en-US" sz="1400" noProof="1">
                <a:latin typeface="MS PGothic (Headings)"/>
              </a:rPr>
              <a:t>包括的統合健康情報システムに保存されている健康データは、以下の規定を遵守する限り、研究目的で使用することができる。</a:t>
            </a:r>
            <a:endPar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EDFB4562-E813-5AA6-4E26-EC7422DD660E}"/>
              </a:ext>
            </a:extLst>
          </p:cNvPr>
          <p:cNvGraphicFramePr>
            <a:graphicFrameLocks noGrp="1"/>
          </p:cNvGraphicFramePr>
          <p:nvPr>
            <p:extLst>
              <p:ext uri="{D42A27DB-BD31-4B8C-83A1-F6EECF244321}">
                <p14:modId xmlns:p14="http://schemas.microsoft.com/office/powerpoint/2010/main" val="2897940842"/>
              </p:ext>
            </p:extLst>
          </p:nvPr>
        </p:nvGraphicFramePr>
        <p:xfrm>
          <a:off x="224085" y="2180892"/>
          <a:ext cx="9504975" cy="2397760"/>
        </p:xfrm>
        <a:graphic>
          <a:graphicData uri="http://schemas.openxmlformats.org/drawingml/2006/table">
            <a:tbl>
              <a:tblPr firstRow="1" bandRow="1">
                <a:tableStyleId>{5C22544A-7EE6-4342-B048-85BDC9FD1C3A}</a:tableStyleId>
              </a:tblPr>
              <a:tblGrid>
                <a:gridCol w="1878890">
                  <a:extLst>
                    <a:ext uri="{9D8B030D-6E8A-4147-A177-3AD203B41FA5}">
                      <a16:colId xmlns:a16="http://schemas.microsoft.com/office/drawing/2014/main" val="3329801150"/>
                    </a:ext>
                  </a:extLst>
                </a:gridCol>
                <a:gridCol w="7626085">
                  <a:extLst>
                    <a:ext uri="{9D8B030D-6E8A-4147-A177-3AD203B41FA5}">
                      <a16:colId xmlns:a16="http://schemas.microsoft.com/office/drawing/2014/main" val="556577487"/>
                    </a:ext>
                  </a:extLst>
                </a:gridCol>
              </a:tblGrid>
              <a:tr h="370840">
                <a:tc>
                  <a:txBody>
                    <a:bodyPr/>
                    <a:lstStyle/>
                    <a:p>
                      <a:r>
                        <a:rPr lang="en-US" sz="1100" b="1" noProof="1">
                          <a:solidFill>
                            <a:schemeClr val="tx1"/>
                          </a:solidFill>
                          <a:latin typeface="MS PGothic (Headings)"/>
                        </a:rPr>
                        <a:t>規定</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marL="88900" indent="-88900">
                        <a:buFont typeface="Arial" panose="020B0604020202020204" pitchFamily="34" charset="0"/>
                        <a:buNone/>
                      </a:pPr>
                      <a:r>
                        <a:rPr lang="en-US" sz="1100" b="1" noProof="1">
                          <a:solidFill>
                            <a:schemeClr val="tx1"/>
                          </a:solidFill>
                          <a:latin typeface="MS PGothic (Headings)"/>
                        </a:rPr>
                        <a:t>詳細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96939087"/>
                  </a:ext>
                </a:extLst>
              </a:tr>
              <a:tr h="370840">
                <a:tc>
                  <a:txBody>
                    <a:bodyPr/>
                    <a:lstStyle/>
                    <a:p>
                      <a:r>
                        <a:rPr lang="en-US" sz="1100" b="1" noProof="1">
                          <a:solidFill>
                            <a:schemeClr val="tx1"/>
                          </a:solidFill>
                          <a:latin typeface="MS PGothic (Headings)"/>
                        </a:rPr>
                        <a:t>研究目的での健康データへのアクセスの要求</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b="0" noProof="1">
                          <a:solidFill>
                            <a:schemeClr val="tx1"/>
                          </a:solidFill>
                          <a:latin typeface="MS PGothic (Headings)"/>
                        </a:rPr>
                        <a:t>個人は、法律 (HMIS 2) に記載されている所定のフォームを使用して、デジタルヘルス機関に書面で健康データを要求することができます。</a:t>
                      </a:r>
                    </a:p>
                    <a:p>
                      <a:pPr marL="171450" indent="-171450">
                        <a:buFont typeface="Courier New" panose="02070309020205020404" pitchFamily="49" charset="0"/>
                        <a:buChar char="o"/>
                      </a:pPr>
                      <a:r>
                        <a:rPr lang="en-US" sz="1100" b="0" noProof="1">
                          <a:solidFill>
                            <a:schemeClr val="tx1"/>
                          </a:solidFill>
                          <a:latin typeface="MS PGothic (Headings)"/>
                        </a:rPr>
                        <a:t>本システムにおける研究目的の健康データの請求には、以下を添付するものとする。</a:t>
                      </a:r>
                    </a:p>
                    <a:p>
                      <a:pPr marL="268288" indent="-88900">
                        <a:buFont typeface="Arial" panose="020B0604020202020204" pitchFamily="34" charset="0"/>
                        <a:buChar char="•"/>
                      </a:pPr>
                      <a:r>
                        <a:rPr lang="en-US" sz="1100" b="0" noProof="1">
                          <a:solidFill>
                            <a:schemeClr val="tx1"/>
                          </a:solidFill>
                          <a:latin typeface="MS PGothic (Headings)"/>
                        </a:rPr>
                        <a:t>正式に登録された治験審査委員会によって発行された承認</a:t>
                      </a:r>
                    </a:p>
                    <a:p>
                      <a:pPr marL="268288" indent="-88900">
                        <a:buFont typeface="Arial" panose="020B0604020202020204" pitchFamily="34" charset="0"/>
                        <a:buChar char="•"/>
                      </a:pPr>
                      <a:r>
                        <a:rPr lang="en-US" sz="1100" b="0" noProof="1">
                          <a:solidFill>
                            <a:schemeClr val="tx1"/>
                          </a:solidFill>
                          <a:latin typeface="MS PGothic (Headings)"/>
                        </a:rPr>
                        <a:t>国家科学技術イノベーション委員会によって発行されたライセンス</a:t>
                      </a:r>
                    </a:p>
                    <a:p>
                      <a:pPr marL="268288" indent="-88900">
                        <a:buFont typeface="Arial" panose="020B0604020202020204" pitchFamily="34" charset="0"/>
                        <a:buChar char="•"/>
                      </a:pPr>
                      <a:r>
                        <a:rPr lang="en-US" sz="1100" b="0" noProof="1">
                          <a:solidFill>
                            <a:schemeClr val="tx1"/>
                          </a:solidFill>
                          <a:latin typeface="MS PGothic (Headings)"/>
                        </a:rPr>
                        <a:t>該当する場合、健康データ管理者からの承認</a:t>
                      </a:r>
                    </a:p>
                    <a:p>
                      <a:pPr marL="358775" indent="-90488">
                        <a:buSzPct val="70000"/>
                        <a:buFont typeface="Wingdings" panose="05000000000000000000" pitchFamily="2" charset="2"/>
                        <a:buChar char="§"/>
                      </a:pPr>
                      <a:r>
                        <a:rPr lang="en-US" sz="1100" b="0" noProof="1">
                          <a:solidFill>
                            <a:schemeClr val="tx1"/>
                          </a:solidFill>
                          <a:latin typeface="MS PGothic (Headings)"/>
                        </a:rPr>
                        <a:t>国立健康データバンクの健康データの場合、内閣官房</a:t>
                      </a:r>
                    </a:p>
                    <a:p>
                      <a:pPr marL="358775" indent="-90488">
                        <a:buSzPct val="70000"/>
                        <a:buFont typeface="Wingdings" panose="05000000000000000000" pitchFamily="2" charset="2"/>
                        <a:buChar char="§"/>
                      </a:pPr>
                      <a:r>
                        <a:rPr lang="en-US" sz="1100" b="0" noProof="1">
                          <a:solidFill>
                            <a:schemeClr val="tx1"/>
                          </a:solidFill>
                          <a:latin typeface="MS PGothic (Headings)"/>
                        </a:rPr>
                        <a:t>郡健康データバンクの健康データの場合、各郡執行委員会メンバー</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848753"/>
                  </a:ext>
                </a:extLst>
              </a:tr>
              <a:tr h="370840">
                <a:tc>
                  <a:txBody>
                    <a:bodyPr/>
                    <a:lstStyle/>
                    <a:p>
                      <a:r>
                        <a:rPr lang="en-US" sz="1100" b="1" noProof="1">
                          <a:solidFill>
                            <a:schemeClr val="tx1"/>
                          </a:solidFill>
                          <a:latin typeface="MS PGothic (Headings)"/>
                        </a:rPr>
                        <a:t>健康データの開示</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solidFill>
                            <a:schemeClr val="tx1"/>
                          </a:solidFill>
                          <a:latin typeface="MS PGothic (Headings)"/>
                        </a:rPr>
                        <a:t>健康データ管理者は、市場調査の目的で、健康データ情報バンクに含まれる個人の健康情報を開示してはならない。</a:t>
                      </a:r>
                    </a:p>
                    <a:p>
                      <a:pPr marL="171450" indent="-171450">
                        <a:buFont typeface="Courier New" panose="02070309020205020404" pitchFamily="49" charset="0"/>
                        <a:buChar char="o"/>
                      </a:pPr>
                      <a:r>
                        <a:rPr lang="en-US" sz="1100" noProof="1">
                          <a:solidFill>
                            <a:schemeClr val="tx1"/>
                          </a:solidFill>
                          <a:latin typeface="MS PGothic (Headings)"/>
                        </a:rPr>
                        <a:t>市場調査の目的で個人の健康データを開示する健康データ管理者は、違反行為を犯し、有罪判決を受けた場合、罰則を科される。</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85392100"/>
                  </a:ext>
                </a:extLst>
              </a:tr>
            </a:tbl>
          </a:graphicData>
        </a:graphic>
      </p:graphicFrame>
    </p:spTree>
    <p:extLst>
      <p:ext uri="{BB962C8B-B14F-4D97-AF65-F5344CB8AC3E}">
        <p14:creationId xmlns:p14="http://schemas.microsoft.com/office/powerpoint/2010/main" val="3445409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0" y="1176507"/>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医療現場では、書面および口頭のコミュニケーションにおいて一般的に英語が使用されている。ただし、患者が英語を解さず、スワヒリ語やその地方の言語での会話が必要になることも多い。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英語が医学教育の主要言語である。アフリカの医学教育における母国語の使用が最小限であるのは、歴史的影響と植民地主義の影響によるものであり、この影響はかつて植民地化されていた国における教育の言語を大きく形成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72480" y="645363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（出所）エキスパートインタビュー、論文「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Decolonization of medical education: A global screening of instructional languages and mother tongue dependence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57787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p:cNvGraphicFramePr>
          <p:nvPr>
            <p:custDataLst>
              <p:tags r:id="rId1"/>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2" y="1124744"/>
            <a:ext cx="9505056" cy="1603709"/>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ケニアで医師免許を取得するためには、医科大学や医学部で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年間の教育を受け、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MBChB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Bachelor’s degree in Medicine and Bachelor of Surgery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）をおさめる必要がある。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卒業後に、公立または私立病院における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か月のインターンシップを経て、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を管理する保健省組織として、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KHPOA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Health Professions Oversight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）があり、医療人材監督やケニア国内の規制機関の監督、コンプライアンス管理を行う。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72480" y="6433791"/>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864607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0" y="1176507"/>
            <a:ext cx="9505056" cy="34257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研究では、</a:t>
            </a:r>
            <a:r>
              <a:rPr lang="en-US" altLang="ja-JP" sz="1400" dirty="0">
                <a:latin typeface="+mj-lt"/>
              </a:rPr>
              <a:t>5</a:t>
            </a:r>
            <a:r>
              <a:rPr lang="ja-JP" altLang="en-US" sz="1400" dirty="0"/>
              <a:t>人に</a:t>
            </a:r>
            <a:r>
              <a:rPr lang="en-US" altLang="ja-JP" sz="1400" dirty="0">
                <a:latin typeface="+mj-lt"/>
              </a:rPr>
              <a:t>1</a:t>
            </a:r>
            <a:r>
              <a:rPr lang="ja-JP" altLang="en-US" sz="1400" dirty="0"/>
              <a:t>人の看護師が海外へ移住を希望するという情報や、医師についても同様に、毎年</a:t>
            </a:r>
            <a:r>
              <a:rPr lang="en-US" altLang="ja-JP" sz="1400" dirty="0"/>
              <a:t>600</a:t>
            </a:r>
            <a:r>
              <a:rPr lang="ja-JP" altLang="en-US" sz="1400" dirty="0"/>
              <a:t>人の医学部卒業生のうち</a:t>
            </a:r>
            <a:r>
              <a:rPr lang="en-US" altLang="ja-JP" sz="1400" dirty="0"/>
              <a:t>30</a:t>
            </a:r>
            <a:r>
              <a:rPr lang="ja-JP" altLang="en-US" sz="1400" dirty="0"/>
              <a:t>～</a:t>
            </a:r>
            <a:r>
              <a:rPr lang="en-US" altLang="ja-JP" sz="1400" dirty="0"/>
              <a:t>40</a:t>
            </a:r>
            <a:r>
              <a:rPr lang="en-US" altLang="ja-JP" sz="1400" dirty="0">
                <a:latin typeface="+mj-lt"/>
              </a:rPr>
              <a:t>%</a:t>
            </a:r>
            <a:r>
              <a:rPr lang="ja-JP" altLang="en-US" sz="1400" dirty="0"/>
              <a:t>がインターン終了後に退職していると報告がある。</a:t>
            </a:r>
            <a:r>
              <a:rPr lang="en-US" altLang="ja-JP" sz="1400" dirty="0"/>
              <a:t>1993</a:t>
            </a:r>
            <a:r>
              <a:rPr lang="ja-JP" altLang="en-US" sz="1400" dirty="0"/>
              <a:t>年から</a:t>
            </a:r>
            <a:r>
              <a:rPr lang="en-US" altLang="ja-JP" sz="1400" dirty="0"/>
              <a:t>2013</a:t>
            </a:r>
            <a:r>
              <a:rPr lang="ja-JP" altLang="en-US" sz="1400" dirty="0"/>
              <a:t>年までに、計</a:t>
            </a:r>
            <a:r>
              <a:rPr lang="en-US" altLang="ja-JP" sz="1400" dirty="0"/>
              <a:t>6,659</a:t>
            </a:r>
            <a:r>
              <a:rPr lang="ja-JP" altLang="en-US" sz="1400" dirty="0"/>
              <a:t>人の看護師が移住したというデータもある。（うち、アメリカへの移住が</a:t>
            </a:r>
            <a:r>
              <a:rPr lang="en-US" altLang="ja-JP" sz="1400" dirty="0"/>
              <a:t>2,973</a:t>
            </a:r>
            <a:r>
              <a:rPr lang="ja-JP" altLang="en-US" sz="1400" dirty="0"/>
              <a:t>人、イギリスへの移住が</a:t>
            </a:r>
            <a:r>
              <a:rPr lang="en-US" altLang="ja-JP" sz="1400" dirty="0"/>
              <a:t>2,325</a:t>
            </a:r>
            <a:r>
              <a:rPr lang="ja-JP" altLang="en-US" sz="1400" dirty="0"/>
              <a:t>人等）</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また、頭脳流出と関連して、不十分なリソースや貧弱な人材計画等の要因から、医療従事者が都市部に偏っている。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こうした医療従事者の地域の偏在は、医療従事者が少ない群において成人間における</a:t>
            </a:r>
            <a:r>
              <a:rPr lang="en-US" altLang="ja-JP" sz="1400" dirty="0"/>
              <a:t>HIV</a:t>
            </a:r>
            <a:r>
              <a:rPr lang="ja-JP" altLang="en-US" sz="1400" dirty="0"/>
              <a:t>の有病率が高いなど、</a:t>
            </a:r>
            <a:r>
              <a:rPr lang="en-US" altLang="ja-JP" sz="1400" dirty="0"/>
              <a:t> HIV</a:t>
            </a:r>
            <a:r>
              <a:rPr lang="ja-JP" altLang="en-US" sz="1400" dirty="0"/>
              <a:t>の蔓延率との逆相関も示唆されている。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a:t>
            </a:r>
            <a:r>
              <a:rPr lang="en-US" altLang="ja-JP" sz="1400" dirty="0"/>
              <a:t>MoH</a:t>
            </a:r>
            <a:r>
              <a:rPr lang="ja-JP" altLang="en-US" sz="1400" dirty="0"/>
              <a:t>）が発表した</a:t>
            </a:r>
            <a:r>
              <a:rPr lang="en-US" altLang="ja-JP" sz="1400" dirty="0"/>
              <a:t>2023</a:t>
            </a:r>
            <a:r>
              <a:rPr lang="ja-JP" altLang="en-US" sz="1400" dirty="0"/>
              <a:t>年の報告書によると、腎臓疾患に関する医療サービスを提供する施設では、腎臓疾患専門医、内科医、腎臓疾患専門ナースの数を増やす必要がある。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医療従事者に関して、薬剤師や歯科医師などと比較して看護師や臨床医などの医療専門家へのアクセスは多いことが報告されている。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医療従事者全体の数は不十分であり、国全体の主要な医療従事者（医師、看護師、臨床医）数は人口</a:t>
            </a:r>
            <a:r>
              <a:rPr lang="en-US" altLang="ja-JP" sz="1400" dirty="0"/>
              <a:t>10,000</a:t>
            </a:r>
            <a:r>
              <a:rPr lang="ja-JP" altLang="en-US" sz="1400" dirty="0"/>
              <a:t>人当たり</a:t>
            </a:r>
            <a:r>
              <a:rPr lang="en-US" altLang="ja-JP" sz="1400" dirty="0"/>
              <a:t>20</a:t>
            </a:r>
            <a:r>
              <a:rPr lang="ja-JP" altLang="en-US" sz="1400" dirty="0"/>
              <a:t>人となっている。これは、</a:t>
            </a:r>
            <a:r>
              <a:rPr lang="en-US" altLang="ja-JP" sz="1400" dirty="0"/>
              <a:t>WHO</a:t>
            </a:r>
            <a:r>
              <a:rPr lang="ja-JP" altLang="en-US" sz="1400" dirty="0"/>
              <a:t>が定める人口当たりの医療従事者数の推奨基準（</a:t>
            </a:r>
            <a:r>
              <a:rPr lang="en-US" altLang="ja-JP" sz="1400" dirty="0"/>
              <a:t>23</a:t>
            </a:r>
            <a:r>
              <a:rPr lang="ja-JP" altLang="en-US" sz="1400" dirty="0"/>
              <a:t>人）を下回った数字である。この不十分さは、質の高い医療へのアクセスに悪影響を及ぼす可能性があり、特に歯科スタッフや薬剤師のような人手不足の部門では、包括的ケアに不可欠な専門家チームの創設を妨げる可能性がある。</a:t>
            </a:r>
            <a:endParaRPr lang="en-US" altLang="ja-JP" sz="1400" dirty="0"/>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205374"/>
            <a:ext cx="9433046" cy="39227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ケニア保健省「</a:t>
            </a:r>
            <a:r>
              <a:rPr lang="en-US" altLang="ja-JP" sz="800" dirty="0"/>
              <a:t> Human Resources for Health; Gaps and opportunities for strengthening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t>Kenya Health Workforce Report: The Status of Healthcare Professionals in Kenya,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Health professionals in Kenya: strategies to expand reach and reduce brain drain of psychiatric nurses and psychiatrists</a:t>
            </a:r>
            <a:r>
              <a:rPr lang="ja-JP" altLang="en-US" sz="800" dirty="0"/>
              <a:t>（</a:t>
            </a:r>
            <a:r>
              <a:rPr lang="en-US" altLang="ja-JP" sz="800" dirty="0"/>
              <a:t>2016</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health facility census report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357037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p:cNvGraphicFramePr>
          <p:nvPr>
            <p:custDataLst>
              <p:tags r:id="rId1"/>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303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国外で医師としての教育を受け、ケニアで医師として登録したい場合は、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実施する試験を受ける必要がある。取得済の資格および経験に応じて、インターンシップを経た上での医師登録となるか、インターンシップを経ずに登録となるかが決定される。ただし、東アフリカパートナー国の医科大学を卒業している場合は、試験は免除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外国籍の個人（東アフリカ共同体の加盟国出身を除く）は、以下の場合、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に対し、外国の医師又は歯科医師としての仮登録をすることができる。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によって登録の資格があると認められた学位またはその他の資格を保有している。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出身国またはその他の管轄区域からの登録証明を提示する。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医学または歯科の臨床について十分な知識と経験を習得したことを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が認める場合。</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道徳的に優れた人物であることを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が認めた場合。</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が定める審査に合格する。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18341" y="645363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KMDPC</a:t>
            </a:r>
            <a:r>
              <a:rPr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bmk="">
                <a:latin typeface="Arial" panose="020B0604020202020204" pitchFamily="34" charset="0"/>
                <a:ea typeface="ＭＳ Ｐゴシック" panose="020B0600070205080204" pitchFamily="50" charset="-128"/>
                <a:cs typeface="Arial" panose="020B0604020202020204" pitchFamily="34" charset="0"/>
              </a:rPr>
              <a:t>KHPOA</a:t>
            </a:r>
            <a:r>
              <a:rPr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政府公共</a:t>
            </a:r>
            <a:r>
              <a:rPr lang="en-US" altLang="ja-JP" noProof="1">
                <a:latin typeface="HGP創英角ｺﾞｼｯｸUB" panose="020B0900000000000000" pitchFamily="50" charset="-128"/>
              </a:rPr>
              <a:t>調達制度</a:t>
            </a:r>
            <a:r>
              <a:rPr lang="ja-JP" altLang="en-US" noProof="1">
                <a:latin typeface="HGP創英角ｺﾞｼｯｸUB" panose="020B0900000000000000" pitchFamily="50" charset="-128"/>
              </a:rPr>
              <a:t>に関わる組織</a:t>
            </a:r>
            <a:endParaRPr kumimoji="1" lang="ja-JP" altLang="en-US" noProof="1">
              <a:latin typeface="HGP創英角ｺﾞｼｯｸUB" panose="020B0900000000000000" pitchFamily="50" charset="-128"/>
            </a:endParaRPr>
          </a:p>
        </p:txBody>
      </p:sp>
      <p:sp>
        <p:nvSpPr>
          <p:cNvPr id="13" name="テキスト ボックス 12"/>
          <p:cNvSpPr txBox="1"/>
          <p:nvPr/>
        </p:nvSpPr>
        <p:spPr>
          <a:xfrm>
            <a:off x="185430" y="6535519"/>
            <a:ext cx="8568878" cy="345628"/>
          </a:xfrm>
          <a:prstGeom prst="rect">
            <a:avLst/>
          </a:prstGeom>
          <a:noFill/>
        </p:spPr>
        <p:txBody>
          <a:bodyPr wrap="square" lIns="0" tIns="0" rIns="0" bIns="0" rtlCol="0">
            <a:noAutofit/>
          </a:bodyPr>
          <a:lstStyle/>
          <a:p>
            <a:r>
              <a:rPr kumimoji="1" lang="ja-JP" altLang="en-US" sz="800" noProof="1">
                <a:solidFill>
                  <a:srgbClr val="000000"/>
                </a:solidFill>
                <a:latin typeface="+mj-lt"/>
                <a:cs typeface="Arial" panose="020B0604020202020204" pitchFamily="34" charset="0"/>
              </a:rPr>
              <a:t>（出所）　</a:t>
            </a:r>
            <a:r>
              <a:rPr lang="en-US" altLang="ja-JP" sz="800" noProof="1">
                <a:solidFill>
                  <a:srgbClr val="000000"/>
                </a:solidFill>
                <a:latin typeface="+mj-lt"/>
                <a:cs typeface="Arial" panose="020B0604020202020204" pitchFamily="34" charset="0"/>
              </a:rPr>
              <a:t>Pharmacy and Poisons Board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PPB</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 Kenya Medical Supplies Authority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KEMSA</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 , </a:t>
            </a:r>
            <a:r>
              <a:rPr lang="ja-JP" altLang="en-US" sz="800" noProof="1">
                <a:solidFill>
                  <a:srgbClr val="000000"/>
                </a:solidFill>
                <a:latin typeface="+mj-lt"/>
                <a:cs typeface="Arial" panose="020B0604020202020204" pitchFamily="34" charset="0"/>
              </a:rPr>
              <a:t>ケニア保健省、</a:t>
            </a:r>
            <a:r>
              <a:rPr lang="en-US" altLang="ja-JP" sz="800" noProof="1">
                <a:solidFill>
                  <a:srgbClr val="000000"/>
                </a:solidFill>
                <a:latin typeface="+mj-lt"/>
                <a:cs typeface="Arial" panose="020B0604020202020204" pitchFamily="34" charset="0"/>
              </a:rPr>
              <a:t>National Public Health Laboratory Services</a:t>
            </a:r>
            <a:r>
              <a:rPr lang="ja-JP" altLang="en-US" sz="800" noProof="1">
                <a:solidFill>
                  <a:srgbClr val="000000"/>
                </a:solidFill>
                <a:latin typeface="+mj-lt"/>
                <a:cs typeface="Arial" panose="020B0604020202020204" pitchFamily="34" charset="0"/>
              </a:rPr>
              <a:t>ホームページ</a:t>
            </a:r>
            <a:endParaRPr lang="en-US" altLang="ja-JP" sz="800" noProof="1">
              <a:solidFill>
                <a:srgbClr val="000000"/>
              </a:solidFill>
              <a:latin typeface="+mj-lt"/>
              <a:cs typeface="Arial" panose="020B0604020202020204" pitchFamily="34" charset="0"/>
            </a:endParaRPr>
          </a:p>
          <a:p>
            <a:endParaRPr kumimoji="1" lang="ja-JP" altLang="en-US" sz="800" dirty="0">
              <a:solidFill>
                <a:srgbClr val="000000"/>
              </a:solidFill>
              <a:latin typeface="+mj-lt"/>
            </a:endParaRPr>
          </a:p>
          <a:p>
            <a:endParaRPr lang="en-US" altLang="ja-JP" sz="800" b="1" dirty="0">
              <a:latin typeface="+mj-lt"/>
            </a:endParaRPr>
          </a:p>
        </p:txBody>
      </p:sp>
      <p:graphicFrame>
        <p:nvGraphicFramePr>
          <p:cNvPr id="7" name="Table 7">
            <a:extLst>
              <a:ext uri="{FF2B5EF4-FFF2-40B4-BE49-F238E27FC236}">
                <a16:creationId xmlns:a16="http://schemas.microsoft.com/office/drawing/2014/main" id="{CA9949C5-44DA-E9C6-2DFB-43DBFF8F60F4}"/>
              </a:ext>
            </a:extLst>
          </p:cNvPr>
          <p:cNvGraphicFramePr>
            <a:graphicFrameLocks noGrp="1"/>
          </p:cNvGraphicFramePr>
          <p:nvPr>
            <p:extLst>
              <p:ext uri="{D42A27DB-BD31-4B8C-83A1-F6EECF244321}">
                <p14:modId xmlns:p14="http://schemas.microsoft.com/office/powerpoint/2010/main" val="85121644"/>
              </p:ext>
            </p:extLst>
          </p:nvPr>
        </p:nvGraphicFramePr>
        <p:xfrm>
          <a:off x="232335" y="1035385"/>
          <a:ext cx="9473639" cy="5413670"/>
        </p:xfrm>
        <a:graphic>
          <a:graphicData uri="http://schemas.openxmlformats.org/drawingml/2006/table">
            <a:tbl>
              <a:tblPr firstRow="1" bandRow="1">
                <a:tableStyleId>{5C22544A-7EE6-4342-B048-85BDC9FD1C3A}</a:tableStyleId>
              </a:tblPr>
              <a:tblGrid>
                <a:gridCol w="1748979">
                  <a:extLst>
                    <a:ext uri="{9D8B030D-6E8A-4147-A177-3AD203B41FA5}">
                      <a16:colId xmlns:a16="http://schemas.microsoft.com/office/drawing/2014/main" val="4139622767"/>
                    </a:ext>
                  </a:extLst>
                </a:gridCol>
                <a:gridCol w="2331973">
                  <a:extLst>
                    <a:ext uri="{9D8B030D-6E8A-4147-A177-3AD203B41FA5}">
                      <a16:colId xmlns:a16="http://schemas.microsoft.com/office/drawing/2014/main" val="2644547032"/>
                    </a:ext>
                  </a:extLst>
                </a:gridCol>
                <a:gridCol w="2842092">
                  <a:extLst>
                    <a:ext uri="{9D8B030D-6E8A-4147-A177-3AD203B41FA5}">
                      <a16:colId xmlns:a16="http://schemas.microsoft.com/office/drawing/2014/main" val="3702994216"/>
                    </a:ext>
                  </a:extLst>
                </a:gridCol>
                <a:gridCol w="2550595">
                  <a:extLst>
                    <a:ext uri="{9D8B030D-6E8A-4147-A177-3AD203B41FA5}">
                      <a16:colId xmlns:a16="http://schemas.microsoft.com/office/drawing/2014/main" val="1094541605"/>
                    </a:ext>
                  </a:extLst>
                </a:gridCol>
              </a:tblGrid>
              <a:tr h="394040">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組織</a:t>
                      </a:r>
                    </a:p>
                  </a:txBody>
                  <a:tcPr anchor="ctr">
                    <a:solidFill>
                      <a:srgbClr val="3D6AA7"/>
                    </a:solidFill>
                  </a:tcPr>
                </a:tc>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目的/目標</a:t>
                      </a:r>
                    </a:p>
                  </a:txBody>
                  <a:tcPr anchor="ctr">
                    <a:solidFill>
                      <a:srgbClr val="3D6AA7"/>
                    </a:solidFill>
                  </a:tcPr>
                </a:tc>
                <a:tc>
                  <a:txBody>
                    <a:bodyPr/>
                    <a:lstStyle/>
                    <a:p>
                      <a:pPr algn="ctr"/>
                      <a:r>
                        <a:rPr lang="ja-JP" altLang="en-US" sz="1400" b="0" noProof="1">
                          <a:latin typeface="HGP創英角ｺﾞｼｯｸUB" panose="020B0900000000000000" pitchFamily="50" charset="-128"/>
                          <a:ea typeface="HGP創英角ｺﾞｼｯｸUB" panose="020B0900000000000000" pitchFamily="50" charset="-128"/>
                        </a:rPr>
                        <a:t>主要な</a:t>
                      </a:r>
                      <a:r>
                        <a:rPr lang="en-US" sz="1400" b="0" noProof="1">
                          <a:latin typeface="HGP創英角ｺﾞｼｯｸUB" panose="020B0900000000000000" pitchFamily="50" charset="-128"/>
                          <a:ea typeface="HGP創英角ｺﾞｼｯｸUB" panose="020B0900000000000000" pitchFamily="50" charset="-128"/>
                        </a:rPr>
                        <a:t>機能</a:t>
                      </a:r>
                    </a:p>
                  </a:txBody>
                  <a:tcPr anchor="ctr">
                    <a:solidFill>
                      <a:srgbClr val="3D6AA7"/>
                    </a:solidFill>
                  </a:tcPr>
                </a:tc>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説明</a:t>
                      </a:r>
                    </a:p>
                  </a:txBody>
                  <a:tcPr anchor="ctr">
                    <a:solidFill>
                      <a:srgbClr val="3D6AA7"/>
                    </a:solidFill>
                  </a:tcPr>
                </a:tc>
                <a:extLst>
                  <a:ext uri="{0D108BD9-81ED-4DB2-BD59-A6C34878D82A}">
                    <a16:rowId xmlns:a16="http://schemas.microsoft.com/office/drawing/2014/main" val="3669073727"/>
                  </a:ext>
                </a:extLst>
              </a:tr>
              <a:tr h="1145784">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ケニアで施行されている薬物規制法で想定されている消費者の保護を確保すること</a:t>
                      </a:r>
                      <a:r>
                        <a:rPr lang="ja-JP" altLang="en-US" sz="1200" noProof="1">
                          <a:latin typeface="+mn-ea"/>
                          <a:ea typeface="+mn-ea"/>
                        </a:rPr>
                        <a:t>。</a:t>
                      </a:r>
                      <a:endParaRPr lang="en-US" sz="1200" noProof="1">
                        <a:latin typeface="+mn-ea"/>
                        <a:ea typeface="+mn-ea"/>
                      </a:endParaRPr>
                    </a:p>
                    <a:p>
                      <a:pPr marL="171450" indent="-171450">
                        <a:buFont typeface="Arial" panose="020B0604020202020204" pitchFamily="34" charset="0"/>
                        <a:buChar char="•"/>
                      </a:pPr>
                      <a:r>
                        <a:rPr lang="en-US" sz="1200" noProof="1">
                          <a:latin typeface="+mn-ea"/>
                          <a:ea typeface="+mn-ea"/>
                        </a:rPr>
                        <a:t>適切な規制措置の実施</a:t>
                      </a:r>
                      <a:r>
                        <a:rPr lang="ja-JP" altLang="en-US" sz="1200" noProof="1">
                          <a:latin typeface="+mn-ea"/>
                          <a:ea typeface="+mn-ea"/>
                        </a:rPr>
                        <a:t>。</a:t>
                      </a:r>
                      <a:endParaRPr lang="en-US" sz="1200" dirty="0">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医薬品その他の保健技術の登録</a:t>
                      </a:r>
                    </a:p>
                    <a:p>
                      <a:pPr marL="285750" indent="-285750">
                        <a:buFont typeface="Arial" panose="020B0604020202020204" pitchFamily="34" charset="0"/>
                        <a:buChar char="•"/>
                      </a:pPr>
                      <a:r>
                        <a:rPr lang="en-US" sz="1200" noProof="1">
                          <a:latin typeface="+mn-ea"/>
                          <a:ea typeface="+mn-ea"/>
                        </a:rPr>
                        <a:t>良好な製造・流通慣行の実施</a:t>
                      </a:r>
                    </a:p>
                    <a:p>
                      <a:pPr marL="285750" indent="-285750">
                        <a:buFont typeface="Arial" panose="020B0604020202020204" pitchFamily="34" charset="0"/>
                        <a:buChar char="•"/>
                      </a:pPr>
                      <a:r>
                        <a:rPr lang="en-US" sz="1200" noProof="1">
                          <a:latin typeface="+mn-ea"/>
                          <a:ea typeface="+mn-ea"/>
                        </a:rPr>
                        <a:t>医薬品及び各成分の適合性試験</a:t>
                      </a:r>
                    </a:p>
                  </a:txBody>
                  <a:tcPr anchor="ctr"/>
                </a:tc>
                <a:tc>
                  <a:txBody>
                    <a:bodyPr/>
                    <a:lstStyle/>
                    <a:p>
                      <a:pPr marL="171450" indent="-171450">
                        <a:buFont typeface="Arial" panose="020B0604020202020204" pitchFamily="34" charset="0"/>
                        <a:buChar char="•"/>
                      </a:pPr>
                      <a:r>
                        <a:rPr lang="en-US" sz="1200" noProof="1">
                          <a:latin typeface="+mn-ea"/>
                          <a:ea typeface="+mn-ea"/>
                        </a:rPr>
                        <a:t>薬局及び毒物法第</a:t>
                      </a:r>
                      <a:r>
                        <a:rPr lang="en-US" sz="1200" noProof="1">
                          <a:latin typeface="+mj-lt"/>
                          <a:ea typeface="+mn-ea"/>
                        </a:rPr>
                        <a:t>244</a:t>
                      </a:r>
                      <a:r>
                        <a:rPr lang="en-US" sz="1200" noProof="1">
                          <a:latin typeface="+mn-ea"/>
                          <a:ea typeface="+mn-ea"/>
                        </a:rPr>
                        <a:t>章に基づいて設立された委員会は、薬局の業務並びに薬物及び毒物の製造及び取引を規制する</a:t>
                      </a:r>
                      <a:r>
                        <a:rPr lang="ja-JP" altLang="en-US" sz="1200" noProof="1">
                          <a:latin typeface="+mn-ea"/>
                          <a:ea typeface="+mn-ea"/>
                        </a:rPr>
                        <a:t>。</a:t>
                      </a:r>
                      <a:endParaRPr lang="en-US" sz="1200" dirty="0">
                        <a:latin typeface="+mn-ea"/>
                        <a:ea typeface="+mn-ea"/>
                      </a:endParaRPr>
                    </a:p>
                  </a:txBody>
                  <a:tcPr anchor="ctr"/>
                </a:tc>
                <a:extLst>
                  <a:ext uri="{0D108BD9-81ED-4DB2-BD59-A6C34878D82A}">
                    <a16:rowId xmlns:a16="http://schemas.microsoft.com/office/drawing/2014/main" val="2117380636"/>
                  </a:ext>
                </a:extLst>
              </a:tr>
              <a:tr h="970473">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医療サービス省が運営する公衆衛生施設への医薬品の調達、保管及び販売</a:t>
                      </a:r>
                      <a:r>
                        <a:rPr lang="ja-JP" altLang="en-US" sz="1200" noProof="1">
                          <a:latin typeface="+mn-ea"/>
                          <a:ea typeface="+mn-ea"/>
                        </a:rPr>
                        <a:t>。</a:t>
                      </a:r>
                      <a:endParaRPr lang="en-US" sz="1200" noProof="1">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調達</a:t>
                      </a:r>
                    </a:p>
                    <a:p>
                      <a:pPr marL="285750" indent="-285750">
                        <a:buFont typeface="Arial" panose="020B0604020202020204" pitchFamily="34" charset="0"/>
                        <a:buChar char="•"/>
                      </a:pPr>
                      <a:r>
                        <a:rPr lang="en-US" sz="1200" noProof="1">
                          <a:latin typeface="+mn-ea"/>
                          <a:ea typeface="+mn-ea"/>
                        </a:rPr>
                        <a:t>倉庫</a:t>
                      </a:r>
                    </a:p>
                    <a:p>
                      <a:pPr marL="285750" indent="-285750">
                        <a:buFont typeface="Arial" panose="020B0604020202020204" pitchFamily="34" charset="0"/>
                        <a:buChar char="•"/>
                      </a:pPr>
                      <a:r>
                        <a:rPr lang="en-US" sz="1200" noProof="1">
                          <a:latin typeface="+mn-ea"/>
                          <a:ea typeface="+mn-ea"/>
                        </a:rPr>
                        <a:t>分配</a:t>
                      </a:r>
                    </a:p>
                    <a:p>
                      <a:pPr marL="285750" indent="-285750">
                        <a:buFont typeface="Arial" panose="020B0604020202020204" pitchFamily="34" charset="0"/>
                        <a:buChar char="•"/>
                      </a:pPr>
                      <a:r>
                        <a:rPr lang="en-US" sz="1200" noProof="1">
                          <a:latin typeface="+mn-ea"/>
                          <a:ea typeface="+mn-ea"/>
                        </a:rPr>
                        <a:t>サプライ・チェーン・サービス</a:t>
                      </a:r>
                    </a:p>
                    <a:p>
                      <a:pPr marL="285750" indent="-285750">
                        <a:buFont typeface="Arial" panose="020B0604020202020204" pitchFamily="34" charset="0"/>
                        <a:buChar char="•"/>
                      </a:pPr>
                      <a:r>
                        <a:rPr lang="en-US" sz="1200" noProof="1">
                          <a:latin typeface="+mn-ea"/>
                          <a:ea typeface="+mn-ea"/>
                        </a:rPr>
                        <a:t>営業・マーケティング</a:t>
                      </a:r>
                    </a:p>
                  </a:txBody>
                  <a:tcPr anchor="ctr"/>
                </a:tc>
                <a:tc>
                  <a:txBody>
                    <a:bodyPr/>
                    <a:lstStyle/>
                    <a:p>
                      <a:pPr marL="171450" indent="-171450">
                        <a:buFont typeface="Arial" panose="020B0604020202020204" pitchFamily="34" charset="0"/>
                        <a:buChar char="•"/>
                      </a:pPr>
                      <a:r>
                        <a:rPr lang="en-US" sz="1200" noProof="1">
                          <a:latin typeface="+mj-lt"/>
                          <a:ea typeface="+mn-ea"/>
                        </a:rPr>
                        <a:t>2013</a:t>
                      </a:r>
                      <a:r>
                        <a:rPr lang="en-US" sz="1200" noProof="1">
                          <a:latin typeface="+mn-ea"/>
                          <a:ea typeface="+mn-ea"/>
                        </a:rPr>
                        <a:t>年の</a:t>
                      </a:r>
                      <a:r>
                        <a:rPr lang="en-US" sz="1200" noProof="1">
                          <a:latin typeface="+mj-lt"/>
                          <a:ea typeface="+mn-ea"/>
                        </a:rPr>
                        <a:t>KEMSA</a:t>
                      </a:r>
                      <a:r>
                        <a:rPr lang="en-US" sz="1200" noProof="1">
                          <a:latin typeface="+mn-ea"/>
                          <a:ea typeface="+mn-ea"/>
                        </a:rPr>
                        <a:t>法に基づいて設立されたこの組織は、保健省 （</a:t>
                      </a:r>
                      <a:r>
                        <a:rPr lang="en-US" sz="1200" noProof="1">
                          <a:latin typeface="+mj-lt"/>
                          <a:ea typeface="+mn-ea"/>
                        </a:rPr>
                        <a:t>MoH</a:t>
                      </a:r>
                      <a:r>
                        <a:rPr lang="en-US" sz="1200" noProof="1">
                          <a:latin typeface="+mn-ea"/>
                          <a:ea typeface="+mn-ea"/>
                        </a:rPr>
                        <a:t>） が支援する施設とプログラムを提供する専門的な医療物流プロバイダーとして活動してい</a:t>
                      </a:r>
                      <a:r>
                        <a:rPr lang="ja-JP" altLang="en-US" sz="1200" noProof="1">
                          <a:latin typeface="+mn-ea"/>
                          <a:ea typeface="+mn-ea"/>
                        </a:rPr>
                        <a:t>る。</a:t>
                      </a:r>
                      <a:endParaRPr lang="en-US" sz="1200" noProof="1">
                        <a:latin typeface="+mn-ea"/>
                        <a:ea typeface="+mn-ea"/>
                      </a:endParaRPr>
                    </a:p>
                  </a:txBody>
                  <a:tcPr anchor="ctr"/>
                </a:tc>
                <a:extLst>
                  <a:ext uri="{0D108BD9-81ED-4DB2-BD59-A6C34878D82A}">
                    <a16:rowId xmlns:a16="http://schemas.microsoft.com/office/drawing/2014/main" val="3700453766"/>
                  </a:ext>
                </a:extLst>
              </a:tr>
              <a:tr h="1321095">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すべての人のため</a:t>
                      </a:r>
                      <a:r>
                        <a:rPr lang="ja-JP" altLang="en-US" sz="1200" noProof="1">
                          <a:latin typeface="+mn-ea"/>
                          <a:ea typeface="+mn-ea"/>
                        </a:rPr>
                        <a:t>に</a:t>
                      </a:r>
                      <a:r>
                        <a:rPr lang="en-US" sz="1200" noProof="1">
                          <a:latin typeface="+mn-ea"/>
                          <a:ea typeface="+mn-ea"/>
                        </a:rPr>
                        <a:t>公平で、手頃な価格で、利用しやすく、質の高い医療を達成すること</a:t>
                      </a:r>
                      <a:r>
                        <a:rPr lang="ja-JP" altLang="en-US" sz="1200" noProof="1">
                          <a:latin typeface="+mn-ea"/>
                          <a:ea typeface="+mn-ea"/>
                        </a:rPr>
                        <a:t>。</a:t>
                      </a:r>
                      <a:endParaRPr lang="en-US" sz="1200" noProof="1">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保健政策開発</a:t>
                      </a:r>
                    </a:p>
                    <a:p>
                      <a:pPr marL="285750" indent="-285750">
                        <a:buFont typeface="Arial" panose="020B0604020202020204" pitchFamily="34" charset="0"/>
                        <a:buChar char="•"/>
                      </a:pPr>
                      <a:r>
                        <a:rPr lang="en-US" sz="1200" noProof="1">
                          <a:latin typeface="+mn-ea"/>
                          <a:ea typeface="+mn-ea"/>
                        </a:rPr>
                        <a:t>衛生規則の策定</a:t>
                      </a:r>
                    </a:p>
                    <a:p>
                      <a:pPr marL="285750" indent="-285750">
                        <a:buFont typeface="Arial" panose="020B0604020202020204" pitchFamily="34" charset="0"/>
                        <a:buChar char="•"/>
                      </a:pPr>
                      <a:r>
                        <a:rPr lang="en-US" sz="1200" noProof="1">
                          <a:latin typeface="+mn-ea"/>
                          <a:ea typeface="+mn-ea"/>
                        </a:rPr>
                        <a:t>全国紹介医療施設の管理</a:t>
                      </a:r>
                    </a:p>
                    <a:p>
                      <a:pPr marL="285750" indent="-285750">
                        <a:buFont typeface="Arial" panose="020B0604020202020204" pitchFamily="34" charset="0"/>
                        <a:buChar char="•"/>
                      </a:pPr>
                      <a:r>
                        <a:rPr lang="en-US" sz="1200" noProof="1">
                          <a:latin typeface="+mn-ea"/>
                          <a:ea typeface="+mn-ea"/>
                        </a:rPr>
                        <a:t>キャパシティ・ビルディング</a:t>
                      </a:r>
                    </a:p>
                    <a:p>
                      <a:pPr marL="285750" indent="-285750">
                        <a:buFont typeface="Arial" panose="020B0604020202020204" pitchFamily="34" charset="0"/>
                        <a:buChar char="•"/>
                      </a:pPr>
                      <a:r>
                        <a:rPr lang="en-US" sz="1200" noProof="1">
                          <a:latin typeface="+mn-ea"/>
                          <a:ea typeface="+mn-ea"/>
                        </a:rPr>
                        <a:t>郡政府に対する技術援助</a:t>
                      </a:r>
                    </a:p>
                  </a:txBody>
                  <a:tcPr anchor="ctr"/>
                </a:tc>
                <a:tc>
                  <a:txBody>
                    <a:bodyPr/>
                    <a:lstStyle/>
                    <a:p>
                      <a:pPr marL="171450" indent="-171450">
                        <a:buFont typeface="Arial" panose="020B0604020202020204" pitchFamily="34" charset="0"/>
                        <a:buChar char="•"/>
                      </a:pPr>
                      <a:r>
                        <a:rPr lang="en-US" sz="1200" noProof="1">
                          <a:latin typeface="+mj-lt"/>
                          <a:ea typeface="+mn-ea"/>
                        </a:rPr>
                        <a:t>2017</a:t>
                      </a:r>
                      <a:r>
                        <a:rPr lang="en-US" sz="1200" noProof="1">
                          <a:latin typeface="+mn-ea"/>
                          <a:ea typeface="+mn-ea"/>
                        </a:rPr>
                        <a:t>年保健法に基づいて設立された保健省 （MoH） は、予防、治療、リハビリテーションサービスに重点を置いた、進歩的で迅速かつ持続可能な医療システムを構築することを任務とする政府機関である</a:t>
                      </a:r>
                      <a:r>
                        <a:rPr lang="ja-JP" altLang="en-US" sz="1200" noProof="1">
                          <a:latin typeface="+mn-ea"/>
                          <a:ea typeface="+mn-ea"/>
                        </a:rPr>
                        <a:t>。</a:t>
                      </a:r>
                      <a:endParaRPr lang="en-US" sz="1200" noProof="1">
                        <a:latin typeface="+mn-ea"/>
                        <a:ea typeface="+mn-ea"/>
                      </a:endParaRPr>
                    </a:p>
                  </a:txBody>
                  <a:tcPr anchor="ctr"/>
                </a:tc>
                <a:extLst>
                  <a:ext uri="{0D108BD9-81ED-4DB2-BD59-A6C34878D82A}">
                    <a16:rowId xmlns:a16="http://schemas.microsoft.com/office/drawing/2014/main" val="416507693"/>
                  </a:ext>
                </a:extLst>
              </a:tr>
              <a:tr h="1496406">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すべての人のため</a:t>
                      </a:r>
                      <a:r>
                        <a:rPr lang="ja-JP" altLang="en-US" sz="1200" noProof="1">
                          <a:latin typeface="+mn-ea"/>
                          <a:ea typeface="+mn-ea"/>
                        </a:rPr>
                        <a:t>に</a:t>
                      </a:r>
                      <a:r>
                        <a:rPr lang="en-US" sz="1200" noProof="1">
                          <a:latin typeface="+mn-ea"/>
                          <a:ea typeface="+mn-ea"/>
                        </a:rPr>
                        <a:t>公平で、手頃な価格で、利用しやすく、質の高い医療を達成するという国家保健目標の達成に貢献すること</a:t>
                      </a:r>
                      <a:r>
                        <a:rPr lang="ja-JP" altLang="en-US" sz="1200" noProof="1">
                          <a:latin typeface="+mn-ea"/>
                          <a:ea typeface="+mn-ea"/>
                        </a:rPr>
                        <a:t>。</a:t>
                      </a:r>
                      <a:endParaRPr lang="en-US" sz="1200" noProof="1">
                        <a:latin typeface="+mn-ea"/>
                        <a:ea typeface="+mn-ea"/>
                      </a:endParaRPr>
                    </a:p>
                  </a:txBody>
                  <a:tcPr anchor="ctr"/>
                </a:tc>
                <a:tc>
                  <a:txBody>
                    <a:bodyPr/>
                    <a:lstStyle/>
                    <a:p>
                      <a:pPr marL="171450" indent="-171450">
                        <a:buFont typeface="Arial" panose="020B0604020202020204" pitchFamily="34" charset="0"/>
                        <a:buChar char="•"/>
                      </a:pPr>
                      <a:r>
                        <a:rPr lang="en-US" sz="1200" noProof="1">
                          <a:latin typeface="+mn-ea"/>
                          <a:ea typeface="+mn-ea"/>
                        </a:rPr>
                        <a:t>研究所サービス;モニタリング、評価;</a:t>
                      </a:r>
                      <a:r>
                        <a:rPr lang="en-US" sz="1200" noProof="1">
                          <a:latin typeface="+mj-lt"/>
                          <a:ea typeface="+mn-ea"/>
                        </a:rPr>
                        <a:t>ICT</a:t>
                      </a:r>
                      <a:r>
                        <a:rPr lang="en-US" sz="1200" noProof="1">
                          <a:latin typeface="+mn-ea"/>
                          <a:ea typeface="+mn-ea"/>
                        </a:rPr>
                        <a:t>とコミュニケーション</a:t>
                      </a:r>
                    </a:p>
                    <a:p>
                      <a:pPr marL="171450" indent="-171450">
                        <a:buFont typeface="Arial" panose="020B0604020202020204" pitchFamily="34" charset="0"/>
                        <a:buChar char="•"/>
                      </a:pPr>
                      <a:r>
                        <a:rPr lang="en-US" sz="1200" noProof="1">
                          <a:latin typeface="+mn-ea"/>
                          <a:ea typeface="+mn-ea"/>
                        </a:rPr>
                        <a:t>品質管理、認定、バイオセーフティ、バイオセキュリティ</a:t>
                      </a:r>
                    </a:p>
                    <a:p>
                      <a:pPr marL="171450" indent="-171450">
                        <a:buFont typeface="Arial" panose="020B0604020202020204" pitchFamily="34" charset="0"/>
                        <a:buChar char="•"/>
                      </a:pPr>
                      <a:r>
                        <a:rPr lang="en-US" sz="1200" noProof="1">
                          <a:latin typeface="+mn-ea"/>
                          <a:ea typeface="+mn-ea"/>
                        </a:rPr>
                        <a:t>リーダーシップ、ガバナンス、パートナーシップ、資金調達、人材</a:t>
                      </a:r>
                    </a:p>
                    <a:p>
                      <a:pPr marL="171450" indent="-171450">
                        <a:buFont typeface="Arial" panose="020B0604020202020204" pitchFamily="34" charset="0"/>
                        <a:buChar char="•"/>
                      </a:pPr>
                      <a:r>
                        <a:rPr lang="en-US" sz="1200" noProof="1">
                          <a:latin typeface="+mn-ea"/>
                          <a:ea typeface="+mn-ea"/>
                        </a:rPr>
                        <a:t>インフラ</a:t>
                      </a:r>
                      <a:r>
                        <a:rPr lang="ja-JP" altLang="en-US" sz="1200" noProof="1">
                          <a:latin typeface="+mn-ea"/>
                          <a:ea typeface="+mn-ea"/>
                        </a:rPr>
                        <a:t>・</a:t>
                      </a:r>
                      <a:r>
                        <a:rPr lang="en-US" sz="1200" noProof="1">
                          <a:latin typeface="+mn-ea"/>
                          <a:ea typeface="+mn-ea"/>
                        </a:rPr>
                        <a:t>設備</a:t>
                      </a:r>
                      <a:r>
                        <a:rPr lang="ja-JP" altLang="en-US" sz="1200" noProof="1">
                          <a:latin typeface="+mn-ea"/>
                          <a:ea typeface="+mn-ea"/>
                        </a:rPr>
                        <a:t>・</a:t>
                      </a:r>
                      <a:r>
                        <a:rPr lang="en-US" sz="1200" noProof="1">
                          <a:latin typeface="+mn-ea"/>
                          <a:ea typeface="+mn-ea"/>
                        </a:rPr>
                        <a:t>物流ネットワーク</a:t>
                      </a:r>
                    </a:p>
                  </a:txBody>
                  <a:tcPr anchor="ctr"/>
                </a:tc>
                <a:tc>
                  <a:txBody>
                    <a:bodyPr/>
                    <a:lstStyle/>
                    <a:p>
                      <a:pPr marL="171450" indent="-171450">
                        <a:buFont typeface="Arial" panose="020B0604020202020204" pitchFamily="34" charset="0"/>
                        <a:buChar char="•"/>
                      </a:pPr>
                      <a:r>
                        <a:rPr lang="en-US" sz="1200" noProof="1">
                          <a:latin typeface="+mn-ea"/>
                          <a:ea typeface="+mn-ea"/>
                        </a:rPr>
                        <a:t>国立、国際、および郡の研究所を結ぶいくつかの参照研究所ユニットで構成されてい</a:t>
                      </a:r>
                      <a:r>
                        <a:rPr lang="ja-JP" altLang="en-US" sz="1200" noProof="1">
                          <a:latin typeface="+mn-ea"/>
                          <a:ea typeface="+mn-ea"/>
                        </a:rPr>
                        <a:t>る</a:t>
                      </a:r>
                      <a:r>
                        <a:rPr lang="en-US" sz="1200" noProof="1">
                          <a:latin typeface="+mn-ea"/>
                          <a:ea typeface="+mn-ea"/>
                        </a:rPr>
                        <a:t>。</a:t>
                      </a:r>
                      <a:r>
                        <a:rPr lang="en-IN" sz="1200" noProof="1">
                          <a:latin typeface="+mn-ea"/>
                          <a:ea typeface="+mn-ea"/>
                        </a:rPr>
                        <a:t>組織は、優先的な感染性および非感染性疾患のための専門的な検査、検査室ベースの疾患サーベイランスを実施してい</a:t>
                      </a:r>
                      <a:r>
                        <a:rPr lang="ja-JP" altLang="en-US" sz="1200" noProof="1">
                          <a:latin typeface="+mn-ea"/>
                          <a:ea typeface="+mn-ea"/>
                        </a:rPr>
                        <a:t>る。</a:t>
                      </a:r>
                      <a:endParaRPr lang="en-US" sz="1200" dirty="0">
                        <a:highlight>
                          <a:srgbClr val="FFFF00"/>
                        </a:highlight>
                        <a:latin typeface="+mn-ea"/>
                        <a:ea typeface="+mn-ea"/>
                      </a:endParaRPr>
                    </a:p>
                  </a:txBody>
                  <a:tcPr anchor="ctr"/>
                </a:tc>
                <a:extLst>
                  <a:ext uri="{0D108BD9-81ED-4DB2-BD59-A6C34878D82A}">
                    <a16:rowId xmlns:a16="http://schemas.microsoft.com/office/drawing/2014/main" val="474704909"/>
                  </a:ext>
                </a:extLst>
              </a:tr>
            </a:tbl>
          </a:graphicData>
        </a:graphic>
      </p:graphicFrame>
      <p:pic>
        <p:nvPicPr>
          <p:cNvPr id="5" name="Picture 4">
            <a:extLst>
              <a:ext uri="{FF2B5EF4-FFF2-40B4-BE49-F238E27FC236}">
                <a16:creationId xmlns:a16="http://schemas.microsoft.com/office/drawing/2014/main" id="{6C4F3BB3-D70C-3FFC-3941-3AA78FCB533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5395" y="1725092"/>
            <a:ext cx="1495105" cy="582953"/>
          </a:xfrm>
          <a:prstGeom prst="rect">
            <a:avLst/>
          </a:prstGeom>
        </p:spPr>
      </p:pic>
      <p:pic>
        <p:nvPicPr>
          <p:cNvPr id="1026" name="Picture 2" descr="KEMSA-ロゴ-ケニア医療用品庁-KEMSA">
            <a:extLst>
              <a:ext uri="{FF2B5EF4-FFF2-40B4-BE49-F238E27FC236}">
                <a16:creationId xmlns:a16="http://schemas.microsoft.com/office/drawing/2014/main" id="{BE882970-6FA2-3F6A-1FDF-9A2969CB48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872" y="2847788"/>
            <a:ext cx="1298527" cy="397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ケニア保健省|医療微生物学・免疫学部門">
            <a:extLst>
              <a:ext uri="{FF2B5EF4-FFF2-40B4-BE49-F238E27FC236}">
                <a16:creationId xmlns:a16="http://schemas.microsoft.com/office/drawing/2014/main" id="{F717723E-D7DA-9DD3-0195-E40D9CE5F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 y="3707372"/>
            <a:ext cx="1798642" cy="1198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Aプログラムの設立から学んだ教訓-Kenyaの経験">
            <a:extLst>
              <a:ext uri="{FF2B5EF4-FFF2-40B4-BE49-F238E27FC236}">
                <a16:creationId xmlns:a16="http://schemas.microsoft.com/office/drawing/2014/main" id="{90B465CD-1493-4D54-E916-12FD08D221B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488" y="5271000"/>
            <a:ext cx="1594216" cy="779725"/>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4">
            <a:extLst>
              <a:ext uri="{FF2B5EF4-FFF2-40B4-BE49-F238E27FC236}">
                <a16:creationId xmlns:a16="http://schemas.microsoft.com/office/drawing/2014/main" id="{E6B1472F-3133-B913-D60A-A68E6F34330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3539658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AAD62E7-DE8F-1B3C-2999-EDFB2551973B}"/>
              </a:ext>
            </a:extLst>
          </p:cNvPr>
          <p:cNvSpPr>
            <a:spLocks noGrp="1"/>
          </p:cNvSpPr>
          <p:nvPr>
            <p:ph type="body" sz="quarter" idx="15"/>
          </p:nvPr>
        </p:nvSpPr>
        <p:spPr/>
        <p:txBody>
          <a:bodyPr/>
          <a:lstStyle/>
          <a:p>
            <a:r>
              <a:rPr kumimoji="1" lang="ja-JP" altLang="en-US" dirty="0"/>
              <a:t>医療機器登録にかかる規制当局 </a:t>
            </a:r>
            <a:r>
              <a:rPr lang="en-US" altLang="ja-JP" noProof="1">
                <a:latin typeface="HGP創英角ｺﾞｼｯｸUB" panose="020B0900000000000000" pitchFamily="50" charset="-128"/>
              </a:rPr>
              <a:t>–</a:t>
            </a:r>
            <a:r>
              <a:rPr lang="en-US" altLang="ja-JP" noProof="1"/>
              <a:t> PPB</a:t>
            </a:r>
            <a:r>
              <a:rPr lang="ja-JP" altLang="en-US" noProof="1"/>
              <a:t>（</a:t>
            </a:r>
            <a:r>
              <a:rPr kumimoji="1" lang="en-US" altLang="ja-JP" dirty="0"/>
              <a:t>Pharmacy and Poisons Board</a:t>
            </a:r>
            <a:r>
              <a:rPr kumimoji="1" lang="ja-JP" altLang="en-US" dirty="0"/>
              <a:t>）</a:t>
            </a:r>
          </a:p>
        </p:txBody>
      </p:sp>
      <p:grpSp>
        <p:nvGrpSpPr>
          <p:cNvPr id="6" name="Group 1">
            <a:extLst>
              <a:ext uri="{FF2B5EF4-FFF2-40B4-BE49-F238E27FC236}">
                <a16:creationId xmlns:a16="http://schemas.microsoft.com/office/drawing/2014/main" id="{AFFF185B-5CE1-8EBB-CDFE-E83BAA5C2A58}"/>
              </a:ext>
            </a:extLst>
          </p:cNvPr>
          <p:cNvGrpSpPr/>
          <p:nvPr/>
        </p:nvGrpSpPr>
        <p:grpSpPr>
          <a:xfrm>
            <a:off x="5025008" y="1124744"/>
            <a:ext cx="4484169" cy="1744235"/>
            <a:chOff x="312273" y="2364240"/>
            <a:chExt cx="4484169" cy="1744235"/>
          </a:xfrm>
        </p:grpSpPr>
        <p:cxnSp>
          <p:nvCxnSpPr>
            <p:cNvPr id="7" name="Straight Connector 8">
              <a:extLst>
                <a:ext uri="{FF2B5EF4-FFF2-40B4-BE49-F238E27FC236}">
                  <a16:creationId xmlns:a16="http://schemas.microsoft.com/office/drawing/2014/main" id="{AC995334-665E-1607-D73C-17B431EE3C80}"/>
                </a:ext>
              </a:extLst>
            </p:cNvPr>
            <p:cNvCxnSpPr>
              <a:cxnSpLocks/>
            </p:cNvCxnSpPr>
            <p:nvPr/>
          </p:nvCxnSpPr>
          <p:spPr bwMode="gray">
            <a:xfrm>
              <a:off x="1481284" y="2488225"/>
              <a:ext cx="3240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9DBEDC0A-0CE3-D7E0-45F4-2D62A56A5862}"/>
                </a:ext>
              </a:extLst>
            </p:cNvPr>
            <p:cNvSpPr/>
            <p:nvPr/>
          </p:nvSpPr>
          <p:spPr>
            <a:xfrm>
              <a:off x="312273" y="2364240"/>
              <a:ext cx="1082348" cy="246221"/>
            </a:xfrm>
            <a:prstGeom prst="rect">
              <a:avLst/>
            </a:prstGeom>
            <a:noFill/>
          </p:spPr>
          <p:txBody>
            <a:bodyPr wrap="none">
              <a:spAutoFit/>
            </a:bodyPr>
            <a:lstStyle/>
            <a:p>
              <a:pPr defTabSz="990564" fontAlgn="auto">
                <a:spcBef>
                  <a:spcPts val="300"/>
                </a:spcBef>
                <a:spcAft>
                  <a:spcPts val="0"/>
                </a:spcAft>
                <a:buSzPct val="100000"/>
              </a:pPr>
              <a:r>
                <a:rPr kumimoji="1" lang="en-US" sz="1000" b="1" dirty="0">
                  <a:solidFill>
                    <a:schemeClr val="accent6"/>
                  </a:solidFill>
                  <a:latin typeface="+mn-ea"/>
                </a:rPr>
                <a:t>医療機器の登録</a:t>
              </a:r>
              <a:endParaRPr kumimoji="1" lang="en-US" sz="1000" dirty="0">
                <a:solidFill>
                  <a:schemeClr val="accent6"/>
                </a:solidFill>
                <a:latin typeface="+mn-ea"/>
              </a:endParaRPr>
            </a:p>
          </p:txBody>
        </p:sp>
        <p:sp>
          <p:nvSpPr>
            <p:cNvPr id="9" name="TextBox 35">
              <a:extLst>
                <a:ext uri="{FF2B5EF4-FFF2-40B4-BE49-F238E27FC236}">
                  <a16:creationId xmlns:a16="http://schemas.microsoft.com/office/drawing/2014/main" id="{CF70E744-322B-10F8-F6BD-49D3559C5BDF}"/>
                </a:ext>
              </a:extLst>
            </p:cNvPr>
            <p:cNvSpPr txBox="1"/>
            <p:nvPr/>
          </p:nvSpPr>
          <p:spPr bwMode="gray">
            <a:xfrm>
              <a:off x="428845" y="2569592"/>
              <a:ext cx="4367597" cy="1538883"/>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体外診断用医療機器を含む</a:t>
              </a:r>
              <a:r>
                <a:rPr kumimoji="1" lang="en-US" sz="1000" b="1" u="sng" dirty="0" err="1">
                  <a:solidFill>
                    <a:prstClr val="black"/>
                  </a:solidFill>
                  <a:latin typeface="+mn-ea"/>
                  <a:cs typeface="+mn-cs"/>
                </a:rPr>
                <a:t>医療機器は</a:t>
              </a:r>
              <a:r>
                <a:rPr kumimoji="1" lang="ja-JP" altLang="en-US" sz="1000" b="1" u="sng" dirty="0">
                  <a:solidFill>
                    <a:prstClr val="black"/>
                  </a:solidFill>
                  <a:latin typeface="+mn-ea"/>
                  <a:cs typeface="+mn-cs"/>
                </a:rPr>
                <a:t>全て</a:t>
              </a:r>
              <a:r>
                <a:rPr kumimoji="1" lang="en-US" sz="1000" b="1" u="sng" dirty="0" err="1">
                  <a:solidFill>
                    <a:prstClr val="black"/>
                  </a:solidFill>
                  <a:latin typeface="+mj-lt"/>
                  <a:cs typeface="+mn-cs"/>
                </a:rPr>
                <a:t>PPB</a:t>
              </a:r>
              <a:r>
                <a:rPr kumimoji="1" lang="en-US" sz="1000" b="1" u="sng" dirty="0" err="1">
                  <a:solidFill>
                    <a:prstClr val="black"/>
                  </a:solidFill>
                  <a:latin typeface="+mn-ea"/>
                  <a:cs typeface="+mn-cs"/>
                </a:rPr>
                <a:t>に登録</a:t>
              </a:r>
              <a:r>
                <a:rPr kumimoji="1" lang="ja-JP" altLang="en-US" sz="1000" b="1" u="sng" dirty="0">
                  <a:solidFill>
                    <a:prstClr val="black"/>
                  </a:solidFill>
                  <a:latin typeface="+mj-lt"/>
                  <a:cs typeface="+mn-cs"/>
                </a:rPr>
                <a:t>（</a:t>
              </a:r>
              <a:r>
                <a:rPr kumimoji="1" lang="en-US" altLang="ja-JP" sz="1000" b="1" u="sng" dirty="0">
                  <a:solidFill>
                    <a:prstClr val="black"/>
                  </a:solidFill>
                  <a:latin typeface="+mj-lt"/>
                  <a:cs typeface="+mn-cs"/>
                </a:rPr>
                <a:t>PPB</a:t>
              </a:r>
              <a:r>
                <a:rPr kumimoji="1" lang="ja-JP" altLang="en-US" sz="1000" b="1" u="sng" dirty="0">
                  <a:solidFill>
                    <a:prstClr val="black"/>
                  </a:solidFill>
                  <a:latin typeface="+mn-ea"/>
                  <a:cs typeface="+mn-cs"/>
                </a:rPr>
                <a:t>登録は</a:t>
              </a:r>
              <a:r>
                <a:rPr kumimoji="1" lang="en-US" altLang="ja-JP" sz="1000" b="1" u="sng" dirty="0">
                  <a:solidFill>
                    <a:prstClr val="black"/>
                  </a:solidFill>
                  <a:latin typeface="+mj-lt"/>
                  <a:cs typeface="+mn-cs"/>
                </a:rPr>
                <a:t>5</a:t>
              </a:r>
              <a:r>
                <a:rPr kumimoji="1" lang="ja-JP" altLang="en-US" sz="1000" b="1" u="sng" dirty="0">
                  <a:solidFill>
                    <a:prstClr val="black"/>
                  </a:solidFill>
                  <a:latin typeface="+mn-ea"/>
                  <a:cs typeface="+mn-cs"/>
                </a:rPr>
                <a:t>年間有効（更新可能）</a:t>
              </a:r>
              <a:r>
                <a:rPr kumimoji="1" lang="en-US" sz="1000" dirty="0" err="1">
                  <a:solidFill>
                    <a:prstClr val="black"/>
                  </a:solidFill>
                  <a:latin typeface="+mn-ea"/>
                  <a:cs typeface="+mn-cs"/>
                </a:rPr>
                <a:t>する必要があ</a:t>
              </a:r>
              <a:r>
                <a:rPr kumimoji="1" lang="ja-JP" altLang="en-US" sz="1000" dirty="0">
                  <a:solidFill>
                    <a:prstClr val="black"/>
                  </a:solidFill>
                  <a:latin typeface="+mn-ea"/>
                  <a:cs typeface="+mn-cs"/>
                </a:rPr>
                <a:t>り、</a:t>
              </a:r>
              <a:r>
                <a:rPr kumimoji="1" lang="en-US" altLang="ja-JP" sz="1000" dirty="0">
                  <a:solidFill>
                    <a:prstClr val="black"/>
                  </a:solidFill>
                  <a:latin typeface="+mj-lt"/>
                  <a:cs typeface="+mn-cs"/>
                </a:rPr>
                <a:t>PPB</a:t>
              </a:r>
              <a:r>
                <a:rPr kumimoji="1" lang="ja-JP" altLang="en-US" sz="1000" dirty="0">
                  <a:solidFill>
                    <a:prstClr val="black"/>
                  </a:solidFill>
                  <a:latin typeface="+mn-ea"/>
                  <a:cs typeface="+mn-cs"/>
                </a:rPr>
                <a:t>は、登録のためのガイドライン</a:t>
              </a:r>
              <a:r>
                <a:rPr kumimoji="1" lang="ja-JP" altLang="en-US" sz="1000" dirty="0">
                  <a:solidFill>
                    <a:prstClr val="black"/>
                  </a:solidFill>
                  <a:latin typeface="+mj-lt"/>
                  <a:cs typeface="+mn-cs"/>
                </a:rPr>
                <a:t>「</a:t>
              </a:r>
              <a:r>
                <a:rPr kumimoji="1" lang="en-US" altLang="ja-JP" sz="1000" dirty="0">
                  <a:solidFill>
                    <a:prstClr val="black"/>
                  </a:solidFill>
                  <a:latin typeface="+mj-lt"/>
                  <a:cs typeface="+mn-cs"/>
                </a:rPr>
                <a:t>Guidelines for Registration of Medical Devices Including In-Vitro Diagnostics Jan 2022</a:t>
              </a:r>
              <a:r>
                <a:rPr kumimoji="1" lang="ja-JP" altLang="en-US" sz="1000" dirty="0">
                  <a:solidFill>
                    <a:prstClr val="black"/>
                  </a:solidFill>
                  <a:latin typeface="+mj-lt"/>
                  <a:cs typeface="+mn-cs"/>
                </a:rPr>
                <a:t>」</a:t>
              </a:r>
              <a:r>
                <a:rPr kumimoji="1" lang="ja-JP" altLang="en-US" sz="1000" dirty="0">
                  <a:solidFill>
                    <a:prstClr val="black"/>
                  </a:solidFill>
                  <a:latin typeface="+mn-ea"/>
                  <a:cs typeface="+mn-cs"/>
                </a:rPr>
                <a:t>を公表。</a:t>
              </a:r>
              <a:endParaRPr kumimoji="1" lang="en-US" altLang="ja-JP"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ja-JP" altLang="en-US" sz="1000" dirty="0">
                  <a:solidFill>
                    <a:prstClr val="black"/>
                  </a:solidFill>
                  <a:latin typeface="+mn-ea"/>
                  <a:cs typeface="+mn-cs"/>
                </a:rPr>
                <a:t>ソフトウェアのうち、医療目的のものは</a:t>
              </a:r>
              <a:r>
                <a:rPr kumimoji="1" lang="en-US" altLang="ja-JP" sz="1000" dirty="0">
                  <a:solidFill>
                    <a:prstClr val="black"/>
                  </a:solidFill>
                  <a:latin typeface="+mj-lt"/>
                  <a:cs typeface="+mn-cs"/>
                </a:rPr>
                <a:t>CE</a:t>
              </a:r>
              <a:r>
                <a:rPr kumimoji="1" lang="ja-JP" altLang="en-US" sz="1000" dirty="0">
                  <a:solidFill>
                    <a:prstClr val="black"/>
                  </a:solidFill>
                  <a:latin typeface="+mn-ea"/>
                  <a:cs typeface="+mn-cs"/>
                </a:rPr>
                <a:t>マークの取得が必須となる。（欧州医療機器規則参照）</a:t>
              </a:r>
              <a:endParaRPr kumimoji="1" lang="en-US"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b="1" u="sng" dirty="0" err="1">
                  <a:solidFill>
                    <a:prstClr val="black"/>
                  </a:solidFill>
                  <a:latin typeface="+mn-ea"/>
                  <a:cs typeface="+mn-cs"/>
                </a:rPr>
                <a:t>外国メーカーは、単一の現地公認代理人</a:t>
              </a:r>
              <a:r>
                <a:rPr kumimoji="1" lang="en-US" sz="1000" b="1" u="sng" dirty="0">
                  <a:solidFill>
                    <a:prstClr val="black"/>
                  </a:solidFill>
                  <a:latin typeface="+mn-ea"/>
                  <a:cs typeface="+mn-cs"/>
                </a:rPr>
                <a:t> （LAR） </a:t>
              </a:r>
              <a:r>
                <a:rPr kumimoji="1" lang="ja-JP" altLang="en-US" sz="1000" b="1" u="sng" dirty="0">
                  <a:solidFill>
                    <a:prstClr val="black"/>
                  </a:solidFill>
                  <a:latin typeface="+mn-ea"/>
                  <a:cs typeface="+mn-cs"/>
                </a:rPr>
                <a:t>の</a:t>
              </a:r>
              <a:r>
                <a:rPr kumimoji="1" lang="en-US" sz="1000" b="1" u="sng" dirty="0">
                  <a:solidFill>
                    <a:prstClr val="black"/>
                  </a:solidFill>
                  <a:latin typeface="+mn-ea"/>
                  <a:cs typeface="+mn-cs"/>
                </a:rPr>
                <a:t>指定</a:t>
              </a:r>
              <a:r>
                <a:rPr kumimoji="1" lang="ja-JP" altLang="en-US" sz="1000" dirty="0">
                  <a:solidFill>
                    <a:prstClr val="black"/>
                  </a:solidFill>
                  <a:latin typeface="+mn-ea"/>
                  <a:cs typeface="+mn-cs"/>
                </a:rPr>
                <a:t>が必要。</a:t>
              </a:r>
              <a:r>
                <a:rPr kumimoji="1" lang="en-US" sz="1000" dirty="0">
                  <a:solidFill>
                    <a:prstClr val="black"/>
                  </a:solidFill>
                  <a:latin typeface="+mn-ea"/>
                  <a:cs typeface="+mn-cs"/>
                </a:rPr>
                <a:t> </a:t>
              </a:r>
            </a:p>
            <a:p>
              <a:pPr marL="273050" indent="-103188" defTabSz="990564" fontAlgn="auto">
                <a:spcBef>
                  <a:spcPts val="300"/>
                </a:spcBef>
                <a:spcAft>
                  <a:spcPts val="0"/>
                </a:spcAft>
                <a:buSzPct val="100000"/>
                <a:buFont typeface="Wingdings" panose="05000000000000000000" pitchFamily="2" charset="2"/>
                <a:buChar char="ü"/>
              </a:pPr>
              <a:r>
                <a:rPr kumimoji="1" lang="en-US" sz="1000" dirty="0">
                  <a:solidFill>
                    <a:prstClr val="black"/>
                  </a:solidFill>
                  <a:latin typeface="+mn-ea"/>
                  <a:cs typeface="+mn-cs"/>
                </a:rPr>
                <a:t>認可書は</a:t>
              </a:r>
              <a:r>
                <a:rPr kumimoji="1" lang="en-US" sz="1000" dirty="0">
                  <a:solidFill>
                    <a:prstClr val="black"/>
                  </a:solidFill>
                  <a:latin typeface="+mj-lt"/>
                  <a:cs typeface="+mn-cs"/>
                </a:rPr>
                <a:t>LAR</a:t>
              </a:r>
              <a:r>
                <a:rPr kumimoji="1" lang="en-US" sz="1000" dirty="0">
                  <a:solidFill>
                    <a:prstClr val="black"/>
                  </a:solidFill>
                  <a:latin typeface="+mn-ea"/>
                  <a:cs typeface="+mn-cs"/>
                </a:rPr>
                <a:t>がメーカーの同意を得て行動している</a:t>
              </a:r>
              <a:r>
                <a:rPr kumimoji="1" lang="ja-JP" altLang="en-US" sz="1000" dirty="0">
                  <a:solidFill>
                    <a:prstClr val="black"/>
                  </a:solidFill>
                  <a:latin typeface="+mn-ea"/>
                  <a:cs typeface="+mn-cs"/>
                </a:rPr>
                <a:t>証明として必要。</a:t>
              </a:r>
              <a:endParaRPr kumimoji="1" lang="en-US" sz="1000" dirty="0">
                <a:solidFill>
                  <a:prstClr val="black"/>
                </a:solidFill>
                <a:latin typeface="+mn-ea"/>
                <a:cs typeface="+mn-cs"/>
              </a:endParaRPr>
            </a:p>
            <a:p>
              <a:pPr marL="273050" indent="-103188" defTabSz="990564" fontAlgn="auto">
                <a:spcBef>
                  <a:spcPts val="300"/>
                </a:spcBef>
                <a:spcAft>
                  <a:spcPts val="0"/>
                </a:spcAft>
                <a:buSzPct val="100000"/>
                <a:buFont typeface="Wingdings" panose="05000000000000000000" pitchFamily="2" charset="2"/>
                <a:buChar char="ü"/>
              </a:pPr>
              <a:r>
                <a:rPr kumimoji="1" lang="en-US" altLang="ja-JP" sz="1000" b="1" u="sng" dirty="0">
                  <a:solidFill>
                    <a:prstClr val="black"/>
                  </a:solidFill>
                  <a:latin typeface="+mj-lt"/>
                  <a:cs typeface="+mn-cs"/>
                </a:rPr>
                <a:t>LAR</a:t>
              </a:r>
              <a:r>
                <a:rPr kumimoji="1" lang="ja-JP" altLang="en-US" sz="1000" b="1" u="sng" dirty="0">
                  <a:solidFill>
                    <a:prstClr val="black"/>
                  </a:solidFill>
                  <a:latin typeface="+mn-ea"/>
                  <a:cs typeface="+mn-cs"/>
                </a:rPr>
                <a:t>は</a:t>
              </a:r>
              <a:r>
                <a:rPr kumimoji="1" lang="en-US" sz="1000" b="1" u="sng" dirty="0">
                  <a:solidFill>
                    <a:prstClr val="black"/>
                  </a:solidFill>
                  <a:latin typeface="+mn-ea"/>
                  <a:cs typeface="+mn-cs"/>
                </a:rPr>
                <a:t>法規制の遵守を確保し</a:t>
              </a:r>
              <a:r>
                <a:rPr kumimoji="1" lang="en-US" sz="1000" b="1" u="sng" dirty="0">
                  <a:solidFill>
                    <a:prstClr val="black"/>
                  </a:solidFill>
                  <a:latin typeface="+mj-lt"/>
                  <a:cs typeface="+mn-cs"/>
                </a:rPr>
                <a:t>PPB</a:t>
              </a:r>
              <a:r>
                <a:rPr kumimoji="1" lang="en-US" sz="1000" b="1" u="sng" dirty="0">
                  <a:solidFill>
                    <a:prstClr val="black"/>
                  </a:solidFill>
                  <a:latin typeface="+mn-ea"/>
                  <a:cs typeface="+mn-cs"/>
                </a:rPr>
                <a:t>との</a:t>
              </a:r>
              <a:r>
                <a:rPr kumimoji="1" lang="ja-JP" altLang="en-US" sz="1000" b="1" u="sng" dirty="0">
                  <a:solidFill>
                    <a:prstClr val="black"/>
                  </a:solidFill>
                  <a:latin typeface="+mn-ea"/>
                  <a:cs typeface="+mn-cs"/>
                </a:rPr>
                <a:t>連絡窓口</a:t>
              </a:r>
              <a:r>
                <a:rPr kumimoji="1" lang="ja-JP" altLang="en-US" sz="1000" dirty="0">
                  <a:solidFill>
                    <a:prstClr val="black"/>
                  </a:solidFill>
                  <a:latin typeface="+mn-ea"/>
                  <a:cs typeface="+mn-cs"/>
                </a:rPr>
                <a:t>として機能する義務</a:t>
              </a:r>
              <a:r>
                <a:rPr lang="ja-JP" altLang="en-US" sz="1000" dirty="0">
                  <a:solidFill>
                    <a:prstClr val="black"/>
                  </a:solidFill>
                  <a:latin typeface="+mn-ea"/>
                </a:rPr>
                <a:t>。</a:t>
              </a:r>
              <a:endParaRPr kumimoji="1" lang="en-US" altLang="ja-JP" sz="1000" dirty="0">
                <a:solidFill>
                  <a:prstClr val="black"/>
                </a:solidFill>
                <a:latin typeface="+mn-ea"/>
                <a:cs typeface="+mn-cs"/>
              </a:endParaRPr>
            </a:p>
          </p:txBody>
        </p:sp>
      </p:grpSp>
      <p:grpSp>
        <p:nvGrpSpPr>
          <p:cNvPr id="10" name="Group 9">
            <a:extLst>
              <a:ext uri="{FF2B5EF4-FFF2-40B4-BE49-F238E27FC236}">
                <a16:creationId xmlns:a16="http://schemas.microsoft.com/office/drawing/2014/main" id="{35FAE27C-56B1-CFA3-554C-B03BD7553A47}"/>
              </a:ext>
            </a:extLst>
          </p:cNvPr>
          <p:cNvGrpSpPr/>
          <p:nvPr/>
        </p:nvGrpSpPr>
        <p:grpSpPr>
          <a:xfrm>
            <a:off x="5034286" y="2876022"/>
            <a:ext cx="4399733" cy="1326193"/>
            <a:chOff x="356061" y="3573141"/>
            <a:chExt cx="4399733" cy="1326193"/>
          </a:xfrm>
        </p:grpSpPr>
        <p:cxnSp>
          <p:nvCxnSpPr>
            <p:cNvPr id="11" name="Straight Connector 30">
              <a:extLst>
                <a:ext uri="{FF2B5EF4-FFF2-40B4-BE49-F238E27FC236}">
                  <a16:creationId xmlns:a16="http://schemas.microsoft.com/office/drawing/2014/main" id="{21C4F6D4-BFA8-B265-BE89-0D352BCCAC2A}"/>
                </a:ext>
              </a:extLst>
            </p:cNvPr>
            <p:cNvCxnSpPr>
              <a:cxnSpLocks/>
            </p:cNvCxnSpPr>
            <p:nvPr/>
          </p:nvCxnSpPr>
          <p:spPr bwMode="gray">
            <a:xfrm>
              <a:off x="1263794" y="3696251"/>
              <a:ext cx="3492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31">
              <a:extLst>
                <a:ext uri="{FF2B5EF4-FFF2-40B4-BE49-F238E27FC236}">
                  <a16:creationId xmlns:a16="http://schemas.microsoft.com/office/drawing/2014/main" id="{06857AD6-DD4C-DD6C-C307-104CD8D080CF}"/>
                </a:ext>
              </a:extLst>
            </p:cNvPr>
            <p:cNvSpPr/>
            <p:nvPr/>
          </p:nvSpPr>
          <p:spPr>
            <a:xfrm>
              <a:off x="356061" y="3573141"/>
              <a:ext cx="825867" cy="246221"/>
            </a:xfrm>
            <a:prstGeom prst="rect">
              <a:avLst/>
            </a:prstGeom>
            <a:noFill/>
          </p:spPr>
          <p:txBody>
            <a:bodyPr wrap="none">
              <a:spAutoFit/>
            </a:bodyPr>
            <a:lstStyle/>
            <a:p>
              <a:pPr defTabSz="990564" fontAlgn="auto">
                <a:spcBef>
                  <a:spcPts val="300"/>
                </a:spcBef>
                <a:spcAft>
                  <a:spcPts val="0"/>
                </a:spcAft>
                <a:buSzPct val="100000"/>
              </a:pPr>
              <a:r>
                <a:rPr kumimoji="1" lang="en-US" sz="1000" b="1" dirty="0">
                  <a:solidFill>
                    <a:schemeClr val="accent6"/>
                  </a:solidFill>
                  <a:latin typeface="+mn-ea"/>
                </a:rPr>
                <a:t>登録の免除</a:t>
              </a:r>
              <a:endParaRPr kumimoji="1" lang="en-US" sz="1000" dirty="0">
                <a:solidFill>
                  <a:schemeClr val="accent6"/>
                </a:solidFill>
                <a:latin typeface="+mn-ea"/>
              </a:endParaRPr>
            </a:p>
          </p:txBody>
        </p:sp>
        <p:sp>
          <p:nvSpPr>
            <p:cNvPr id="13" name="TextBox 23">
              <a:extLst>
                <a:ext uri="{FF2B5EF4-FFF2-40B4-BE49-F238E27FC236}">
                  <a16:creationId xmlns:a16="http://schemas.microsoft.com/office/drawing/2014/main" id="{DB327D80-C15D-1FD0-CDAD-1374BCED31BD}"/>
                </a:ext>
              </a:extLst>
            </p:cNvPr>
            <p:cNvSpPr txBox="1"/>
            <p:nvPr/>
          </p:nvSpPr>
          <p:spPr bwMode="gray">
            <a:xfrm>
              <a:off x="466417" y="3783644"/>
              <a:ext cx="4176000" cy="1115690"/>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ea"/>
                  <a:cs typeface="+mn-cs"/>
                </a:rPr>
                <a:t>医療機器の登録は、</a:t>
              </a:r>
              <a:r>
                <a:rPr kumimoji="1" lang="en-US" sz="1000" b="1" u="sng" dirty="0">
                  <a:solidFill>
                    <a:prstClr val="black"/>
                  </a:solidFill>
                  <a:latin typeface="+mn-ea"/>
                  <a:cs typeface="+mn-cs"/>
                </a:rPr>
                <a:t>次の場合に免除</a:t>
              </a:r>
              <a:r>
                <a:rPr kumimoji="1" lang="en-US" sz="1000" dirty="0">
                  <a:solidFill>
                    <a:prstClr val="black"/>
                  </a:solidFill>
                  <a:latin typeface="+mn-ea"/>
                  <a:cs typeface="+mn-cs"/>
                </a:rPr>
                <a:t>される。</a:t>
              </a:r>
            </a:p>
            <a:p>
              <a:pPr marL="40005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cs typeface="+mn-cs"/>
                </a:rPr>
                <a:t>販売のための実演の目的</a:t>
              </a:r>
            </a:p>
            <a:p>
              <a:pPr marL="40005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cs typeface="+mn-cs"/>
                </a:rPr>
                <a:t>教育の目的</a:t>
              </a:r>
            </a:p>
            <a:p>
              <a:pPr marL="400050" lvl="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cs typeface="+mn-cs"/>
                </a:rPr>
                <a:t>医療機器の臨床研究又は性能評価の目的</a:t>
              </a:r>
            </a:p>
            <a:p>
              <a:pPr marL="400050" lvl="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rPr>
                <a:t>オーダーメイド医療機器</a:t>
              </a:r>
            </a:p>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ea"/>
                  <a:cs typeface="+mn-cs"/>
                </a:rPr>
                <a:t>上記理由によ</a:t>
              </a:r>
              <a:r>
                <a:rPr kumimoji="1" lang="ja-JP" altLang="en-US" sz="1000" dirty="0">
                  <a:solidFill>
                    <a:prstClr val="black"/>
                  </a:solidFill>
                  <a:latin typeface="+mn-ea"/>
                  <a:cs typeface="+mn-cs"/>
                </a:rPr>
                <a:t>る</a:t>
              </a:r>
              <a:r>
                <a:rPr kumimoji="1" lang="en-US" sz="1000" dirty="0">
                  <a:solidFill>
                    <a:prstClr val="black"/>
                  </a:solidFill>
                  <a:latin typeface="+mn-ea"/>
                  <a:cs typeface="+mn-cs"/>
                </a:rPr>
                <a:t>医療機器輸入</a:t>
              </a:r>
              <a:r>
                <a:rPr kumimoji="1" lang="ja-JP" altLang="en-US" sz="1000" dirty="0">
                  <a:solidFill>
                    <a:prstClr val="black"/>
                  </a:solidFill>
                  <a:latin typeface="+mn-ea"/>
                  <a:cs typeface="+mn-cs"/>
                </a:rPr>
                <a:t>者や製造者</a:t>
              </a:r>
              <a:r>
                <a:rPr kumimoji="1" lang="en-US" sz="1000" dirty="0">
                  <a:solidFill>
                    <a:prstClr val="black"/>
                  </a:solidFill>
                  <a:latin typeface="+mn-ea"/>
                  <a:cs typeface="+mn-cs"/>
                </a:rPr>
                <a:t>も、設置許可</a:t>
              </a:r>
              <a:r>
                <a:rPr kumimoji="1" lang="ja-JP" altLang="en-US" sz="1000" dirty="0">
                  <a:solidFill>
                    <a:prstClr val="black"/>
                  </a:solidFill>
                  <a:latin typeface="+mn-ea"/>
                  <a:cs typeface="+mn-cs"/>
                </a:rPr>
                <a:t>は免除。</a:t>
              </a:r>
              <a:endParaRPr kumimoji="1" lang="en-US" sz="1000" dirty="0">
                <a:solidFill>
                  <a:prstClr val="black"/>
                </a:solidFill>
                <a:latin typeface="+mn-ea"/>
                <a:cs typeface="+mn-cs"/>
              </a:endParaRPr>
            </a:p>
          </p:txBody>
        </p:sp>
      </p:grpSp>
      <p:grpSp>
        <p:nvGrpSpPr>
          <p:cNvPr id="14" name="Group 10">
            <a:extLst>
              <a:ext uri="{FF2B5EF4-FFF2-40B4-BE49-F238E27FC236}">
                <a16:creationId xmlns:a16="http://schemas.microsoft.com/office/drawing/2014/main" id="{8F5E27A0-A090-2A1B-B12C-2751761EEB50}"/>
              </a:ext>
            </a:extLst>
          </p:cNvPr>
          <p:cNvGrpSpPr/>
          <p:nvPr/>
        </p:nvGrpSpPr>
        <p:grpSpPr>
          <a:xfrm>
            <a:off x="5143539" y="4221011"/>
            <a:ext cx="4356000" cy="765684"/>
            <a:chOff x="340188" y="5311562"/>
            <a:chExt cx="4356000" cy="765684"/>
          </a:xfrm>
        </p:grpSpPr>
        <p:cxnSp>
          <p:nvCxnSpPr>
            <p:cNvPr id="15" name="Straight Connector 32">
              <a:extLst>
                <a:ext uri="{FF2B5EF4-FFF2-40B4-BE49-F238E27FC236}">
                  <a16:creationId xmlns:a16="http://schemas.microsoft.com/office/drawing/2014/main" id="{EAF54C05-F840-334D-6749-3038A021527C}"/>
                </a:ext>
              </a:extLst>
            </p:cNvPr>
            <p:cNvCxnSpPr>
              <a:cxnSpLocks/>
              <a:stCxn id="16" idx="3"/>
            </p:cNvCxnSpPr>
            <p:nvPr/>
          </p:nvCxnSpPr>
          <p:spPr bwMode="gray">
            <a:xfrm>
              <a:off x="1346924" y="5434673"/>
              <a:ext cx="3349264" cy="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36">
              <a:extLst>
                <a:ext uri="{FF2B5EF4-FFF2-40B4-BE49-F238E27FC236}">
                  <a16:creationId xmlns:a16="http://schemas.microsoft.com/office/drawing/2014/main" id="{4883C5C5-109C-0C31-2F24-E673887FEC3D}"/>
                </a:ext>
              </a:extLst>
            </p:cNvPr>
            <p:cNvSpPr/>
            <p:nvPr/>
          </p:nvSpPr>
          <p:spPr>
            <a:xfrm>
              <a:off x="340188" y="5311562"/>
              <a:ext cx="1006736" cy="246221"/>
            </a:xfrm>
            <a:prstGeom prst="rect">
              <a:avLst/>
            </a:prstGeom>
            <a:noFill/>
          </p:spPr>
          <p:txBody>
            <a:bodyPr wrap="none" lIns="36000" rIns="36000">
              <a:spAutoFit/>
            </a:bodyPr>
            <a:lstStyle/>
            <a:p>
              <a:pPr defTabSz="990564" fontAlgn="auto">
                <a:spcBef>
                  <a:spcPts val="300"/>
                </a:spcBef>
                <a:spcAft>
                  <a:spcPts val="0"/>
                </a:spcAft>
                <a:buSzPct val="100000"/>
              </a:pPr>
              <a:r>
                <a:rPr kumimoji="1" lang="en-US" sz="1000" b="1" dirty="0">
                  <a:solidFill>
                    <a:schemeClr val="accent6"/>
                  </a:solidFill>
                  <a:latin typeface="+mn-ea"/>
                </a:rPr>
                <a:t>医療機器の輸入</a:t>
              </a:r>
              <a:endParaRPr kumimoji="1" lang="en-US" sz="1000" dirty="0">
                <a:solidFill>
                  <a:schemeClr val="accent6"/>
                </a:solidFill>
                <a:latin typeface="+mn-ea"/>
              </a:endParaRPr>
            </a:p>
          </p:txBody>
        </p:sp>
        <p:sp>
          <p:nvSpPr>
            <p:cNvPr id="17" name="TextBox 39">
              <a:extLst>
                <a:ext uri="{FF2B5EF4-FFF2-40B4-BE49-F238E27FC236}">
                  <a16:creationId xmlns:a16="http://schemas.microsoft.com/office/drawing/2014/main" id="{CFA86ABB-BF28-1EC3-D020-2DF1A96A1A19}"/>
                </a:ext>
              </a:extLst>
            </p:cNvPr>
            <p:cNvSpPr txBox="1"/>
            <p:nvPr/>
          </p:nvSpPr>
          <p:spPr bwMode="gray">
            <a:xfrm>
              <a:off x="367756" y="5577109"/>
              <a:ext cx="4194247" cy="500137"/>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輸入医療機器は</a:t>
              </a:r>
              <a:r>
                <a:rPr kumimoji="1" lang="en-US" sz="1000" b="1" u="sng" dirty="0" err="1">
                  <a:solidFill>
                    <a:prstClr val="black"/>
                  </a:solidFill>
                  <a:latin typeface="+mj-lt"/>
                  <a:cs typeface="+mn-cs"/>
                </a:rPr>
                <a:t>KEBS</a:t>
              </a:r>
              <a:r>
                <a:rPr kumimoji="1" lang="en-US" sz="1000" b="1" u="sng" dirty="0" err="1">
                  <a:solidFill>
                    <a:prstClr val="black"/>
                  </a:solidFill>
                  <a:latin typeface="+mn-ea"/>
                  <a:cs typeface="+mn-cs"/>
                </a:rPr>
                <a:t>が実施する輸出前の基準適合性確認</a:t>
              </a:r>
              <a:r>
                <a:rPr kumimoji="1" lang="en-US" sz="1000" b="1" u="sng" dirty="0">
                  <a:solidFill>
                    <a:prstClr val="black"/>
                  </a:solidFill>
                  <a:latin typeface="+mn-ea"/>
                  <a:cs typeface="+mn-cs"/>
                </a:rPr>
                <a:t> </a:t>
              </a:r>
              <a:r>
                <a:rPr kumimoji="1" lang="en-US" sz="1000" b="1" u="sng" dirty="0">
                  <a:solidFill>
                    <a:prstClr val="black"/>
                  </a:solidFill>
                  <a:latin typeface="+mj-lt"/>
                  <a:cs typeface="+mn-cs"/>
                </a:rPr>
                <a:t>（</a:t>
              </a:r>
              <a:r>
                <a:rPr kumimoji="1" lang="en-US" sz="1000" b="1" u="sng" dirty="0" err="1">
                  <a:solidFill>
                    <a:prstClr val="black"/>
                  </a:solidFill>
                  <a:latin typeface="+mj-lt"/>
                  <a:cs typeface="+mn-cs"/>
                </a:rPr>
                <a:t>PVoC</a:t>
              </a:r>
              <a:r>
                <a:rPr kumimoji="1" lang="en-US" sz="1000" b="1" u="sng" dirty="0">
                  <a:solidFill>
                    <a:prstClr val="black"/>
                  </a:solidFill>
                  <a:latin typeface="+mj-lt"/>
                  <a:cs typeface="+mn-cs"/>
                </a:rPr>
                <a:t>: Pre-Export Verification of Conformity） </a:t>
              </a:r>
              <a:r>
                <a:rPr kumimoji="1" lang="en-US" sz="1000" b="1" u="sng" dirty="0" err="1">
                  <a:solidFill>
                    <a:prstClr val="black"/>
                  </a:solidFill>
                  <a:latin typeface="+mn-ea"/>
                  <a:cs typeface="+mn-cs"/>
                </a:rPr>
                <a:t>プログラムに適合する必要</a:t>
              </a:r>
              <a:r>
                <a:rPr kumimoji="1" lang="en-US" sz="1000" dirty="0" err="1">
                  <a:solidFill>
                    <a:prstClr val="black"/>
                  </a:solidFill>
                  <a:latin typeface="+mn-ea"/>
                  <a:cs typeface="+mn-cs"/>
                </a:rPr>
                <a:t>がある</a:t>
              </a:r>
              <a:r>
                <a:rPr kumimoji="1" lang="ja-JP" altLang="en-US" sz="1000" dirty="0">
                  <a:solidFill>
                    <a:prstClr val="black"/>
                  </a:solidFill>
                  <a:latin typeface="+mn-ea"/>
                  <a:cs typeface="+mn-cs"/>
                </a:rPr>
                <a:t>。</a:t>
              </a:r>
              <a:endParaRPr kumimoji="1" lang="en-US"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適合性評価は、</a:t>
              </a:r>
              <a:r>
                <a:rPr kumimoji="1" lang="en-US" sz="1000" dirty="0" err="1">
                  <a:solidFill>
                    <a:prstClr val="black"/>
                  </a:solidFill>
                  <a:latin typeface="+mj-lt"/>
                  <a:cs typeface="+mn-cs"/>
                </a:rPr>
                <a:t>KEBS</a:t>
              </a:r>
              <a:r>
                <a:rPr kumimoji="1" lang="en-US" sz="1000" dirty="0" err="1">
                  <a:solidFill>
                    <a:prstClr val="black"/>
                  </a:solidFill>
                  <a:latin typeface="+mn-ea"/>
                  <a:cs typeface="+mn-cs"/>
                </a:rPr>
                <a:t>によって認可された機関が</a:t>
              </a:r>
              <a:r>
                <a:rPr kumimoji="1" lang="en-US" sz="1000" b="1" u="sng" dirty="0" err="1">
                  <a:solidFill>
                    <a:prstClr val="black"/>
                  </a:solidFill>
                  <a:latin typeface="+mn-ea"/>
                  <a:cs typeface="+mn-cs"/>
                </a:rPr>
                <a:t>原産国において実施</a:t>
              </a:r>
              <a:r>
                <a:rPr kumimoji="1" lang="ja-JP" altLang="en-US" sz="1000" b="1" u="sng" dirty="0">
                  <a:solidFill>
                    <a:prstClr val="black"/>
                  </a:solidFill>
                  <a:latin typeface="+mn-ea"/>
                  <a:cs typeface="+mn-cs"/>
                </a:rPr>
                <a:t>。</a:t>
              </a:r>
              <a:endParaRPr kumimoji="1" lang="en-US" sz="1000" b="1" u="sng" dirty="0">
                <a:solidFill>
                  <a:prstClr val="black"/>
                </a:solidFill>
                <a:latin typeface="+mn-ea"/>
                <a:cs typeface="+mn-cs"/>
              </a:endParaRPr>
            </a:p>
          </p:txBody>
        </p:sp>
      </p:grpSp>
      <p:grpSp>
        <p:nvGrpSpPr>
          <p:cNvPr id="18" name="グループ化 17">
            <a:extLst>
              <a:ext uri="{FF2B5EF4-FFF2-40B4-BE49-F238E27FC236}">
                <a16:creationId xmlns:a16="http://schemas.microsoft.com/office/drawing/2014/main" id="{173BD2CF-0F54-2724-1A64-DE816E5D5AF9}"/>
              </a:ext>
            </a:extLst>
          </p:cNvPr>
          <p:cNvGrpSpPr/>
          <p:nvPr/>
        </p:nvGrpSpPr>
        <p:grpSpPr>
          <a:xfrm>
            <a:off x="5143540" y="5058871"/>
            <a:ext cx="4340745" cy="1503477"/>
            <a:chOff x="5162996" y="5447711"/>
            <a:chExt cx="4340745" cy="1503477"/>
          </a:xfrm>
        </p:grpSpPr>
        <p:sp>
          <p:nvSpPr>
            <p:cNvPr id="19" name="TextBox 15">
              <a:extLst>
                <a:ext uri="{FF2B5EF4-FFF2-40B4-BE49-F238E27FC236}">
                  <a16:creationId xmlns:a16="http://schemas.microsoft.com/office/drawing/2014/main" id="{56329263-1C4A-8F51-0211-EEE7A9F49E90}"/>
                </a:ext>
              </a:extLst>
            </p:cNvPr>
            <p:cNvSpPr txBox="1"/>
            <p:nvPr/>
          </p:nvSpPr>
          <p:spPr bwMode="gray">
            <a:xfrm>
              <a:off x="5162996" y="5643138"/>
              <a:ext cx="4324930" cy="1308050"/>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CSDT文書には</a:t>
              </a:r>
              <a:r>
                <a:rPr kumimoji="1" lang="en-US" sz="1000" dirty="0">
                  <a:solidFill>
                    <a:prstClr val="black"/>
                  </a:solidFill>
                  <a:latin typeface="+mn-ea"/>
                  <a:cs typeface="+mn-cs"/>
                </a:rPr>
                <a:t>、</a:t>
              </a:r>
              <a:r>
                <a:rPr kumimoji="1" lang="en-US" altLang="ja-JP" sz="1000" b="1" dirty="0">
                  <a:solidFill>
                    <a:prstClr val="black"/>
                  </a:solidFill>
                  <a:latin typeface="+mj-lt"/>
                  <a:cs typeface="+mn-cs"/>
                </a:rPr>
                <a:t> IMDRF </a:t>
              </a:r>
              <a:r>
                <a:rPr kumimoji="1" lang="ja-JP" altLang="en-US" sz="1000" b="1" dirty="0">
                  <a:solidFill>
                    <a:prstClr val="black"/>
                  </a:solidFill>
                  <a:latin typeface="+mj-lt"/>
                  <a:cs typeface="+mn-cs"/>
                </a:rPr>
                <a:t>（</a:t>
              </a:r>
              <a:r>
                <a:rPr kumimoji="1" lang="en-US" sz="1000" b="1" dirty="0">
                  <a:solidFill>
                    <a:prstClr val="black"/>
                  </a:solidFill>
                  <a:latin typeface="+mj-lt"/>
                  <a:cs typeface="+mn-cs"/>
                </a:rPr>
                <a:t>International Medical Devices Regulators Forum） </a:t>
              </a:r>
              <a:r>
                <a:rPr kumimoji="1" lang="en-US" sz="1000" dirty="0">
                  <a:solidFill>
                    <a:prstClr val="black"/>
                  </a:solidFill>
                  <a:latin typeface="+mn-ea"/>
                  <a:cs typeface="+mn-cs"/>
                </a:rPr>
                <a:t>ガイダンス文書 「</a:t>
              </a:r>
              <a:r>
                <a:rPr kumimoji="1" lang="en-US" sz="1000" dirty="0" err="1">
                  <a:solidFill>
                    <a:prstClr val="black"/>
                  </a:solidFill>
                  <a:latin typeface="+mn-ea"/>
                  <a:cs typeface="+mn-cs"/>
                </a:rPr>
                <a:t>医療機器の安全性と性能の基本原則</a:t>
              </a:r>
              <a:r>
                <a:rPr kumimoji="1" lang="en-US" sz="1000" dirty="0">
                  <a:solidFill>
                    <a:prstClr val="black"/>
                  </a:solidFill>
                  <a:latin typeface="+mn-ea"/>
                  <a:cs typeface="+mn-cs"/>
                </a:rPr>
                <a:t> </a:t>
              </a:r>
              <a:r>
                <a:rPr kumimoji="1" lang="en-US" sz="1000" dirty="0">
                  <a:solidFill>
                    <a:prstClr val="black"/>
                  </a:solidFill>
                  <a:latin typeface="+mj-lt"/>
                  <a:cs typeface="+mn-cs"/>
                </a:rPr>
                <a:t>（STED） </a:t>
              </a:r>
              <a:r>
                <a:rPr kumimoji="1" lang="en-US" sz="1000" dirty="0">
                  <a:solidFill>
                    <a:prstClr val="black"/>
                  </a:solidFill>
                  <a:latin typeface="+mn-ea"/>
                  <a:cs typeface="+mn-cs"/>
                </a:rPr>
                <a:t>への適合性を証明するための要約技術文書」 </a:t>
              </a:r>
              <a:r>
                <a:rPr kumimoji="1" lang="en-US" sz="1000" dirty="0" err="1">
                  <a:solidFill>
                    <a:prstClr val="black"/>
                  </a:solidFill>
                  <a:latin typeface="+mn-ea"/>
                  <a:cs typeface="+mn-cs"/>
                </a:rPr>
                <a:t>の特定の要素が含ま</a:t>
              </a:r>
              <a:r>
                <a:rPr kumimoji="1" lang="ja-JP" altLang="en-US" sz="1000" dirty="0">
                  <a:solidFill>
                    <a:prstClr val="black"/>
                  </a:solidFill>
                  <a:latin typeface="+mn-ea"/>
                  <a:cs typeface="+mn-cs"/>
                </a:rPr>
                <a:t>れ</a:t>
              </a:r>
              <a:r>
                <a:rPr kumimoji="1" lang="en-US" sz="1000" dirty="0">
                  <a:solidFill>
                    <a:prstClr val="black"/>
                  </a:solidFill>
                  <a:latin typeface="+mn-ea"/>
                  <a:cs typeface="+mn-cs"/>
                </a:rPr>
                <a:t>る</a:t>
              </a:r>
              <a:r>
                <a:rPr kumimoji="1" lang="ja-JP" altLang="en-US" sz="1000" dirty="0">
                  <a:solidFill>
                    <a:prstClr val="black"/>
                  </a:solidFill>
                  <a:latin typeface="+mn-ea"/>
                  <a:cs typeface="+mn-cs"/>
                </a:rPr>
                <a:t>。</a:t>
              </a:r>
              <a:endParaRPr kumimoji="1" lang="en-US"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j-lt"/>
                  <a:cs typeface="+mn-cs"/>
                </a:rPr>
                <a:t>PPB</a:t>
              </a:r>
              <a:r>
                <a:rPr kumimoji="1" lang="en-US" sz="1000" dirty="0" err="1">
                  <a:solidFill>
                    <a:prstClr val="black"/>
                  </a:solidFill>
                  <a:latin typeface="+mn-ea"/>
                  <a:cs typeface="+mn-cs"/>
                </a:rPr>
                <a:t>に提出する医療機器の登録申請書は、</a:t>
              </a:r>
              <a:r>
                <a:rPr kumimoji="1" lang="en-US" sz="1000" dirty="0" err="1">
                  <a:solidFill>
                    <a:prstClr val="black"/>
                  </a:solidFill>
                  <a:latin typeface="+mj-lt"/>
                  <a:cs typeface="+mn-cs"/>
                </a:rPr>
                <a:t>CSDT</a:t>
              </a:r>
              <a:r>
                <a:rPr kumimoji="1" lang="en-US" sz="1000" dirty="0" err="1">
                  <a:solidFill>
                    <a:prstClr val="black"/>
                  </a:solidFill>
                  <a:latin typeface="+mn-ea"/>
                  <a:cs typeface="+mn-cs"/>
                </a:rPr>
                <a:t>文書に記載された様式で作成する必要がある</a:t>
              </a:r>
              <a:r>
                <a:rPr kumimoji="1" lang="ja-JP" altLang="en-US" sz="1000" dirty="0">
                  <a:solidFill>
                    <a:prstClr val="black"/>
                  </a:solidFill>
                  <a:latin typeface="+mn-ea"/>
                  <a:cs typeface="+mn-cs"/>
                </a:rPr>
                <a:t>。</a:t>
              </a:r>
              <a:endParaRPr kumimoji="1" lang="en-US" sz="1000" dirty="0">
                <a:solidFill>
                  <a:prstClr val="black"/>
                </a:solidFill>
                <a:latin typeface="+mn-ea"/>
                <a:cs typeface="+mn-cs"/>
              </a:endParaRPr>
            </a:p>
            <a:p>
              <a:pPr marL="266700" lvl="0" indent="-182563" defTabSz="990564" fontAlgn="auto">
                <a:spcBef>
                  <a:spcPts val="300"/>
                </a:spcBef>
                <a:spcAft>
                  <a:spcPts val="0"/>
                </a:spcAft>
                <a:buSzPct val="100000"/>
                <a:buFont typeface="Wingdings" panose="05000000000000000000" pitchFamily="2" charset="2"/>
                <a:buChar char="ü"/>
              </a:pPr>
              <a:r>
                <a:rPr kumimoji="1" lang="en-US" altLang="ja-JP" sz="1000" dirty="0">
                  <a:solidFill>
                    <a:prstClr val="black"/>
                  </a:solidFill>
                  <a:latin typeface="+mj-lt"/>
                  <a:cs typeface="+mn-cs"/>
                </a:rPr>
                <a:t>CSDT</a:t>
              </a:r>
              <a:r>
                <a:rPr kumimoji="1" lang="ja-JP" altLang="en-US" sz="1000" dirty="0">
                  <a:solidFill>
                    <a:prstClr val="black"/>
                  </a:solidFill>
                  <a:latin typeface="+mn-ea"/>
                  <a:cs typeface="+mn-cs"/>
                </a:rPr>
                <a:t>には</a:t>
              </a:r>
              <a:r>
                <a:rPr kumimoji="1" lang="en-US" sz="1000" dirty="0">
                  <a:solidFill>
                    <a:prstClr val="black"/>
                  </a:solidFill>
                  <a:latin typeface="+mn-ea"/>
                  <a:cs typeface="+mn-cs"/>
                </a:rPr>
                <a:t>、製造業者、</a:t>
              </a:r>
              <a:r>
                <a:rPr kumimoji="1" lang="en-US" sz="1000" dirty="0">
                  <a:solidFill>
                    <a:prstClr val="black"/>
                  </a:solidFill>
                  <a:latin typeface="+mj-lt"/>
                  <a:cs typeface="+mn-cs"/>
                </a:rPr>
                <a:t>LAR</a:t>
              </a:r>
              <a:r>
                <a:rPr kumimoji="1" lang="en-US" sz="1000" dirty="0">
                  <a:solidFill>
                    <a:prstClr val="black"/>
                  </a:solidFill>
                  <a:latin typeface="+mn-ea"/>
                  <a:cs typeface="+mn-cs"/>
                </a:rPr>
                <a:t>、製品コード、機器分類、適合宣言書案、リスク管理、臨床評価、</a:t>
              </a:r>
              <a:r>
                <a:rPr kumimoji="1" lang="en-US" sz="1000" dirty="0">
                  <a:solidFill>
                    <a:prstClr val="black"/>
                  </a:solidFill>
                  <a:latin typeface="+mj-lt"/>
                  <a:cs typeface="+mn-cs"/>
                </a:rPr>
                <a:t>Post-Marketing Surveillance Plan</a:t>
              </a:r>
              <a:r>
                <a:rPr kumimoji="1" lang="ja-JP" altLang="en-US" sz="1000" dirty="0">
                  <a:solidFill>
                    <a:prstClr val="black"/>
                  </a:solidFill>
                  <a:latin typeface="+mj-lt"/>
                  <a:cs typeface="+mn-cs"/>
                </a:rPr>
                <a:t>、</a:t>
              </a:r>
              <a:r>
                <a:rPr kumimoji="1" lang="en-US" altLang="ja-JP" sz="1000" dirty="0">
                  <a:solidFill>
                    <a:prstClr val="black"/>
                  </a:solidFill>
                  <a:latin typeface="+mj-lt"/>
                  <a:cs typeface="+mn-cs"/>
                </a:rPr>
                <a:t>Post Marketing Clinical Follow-up</a:t>
              </a:r>
              <a:r>
                <a:rPr kumimoji="1" lang="ja-JP" altLang="en-US" sz="1000" dirty="0">
                  <a:solidFill>
                    <a:prstClr val="black"/>
                  </a:solidFill>
                  <a:latin typeface="+mn-ea"/>
                  <a:cs typeface="+mn-cs"/>
                </a:rPr>
                <a:t>等が</a:t>
              </a:r>
              <a:r>
                <a:rPr kumimoji="1" lang="en-US" sz="1000" dirty="0">
                  <a:solidFill>
                    <a:prstClr val="black"/>
                  </a:solidFill>
                  <a:latin typeface="+mn-ea"/>
                  <a:cs typeface="+mn-cs"/>
                </a:rPr>
                <a:t>含まれる。</a:t>
              </a:r>
            </a:p>
          </p:txBody>
        </p:sp>
        <p:cxnSp>
          <p:nvCxnSpPr>
            <p:cNvPr id="20" name="Straight Connector 17">
              <a:extLst>
                <a:ext uri="{FF2B5EF4-FFF2-40B4-BE49-F238E27FC236}">
                  <a16:creationId xmlns:a16="http://schemas.microsoft.com/office/drawing/2014/main" id="{C53C5306-350E-734F-042C-8D0B66115796}"/>
                </a:ext>
              </a:extLst>
            </p:cNvPr>
            <p:cNvCxnSpPr>
              <a:cxnSpLocks/>
            </p:cNvCxnSpPr>
            <p:nvPr/>
          </p:nvCxnSpPr>
          <p:spPr bwMode="gray">
            <a:xfrm>
              <a:off x="7415741" y="5561452"/>
              <a:ext cx="2088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18">
              <a:extLst>
                <a:ext uri="{FF2B5EF4-FFF2-40B4-BE49-F238E27FC236}">
                  <a16:creationId xmlns:a16="http://schemas.microsoft.com/office/drawing/2014/main" id="{53DC3F6C-D720-D1DC-2EE5-57F5858A9230}"/>
                </a:ext>
              </a:extLst>
            </p:cNvPr>
            <p:cNvSpPr/>
            <p:nvPr/>
          </p:nvSpPr>
          <p:spPr>
            <a:xfrm>
              <a:off x="5180950" y="5447711"/>
              <a:ext cx="2249581" cy="226591"/>
            </a:xfrm>
            <a:prstGeom prst="rect">
              <a:avLst/>
            </a:prstGeom>
            <a:noFill/>
          </p:spPr>
          <p:txBody>
            <a:bodyPr wrap="none" lIns="36000" tIns="36000" rIns="36000" bIns="36000">
              <a:spAutoFit/>
            </a:bodyPr>
            <a:lstStyle/>
            <a:p>
              <a:pPr defTabSz="990564" fontAlgn="auto">
                <a:spcBef>
                  <a:spcPts val="300"/>
                </a:spcBef>
                <a:spcAft>
                  <a:spcPts val="0"/>
                </a:spcAft>
                <a:buSzPct val="100000"/>
              </a:pPr>
              <a:r>
                <a:rPr kumimoji="1" lang="en-US" sz="1000" b="1" dirty="0" err="1">
                  <a:solidFill>
                    <a:schemeClr val="accent6"/>
                  </a:solidFill>
                  <a:latin typeface="+mn-ea"/>
                </a:rPr>
                <a:t>共通提出一式文書テンプレート</a:t>
              </a:r>
              <a:r>
                <a:rPr kumimoji="1" lang="en-US" sz="1000" b="1" dirty="0">
                  <a:solidFill>
                    <a:schemeClr val="accent6"/>
                  </a:solidFill>
                  <a:latin typeface="+mn-ea"/>
                </a:rPr>
                <a:t> </a:t>
              </a:r>
              <a:r>
                <a:rPr kumimoji="1" lang="en-US" sz="1000" b="1" dirty="0">
                  <a:solidFill>
                    <a:schemeClr val="accent6"/>
                  </a:solidFill>
                  <a:latin typeface="+mj-lt"/>
                </a:rPr>
                <a:t>（CSDT）</a:t>
              </a:r>
            </a:p>
          </p:txBody>
        </p:sp>
      </p:grpSp>
      <p:grpSp>
        <p:nvGrpSpPr>
          <p:cNvPr id="22" name="グループ化 21">
            <a:extLst>
              <a:ext uri="{FF2B5EF4-FFF2-40B4-BE49-F238E27FC236}">
                <a16:creationId xmlns:a16="http://schemas.microsoft.com/office/drawing/2014/main" id="{579F350B-0FAB-904C-AE2B-0AADFDB3B3DB}"/>
              </a:ext>
            </a:extLst>
          </p:cNvPr>
          <p:cNvGrpSpPr/>
          <p:nvPr/>
        </p:nvGrpSpPr>
        <p:grpSpPr>
          <a:xfrm>
            <a:off x="462727" y="1232490"/>
            <a:ext cx="4320000" cy="365991"/>
            <a:chOff x="5033273" y="1110854"/>
            <a:chExt cx="4320000" cy="365991"/>
          </a:xfrm>
        </p:grpSpPr>
        <p:sp>
          <p:nvSpPr>
            <p:cNvPr id="23" name="正方形/長方形 22">
              <a:extLst>
                <a:ext uri="{FF2B5EF4-FFF2-40B4-BE49-F238E27FC236}">
                  <a16:creationId xmlns:a16="http://schemas.microsoft.com/office/drawing/2014/main" id="{21D79711-3F7B-2894-8E30-1BC834E743BC}"/>
                </a:ext>
              </a:extLst>
            </p:cNvPr>
            <p:cNvSpPr/>
            <p:nvPr/>
          </p:nvSpPr>
          <p:spPr bwMode="gray">
            <a:xfrm>
              <a:off x="5033273" y="1110854"/>
              <a:ext cx="4320000" cy="360000"/>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solidFill>
                  <a:schemeClr val="bg1"/>
                </a:solidFill>
              </a:endParaRPr>
            </a:p>
          </p:txBody>
        </p:sp>
        <p:sp>
          <p:nvSpPr>
            <p:cNvPr id="24" name="正方形/長方形 23">
              <a:extLst>
                <a:ext uri="{FF2B5EF4-FFF2-40B4-BE49-F238E27FC236}">
                  <a16:creationId xmlns:a16="http://schemas.microsoft.com/office/drawing/2014/main" id="{6DBB3FE4-8397-BFC6-DA0C-128E05B83BC4}"/>
                </a:ext>
              </a:extLst>
            </p:cNvPr>
            <p:cNvSpPr/>
            <p:nvPr/>
          </p:nvSpPr>
          <p:spPr bwMode="gray">
            <a:xfrm>
              <a:off x="5047261" y="1116845"/>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solidFill>
                    <a:schemeClr val="bg1"/>
                  </a:solidFill>
                </a:rPr>
                <a:t>関連機関</a:t>
              </a:r>
            </a:p>
          </p:txBody>
        </p:sp>
        <p:sp>
          <p:nvSpPr>
            <p:cNvPr id="25" name="正方形/長方形 24">
              <a:extLst>
                <a:ext uri="{FF2B5EF4-FFF2-40B4-BE49-F238E27FC236}">
                  <a16:creationId xmlns:a16="http://schemas.microsoft.com/office/drawing/2014/main" id="{C592740B-D0FC-AD37-015C-F545BAFEB678}"/>
                </a:ext>
              </a:extLst>
            </p:cNvPr>
            <p:cNvSpPr/>
            <p:nvPr/>
          </p:nvSpPr>
          <p:spPr bwMode="gray">
            <a:xfrm>
              <a:off x="6533741" y="1162121"/>
              <a:ext cx="1232203"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PPB </a:t>
              </a:r>
              <a:r>
                <a:rPr kumimoji="1" lang="ja-JP" altLang="en-US" sz="1000" b="1" dirty="0">
                  <a:solidFill>
                    <a:prstClr val="black"/>
                  </a:solidFill>
                </a:rPr>
                <a:t>（</a:t>
              </a:r>
              <a:r>
                <a:rPr kumimoji="1" lang="en-US" altLang="ja-JP" sz="1000" b="1" dirty="0">
                  <a:solidFill>
                    <a:prstClr val="black"/>
                  </a:solidFill>
                </a:rPr>
                <a:t>Pharmacy</a:t>
              </a:r>
              <a:r>
                <a:rPr kumimoji="1" lang="ja-JP" altLang="en-US" sz="1000" b="1" dirty="0">
                  <a:solidFill>
                    <a:prstClr val="black"/>
                  </a:solidFill>
                </a:rPr>
                <a:t> </a:t>
              </a:r>
              <a:r>
                <a:rPr kumimoji="1" lang="en-US" altLang="ja-JP" sz="1000" b="1" dirty="0">
                  <a:solidFill>
                    <a:prstClr val="black"/>
                  </a:solidFill>
                </a:rPr>
                <a:t>&amp; Poisons Board</a:t>
              </a:r>
              <a:r>
                <a:rPr kumimoji="1" lang="ja-JP" altLang="en-US" sz="1000" b="1" dirty="0">
                  <a:solidFill>
                    <a:prstClr val="black"/>
                  </a:solidFill>
                </a:rPr>
                <a:t>）</a:t>
              </a:r>
              <a:endParaRPr kumimoji="1" lang="en-US" altLang="ja-JP" sz="1000" b="1" dirty="0">
                <a:solidFill>
                  <a:prstClr val="black"/>
                </a:solidFill>
              </a:endParaRPr>
            </a:p>
          </p:txBody>
        </p:sp>
        <p:sp>
          <p:nvSpPr>
            <p:cNvPr id="26" name="正方形/長方形 25">
              <a:extLst>
                <a:ext uri="{FF2B5EF4-FFF2-40B4-BE49-F238E27FC236}">
                  <a16:creationId xmlns:a16="http://schemas.microsoft.com/office/drawing/2014/main" id="{5D5E01AE-F7A7-7D9A-3D36-CE8C93B96B1A}"/>
                </a:ext>
              </a:extLst>
            </p:cNvPr>
            <p:cNvSpPr/>
            <p:nvPr/>
          </p:nvSpPr>
          <p:spPr bwMode="gray">
            <a:xfrm>
              <a:off x="5937443" y="1162121"/>
              <a:ext cx="468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ja-JP" altLang="en-US" sz="1000" b="1" dirty="0">
                  <a:solidFill>
                    <a:prstClr val="black"/>
                  </a:solidFill>
                </a:rPr>
                <a:t>保健省</a:t>
              </a:r>
              <a:endParaRPr kumimoji="1" lang="en-US" altLang="ja-JP" sz="1000" b="1" dirty="0">
                <a:solidFill>
                  <a:prstClr val="black"/>
                </a:solidFill>
              </a:endParaRPr>
            </a:p>
          </p:txBody>
        </p:sp>
        <p:sp>
          <p:nvSpPr>
            <p:cNvPr id="27" name="正方形/長方形 26">
              <a:extLst>
                <a:ext uri="{FF2B5EF4-FFF2-40B4-BE49-F238E27FC236}">
                  <a16:creationId xmlns:a16="http://schemas.microsoft.com/office/drawing/2014/main" id="{77B0F791-E27A-EA51-EC7B-A9EAAAEC5E29}"/>
                </a:ext>
              </a:extLst>
            </p:cNvPr>
            <p:cNvSpPr/>
            <p:nvPr/>
          </p:nvSpPr>
          <p:spPr bwMode="gray">
            <a:xfrm>
              <a:off x="7882516" y="1152224"/>
              <a:ext cx="1385709"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KEBs </a:t>
              </a:r>
              <a:r>
                <a:rPr kumimoji="1" lang="ja-JP" altLang="en-US" sz="1000" b="1" dirty="0">
                  <a:solidFill>
                    <a:prstClr val="black"/>
                  </a:solidFill>
                </a:rPr>
                <a:t>（</a:t>
              </a:r>
              <a:r>
                <a:rPr kumimoji="1" lang="en-US" altLang="ja-JP" sz="1000" b="1" dirty="0">
                  <a:solidFill>
                    <a:prstClr val="black"/>
                  </a:solidFill>
                </a:rPr>
                <a:t>Kenya Bureau of Standards</a:t>
              </a:r>
              <a:r>
                <a:rPr kumimoji="1" lang="ja-JP" altLang="en-US" sz="1000" b="1" dirty="0">
                  <a:solidFill>
                    <a:prstClr val="black"/>
                  </a:solidFill>
                </a:rPr>
                <a:t>）</a:t>
              </a:r>
              <a:endParaRPr kumimoji="1" lang="en-US" altLang="ja-JP" sz="1000" b="1" dirty="0">
                <a:solidFill>
                  <a:prstClr val="black"/>
                </a:solidFill>
              </a:endParaRPr>
            </a:p>
          </p:txBody>
        </p:sp>
      </p:grpSp>
      <p:sp>
        <p:nvSpPr>
          <p:cNvPr id="28" name="角丸四角形 75">
            <a:extLst>
              <a:ext uri="{FF2B5EF4-FFF2-40B4-BE49-F238E27FC236}">
                <a16:creationId xmlns:a16="http://schemas.microsoft.com/office/drawing/2014/main" id="{B00A6D41-8780-07AA-6FA7-EF6E0C910102}"/>
              </a:ext>
            </a:extLst>
          </p:cNvPr>
          <p:cNvSpPr/>
          <p:nvPr/>
        </p:nvSpPr>
        <p:spPr bwMode="gray">
          <a:xfrm>
            <a:off x="417600" y="1977270"/>
            <a:ext cx="1337344" cy="1089171"/>
          </a:xfrm>
          <a:prstGeom prst="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dirty="0">
                <a:solidFill>
                  <a:schemeClr val="bg1"/>
                </a:solidFill>
                <a:ea typeface="Yu Gothic UI"/>
              </a:rPr>
              <a:t>規制当局</a:t>
            </a:r>
            <a:endPar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endParaRPr>
          </a:p>
        </p:txBody>
      </p:sp>
      <p:sp>
        <p:nvSpPr>
          <p:cNvPr id="29" name="ホームベース 19">
            <a:extLst>
              <a:ext uri="{FF2B5EF4-FFF2-40B4-BE49-F238E27FC236}">
                <a16:creationId xmlns:a16="http://schemas.microsoft.com/office/drawing/2014/main" id="{B676FA24-6EB9-3437-8AA8-FFDE50656967}"/>
              </a:ext>
            </a:extLst>
          </p:cNvPr>
          <p:cNvSpPr/>
          <p:nvPr/>
        </p:nvSpPr>
        <p:spPr bwMode="gray">
          <a:xfrm>
            <a:off x="1799823" y="1977270"/>
            <a:ext cx="3022136" cy="1089171"/>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0" name="正方形/長方形 29">
            <a:extLst>
              <a:ext uri="{FF2B5EF4-FFF2-40B4-BE49-F238E27FC236}">
                <a16:creationId xmlns:a16="http://schemas.microsoft.com/office/drawing/2014/main" id="{233E90A3-0B58-94BB-F086-76A7F4168621}"/>
              </a:ext>
            </a:extLst>
          </p:cNvPr>
          <p:cNvSpPr/>
          <p:nvPr/>
        </p:nvSpPr>
        <p:spPr>
          <a:xfrm>
            <a:off x="1913314" y="2173709"/>
            <a:ext cx="2808776" cy="580534"/>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100" dirty="0">
                <a:solidFill>
                  <a:prstClr val="black"/>
                </a:solidFill>
                <a:latin typeface="+mn-ea"/>
              </a:rPr>
              <a:t>医療機器および関連品を輸入するには、 </a:t>
            </a:r>
            <a:r>
              <a:rPr kumimoji="1" lang="en-US" altLang="ja-JP" sz="1100" dirty="0">
                <a:solidFill>
                  <a:prstClr val="black"/>
                </a:solidFill>
                <a:latin typeface="+mj-lt"/>
              </a:rPr>
              <a:t>PPB</a:t>
            </a:r>
            <a:r>
              <a:rPr kumimoji="1" lang="ja-JP" altLang="en-US" sz="1100" dirty="0">
                <a:solidFill>
                  <a:prstClr val="black"/>
                </a:solidFill>
                <a:latin typeface="+mn-ea"/>
              </a:rPr>
              <a:t>への商品登録が必要である。</a:t>
            </a:r>
            <a:endParaRPr kumimoji="1" lang="en-US" altLang="ja-JP" sz="1100" dirty="0">
              <a:solidFill>
                <a:prstClr val="black"/>
              </a:solidFill>
              <a:latin typeface="+mn-ea"/>
            </a:endParaRPr>
          </a:p>
          <a:p>
            <a:pPr marL="171450" lvl="0" indent="-171450" algn="just">
              <a:buFont typeface="Wingdings" panose="05000000000000000000" pitchFamily="2" charset="2"/>
              <a:buChar char="n"/>
              <a:defRPr/>
            </a:pPr>
            <a:r>
              <a:rPr kumimoji="1" lang="ja-JP" altLang="en-US" sz="1100" dirty="0">
                <a:solidFill>
                  <a:prstClr val="black"/>
                </a:solidFill>
                <a:latin typeface="+mn-ea"/>
              </a:rPr>
              <a:t>登録は輸入代理店が実施できる。</a:t>
            </a:r>
          </a:p>
        </p:txBody>
      </p:sp>
      <p:sp>
        <p:nvSpPr>
          <p:cNvPr id="31" name="ホームベース 19">
            <a:extLst>
              <a:ext uri="{FF2B5EF4-FFF2-40B4-BE49-F238E27FC236}">
                <a16:creationId xmlns:a16="http://schemas.microsoft.com/office/drawing/2014/main" id="{664CC0BE-5CE4-EC67-1AED-75104D10A748}"/>
              </a:ext>
            </a:extLst>
          </p:cNvPr>
          <p:cNvSpPr/>
          <p:nvPr/>
        </p:nvSpPr>
        <p:spPr bwMode="gray">
          <a:xfrm>
            <a:off x="1799823" y="3222882"/>
            <a:ext cx="3024000" cy="1440000"/>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医療機器はリスクに応じ、 </a:t>
            </a:r>
            <a:r>
              <a:rPr kumimoji="1" lang="en-US" altLang="ja-JP" sz="1100" b="1" i="0" u="none" strike="noStrike" kern="1200" cap="none" spc="0" normalizeH="0" baseline="0" noProof="0" dirty="0">
                <a:ln>
                  <a:noFill/>
                </a:ln>
                <a:solidFill>
                  <a:prstClr val="white"/>
                </a:solidFill>
                <a:effectLst/>
                <a:uLnTx/>
                <a:uFillTx/>
                <a:latin typeface="Arial" charset="0"/>
                <a:ea typeface="Yu Gothic UI"/>
                <a:cs typeface="Arial" charset="0"/>
              </a:rPr>
              <a:t>4 </a:t>
            </a: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段階（ </a:t>
            </a:r>
            <a:r>
              <a:rPr kumimoji="1" lang="en-US" altLang="ja-JP" sz="1100" b="1" i="0" u="none" strike="noStrike" kern="1200" cap="none" spc="0" normalizeH="0" baseline="0" noProof="0" dirty="0">
                <a:ln>
                  <a:noFill/>
                </a:ln>
                <a:solidFill>
                  <a:prstClr val="white"/>
                </a:solidFill>
                <a:effectLst/>
                <a:uLnTx/>
                <a:uFillTx/>
                <a:latin typeface="Arial" charset="0"/>
                <a:ea typeface="Yu Gothic UI"/>
                <a:cs typeface="Arial" charset="0"/>
              </a:rPr>
              <a:t>A~D </a:t>
            </a: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）に分類される。過去の分類事例は以下サイトから検索できる。</a:t>
            </a: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2" name="ホームベース 19">
            <a:extLst>
              <a:ext uri="{FF2B5EF4-FFF2-40B4-BE49-F238E27FC236}">
                <a16:creationId xmlns:a16="http://schemas.microsoft.com/office/drawing/2014/main" id="{ECF94163-0D4F-C46A-C16A-3EA47D75D68E}"/>
              </a:ext>
            </a:extLst>
          </p:cNvPr>
          <p:cNvSpPr/>
          <p:nvPr/>
        </p:nvSpPr>
        <p:spPr bwMode="gray">
          <a:xfrm>
            <a:off x="1799823" y="4819323"/>
            <a:ext cx="3015587" cy="1440000"/>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3" name="正方形/長方形 32">
            <a:extLst>
              <a:ext uri="{FF2B5EF4-FFF2-40B4-BE49-F238E27FC236}">
                <a16:creationId xmlns:a16="http://schemas.microsoft.com/office/drawing/2014/main" id="{55FAB2EA-F75E-C394-8114-34FA36E4CBC2}"/>
              </a:ext>
            </a:extLst>
          </p:cNvPr>
          <p:cNvSpPr/>
          <p:nvPr/>
        </p:nvSpPr>
        <p:spPr>
          <a:xfrm>
            <a:off x="1928664" y="5020115"/>
            <a:ext cx="2729449" cy="919089"/>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100" dirty="0">
                <a:solidFill>
                  <a:prstClr val="black"/>
                </a:solidFill>
                <a:latin typeface="+mn-ea"/>
              </a:rPr>
              <a:t>ケニア向け輸出貨物は、</a:t>
            </a:r>
            <a:r>
              <a:rPr kumimoji="1" lang="en-US" altLang="ja-JP" sz="1100" dirty="0">
                <a:solidFill>
                  <a:prstClr val="black"/>
                </a:solidFill>
                <a:latin typeface="+mj-lt"/>
              </a:rPr>
              <a:t>KEBs</a:t>
            </a:r>
            <a:r>
              <a:rPr kumimoji="1" lang="ja-JP" altLang="en-US" sz="1100" dirty="0">
                <a:solidFill>
                  <a:prstClr val="black"/>
                </a:solidFill>
                <a:latin typeface="+mn-ea"/>
              </a:rPr>
              <a:t>がが定める基準適合認証プログラム</a:t>
            </a:r>
            <a:r>
              <a:rPr kumimoji="1" lang="ja-JP" altLang="en-US" sz="1100" dirty="0">
                <a:solidFill>
                  <a:prstClr val="black"/>
                </a:solidFill>
                <a:latin typeface="+mj-lt"/>
              </a:rPr>
              <a:t>（</a:t>
            </a:r>
            <a:r>
              <a:rPr kumimoji="1" lang="en-US" altLang="ja-JP" sz="1100" dirty="0" err="1">
                <a:solidFill>
                  <a:prstClr val="black"/>
                </a:solidFill>
                <a:latin typeface="+mj-lt"/>
              </a:rPr>
              <a:t>PVoC</a:t>
            </a:r>
            <a:r>
              <a:rPr kumimoji="1" lang="ja-JP" altLang="en-US" sz="1100" dirty="0">
                <a:solidFill>
                  <a:prstClr val="black"/>
                </a:solidFill>
                <a:latin typeface="+mj-lt"/>
              </a:rPr>
              <a:t>）</a:t>
            </a:r>
            <a:r>
              <a:rPr kumimoji="1" lang="ja-JP" altLang="en-US" sz="1100" dirty="0">
                <a:solidFill>
                  <a:prstClr val="black"/>
                </a:solidFill>
                <a:latin typeface="+mn-ea"/>
              </a:rPr>
              <a:t>に基づく基準適合証書 （</a:t>
            </a:r>
            <a:r>
              <a:rPr kumimoji="1" lang="en-US" altLang="ja-JP" sz="1100" dirty="0">
                <a:solidFill>
                  <a:prstClr val="black"/>
                </a:solidFill>
                <a:latin typeface="+mj-lt"/>
              </a:rPr>
              <a:t>CoC</a:t>
            </a:r>
            <a:r>
              <a:rPr kumimoji="1" lang="ja-JP" altLang="en-US" sz="1100" dirty="0">
                <a:solidFill>
                  <a:prstClr val="black"/>
                </a:solidFill>
                <a:latin typeface="+mj-lt"/>
              </a:rPr>
              <a:t>：</a:t>
            </a:r>
            <a:r>
              <a:rPr kumimoji="1" lang="en-US" altLang="ja-JP" sz="1100" dirty="0">
                <a:solidFill>
                  <a:prstClr val="black"/>
                </a:solidFill>
                <a:latin typeface="+mj-lt"/>
              </a:rPr>
              <a:t>Certificate Of Conformity</a:t>
            </a:r>
            <a:r>
              <a:rPr kumimoji="1" lang="ja-JP" altLang="en-US" sz="1100" dirty="0">
                <a:solidFill>
                  <a:prstClr val="black"/>
                </a:solidFill>
                <a:latin typeface="+mj-lt"/>
              </a:rPr>
              <a:t>）</a:t>
            </a:r>
            <a:r>
              <a:rPr kumimoji="1" lang="en-US" altLang="ja-JP" sz="1100" dirty="0">
                <a:solidFill>
                  <a:prstClr val="black"/>
                </a:solidFill>
                <a:latin typeface="+mj-lt"/>
              </a:rPr>
              <a:t> </a:t>
            </a:r>
            <a:r>
              <a:rPr kumimoji="1" lang="ja-JP" altLang="en-US" sz="1100" dirty="0">
                <a:solidFill>
                  <a:prstClr val="black"/>
                </a:solidFill>
                <a:latin typeface="+mn-ea"/>
              </a:rPr>
              <a:t>の取得が必要である。</a:t>
            </a:r>
            <a:endParaRPr kumimoji="1" lang="en-US" altLang="ja-JP" sz="1100" dirty="0">
              <a:solidFill>
                <a:prstClr val="black"/>
              </a:solidFill>
              <a:latin typeface="+mn-ea"/>
            </a:endParaRPr>
          </a:p>
          <a:p>
            <a:pPr marL="171450" lvl="0" indent="-171450">
              <a:buFont typeface="Wingdings" panose="05000000000000000000" pitchFamily="2" charset="2"/>
              <a:buChar char="n"/>
              <a:defRPr/>
            </a:pPr>
            <a:r>
              <a:rPr kumimoji="1" lang="en-US" altLang="ja-JP" sz="1100" dirty="0">
                <a:solidFill>
                  <a:prstClr val="black"/>
                </a:solidFill>
                <a:latin typeface="+mj-lt"/>
              </a:rPr>
              <a:t>CoC </a:t>
            </a:r>
            <a:r>
              <a:rPr kumimoji="1" lang="ja-JP" altLang="en-US" sz="1100" dirty="0">
                <a:solidFill>
                  <a:prstClr val="black"/>
                </a:solidFill>
                <a:latin typeface="+mn-ea"/>
              </a:rPr>
              <a:t>は </a:t>
            </a:r>
            <a:r>
              <a:rPr kumimoji="1" lang="en-US" altLang="ja-JP" sz="1100" dirty="0">
                <a:solidFill>
                  <a:prstClr val="black"/>
                </a:solidFill>
                <a:latin typeface="+mj-lt"/>
              </a:rPr>
              <a:t>1</a:t>
            </a:r>
            <a:r>
              <a:rPr kumimoji="1" lang="en-US" altLang="ja-JP" sz="1100" dirty="0">
                <a:solidFill>
                  <a:prstClr val="black"/>
                </a:solidFill>
                <a:latin typeface="+mn-ea"/>
              </a:rPr>
              <a:t> </a:t>
            </a:r>
            <a:r>
              <a:rPr kumimoji="1" lang="ja-JP" altLang="en-US" sz="1100" dirty="0">
                <a:solidFill>
                  <a:prstClr val="black"/>
                </a:solidFill>
                <a:latin typeface="+mn-ea"/>
              </a:rPr>
              <a:t>年間有効である。</a:t>
            </a:r>
          </a:p>
        </p:txBody>
      </p:sp>
      <p:sp>
        <p:nvSpPr>
          <p:cNvPr id="34" name="正方形/長方形 33">
            <a:extLst>
              <a:ext uri="{FF2B5EF4-FFF2-40B4-BE49-F238E27FC236}">
                <a16:creationId xmlns:a16="http://schemas.microsoft.com/office/drawing/2014/main" id="{4E1E4A3B-C3F5-48FB-439A-397AF5AB9C90}"/>
              </a:ext>
            </a:extLst>
          </p:cNvPr>
          <p:cNvSpPr/>
          <p:nvPr/>
        </p:nvSpPr>
        <p:spPr>
          <a:xfrm>
            <a:off x="1928664" y="3405395"/>
            <a:ext cx="2793426" cy="1088366"/>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100" dirty="0">
                <a:solidFill>
                  <a:prstClr val="black"/>
                </a:solidFill>
                <a:latin typeface="+mn-ea"/>
              </a:rPr>
              <a:t>医療機器はリスクに応じ、</a:t>
            </a:r>
            <a:r>
              <a:rPr kumimoji="1" lang="ja-JP" altLang="en-US" sz="1100" dirty="0">
                <a:solidFill>
                  <a:prstClr val="black"/>
                </a:solidFill>
                <a:latin typeface="+mj-lt"/>
              </a:rPr>
              <a:t> </a:t>
            </a:r>
            <a:r>
              <a:rPr kumimoji="1" lang="en-US" altLang="ja-JP" sz="1100" dirty="0">
                <a:solidFill>
                  <a:prstClr val="black"/>
                </a:solidFill>
                <a:latin typeface="+mj-lt"/>
              </a:rPr>
              <a:t>4 </a:t>
            </a:r>
            <a:r>
              <a:rPr kumimoji="1" lang="ja-JP" altLang="en-US" sz="1100" dirty="0">
                <a:solidFill>
                  <a:prstClr val="black"/>
                </a:solidFill>
                <a:latin typeface="+mn-ea"/>
              </a:rPr>
              <a:t>段階</a:t>
            </a:r>
            <a:r>
              <a:rPr kumimoji="1" lang="ja-JP" altLang="en-US" sz="1100" dirty="0">
                <a:solidFill>
                  <a:prstClr val="black"/>
                </a:solidFill>
                <a:latin typeface="+mj-lt"/>
              </a:rPr>
              <a:t>（ </a:t>
            </a:r>
            <a:r>
              <a:rPr kumimoji="1" lang="en-US" altLang="ja-JP" sz="1100" dirty="0">
                <a:solidFill>
                  <a:prstClr val="black"/>
                </a:solidFill>
                <a:latin typeface="+mj-lt"/>
              </a:rPr>
              <a:t>A~D </a:t>
            </a:r>
            <a:r>
              <a:rPr kumimoji="1" lang="ja-JP" altLang="en-US" sz="1100" dirty="0">
                <a:solidFill>
                  <a:prstClr val="black"/>
                </a:solidFill>
                <a:latin typeface="+mj-lt"/>
              </a:rPr>
              <a:t>）</a:t>
            </a:r>
            <a:r>
              <a:rPr kumimoji="1" lang="ja-JP" altLang="en-US" sz="1100" dirty="0">
                <a:solidFill>
                  <a:prstClr val="black"/>
                </a:solidFill>
                <a:latin typeface="+mn-ea"/>
              </a:rPr>
              <a:t>に分類される。</a:t>
            </a:r>
          </a:p>
          <a:p>
            <a:pPr marL="171450" lvl="0" indent="-171450">
              <a:buFont typeface="Wingdings" panose="05000000000000000000" pitchFamily="2" charset="2"/>
              <a:buChar char="n"/>
              <a:defRPr/>
            </a:pPr>
            <a:r>
              <a:rPr kumimoji="1" lang="en-US" altLang="ja-JP" sz="1100" dirty="0">
                <a:solidFill>
                  <a:prstClr val="black"/>
                </a:solidFill>
                <a:latin typeface="+mj-lt"/>
              </a:rPr>
              <a:t>PPB</a:t>
            </a:r>
            <a:r>
              <a:rPr kumimoji="1" lang="en-US" altLang="ja-JP" sz="1100" dirty="0">
                <a:solidFill>
                  <a:prstClr val="black"/>
                </a:solidFill>
                <a:latin typeface="+mn-ea"/>
              </a:rPr>
              <a:t> </a:t>
            </a:r>
            <a:r>
              <a:rPr kumimoji="1" lang="ja-JP" altLang="en-US" sz="1100" dirty="0">
                <a:solidFill>
                  <a:prstClr val="black"/>
                </a:solidFill>
                <a:latin typeface="+mn-ea"/>
              </a:rPr>
              <a:t>登録には、品質管理証明として </a:t>
            </a:r>
            <a:r>
              <a:rPr kumimoji="1" lang="en-US" altLang="ja-JP" sz="1100" dirty="0">
                <a:solidFill>
                  <a:prstClr val="black"/>
                </a:solidFill>
                <a:latin typeface="+mj-lt"/>
              </a:rPr>
              <a:t>ISO13485 </a:t>
            </a:r>
            <a:r>
              <a:rPr kumimoji="1" lang="ja-JP" altLang="en-US" sz="1100" dirty="0">
                <a:solidFill>
                  <a:prstClr val="black"/>
                </a:solidFill>
                <a:latin typeface="+mj-lt"/>
              </a:rPr>
              <a:t>、 </a:t>
            </a:r>
            <a:r>
              <a:rPr kumimoji="1" lang="en-US" altLang="ja-JP" sz="1100" dirty="0">
                <a:solidFill>
                  <a:prstClr val="black"/>
                </a:solidFill>
                <a:latin typeface="+mj-lt"/>
              </a:rPr>
              <a:t>FDA </a:t>
            </a:r>
            <a:r>
              <a:rPr kumimoji="1" lang="ja-JP" altLang="en-US" sz="1100" dirty="0">
                <a:solidFill>
                  <a:prstClr val="black"/>
                </a:solidFill>
                <a:latin typeface="+mj-lt"/>
              </a:rPr>
              <a:t>、 </a:t>
            </a:r>
            <a:r>
              <a:rPr kumimoji="1" lang="ja-JP" altLang="en-US" sz="1100" dirty="0">
                <a:solidFill>
                  <a:prstClr val="black"/>
                </a:solidFill>
                <a:latin typeface="+mn-ea"/>
              </a:rPr>
              <a:t>厚生労働省令 第</a:t>
            </a:r>
            <a:r>
              <a:rPr kumimoji="1" lang="ja-JP" altLang="en-US" sz="1100" dirty="0">
                <a:solidFill>
                  <a:prstClr val="black"/>
                </a:solidFill>
                <a:latin typeface="+mj-lt"/>
              </a:rPr>
              <a:t> </a:t>
            </a:r>
            <a:r>
              <a:rPr kumimoji="1" lang="en-US" altLang="ja-JP" sz="1100" dirty="0">
                <a:solidFill>
                  <a:prstClr val="black"/>
                </a:solidFill>
                <a:latin typeface="+mj-lt"/>
              </a:rPr>
              <a:t>169 </a:t>
            </a:r>
            <a:r>
              <a:rPr kumimoji="1" lang="ja-JP" altLang="en-US" sz="1100" dirty="0">
                <a:solidFill>
                  <a:prstClr val="black"/>
                </a:solidFill>
                <a:latin typeface="+mn-ea"/>
              </a:rPr>
              <a:t>号への適合、 </a:t>
            </a:r>
            <a:r>
              <a:rPr kumimoji="1" lang="en-US" altLang="ja-JP" sz="1100" dirty="0">
                <a:solidFill>
                  <a:prstClr val="black"/>
                </a:solidFill>
                <a:latin typeface="+mj-lt"/>
              </a:rPr>
              <a:t>CE</a:t>
            </a:r>
            <a:r>
              <a:rPr kumimoji="1" lang="en-US" altLang="ja-JP" sz="1100" dirty="0">
                <a:solidFill>
                  <a:prstClr val="black"/>
                </a:solidFill>
                <a:latin typeface="+mn-ea"/>
              </a:rPr>
              <a:t> </a:t>
            </a:r>
            <a:r>
              <a:rPr kumimoji="1" lang="ja-JP" altLang="en-US" sz="1100" dirty="0">
                <a:solidFill>
                  <a:prstClr val="black"/>
                </a:solidFill>
                <a:latin typeface="+mn-ea"/>
              </a:rPr>
              <a:t>マークなどが必要である。</a:t>
            </a:r>
          </a:p>
          <a:p>
            <a:pPr marL="171450" lvl="0" indent="-171450">
              <a:buFont typeface="Wingdings" panose="05000000000000000000" pitchFamily="2" charset="2"/>
              <a:buChar char="n"/>
              <a:defRPr/>
            </a:pPr>
            <a:r>
              <a:rPr kumimoji="1" lang="en-US" altLang="ja-JP" sz="1100" dirty="0">
                <a:solidFill>
                  <a:prstClr val="black"/>
                </a:solidFill>
                <a:latin typeface="+mj-lt"/>
              </a:rPr>
              <a:t>PPB </a:t>
            </a:r>
            <a:r>
              <a:rPr kumimoji="1" lang="ja-JP" altLang="en-US" sz="1100" dirty="0">
                <a:solidFill>
                  <a:prstClr val="black"/>
                </a:solidFill>
                <a:latin typeface="+mn-ea"/>
              </a:rPr>
              <a:t>登録は </a:t>
            </a:r>
            <a:r>
              <a:rPr kumimoji="1" lang="en-US" altLang="ja-JP" sz="1100" dirty="0">
                <a:solidFill>
                  <a:prstClr val="black"/>
                </a:solidFill>
                <a:latin typeface="+mj-lt"/>
              </a:rPr>
              <a:t>5</a:t>
            </a:r>
            <a:r>
              <a:rPr kumimoji="1" lang="en-US" altLang="ja-JP" sz="1100" dirty="0">
                <a:solidFill>
                  <a:prstClr val="black"/>
                </a:solidFill>
                <a:latin typeface="+mn-ea"/>
              </a:rPr>
              <a:t> </a:t>
            </a:r>
            <a:r>
              <a:rPr kumimoji="1" lang="ja-JP" altLang="en-US" sz="1100" dirty="0">
                <a:solidFill>
                  <a:prstClr val="black"/>
                </a:solidFill>
                <a:latin typeface="+mn-ea"/>
              </a:rPr>
              <a:t>年間有効（更新可能）。</a:t>
            </a:r>
          </a:p>
        </p:txBody>
      </p:sp>
      <p:sp>
        <p:nvSpPr>
          <p:cNvPr id="35" name="角丸四角形 75">
            <a:extLst>
              <a:ext uri="{FF2B5EF4-FFF2-40B4-BE49-F238E27FC236}">
                <a16:creationId xmlns:a16="http://schemas.microsoft.com/office/drawing/2014/main" id="{34BC3C06-C97F-3191-9462-5EA90A266C75}"/>
              </a:ext>
            </a:extLst>
          </p:cNvPr>
          <p:cNvSpPr/>
          <p:nvPr/>
        </p:nvSpPr>
        <p:spPr bwMode="gray">
          <a:xfrm>
            <a:off x="417600" y="3226556"/>
            <a:ext cx="1318211" cy="1436325"/>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dirty="0">
                <a:solidFill>
                  <a:schemeClr val="bg1"/>
                </a:solidFill>
                <a:ea typeface="Yu Gothic UI"/>
              </a:rPr>
              <a:t>医療機器登録制度</a:t>
            </a:r>
            <a:endPar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endParaRPr>
          </a:p>
        </p:txBody>
      </p:sp>
      <p:sp>
        <p:nvSpPr>
          <p:cNvPr id="36" name="角丸四角形 75">
            <a:extLst>
              <a:ext uri="{FF2B5EF4-FFF2-40B4-BE49-F238E27FC236}">
                <a16:creationId xmlns:a16="http://schemas.microsoft.com/office/drawing/2014/main" id="{A4F69AF8-53AD-78D4-DD24-FAED6B0461B5}"/>
              </a:ext>
            </a:extLst>
          </p:cNvPr>
          <p:cNvSpPr/>
          <p:nvPr/>
        </p:nvSpPr>
        <p:spPr bwMode="gray">
          <a:xfrm>
            <a:off x="417600" y="4795641"/>
            <a:ext cx="1341472" cy="1463682"/>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rPr>
              <a:t>輸入規制</a:t>
            </a:r>
          </a:p>
        </p:txBody>
      </p:sp>
      <p:sp>
        <p:nvSpPr>
          <p:cNvPr id="37" name="テキスト ボックス 36">
            <a:extLst>
              <a:ext uri="{FF2B5EF4-FFF2-40B4-BE49-F238E27FC236}">
                <a16:creationId xmlns:a16="http://schemas.microsoft.com/office/drawing/2014/main" id="{6B5134AB-0A29-7027-F363-44E98BDB113B}"/>
              </a:ext>
            </a:extLst>
          </p:cNvPr>
          <p:cNvSpPr txBox="1"/>
          <p:nvPr/>
        </p:nvSpPr>
        <p:spPr>
          <a:xfrm>
            <a:off x="305191" y="6494066"/>
            <a:ext cx="8784976" cy="12311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 </a:t>
            </a:r>
            <a:r>
              <a:rPr lang="en-US" altLang="ja-JP" sz="800" dirty="0">
                <a:latin typeface="+mj-lt"/>
                <a:ea typeface="+mj-ea"/>
                <a:cs typeface="Arial" panose="020B0604020202020204" pitchFamily="34" charset="0"/>
              </a:rPr>
              <a:t>PPB</a:t>
            </a:r>
            <a:r>
              <a:rPr lang="ja-JP" altLang="en-US" sz="800" dirty="0">
                <a:latin typeface="+mj-lt"/>
                <a:ea typeface="+mj-ea"/>
                <a:cs typeface="Arial" panose="020B0604020202020204" pitchFamily="34" charset="0"/>
              </a:rPr>
              <a:t>ホームページ、デスクリサーチ</a:t>
            </a:r>
            <a:endParaRPr lang="ja-JP" altLang="en-US" sz="800" dirty="0">
              <a:latin typeface="+mj-lt"/>
              <a:ea typeface="+mj-ea"/>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2861258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D1845B8-8FF5-7867-9ECF-649AFE5B91F2}"/>
              </a:ext>
            </a:extLst>
          </p:cNvPr>
          <p:cNvSpPr>
            <a:spLocks noGrp="1"/>
          </p:cNvSpPr>
          <p:nvPr>
            <p:ph type="body" sz="quarter" idx="15"/>
          </p:nvPr>
        </p:nvSpPr>
        <p:spPr/>
        <p:txBody>
          <a:bodyPr/>
          <a:lstStyle/>
          <a:p>
            <a:r>
              <a:rPr kumimoji="1" lang="ja-JP" altLang="en-US" dirty="0"/>
              <a:t>公共調達にかかわる組織 </a:t>
            </a:r>
            <a:r>
              <a:rPr lang="en-US" altLang="ja-JP" noProof="1">
                <a:latin typeface="HGP創英角ｺﾞｼｯｸUB" panose="020B0900000000000000" pitchFamily="50" charset="-128"/>
              </a:rPr>
              <a:t>-</a:t>
            </a:r>
            <a:r>
              <a:rPr lang="en-US" altLang="ja-JP" noProof="1"/>
              <a:t> </a:t>
            </a:r>
            <a:r>
              <a:rPr kumimoji="1" lang="en-US" altLang="ja-JP" dirty="0"/>
              <a:t>KEMSA </a:t>
            </a:r>
            <a:r>
              <a:rPr kumimoji="1" lang="ja-JP" altLang="en-US" dirty="0"/>
              <a:t>（</a:t>
            </a:r>
            <a:r>
              <a:rPr kumimoji="1" lang="en-US" altLang="ja-JP" dirty="0"/>
              <a:t>Kenya Medical Supplies Authority</a:t>
            </a:r>
            <a:r>
              <a:rPr kumimoji="1" lang="ja-JP" altLang="en-US" dirty="0"/>
              <a:t>）</a:t>
            </a:r>
          </a:p>
        </p:txBody>
      </p:sp>
      <p:sp>
        <p:nvSpPr>
          <p:cNvPr id="4" name="TextBox 71">
            <a:extLst>
              <a:ext uri="{FF2B5EF4-FFF2-40B4-BE49-F238E27FC236}">
                <a16:creationId xmlns:a16="http://schemas.microsoft.com/office/drawing/2014/main" id="{A6329A07-1CC8-A637-55C2-284F27289B71}"/>
              </a:ext>
            </a:extLst>
          </p:cNvPr>
          <p:cNvSpPr txBox="1"/>
          <p:nvPr/>
        </p:nvSpPr>
        <p:spPr bwMode="gray">
          <a:xfrm>
            <a:off x="256241" y="1875533"/>
            <a:ext cx="4625322" cy="1038746"/>
          </a:xfrm>
          <a:prstGeom prst="rect">
            <a:avLst/>
          </a:prstGeom>
          <a:noFill/>
        </p:spPr>
        <p:txBody>
          <a:bodyPr wrap="square" lIns="0" tIns="0" rIns="0" bIns="0" rtlCol="0">
            <a:spAutoFit/>
          </a:bodyPr>
          <a:lstStyle/>
          <a:p>
            <a:pPr marL="171450" lvl="0" indent="-171450" defTabSz="990564" fontAlgn="auto">
              <a:spcBef>
                <a:spcPts val="300"/>
              </a:spcBef>
              <a:spcAft>
                <a:spcPts val="0"/>
              </a:spcAft>
              <a:buSzPct val="100000"/>
              <a:buFont typeface="Arial" panose="020B0604020202020204" pitchFamily="34" charset="0"/>
              <a:buChar char="•"/>
              <a:defRPr/>
            </a:pPr>
            <a:r>
              <a:rPr kumimoji="1" lang="en-US" sz="1200" i="0" u="none" strike="noStrike" kern="1200" cap="none" spc="0" normalizeH="0" baseline="0" noProof="0" dirty="0">
                <a:ln>
                  <a:noFill/>
                </a:ln>
                <a:solidFill>
                  <a:prstClr val="black"/>
                </a:solidFill>
                <a:effectLst/>
                <a:uLnTx/>
                <a:uFillTx/>
                <a:latin typeface="+mj-lt"/>
                <a:cs typeface="Arial" charset="0"/>
              </a:rPr>
              <a:t>KEMSAは</a:t>
            </a:r>
            <a:r>
              <a:rPr kumimoji="1" lang="ja-JP" altLang="en-US" sz="1200" i="0" u="none" strike="noStrike" kern="1200" cap="none" spc="0" normalizeH="0" baseline="0" noProof="0" dirty="0">
                <a:ln>
                  <a:noFill/>
                </a:ln>
                <a:solidFill>
                  <a:prstClr val="black"/>
                </a:solidFill>
                <a:effectLst/>
                <a:uLnTx/>
                <a:uFillTx/>
                <a:latin typeface="+mj-lt"/>
                <a:cs typeface="Arial" charset="0"/>
              </a:rPr>
              <a:t>保健省</a:t>
            </a:r>
            <a:r>
              <a:rPr kumimoji="1" lang="en-US" sz="1200" i="0" u="none" strike="noStrike" kern="1200" cap="none" spc="0" normalizeH="0" baseline="0" noProof="0" dirty="0">
                <a:ln>
                  <a:noFill/>
                </a:ln>
                <a:solidFill>
                  <a:prstClr val="black"/>
                </a:solidFill>
                <a:effectLst/>
                <a:uLnTx/>
                <a:uFillTx/>
                <a:latin typeface="+mj-lt"/>
                <a:cs typeface="Arial" charset="0"/>
              </a:rPr>
              <a:t>の</a:t>
            </a:r>
            <a:r>
              <a:rPr kumimoji="1" lang="ja-JP" altLang="en-US" sz="1200" i="0" u="none" strike="noStrike" kern="1200" cap="none" spc="0" normalizeH="0" baseline="0" noProof="0" dirty="0">
                <a:ln>
                  <a:noFill/>
                </a:ln>
                <a:solidFill>
                  <a:prstClr val="black"/>
                </a:solidFill>
                <a:effectLst/>
                <a:uLnTx/>
                <a:uFillTx/>
                <a:latin typeface="+mj-lt"/>
                <a:cs typeface="Arial" charset="0"/>
              </a:rPr>
              <a:t>医療機器と医薬品の調達機関として</a:t>
            </a:r>
            <a:r>
              <a:rPr kumimoji="1" lang="en-US" sz="1200" i="0" u="none" strike="noStrike" kern="1200" cap="none" spc="0" normalizeH="0" baseline="0" noProof="0" dirty="0" err="1">
                <a:ln>
                  <a:noFill/>
                </a:ln>
                <a:solidFill>
                  <a:prstClr val="black"/>
                </a:solidFill>
                <a:effectLst/>
                <a:uLnTx/>
                <a:uFillTx/>
                <a:latin typeface="+mj-lt"/>
                <a:cs typeface="Arial" charset="0"/>
              </a:rPr>
              <a:t>公的調達を監督</a:t>
            </a:r>
            <a:r>
              <a:rPr kumimoji="1" lang="ja-JP" altLang="en-US" sz="1200" i="0" u="none" strike="noStrike" kern="1200" cap="none" spc="0" normalizeH="0" baseline="0" noProof="0" dirty="0">
                <a:ln>
                  <a:noFill/>
                </a:ln>
                <a:solidFill>
                  <a:prstClr val="black"/>
                </a:solidFill>
                <a:effectLst/>
                <a:uLnTx/>
                <a:uFillTx/>
                <a:latin typeface="+mj-lt"/>
                <a:cs typeface="Arial" charset="0"/>
              </a:rPr>
              <a:t>する。</a:t>
            </a:r>
            <a:endParaRPr kumimoji="1" lang="en-US" sz="1200" i="0" u="none" strike="noStrike" kern="1200" cap="none" spc="0" normalizeH="0" baseline="0" noProof="0" dirty="0">
              <a:ln>
                <a:noFill/>
              </a:ln>
              <a:solidFill>
                <a:prstClr val="black"/>
              </a:solidFill>
              <a:effectLst/>
              <a:uLnTx/>
              <a:uFillTx/>
              <a:latin typeface="+mj-lt"/>
              <a:cs typeface="Arial" charset="0"/>
            </a:endParaRPr>
          </a:p>
          <a:p>
            <a:pPr marL="273050" lvl="0" indent="-177800" defTabSz="990564" fontAlgn="auto">
              <a:spcBef>
                <a:spcPts val="300"/>
              </a:spcBef>
              <a:spcAft>
                <a:spcPts val="0"/>
              </a:spcAft>
              <a:buSzPct val="100000"/>
              <a:buFont typeface="Wingdings" panose="05000000000000000000" pitchFamily="2" charset="2"/>
              <a:buChar char="ü"/>
              <a:defRPr/>
            </a:pPr>
            <a:r>
              <a:rPr kumimoji="1" lang="en-US" sz="1200" b="1" i="0" u="sng" strike="noStrike" kern="1200" cap="none" spc="0" normalizeH="0" baseline="0" noProof="0" dirty="0">
                <a:ln>
                  <a:noFill/>
                </a:ln>
                <a:solidFill>
                  <a:prstClr val="black"/>
                </a:solidFill>
                <a:effectLst/>
                <a:uLnTx/>
                <a:uFillTx/>
                <a:latin typeface="+mj-lt"/>
                <a:cs typeface="Arial" charset="0"/>
              </a:rPr>
              <a:t>ケニア市場で推定30%の医薬品を調達</a:t>
            </a:r>
            <a:r>
              <a:rPr kumimoji="1" lang="en-US" sz="1200" i="0" u="none" strike="noStrike" kern="1200" cap="none" spc="0" normalizeH="0" baseline="0" noProof="0" dirty="0">
                <a:ln>
                  <a:noFill/>
                </a:ln>
                <a:solidFill>
                  <a:prstClr val="black"/>
                </a:solidFill>
                <a:effectLst/>
                <a:uLnTx/>
                <a:uFillTx/>
                <a:latin typeface="+mj-lt"/>
                <a:cs typeface="Arial" charset="0"/>
              </a:rPr>
              <a:t>している</a:t>
            </a:r>
            <a:r>
              <a:rPr kumimoji="1" lang="ja-JP" altLang="en-US" sz="1200" i="0" u="none" strike="noStrike" kern="1200" cap="none" spc="0" normalizeH="0" baseline="0" noProof="0" dirty="0">
                <a:ln>
                  <a:noFill/>
                </a:ln>
                <a:solidFill>
                  <a:prstClr val="black"/>
                </a:solidFill>
                <a:effectLst/>
                <a:uLnTx/>
                <a:uFillTx/>
                <a:latin typeface="+mj-lt"/>
                <a:cs typeface="Arial" charset="0"/>
              </a:rPr>
              <a:t>。</a:t>
            </a:r>
            <a:endParaRPr kumimoji="1" lang="en-US" sz="1200" i="0" u="none" strike="noStrike" kern="1200" cap="none" spc="0" normalizeH="0" baseline="0" noProof="0" dirty="0">
              <a:ln>
                <a:noFill/>
              </a:ln>
              <a:solidFill>
                <a:prstClr val="black"/>
              </a:solidFill>
              <a:effectLst/>
              <a:uLnTx/>
              <a:uFillTx/>
              <a:latin typeface="+mj-lt"/>
              <a:cs typeface="Arial" charset="0"/>
            </a:endParaRPr>
          </a:p>
          <a:p>
            <a:pPr marL="171450" lvl="0" indent="-171450" defTabSz="990564" fontAlgn="auto">
              <a:spcBef>
                <a:spcPts val="300"/>
              </a:spcBef>
              <a:spcAft>
                <a:spcPts val="0"/>
              </a:spcAft>
              <a:buSzPct val="100000"/>
              <a:buFont typeface="Arial" panose="020B0604020202020204" pitchFamily="34" charset="0"/>
              <a:buChar char="•"/>
              <a:defRPr/>
            </a:pPr>
            <a:r>
              <a:rPr kumimoji="1" lang="ja-JP" altLang="en-US" sz="1200" i="0" u="none" strike="noStrike" kern="1200" cap="none" spc="0" normalizeH="0" baseline="0" noProof="0" dirty="0">
                <a:ln>
                  <a:noFill/>
                </a:ln>
                <a:solidFill>
                  <a:prstClr val="black"/>
                </a:solidFill>
                <a:effectLst/>
                <a:uLnTx/>
                <a:uFillTx/>
                <a:latin typeface="+mj-lt"/>
                <a:cs typeface="Arial" charset="0"/>
              </a:rPr>
              <a:t>全ての公的医療機関は</a:t>
            </a:r>
            <a:r>
              <a:rPr kumimoji="1" lang="en-US" altLang="ja-JP" sz="1200" i="0" u="none" strike="noStrike" kern="1200" cap="none" spc="0" normalizeH="0" baseline="0" noProof="0" dirty="0">
                <a:ln>
                  <a:noFill/>
                </a:ln>
                <a:solidFill>
                  <a:prstClr val="black"/>
                </a:solidFill>
                <a:effectLst/>
                <a:uLnTx/>
                <a:uFillTx/>
                <a:latin typeface="+mj-lt"/>
                <a:cs typeface="Arial" charset="0"/>
              </a:rPr>
              <a:t>KEMSA</a:t>
            </a:r>
            <a:r>
              <a:rPr kumimoji="1" lang="ja-JP" altLang="en-US" sz="1200" i="0" u="none" strike="noStrike" kern="1200" cap="none" spc="0" normalizeH="0" baseline="0" noProof="0" dirty="0">
                <a:ln>
                  <a:noFill/>
                </a:ln>
                <a:solidFill>
                  <a:prstClr val="black"/>
                </a:solidFill>
                <a:effectLst/>
                <a:uLnTx/>
                <a:uFillTx/>
                <a:latin typeface="+mj-lt"/>
                <a:cs typeface="Arial" charset="0"/>
              </a:rPr>
              <a:t>からの購入が義務付けられる。</a:t>
            </a:r>
            <a:endParaRPr kumimoji="1" lang="en-US" altLang="ja-JP" sz="1200" i="0" u="none" strike="noStrike" kern="1200" cap="none" spc="0" normalizeH="0" baseline="0" noProof="0" dirty="0">
              <a:ln>
                <a:noFill/>
              </a:ln>
              <a:solidFill>
                <a:prstClr val="black"/>
              </a:solidFill>
              <a:effectLst/>
              <a:uLnTx/>
              <a:uFillTx/>
              <a:latin typeface="+mj-lt"/>
              <a:cs typeface="Arial" charset="0"/>
            </a:endParaRPr>
          </a:p>
          <a:p>
            <a:pPr marL="273050" lvl="0" indent="-177800" defTabSz="990564" fontAlgn="auto">
              <a:spcBef>
                <a:spcPts val="300"/>
              </a:spcBef>
              <a:spcAft>
                <a:spcPts val="0"/>
              </a:spcAft>
              <a:buSzPct val="100000"/>
              <a:buFont typeface="Wingdings" panose="05000000000000000000" pitchFamily="2" charset="2"/>
              <a:buChar char="ü"/>
              <a:defRPr/>
            </a:pPr>
            <a:r>
              <a:rPr kumimoji="1" lang="en-US" sz="1200" dirty="0">
                <a:solidFill>
                  <a:prstClr val="black"/>
                </a:solidFill>
                <a:latin typeface="+mj-lt"/>
              </a:rPr>
              <a:t>物資</a:t>
            </a:r>
            <a:r>
              <a:rPr kumimoji="1" lang="ja-JP" altLang="en-US" sz="1200" dirty="0">
                <a:solidFill>
                  <a:prstClr val="black"/>
                </a:solidFill>
                <a:latin typeface="+mj-lt"/>
              </a:rPr>
              <a:t>の</a:t>
            </a:r>
            <a:r>
              <a:rPr kumimoji="1" lang="en-US" sz="1200" b="1" u="sng" dirty="0">
                <a:solidFill>
                  <a:prstClr val="black"/>
                </a:solidFill>
                <a:latin typeface="+mj-lt"/>
              </a:rPr>
              <a:t>入手</a:t>
            </a:r>
            <a:r>
              <a:rPr kumimoji="1" lang="ja-JP" altLang="en-US" sz="1200" b="1" u="sng" dirty="0">
                <a:solidFill>
                  <a:prstClr val="black"/>
                </a:solidFill>
                <a:latin typeface="+mj-lt"/>
              </a:rPr>
              <a:t>が困難な場合のみ、民間業者からの調達</a:t>
            </a:r>
            <a:r>
              <a:rPr kumimoji="1" lang="ja-JP" altLang="en-US" sz="1200" dirty="0">
                <a:solidFill>
                  <a:prstClr val="black"/>
                </a:solidFill>
                <a:latin typeface="+mj-lt"/>
              </a:rPr>
              <a:t>が可能である。</a:t>
            </a:r>
            <a:endParaRPr kumimoji="1" lang="en-US" sz="1200" dirty="0">
              <a:solidFill>
                <a:prstClr val="black"/>
              </a:solidFill>
              <a:latin typeface="+mj-lt"/>
            </a:endParaRPr>
          </a:p>
        </p:txBody>
      </p:sp>
      <p:sp>
        <p:nvSpPr>
          <p:cNvPr id="5" name="TextBox 75">
            <a:extLst>
              <a:ext uri="{FF2B5EF4-FFF2-40B4-BE49-F238E27FC236}">
                <a16:creationId xmlns:a16="http://schemas.microsoft.com/office/drawing/2014/main" id="{A039A0AA-0412-CA19-43E5-6B88FA039CEA}"/>
              </a:ext>
            </a:extLst>
          </p:cNvPr>
          <p:cNvSpPr txBox="1"/>
          <p:nvPr/>
        </p:nvSpPr>
        <p:spPr bwMode="gray">
          <a:xfrm>
            <a:off x="269117" y="4802770"/>
            <a:ext cx="4625321" cy="1154162"/>
          </a:xfrm>
          <a:prstGeom prst="rect">
            <a:avLst/>
          </a:prstGeom>
          <a:noFill/>
        </p:spPr>
        <p:txBody>
          <a:bodyPr wrap="square" lIns="0" tIns="0" rIns="0" bIns="0" rtlCol="0">
            <a:spAutoFit/>
          </a:bodyPr>
          <a:lstStyle/>
          <a:p>
            <a:pPr marL="171450" lvl="0" indent="-171450" defTabSz="990564" fontAlgn="auto">
              <a:spcBef>
                <a:spcPts val="300"/>
              </a:spcBef>
              <a:spcAft>
                <a:spcPts val="0"/>
              </a:spcAft>
              <a:buSzPct val="100000"/>
              <a:buFont typeface="Arial" panose="020B0604020202020204" pitchFamily="34" charset="0"/>
              <a:buChar char="•"/>
              <a:defRPr/>
            </a:pPr>
            <a:r>
              <a:rPr kumimoji="1" lang="en-US" sz="1200" dirty="0">
                <a:solidFill>
                  <a:prstClr val="black"/>
                </a:solidFill>
                <a:latin typeface="+mj-lt"/>
              </a:rPr>
              <a:t>KEMSA</a:t>
            </a:r>
            <a:r>
              <a:rPr kumimoji="1" lang="ja-JP" altLang="en-US" sz="1200" dirty="0">
                <a:solidFill>
                  <a:prstClr val="black"/>
                </a:solidFill>
                <a:latin typeface="+mj-lt"/>
              </a:rPr>
              <a:t>は独立採算制を取り、</a:t>
            </a:r>
            <a:r>
              <a:rPr kumimoji="1" lang="en-US" sz="1200" dirty="0">
                <a:solidFill>
                  <a:prstClr val="black"/>
                </a:solidFill>
                <a:latin typeface="+mj-lt"/>
              </a:rPr>
              <a:t>公的</a:t>
            </a:r>
            <a:r>
              <a:rPr kumimoji="1" lang="ja-JP" altLang="en-US" sz="1200" dirty="0">
                <a:solidFill>
                  <a:prstClr val="black"/>
                </a:solidFill>
                <a:latin typeface="+mj-lt"/>
              </a:rPr>
              <a:t>調達の購入額から事業費を組成</a:t>
            </a:r>
            <a:endParaRPr kumimoji="1" lang="en-US" sz="1200" dirty="0">
              <a:solidFill>
                <a:prstClr val="black"/>
              </a:solidFill>
              <a:latin typeface="+mj-lt"/>
            </a:endParaRPr>
          </a:p>
          <a:p>
            <a:pPr marL="171450" lvl="0" indent="-171450" defTabSz="990564" fontAlgn="auto">
              <a:spcBef>
                <a:spcPts val="300"/>
              </a:spcBef>
              <a:spcAft>
                <a:spcPts val="0"/>
              </a:spcAft>
              <a:buSzPct val="100000"/>
              <a:buFont typeface="Arial" panose="020B0604020202020204" pitchFamily="34" charset="0"/>
              <a:buChar char="•"/>
              <a:defRPr/>
            </a:pPr>
            <a:r>
              <a:rPr kumimoji="1" lang="ja-JP" altLang="en-US" sz="1200" b="1" u="sng" dirty="0">
                <a:solidFill>
                  <a:prstClr val="black"/>
                </a:solidFill>
                <a:latin typeface="+mj-lt"/>
              </a:rPr>
              <a:t>全ての</a:t>
            </a:r>
            <a:r>
              <a:rPr kumimoji="1" lang="en-US" sz="1200" b="1" u="sng" dirty="0">
                <a:solidFill>
                  <a:prstClr val="black"/>
                </a:solidFill>
                <a:latin typeface="+mj-lt"/>
              </a:rPr>
              <a:t>公共入札は、KEMSAのウェブサイトに掲載</a:t>
            </a:r>
            <a:r>
              <a:rPr kumimoji="1" lang="en-US" sz="1200" dirty="0">
                <a:solidFill>
                  <a:prstClr val="black"/>
                </a:solidFill>
                <a:latin typeface="+mj-lt"/>
              </a:rPr>
              <a:t>され、公共調達法に従わなければならない。 </a:t>
            </a:r>
          </a:p>
          <a:p>
            <a:pPr marL="273050" indent="-177800" defTabSz="990564" fontAlgn="auto">
              <a:spcBef>
                <a:spcPts val="300"/>
              </a:spcBef>
              <a:spcAft>
                <a:spcPts val="0"/>
              </a:spcAft>
              <a:buSzPct val="100000"/>
              <a:buFont typeface="Arial" panose="020B0604020202020204" pitchFamily="34" charset="0"/>
              <a:buChar char="•"/>
              <a:defRPr/>
            </a:pPr>
            <a:r>
              <a:rPr kumimoji="1" lang="ja-JP" altLang="en-US" sz="1050" dirty="0">
                <a:solidFill>
                  <a:prstClr val="black"/>
                </a:solidFill>
                <a:latin typeface="+mj-lt"/>
              </a:rPr>
              <a:t>ケニア政府の事業で</a:t>
            </a:r>
            <a:r>
              <a:rPr kumimoji="1" lang="en-US" sz="1050" dirty="0">
                <a:solidFill>
                  <a:prstClr val="black"/>
                </a:solidFill>
                <a:latin typeface="+mj-lt"/>
              </a:rPr>
              <a:t>は、</a:t>
            </a:r>
            <a:r>
              <a:rPr kumimoji="1" lang="en-US" sz="1050" b="1" u="sng" dirty="0">
                <a:solidFill>
                  <a:prstClr val="black"/>
                </a:solidFill>
                <a:latin typeface="+mj-lt"/>
              </a:rPr>
              <a:t>現地</a:t>
            </a:r>
            <a:r>
              <a:rPr kumimoji="1" lang="ja-JP" altLang="en-US" sz="1050" b="1" u="sng" dirty="0">
                <a:solidFill>
                  <a:prstClr val="black"/>
                </a:solidFill>
                <a:latin typeface="+mj-lt"/>
              </a:rPr>
              <a:t>調達が好まれ、全体の</a:t>
            </a:r>
            <a:r>
              <a:rPr kumimoji="1" lang="en-US" sz="1050" b="1" u="sng" dirty="0">
                <a:solidFill>
                  <a:prstClr val="black"/>
                </a:solidFill>
                <a:latin typeface="+mj-lt"/>
              </a:rPr>
              <a:t>10~20%</a:t>
            </a:r>
            <a:r>
              <a:rPr kumimoji="1" lang="en-US" sz="1050" dirty="0">
                <a:solidFill>
                  <a:prstClr val="black"/>
                </a:solidFill>
                <a:latin typeface="+mj-lt"/>
              </a:rPr>
              <a:t>を占める</a:t>
            </a:r>
            <a:r>
              <a:rPr kumimoji="1" lang="ja-JP" altLang="en-US" sz="1050" dirty="0">
                <a:solidFill>
                  <a:prstClr val="black"/>
                </a:solidFill>
                <a:latin typeface="+mj-lt"/>
              </a:rPr>
              <a:t>。</a:t>
            </a:r>
            <a:endParaRPr kumimoji="1" lang="en-US" sz="1050" dirty="0">
              <a:solidFill>
                <a:prstClr val="black"/>
              </a:solidFill>
              <a:latin typeface="+mj-lt"/>
            </a:endParaRPr>
          </a:p>
          <a:p>
            <a:pPr marL="273050" indent="-177800" defTabSz="990564" fontAlgn="auto">
              <a:spcBef>
                <a:spcPts val="300"/>
              </a:spcBef>
              <a:spcAft>
                <a:spcPts val="0"/>
              </a:spcAft>
              <a:buSzPct val="100000"/>
              <a:buFont typeface="Arial" panose="020B0604020202020204" pitchFamily="34" charset="0"/>
              <a:buChar char="•"/>
              <a:defRPr/>
            </a:pPr>
            <a:r>
              <a:rPr kumimoji="1" lang="ja-JP" altLang="en-US" sz="1050" dirty="0">
                <a:solidFill>
                  <a:prstClr val="black"/>
                </a:solidFill>
                <a:latin typeface="+mj-lt"/>
              </a:rPr>
              <a:t>一方で</a:t>
            </a:r>
            <a:r>
              <a:rPr kumimoji="1" lang="en-US" sz="1050" dirty="0">
                <a:solidFill>
                  <a:prstClr val="black"/>
                </a:solidFill>
                <a:latin typeface="+mj-lt"/>
              </a:rPr>
              <a:t>UNICEF、世界基金、USAID、UNFP</a:t>
            </a:r>
            <a:r>
              <a:rPr kumimoji="1" lang="ja-JP" altLang="en-US" sz="1050" dirty="0">
                <a:solidFill>
                  <a:prstClr val="black"/>
                </a:solidFill>
                <a:latin typeface="+mj-lt"/>
              </a:rPr>
              <a:t>等の国際機関との支援事業も実施する。</a:t>
            </a:r>
            <a:endParaRPr kumimoji="1" lang="en-US" sz="1050" dirty="0">
              <a:solidFill>
                <a:prstClr val="black"/>
              </a:solidFill>
              <a:latin typeface="+mj-lt"/>
            </a:endParaRPr>
          </a:p>
        </p:txBody>
      </p:sp>
      <p:grpSp>
        <p:nvGrpSpPr>
          <p:cNvPr id="6" name="Group 21">
            <a:extLst>
              <a:ext uri="{FF2B5EF4-FFF2-40B4-BE49-F238E27FC236}">
                <a16:creationId xmlns:a16="http://schemas.microsoft.com/office/drawing/2014/main" id="{E408E47D-6E89-434A-5D26-417DD4AC7A93}"/>
              </a:ext>
            </a:extLst>
          </p:cNvPr>
          <p:cNvGrpSpPr/>
          <p:nvPr/>
        </p:nvGrpSpPr>
        <p:grpSpPr>
          <a:xfrm>
            <a:off x="352167" y="3444560"/>
            <a:ext cx="4486865" cy="864866"/>
            <a:chOff x="706492" y="3109584"/>
            <a:chExt cx="4486865" cy="864866"/>
          </a:xfrm>
        </p:grpSpPr>
        <p:cxnSp>
          <p:nvCxnSpPr>
            <p:cNvPr id="7" name="Connector: Elbow 77">
              <a:extLst>
                <a:ext uri="{FF2B5EF4-FFF2-40B4-BE49-F238E27FC236}">
                  <a16:creationId xmlns:a16="http://schemas.microsoft.com/office/drawing/2014/main" id="{74778E4A-5EAB-7861-1E2A-3E742D3767E5}"/>
                </a:ext>
              </a:extLst>
            </p:cNvPr>
            <p:cNvCxnSpPr>
              <a:cxnSpLocks/>
            </p:cNvCxnSpPr>
            <p:nvPr/>
          </p:nvCxnSpPr>
          <p:spPr bwMode="gray">
            <a:xfrm rot="10800000" flipV="1">
              <a:off x="706492" y="3236585"/>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8">
              <a:extLst>
                <a:ext uri="{FF2B5EF4-FFF2-40B4-BE49-F238E27FC236}">
                  <a16:creationId xmlns:a16="http://schemas.microsoft.com/office/drawing/2014/main" id="{01D4391D-AE95-5A90-3419-45B53B10B029}"/>
                </a:ext>
              </a:extLst>
            </p:cNvPr>
            <p:cNvSpPr/>
            <p:nvPr/>
          </p:nvSpPr>
          <p:spPr bwMode="gray">
            <a:xfrm>
              <a:off x="899829" y="3115372"/>
              <a:ext cx="576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50" b="1" i="0" u="none" strike="noStrike" kern="1200" cap="none" spc="0" normalizeH="0" baseline="0" noProof="0" dirty="0">
                  <a:ln>
                    <a:noFill/>
                  </a:ln>
                  <a:solidFill>
                    <a:schemeClr val="bg1"/>
                  </a:solidFill>
                  <a:effectLst/>
                  <a:uLnTx/>
                  <a:uFillTx/>
                  <a:latin typeface="+mj-lt"/>
                  <a:cs typeface="+mn-cs"/>
                </a:rPr>
                <a:t>購入</a:t>
              </a:r>
            </a:p>
          </p:txBody>
        </p:sp>
        <p:sp>
          <p:nvSpPr>
            <p:cNvPr id="9" name="TextBox 79">
              <a:extLst>
                <a:ext uri="{FF2B5EF4-FFF2-40B4-BE49-F238E27FC236}">
                  <a16:creationId xmlns:a16="http://schemas.microsoft.com/office/drawing/2014/main" id="{0572C6C0-708C-3FDA-12DB-901206B8A727}"/>
                </a:ext>
              </a:extLst>
            </p:cNvPr>
            <p:cNvSpPr txBox="1"/>
            <p:nvPr/>
          </p:nvSpPr>
          <p:spPr bwMode="gray">
            <a:xfrm>
              <a:off x="743269" y="3447510"/>
              <a:ext cx="971378" cy="323165"/>
            </a:xfrm>
            <a:prstGeom prst="rect">
              <a:avLst/>
            </a:prstGeom>
            <a:noFill/>
          </p:spPr>
          <p:txBody>
            <a:bodyPr wrap="square" lIns="0" tIns="0" rIns="0" bIns="0" rtlCol="0">
              <a:spAutoFit/>
            </a:bodyPr>
            <a:lstStyle/>
            <a:p>
              <a:pPr algn="ctr" defTabSz="990564" fontAlgn="auto">
                <a:spcBef>
                  <a:spcPts val="0"/>
                </a:spcBef>
                <a:spcAft>
                  <a:spcPts val="0"/>
                </a:spcAft>
                <a:buSzPct val="100000"/>
              </a:pPr>
              <a:r>
                <a:rPr lang="ja-JP" altLang="en-US" sz="1050" dirty="0">
                  <a:latin typeface="+mj-lt"/>
                </a:rPr>
                <a:t>自己</a:t>
              </a:r>
              <a:r>
                <a:rPr lang="en-US" sz="1050" dirty="0">
                  <a:latin typeface="+mj-lt"/>
                </a:rPr>
                <a:t>資金を医薬品の調達に活用</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10" name="Connector: Elbow 80">
              <a:extLst>
                <a:ext uri="{FF2B5EF4-FFF2-40B4-BE49-F238E27FC236}">
                  <a16:creationId xmlns:a16="http://schemas.microsoft.com/office/drawing/2014/main" id="{85E10C66-2F51-1325-93C0-0AE659824E35}"/>
                </a:ext>
              </a:extLst>
            </p:cNvPr>
            <p:cNvCxnSpPr>
              <a:cxnSpLocks/>
            </p:cNvCxnSpPr>
            <p:nvPr/>
          </p:nvCxnSpPr>
          <p:spPr bwMode="gray">
            <a:xfrm rot="5400000">
              <a:off x="1508634"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ctor: Elbow 81">
              <a:extLst>
                <a:ext uri="{FF2B5EF4-FFF2-40B4-BE49-F238E27FC236}">
                  <a16:creationId xmlns:a16="http://schemas.microsoft.com/office/drawing/2014/main" id="{E2C3CB2A-C467-B802-5800-B7A37217CD04}"/>
                </a:ext>
              </a:extLst>
            </p:cNvPr>
            <p:cNvCxnSpPr>
              <a:cxnSpLocks/>
            </p:cNvCxnSpPr>
            <p:nvPr/>
          </p:nvCxnSpPr>
          <p:spPr bwMode="gray">
            <a:xfrm rot="10800000" flipV="1">
              <a:off x="1824219" y="3255696"/>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82">
              <a:extLst>
                <a:ext uri="{FF2B5EF4-FFF2-40B4-BE49-F238E27FC236}">
                  <a16:creationId xmlns:a16="http://schemas.microsoft.com/office/drawing/2014/main" id="{C08CEFEF-D111-BAB9-E3EB-C2B053A97F4E}"/>
                </a:ext>
              </a:extLst>
            </p:cNvPr>
            <p:cNvSpPr/>
            <p:nvPr/>
          </p:nvSpPr>
          <p:spPr bwMode="gray">
            <a:xfrm>
              <a:off x="1995438" y="3109584"/>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50" b="1" i="0" u="none" strike="noStrike" kern="1200" cap="none" spc="0" normalizeH="0" baseline="0" noProof="0" dirty="0">
                  <a:ln>
                    <a:noFill/>
                  </a:ln>
                  <a:solidFill>
                    <a:schemeClr val="bg1"/>
                  </a:solidFill>
                  <a:effectLst/>
                  <a:uLnTx/>
                  <a:uFillTx/>
                  <a:latin typeface="+mj-lt"/>
                  <a:cs typeface="+mn-cs"/>
                </a:rPr>
                <a:t>注文管理</a:t>
              </a:r>
            </a:p>
          </p:txBody>
        </p:sp>
        <p:sp>
          <p:nvSpPr>
            <p:cNvPr id="13" name="TextBox 83">
              <a:extLst>
                <a:ext uri="{FF2B5EF4-FFF2-40B4-BE49-F238E27FC236}">
                  <a16:creationId xmlns:a16="http://schemas.microsoft.com/office/drawing/2014/main" id="{04B8D63A-7A13-B672-2AE6-84176D674847}"/>
                </a:ext>
              </a:extLst>
            </p:cNvPr>
            <p:cNvSpPr txBox="1"/>
            <p:nvPr/>
          </p:nvSpPr>
          <p:spPr bwMode="gray">
            <a:xfrm>
              <a:off x="1919765" y="3449312"/>
              <a:ext cx="971378" cy="323165"/>
            </a:xfrm>
            <a:prstGeom prst="rect">
              <a:avLst/>
            </a:prstGeom>
            <a:noFill/>
          </p:spPr>
          <p:txBody>
            <a:bodyPr wrap="square" lIns="0" tIns="0" rIns="0" bIns="0" rtlCol="0">
              <a:spAutoFit/>
            </a:bodyPr>
            <a:lstStyle/>
            <a:p>
              <a:pPr defTabSz="990564" fontAlgn="auto">
                <a:spcBef>
                  <a:spcPts val="0"/>
                </a:spcBef>
                <a:spcAft>
                  <a:spcPts val="0"/>
                </a:spcAft>
                <a:buSzPct val="100000"/>
              </a:pPr>
              <a:r>
                <a:rPr lang="ja-JP" altLang="en-US" sz="1050" b="1" u="sng" dirty="0">
                  <a:latin typeface="+mj-lt"/>
                </a:rPr>
                <a:t>カウンティ</a:t>
              </a:r>
              <a:r>
                <a:rPr lang="en-US" sz="1050" b="1" u="sng" dirty="0" err="1">
                  <a:latin typeface="+mj-lt"/>
                </a:rPr>
                <a:t>が発注の責任</a:t>
              </a:r>
              <a:r>
                <a:rPr lang="en-US" sz="1050" dirty="0" err="1">
                  <a:latin typeface="+mj-lt"/>
                </a:rPr>
                <a:t>を負</a:t>
              </a:r>
              <a:r>
                <a:rPr lang="ja-JP" altLang="en-US" sz="1050" dirty="0">
                  <a:latin typeface="+mj-lt"/>
                </a:rPr>
                <a:t>う</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14" name="Connector: Elbow 84">
              <a:extLst>
                <a:ext uri="{FF2B5EF4-FFF2-40B4-BE49-F238E27FC236}">
                  <a16:creationId xmlns:a16="http://schemas.microsoft.com/office/drawing/2014/main" id="{209339FE-087B-00DA-FBBB-3ABB50401C86}"/>
                </a:ext>
              </a:extLst>
            </p:cNvPr>
            <p:cNvCxnSpPr>
              <a:cxnSpLocks/>
            </p:cNvCxnSpPr>
            <p:nvPr/>
          </p:nvCxnSpPr>
          <p:spPr bwMode="gray">
            <a:xfrm rot="5400000">
              <a:off x="2597806" y="374106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or: Elbow 85">
              <a:extLst>
                <a:ext uri="{FF2B5EF4-FFF2-40B4-BE49-F238E27FC236}">
                  <a16:creationId xmlns:a16="http://schemas.microsoft.com/office/drawing/2014/main" id="{380859AD-6266-127B-223E-ED531D5DE31C}"/>
                </a:ext>
              </a:extLst>
            </p:cNvPr>
            <p:cNvCxnSpPr>
              <a:cxnSpLocks/>
            </p:cNvCxnSpPr>
            <p:nvPr/>
          </p:nvCxnSpPr>
          <p:spPr bwMode="gray">
            <a:xfrm rot="10800000" flipV="1">
              <a:off x="2959443" y="3234647"/>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86">
              <a:extLst>
                <a:ext uri="{FF2B5EF4-FFF2-40B4-BE49-F238E27FC236}">
                  <a16:creationId xmlns:a16="http://schemas.microsoft.com/office/drawing/2014/main" id="{182E5615-6F65-C66E-885D-AD88AB29A379}"/>
                </a:ext>
              </a:extLst>
            </p:cNvPr>
            <p:cNvSpPr/>
            <p:nvPr/>
          </p:nvSpPr>
          <p:spPr bwMode="gray">
            <a:xfrm>
              <a:off x="3153699" y="3116479"/>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50" b="1" i="0" u="none" strike="noStrike" kern="1200" cap="none" spc="0" normalizeH="0" baseline="0" noProof="0" dirty="0">
                  <a:ln>
                    <a:noFill/>
                  </a:ln>
                  <a:solidFill>
                    <a:schemeClr val="bg1"/>
                  </a:solidFill>
                  <a:effectLst/>
                  <a:uLnTx/>
                  <a:uFillTx/>
                  <a:latin typeface="+mj-lt"/>
                  <a:cs typeface="+mn-cs"/>
                </a:rPr>
                <a:t>支払</a:t>
              </a:r>
            </a:p>
          </p:txBody>
        </p:sp>
        <p:sp>
          <p:nvSpPr>
            <p:cNvPr id="17" name="TextBox 87">
              <a:extLst>
                <a:ext uri="{FF2B5EF4-FFF2-40B4-BE49-F238E27FC236}">
                  <a16:creationId xmlns:a16="http://schemas.microsoft.com/office/drawing/2014/main" id="{C49A2678-1C7D-3D26-658F-55AD1FF8F5F3}"/>
                </a:ext>
              </a:extLst>
            </p:cNvPr>
            <p:cNvSpPr txBox="1"/>
            <p:nvPr/>
          </p:nvSpPr>
          <p:spPr bwMode="gray">
            <a:xfrm>
              <a:off x="3032468" y="3455423"/>
              <a:ext cx="1036280" cy="484748"/>
            </a:xfrm>
            <a:prstGeom prst="rect">
              <a:avLst/>
            </a:prstGeom>
            <a:noFill/>
          </p:spPr>
          <p:txBody>
            <a:bodyPr wrap="square" lIns="0" tIns="0" rIns="0" bIns="0" rtlCol="0">
              <a:spAutoFit/>
            </a:bodyPr>
            <a:lstStyle/>
            <a:p>
              <a:pPr defTabSz="990564" fontAlgn="auto">
                <a:spcBef>
                  <a:spcPts val="0"/>
                </a:spcBef>
                <a:spcAft>
                  <a:spcPts val="0"/>
                </a:spcAft>
                <a:buSzPct val="100000"/>
              </a:pPr>
              <a:r>
                <a:rPr lang="ja-JP" altLang="en-US" sz="1050" dirty="0">
                  <a:latin typeface="+mj-lt"/>
                </a:rPr>
                <a:t>供与</a:t>
              </a:r>
              <a:r>
                <a:rPr lang="en-US" sz="1050" dirty="0" err="1">
                  <a:latin typeface="+mj-lt"/>
                </a:rPr>
                <a:t>と物資の費用は</a:t>
              </a:r>
              <a:r>
                <a:rPr lang="ja-JP" altLang="en-US" sz="1050" b="1" u="sng" dirty="0">
                  <a:latin typeface="+mj-lt"/>
                </a:rPr>
                <a:t>カウンティ</a:t>
              </a:r>
              <a:r>
                <a:rPr lang="en-US" sz="1050" b="1" u="sng" dirty="0" err="1">
                  <a:latin typeface="+mj-lt"/>
                </a:rPr>
                <a:t>政府</a:t>
              </a:r>
              <a:r>
                <a:rPr lang="en-US" sz="1050" dirty="0" err="1">
                  <a:latin typeface="+mj-lt"/>
                </a:rPr>
                <a:t>が負担</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18" name="Connector: Elbow 88">
              <a:extLst>
                <a:ext uri="{FF2B5EF4-FFF2-40B4-BE49-F238E27FC236}">
                  <a16:creationId xmlns:a16="http://schemas.microsoft.com/office/drawing/2014/main" id="{27342CDF-A622-8419-9473-66002275A414}"/>
                </a:ext>
              </a:extLst>
            </p:cNvPr>
            <p:cNvCxnSpPr>
              <a:cxnSpLocks/>
            </p:cNvCxnSpPr>
            <p:nvPr/>
          </p:nvCxnSpPr>
          <p:spPr bwMode="gray">
            <a:xfrm rot="5400000">
              <a:off x="3789186" y="3744164"/>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Connector: Elbow 89">
              <a:extLst>
                <a:ext uri="{FF2B5EF4-FFF2-40B4-BE49-F238E27FC236}">
                  <a16:creationId xmlns:a16="http://schemas.microsoft.com/office/drawing/2014/main" id="{239705E8-E321-70A6-764E-3423BC940563}"/>
                </a:ext>
              </a:extLst>
            </p:cNvPr>
            <p:cNvCxnSpPr>
              <a:cxnSpLocks/>
            </p:cNvCxnSpPr>
            <p:nvPr/>
          </p:nvCxnSpPr>
          <p:spPr bwMode="gray">
            <a:xfrm rot="10800000" flipV="1">
              <a:off x="4124102" y="3196339"/>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90">
              <a:extLst>
                <a:ext uri="{FF2B5EF4-FFF2-40B4-BE49-F238E27FC236}">
                  <a16:creationId xmlns:a16="http://schemas.microsoft.com/office/drawing/2014/main" id="{896062F1-7D34-E39C-3585-6718D25CE043}"/>
                </a:ext>
              </a:extLst>
            </p:cNvPr>
            <p:cNvSpPr/>
            <p:nvPr/>
          </p:nvSpPr>
          <p:spPr bwMode="gray">
            <a:xfrm>
              <a:off x="4304833" y="3115372"/>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sz="1050" b="1" dirty="0">
                  <a:solidFill>
                    <a:schemeClr val="bg1"/>
                  </a:solidFill>
                  <a:latin typeface="+mj-lt"/>
                  <a:cs typeface="+mn-cs"/>
                </a:rPr>
                <a:t>在庫補充</a:t>
              </a:r>
              <a:endParaRPr kumimoji="1" lang="en-US" sz="1050" b="1" i="0" u="none" strike="noStrike" kern="1200" cap="none" spc="0" normalizeH="0" baseline="0" noProof="0" dirty="0">
                <a:ln>
                  <a:noFill/>
                </a:ln>
                <a:solidFill>
                  <a:schemeClr val="bg1"/>
                </a:solidFill>
                <a:effectLst/>
                <a:uLnTx/>
                <a:uFillTx/>
                <a:latin typeface="+mj-lt"/>
                <a:cs typeface="+mn-cs"/>
              </a:endParaRPr>
            </a:p>
          </p:txBody>
        </p:sp>
        <p:sp>
          <p:nvSpPr>
            <p:cNvPr id="21" name="TextBox 91">
              <a:extLst>
                <a:ext uri="{FF2B5EF4-FFF2-40B4-BE49-F238E27FC236}">
                  <a16:creationId xmlns:a16="http://schemas.microsoft.com/office/drawing/2014/main" id="{FEEF068C-8E91-6ED5-9D90-5B24F3553663}"/>
                </a:ext>
              </a:extLst>
            </p:cNvPr>
            <p:cNvSpPr txBox="1"/>
            <p:nvPr/>
          </p:nvSpPr>
          <p:spPr bwMode="gray">
            <a:xfrm>
              <a:off x="4194896" y="3470072"/>
              <a:ext cx="998461" cy="323165"/>
            </a:xfrm>
            <a:prstGeom prst="rect">
              <a:avLst/>
            </a:prstGeom>
            <a:noFill/>
          </p:spPr>
          <p:txBody>
            <a:bodyPr wrap="square" lIns="0" tIns="0" rIns="0" bIns="0" rtlCol="0">
              <a:spAutoFit/>
            </a:bodyPr>
            <a:lstStyle/>
            <a:p>
              <a:pPr algn="ctr" defTabSz="990564" fontAlgn="auto">
                <a:spcBef>
                  <a:spcPts val="0"/>
                </a:spcBef>
                <a:spcAft>
                  <a:spcPts val="0"/>
                </a:spcAft>
                <a:buSzPct val="100000"/>
              </a:pPr>
              <a:r>
                <a:rPr lang="ja-JP" altLang="en-US" sz="1050" dirty="0">
                  <a:latin typeface="+mj-lt"/>
                </a:rPr>
                <a:t>購買からの資金で在庫を補充</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22" name="Connector: Elbow 92">
              <a:extLst>
                <a:ext uri="{FF2B5EF4-FFF2-40B4-BE49-F238E27FC236}">
                  <a16:creationId xmlns:a16="http://schemas.microsoft.com/office/drawing/2014/main" id="{0BF2281D-7B0D-0186-8F75-B6422E2989E6}"/>
                </a:ext>
              </a:extLst>
            </p:cNvPr>
            <p:cNvCxnSpPr>
              <a:cxnSpLocks/>
            </p:cNvCxnSpPr>
            <p:nvPr/>
          </p:nvCxnSpPr>
          <p:spPr bwMode="gray">
            <a:xfrm rot="5400000">
              <a:off x="4959411"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CA32EAAF-E597-16DF-BE03-6BCEFDADD951}"/>
              </a:ext>
            </a:extLst>
          </p:cNvPr>
          <p:cNvGrpSpPr/>
          <p:nvPr/>
        </p:nvGrpSpPr>
        <p:grpSpPr>
          <a:xfrm>
            <a:off x="311280" y="1216328"/>
            <a:ext cx="4320000" cy="365991"/>
            <a:chOff x="482838" y="1456303"/>
            <a:chExt cx="4320000" cy="365991"/>
          </a:xfrm>
        </p:grpSpPr>
        <p:sp>
          <p:nvSpPr>
            <p:cNvPr id="24" name="正方形/長方形 23">
              <a:extLst>
                <a:ext uri="{FF2B5EF4-FFF2-40B4-BE49-F238E27FC236}">
                  <a16:creationId xmlns:a16="http://schemas.microsoft.com/office/drawing/2014/main" id="{EAD399E7-3680-D495-B062-28A968EB9A1C}"/>
                </a:ext>
              </a:extLst>
            </p:cNvPr>
            <p:cNvSpPr/>
            <p:nvPr/>
          </p:nvSpPr>
          <p:spPr bwMode="gray">
            <a:xfrm>
              <a:off x="482838" y="1456303"/>
              <a:ext cx="4320000" cy="360000"/>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solidFill>
                  <a:schemeClr val="bg1"/>
                </a:solidFill>
              </a:endParaRPr>
            </a:p>
          </p:txBody>
        </p:sp>
        <p:sp>
          <p:nvSpPr>
            <p:cNvPr id="25" name="正方形/長方形 24">
              <a:extLst>
                <a:ext uri="{FF2B5EF4-FFF2-40B4-BE49-F238E27FC236}">
                  <a16:creationId xmlns:a16="http://schemas.microsoft.com/office/drawing/2014/main" id="{E1BE2908-D30F-978D-2F30-5A638B970871}"/>
                </a:ext>
              </a:extLst>
            </p:cNvPr>
            <p:cNvSpPr/>
            <p:nvPr/>
          </p:nvSpPr>
          <p:spPr bwMode="gray">
            <a:xfrm>
              <a:off x="496826" y="1462294"/>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solidFill>
                    <a:schemeClr val="bg1"/>
                  </a:solidFill>
                </a:rPr>
                <a:t>関連機関</a:t>
              </a:r>
            </a:p>
          </p:txBody>
        </p:sp>
        <p:sp>
          <p:nvSpPr>
            <p:cNvPr id="26" name="正方形/長方形 25">
              <a:extLst>
                <a:ext uri="{FF2B5EF4-FFF2-40B4-BE49-F238E27FC236}">
                  <a16:creationId xmlns:a16="http://schemas.microsoft.com/office/drawing/2014/main" id="{D190D0EF-1D74-C017-12E6-A92BD8481DAE}"/>
                </a:ext>
              </a:extLst>
            </p:cNvPr>
            <p:cNvSpPr/>
            <p:nvPr/>
          </p:nvSpPr>
          <p:spPr bwMode="gray">
            <a:xfrm>
              <a:off x="1983306" y="1507570"/>
              <a:ext cx="2736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KEMSA </a:t>
              </a:r>
              <a:r>
                <a:rPr kumimoji="1" lang="ja-JP" altLang="en-US" sz="1000" b="1" dirty="0">
                  <a:solidFill>
                    <a:prstClr val="black"/>
                  </a:solidFill>
                </a:rPr>
                <a:t>（</a:t>
              </a:r>
              <a:r>
                <a:rPr kumimoji="1" lang="en-US" altLang="ja-JP" sz="1000" b="1" dirty="0">
                  <a:solidFill>
                    <a:prstClr val="black"/>
                  </a:solidFill>
                </a:rPr>
                <a:t>Kenya Medical Supplies Authority</a:t>
              </a:r>
              <a:r>
                <a:rPr kumimoji="1" lang="ja-JP" altLang="en-US" sz="1000" b="1" dirty="0">
                  <a:solidFill>
                    <a:prstClr val="black"/>
                  </a:solidFill>
                </a:rPr>
                <a:t>）</a:t>
              </a:r>
              <a:endParaRPr kumimoji="1" lang="en-US" altLang="ja-JP" sz="1000" b="1" dirty="0">
                <a:solidFill>
                  <a:prstClr val="black"/>
                </a:solidFill>
              </a:endParaRPr>
            </a:p>
          </p:txBody>
        </p:sp>
        <p:sp>
          <p:nvSpPr>
            <p:cNvPr id="27" name="正方形/長方形 26">
              <a:extLst>
                <a:ext uri="{FF2B5EF4-FFF2-40B4-BE49-F238E27FC236}">
                  <a16:creationId xmlns:a16="http://schemas.microsoft.com/office/drawing/2014/main" id="{6C10E89B-49B7-B0FB-7891-325A90B5C1EE}"/>
                </a:ext>
              </a:extLst>
            </p:cNvPr>
            <p:cNvSpPr/>
            <p:nvPr/>
          </p:nvSpPr>
          <p:spPr bwMode="gray">
            <a:xfrm>
              <a:off x="1387008" y="1507570"/>
              <a:ext cx="540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ja-JP" altLang="en-US" sz="1000" b="1" dirty="0">
                  <a:solidFill>
                    <a:prstClr val="black"/>
                  </a:solidFill>
                </a:rPr>
                <a:t>保健省</a:t>
              </a:r>
              <a:endParaRPr kumimoji="1" lang="en-US" altLang="ja-JP" sz="1000" b="1" dirty="0">
                <a:solidFill>
                  <a:prstClr val="black"/>
                </a:solidFill>
              </a:endParaRPr>
            </a:p>
          </p:txBody>
        </p:sp>
      </p:grpSp>
      <p:sp>
        <p:nvSpPr>
          <p:cNvPr id="28" name="正方形/長方形 27">
            <a:extLst>
              <a:ext uri="{FF2B5EF4-FFF2-40B4-BE49-F238E27FC236}">
                <a16:creationId xmlns:a16="http://schemas.microsoft.com/office/drawing/2014/main" id="{D6AE6798-882C-768B-3FF5-03CAEB3CB43E}"/>
              </a:ext>
            </a:extLst>
          </p:cNvPr>
          <p:cNvSpPr/>
          <p:nvPr/>
        </p:nvSpPr>
        <p:spPr>
          <a:xfrm>
            <a:off x="5242824" y="1519595"/>
            <a:ext cx="4067832" cy="4634991"/>
          </a:xfrm>
          <a:prstGeom prst="rect">
            <a:avLst/>
          </a:prstGeom>
          <a:noFill/>
          <a:ln>
            <a:noFill/>
          </a:ln>
        </p:spPr>
        <p:txBody>
          <a:bodyPr wrap="square" rtlCol="0" anchor="ctr">
            <a:noAutofit/>
          </a:bodyPr>
          <a:lstStyle/>
          <a:p>
            <a:pPr fontAlgn="ctr">
              <a:lnSpc>
                <a:spcPct val="110000"/>
              </a:lnSpc>
              <a:spcAft>
                <a:spcPts val="200"/>
              </a:spcAft>
              <a:buClr>
                <a:srgbClr val="5F8AC3"/>
              </a:buClr>
            </a:pPr>
            <a:r>
              <a:rPr lang="en-US" altLang="ja-JP" sz="1200" dirty="0">
                <a:latin typeface="+mn-ea"/>
              </a:rPr>
              <a:t> </a:t>
            </a:r>
          </a:p>
          <a:p>
            <a:pPr marL="190500" indent="-190500" fontAlgn="ctr">
              <a:lnSpc>
                <a:spcPct val="110000"/>
              </a:lnSpc>
              <a:spcAft>
                <a:spcPts val="200"/>
              </a:spcAft>
              <a:buClr>
                <a:srgbClr val="5F8AC3"/>
              </a:buClr>
              <a:buFont typeface="Wingdings" panose="05000000000000000000" pitchFamily="2" charset="2"/>
              <a:buChar char="n"/>
            </a:pPr>
            <a:r>
              <a:rPr lang="en-US" altLang="ja-JP" sz="1200" noProof="1">
                <a:latin typeface="+mn-ea"/>
              </a:rPr>
              <a:t>すべての国および地方</a:t>
            </a:r>
            <a:r>
              <a:rPr lang="ja-JP" altLang="en-US" sz="1200" noProof="1">
                <a:latin typeface="+mn-ea"/>
              </a:rPr>
              <a:t>の公的医療</a:t>
            </a:r>
            <a:r>
              <a:rPr lang="en-US" altLang="ja-JP" sz="1200" noProof="1">
                <a:latin typeface="+mn-ea"/>
              </a:rPr>
              <a:t>施設は、法律によって最初に</a:t>
            </a:r>
            <a:r>
              <a:rPr lang="en-US" altLang="ja-JP" sz="1200" noProof="1">
                <a:latin typeface="+mj-lt"/>
              </a:rPr>
              <a:t>KEMSA</a:t>
            </a:r>
            <a:r>
              <a:rPr lang="en-US" altLang="ja-JP" sz="1200" noProof="1">
                <a:latin typeface="+mn-ea"/>
              </a:rPr>
              <a:t>から購入することが義務付けられており、商品が入手できない場合にのみ、他の民間セクターの代理店から調達することが認められてい</a:t>
            </a:r>
            <a:r>
              <a:rPr lang="ja-JP" altLang="en-US" sz="1200" noProof="1">
                <a:latin typeface="+mn-ea"/>
              </a:rPr>
              <a:t>る。</a:t>
            </a:r>
            <a:endParaRPr lang="en-US" altLang="ja-JP" sz="1200" noProof="1">
              <a:latin typeface="+mn-ea"/>
            </a:endParaRPr>
          </a:p>
          <a:p>
            <a:pPr fontAlgn="ctr">
              <a:lnSpc>
                <a:spcPct val="110000"/>
              </a:lnSpc>
              <a:spcAft>
                <a:spcPts val="200"/>
              </a:spcAft>
              <a:buClr>
                <a:srgbClr val="5F8AC3"/>
              </a:buClr>
            </a:pPr>
            <a:r>
              <a:rPr lang="en-US" altLang="ja-JP" sz="1200" dirty="0">
                <a:latin typeface="+mn-ea"/>
              </a:rPr>
              <a:t> </a:t>
            </a:r>
          </a:p>
          <a:p>
            <a:pPr marL="190500" indent="-190500" fontAlgn="ctr">
              <a:lnSpc>
                <a:spcPct val="110000"/>
              </a:lnSpc>
              <a:spcAft>
                <a:spcPts val="200"/>
              </a:spcAft>
              <a:buClr>
                <a:srgbClr val="5F8AC3"/>
              </a:buClr>
              <a:buFont typeface="Wingdings" panose="05000000000000000000" pitchFamily="2" charset="2"/>
              <a:buChar char="n"/>
            </a:pPr>
            <a:r>
              <a:rPr lang="en-US" altLang="ja-JP" sz="1200" noProof="1">
                <a:latin typeface="+mj-lt"/>
              </a:rPr>
              <a:t>KEMSA</a:t>
            </a:r>
            <a:r>
              <a:rPr lang="en-US" altLang="ja-JP" sz="1200" noProof="1">
                <a:latin typeface="+mn-ea"/>
              </a:rPr>
              <a:t>は、公共</a:t>
            </a:r>
            <a:r>
              <a:rPr lang="ja-JP" altLang="en-US" sz="1200" noProof="1">
                <a:latin typeface="+mn-ea"/>
              </a:rPr>
              <a:t>調達</a:t>
            </a:r>
            <a:r>
              <a:rPr lang="en-US" altLang="ja-JP" sz="1200" noProof="1">
                <a:latin typeface="+mn-ea"/>
              </a:rPr>
              <a:t>からの支払いに</a:t>
            </a:r>
            <a:r>
              <a:rPr lang="ja-JP" altLang="en-US" sz="1200" noProof="1">
                <a:latin typeface="+mn-ea"/>
              </a:rPr>
              <a:t>頼っているため</a:t>
            </a:r>
            <a:r>
              <a:rPr lang="en-US" altLang="ja-JP" sz="1200" noProof="1">
                <a:latin typeface="+mn-ea"/>
              </a:rPr>
              <a:t>、</a:t>
            </a:r>
            <a:r>
              <a:rPr lang="ja-JP" altLang="en-US" sz="1200" noProof="1">
                <a:latin typeface="+mn-ea"/>
              </a:rPr>
              <a:t>ケニア政府</a:t>
            </a:r>
            <a:r>
              <a:rPr lang="en-US" altLang="ja-JP" sz="1200" noProof="1">
                <a:latin typeface="+mn-ea"/>
              </a:rPr>
              <a:t>から直接資金を受け取っておらず、様々なドナー</a:t>
            </a:r>
            <a:r>
              <a:rPr lang="ja-JP" altLang="en-US" sz="1200" noProof="1">
                <a:latin typeface="+mn-ea"/>
              </a:rPr>
              <a:t>（</a:t>
            </a:r>
            <a:r>
              <a:rPr lang="en-US" altLang="ja-JP" sz="1200" noProof="1">
                <a:latin typeface="+mn-ea"/>
              </a:rPr>
              <a:t>ユニセフ、グローバルファンド、</a:t>
            </a:r>
            <a:r>
              <a:rPr lang="en-US" altLang="ja-JP" sz="1200" noProof="1">
                <a:latin typeface="+mj-lt"/>
              </a:rPr>
              <a:t>DFID、USAID、KFW、UNFP</a:t>
            </a:r>
            <a:r>
              <a:rPr lang="ja-JP" altLang="en-US" sz="1200" noProof="1">
                <a:latin typeface="+mn-ea"/>
              </a:rPr>
              <a:t>等）</a:t>
            </a:r>
            <a:r>
              <a:rPr lang="en-US" altLang="ja-JP" sz="1200" noProof="1">
                <a:latin typeface="+mn-ea"/>
              </a:rPr>
              <a:t>とパートナーシップを結んでい</a:t>
            </a:r>
            <a:r>
              <a:rPr lang="ja-JP" altLang="en-US" sz="1200" noProof="1">
                <a:latin typeface="+mn-ea"/>
              </a:rPr>
              <a:t>る</a:t>
            </a:r>
            <a:r>
              <a:rPr lang="en-US" altLang="ja-JP" sz="1200" noProof="1">
                <a:latin typeface="+mn-ea"/>
              </a:rPr>
              <a:t>。保健省と保健セクター開発パートナーは、</a:t>
            </a:r>
            <a:r>
              <a:rPr lang="en-US" altLang="ja-JP" sz="1200" noProof="1">
                <a:latin typeface="+mj-lt"/>
              </a:rPr>
              <a:t>KEMSA</a:t>
            </a:r>
            <a:r>
              <a:rPr lang="en-US" altLang="ja-JP" sz="1200" noProof="1">
                <a:latin typeface="+mn-ea"/>
              </a:rPr>
              <a:t>を通じて は 必須医薬品及び医療用品 </a:t>
            </a:r>
            <a:r>
              <a:rPr lang="ja-JP" altLang="en-US" sz="1200" noProof="1">
                <a:latin typeface="+mj-lt"/>
              </a:rPr>
              <a:t>（</a:t>
            </a:r>
            <a:r>
              <a:rPr lang="en-US" altLang="ja-JP" sz="1200" noProof="1">
                <a:latin typeface="+mj-lt"/>
              </a:rPr>
              <a:t>EMMS</a:t>
            </a:r>
            <a:r>
              <a:rPr lang="ja-JP" altLang="en-US" sz="1200" noProof="1">
                <a:latin typeface="+mj-lt"/>
              </a:rPr>
              <a:t>） </a:t>
            </a:r>
            <a:r>
              <a:rPr lang="en-US" altLang="ja-JP" sz="1200" noProof="1">
                <a:latin typeface="+mn-ea"/>
              </a:rPr>
              <a:t>と医療機器の調達、保管、配布に多額の資金を投入している。</a:t>
            </a:r>
            <a:r>
              <a:rPr lang="en-US" altLang="ja-JP" sz="1200" noProof="1">
                <a:latin typeface="+mj-lt"/>
              </a:rPr>
              <a:t>KEMSA</a:t>
            </a:r>
            <a:r>
              <a:rPr lang="en-US" altLang="ja-JP" sz="1200" noProof="1">
                <a:latin typeface="+mn-ea"/>
              </a:rPr>
              <a:t>は</a:t>
            </a:r>
            <a:r>
              <a:rPr lang="en-US" altLang="ja-JP" sz="1200" noProof="1">
                <a:latin typeface="+mj-lt"/>
              </a:rPr>
              <a:t>EMMS</a:t>
            </a:r>
            <a:r>
              <a:rPr lang="en-US" altLang="ja-JP" sz="1200" noProof="1">
                <a:latin typeface="+mn-ea"/>
              </a:rPr>
              <a:t>と医療機器を調達し、それを全国の公衆衛生施設 </a:t>
            </a:r>
            <a:r>
              <a:rPr lang="ja-JP" altLang="en-US" sz="1200" noProof="1">
                <a:latin typeface="+mj-lt"/>
              </a:rPr>
              <a:t>（</a:t>
            </a:r>
            <a:r>
              <a:rPr lang="en-US" altLang="ja-JP" sz="1200" noProof="1">
                <a:latin typeface="+mj-lt"/>
              </a:rPr>
              <a:t>PHF</a:t>
            </a:r>
            <a:r>
              <a:rPr lang="ja-JP" altLang="en-US" sz="1200" noProof="1">
                <a:latin typeface="+mj-lt"/>
              </a:rPr>
              <a:t>）</a:t>
            </a:r>
            <a:r>
              <a:rPr lang="en-US" altLang="ja-JP" sz="1200" noProof="1">
                <a:latin typeface="+mj-lt"/>
              </a:rPr>
              <a:t> </a:t>
            </a:r>
            <a:r>
              <a:rPr lang="en-US" altLang="ja-JP" sz="1200" noProof="1">
                <a:latin typeface="+mn-ea"/>
              </a:rPr>
              <a:t>に配布する中央専門機関として機能している。</a:t>
            </a:r>
          </a:p>
          <a:p>
            <a:pPr fontAlgn="ctr">
              <a:lnSpc>
                <a:spcPct val="110000"/>
              </a:lnSpc>
              <a:spcAft>
                <a:spcPts val="200"/>
              </a:spcAft>
              <a:buClr>
                <a:srgbClr val="5F8AC3"/>
              </a:buClr>
            </a:pPr>
            <a:r>
              <a:rPr lang="en-US" altLang="ja-JP" sz="1200" dirty="0">
                <a:latin typeface="+mn-ea"/>
              </a:rPr>
              <a:t> </a:t>
            </a:r>
          </a:p>
          <a:p>
            <a:pPr marL="190500" indent="-190500" fontAlgn="ctr">
              <a:lnSpc>
                <a:spcPct val="110000"/>
              </a:lnSpc>
              <a:spcAft>
                <a:spcPts val="200"/>
              </a:spcAft>
              <a:buClr>
                <a:srgbClr val="5F8AC3"/>
              </a:buClr>
              <a:buFont typeface="Wingdings" panose="05000000000000000000" pitchFamily="2" charset="2"/>
              <a:buChar char="n"/>
            </a:pPr>
            <a:r>
              <a:rPr lang="ja-JP" altLang="en-US" sz="1200" noProof="1">
                <a:latin typeface="+mn-ea"/>
              </a:rPr>
              <a:t>医薬品・医療機器の流通</a:t>
            </a:r>
            <a:r>
              <a:rPr lang="en-US" altLang="ja-JP" sz="1200" noProof="1">
                <a:latin typeface="+mn-ea"/>
              </a:rPr>
              <a:t>は、</a:t>
            </a:r>
            <a:r>
              <a:rPr lang="en-US" altLang="ja-JP" sz="1200" noProof="1">
                <a:latin typeface="+mj-lt"/>
              </a:rPr>
              <a:t>KEMSA</a:t>
            </a:r>
            <a:r>
              <a:rPr lang="en-US" altLang="ja-JP" sz="1200" noProof="1">
                <a:latin typeface="+mn-ea"/>
              </a:rPr>
              <a:t>の全国の倉庫のいずれか</a:t>
            </a:r>
            <a:r>
              <a:rPr lang="ja-JP" altLang="en-US" sz="1200" noProof="1">
                <a:latin typeface="+mn-ea"/>
              </a:rPr>
              <a:t>（</a:t>
            </a:r>
            <a:r>
              <a:rPr lang="en-US" altLang="ja-JP" sz="1200" noProof="1">
                <a:latin typeface="+mn-ea"/>
              </a:rPr>
              <a:t>ナイロビ、モンバサ、ナクル、ニエリ、ガリッサ、エルドレ、キスム、カカメガなど</a:t>
            </a:r>
            <a:r>
              <a:rPr lang="ja-JP" altLang="en-US" sz="1200" noProof="1">
                <a:latin typeface="+mn-ea"/>
              </a:rPr>
              <a:t>）</a:t>
            </a:r>
            <a:r>
              <a:rPr lang="en-US" altLang="ja-JP" sz="1200" noProof="1">
                <a:latin typeface="+mn-ea"/>
              </a:rPr>
              <a:t>から</a:t>
            </a:r>
            <a:r>
              <a:rPr lang="ja-JP" altLang="en-US" sz="1200" noProof="1">
                <a:latin typeface="+mn-ea"/>
              </a:rPr>
              <a:t>配布される</a:t>
            </a:r>
            <a:r>
              <a:rPr lang="en-US" altLang="ja-JP" sz="1200" noProof="1">
                <a:latin typeface="+mn-ea"/>
              </a:rPr>
              <a:t>。</a:t>
            </a:r>
            <a:r>
              <a:rPr lang="en-US" altLang="ja-JP" sz="1200" dirty="0">
                <a:latin typeface="+mn-ea"/>
              </a:rPr>
              <a:t> </a:t>
            </a:r>
            <a:r>
              <a:rPr lang="ja-JP" altLang="en-US" sz="1200" noProof="1">
                <a:latin typeface="+mn-ea"/>
              </a:rPr>
              <a:t>医療</a:t>
            </a:r>
            <a:r>
              <a:rPr lang="en-US" altLang="ja-JP" sz="1200" noProof="1">
                <a:latin typeface="+mn-ea"/>
              </a:rPr>
              <a:t>施設は、</a:t>
            </a:r>
            <a:r>
              <a:rPr lang="en-US" altLang="ja-JP" sz="1200" noProof="1">
                <a:latin typeface="+mj-lt"/>
              </a:rPr>
              <a:t>KEMSA</a:t>
            </a:r>
            <a:r>
              <a:rPr lang="en-US" altLang="ja-JP" sz="1200" noProof="1">
                <a:latin typeface="+mn-ea"/>
              </a:rPr>
              <a:t>から定期的に製品を</a:t>
            </a:r>
            <a:r>
              <a:rPr lang="ja-JP" altLang="en-US" sz="1200" noProof="1">
                <a:latin typeface="+mn-ea"/>
              </a:rPr>
              <a:t>リクエスト</a:t>
            </a:r>
            <a:r>
              <a:rPr lang="en-US" altLang="ja-JP" sz="1200" noProof="1">
                <a:latin typeface="+mn-ea"/>
              </a:rPr>
              <a:t>するか、</a:t>
            </a:r>
            <a:r>
              <a:rPr lang="ja-JP" altLang="en-US" sz="1200" noProof="1">
                <a:latin typeface="+mn-ea"/>
              </a:rPr>
              <a:t>もしくは</a:t>
            </a:r>
            <a:r>
              <a:rPr lang="en-US" altLang="ja-JP" sz="1200" noProof="1">
                <a:latin typeface="+mj-lt"/>
              </a:rPr>
              <a:t>KEMSA</a:t>
            </a:r>
            <a:r>
              <a:rPr lang="en-US" altLang="ja-JP" sz="1200" noProof="1">
                <a:latin typeface="+mn-ea"/>
              </a:rPr>
              <a:t>が割り当て比率に従ってこれらの施設に製品を</a:t>
            </a:r>
            <a:r>
              <a:rPr lang="ja-JP" altLang="en-US" sz="1200" noProof="1">
                <a:latin typeface="+mn-ea"/>
              </a:rPr>
              <a:t>提供する</a:t>
            </a:r>
            <a:r>
              <a:rPr lang="en-US" altLang="ja-JP" sz="1200" noProof="1">
                <a:latin typeface="+mn-ea"/>
              </a:rPr>
              <a:t>。</a:t>
            </a:r>
          </a:p>
          <a:p>
            <a:pPr marL="190500" indent="-190500" fontAlgn="ctr">
              <a:lnSpc>
                <a:spcPct val="110000"/>
              </a:lnSpc>
              <a:spcAft>
                <a:spcPts val="200"/>
              </a:spcAft>
              <a:buClr>
                <a:srgbClr val="5F8AC3"/>
              </a:buClr>
              <a:buFont typeface="Wingdings" panose="05000000000000000000" pitchFamily="2" charset="2"/>
              <a:buChar char="n"/>
            </a:pPr>
            <a:endParaRPr lang="en-US" altLang="ja-JP" sz="1200" dirty="0">
              <a:latin typeface="+mn-ea"/>
            </a:endParaRPr>
          </a:p>
        </p:txBody>
      </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325268" y="6447862"/>
            <a:ext cx="8784976" cy="12311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KEMSA</a:t>
            </a:r>
            <a:r>
              <a:rPr lang="ja-JP" altLang="en-US" sz="800" dirty="0">
                <a:latin typeface="+mj-lt"/>
                <a:ea typeface="+mj-ea"/>
                <a:cs typeface="Arial" panose="020B0604020202020204" pitchFamily="34" charset="0"/>
              </a:rPr>
              <a:t>ホームページ、デスクリサーチ</a:t>
            </a: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416985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調達制度の概要 - 法規制</a:t>
            </a:r>
            <a:endParaRPr kumimoji="1" lang="ja-JP" altLang="en-US" noProof="1">
              <a:latin typeface="HGP創英角ｺﾞｼｯｸUB" panose="020B0900000000000000" pitchFamily="50" charset="-128"/>
            </a:endParaRPr>
          </a:p>
        </p:txBody>
      </p:sp>
      <p:sp>
        <p:nvSpPr>
          <p:cNvPr id="8" name="TextBox 2">
            <a:extLst>
              <a:ext uri="{FF2B5EF4-FFF2-40B4-BE49-F238E27FC236}">
                <a16:creationId xmlns:a16="http://schemas.microsoft.com/office/drawing/2014/main" id="{4D12C3F5-E02F-58C8-FF25-13A915F85089}"/>
              </a:ext>
            </a:extLst>
          </p:cNvPr>
          <p:cNvSpPr txBox="1"/>
          <p:nvPr/>
        </p:nvSpPr>
        <p:spPr>
          <a:xfrm>
            <a:off x="289924" y="1124744"/>
            <a:ext cx="9373152" cy="307777"/>
          </a:xfrm>
          <a:prstGeom prst="rect">
            <a:avLst/>
          </a:prstGeom>
          <a:solidFill>
            <a:schemeClr val="accent1"/>
          </a:solidFill>
        </p:spPr>
        <p:txBody>
          <a:bodyPr wrap="square">
            <a:spAutoFit/>
          </a:bodyPr>
          <a:lstStyle/>
          <a:p>
            <a:pPr algn="ctr"/>
            <a:r>
              <a:rPr lang="en-US" sz="1400" b="1" noProof="1">
                <a:solidFill>
                  <a:schemeClr val="bg1"/>
                </a:solidFill>
                <a:latin typeface="HGP創英角ｺﾞｼｯｸUB" panose="020B0900000000000000" pitchFamily="50" charset="-128"/>
                <a:ea typeface="HGP創英角ｺﾞｼｯｸUB" panose="020B0900000000000000" pitchFamily="50" charset="-128"/>
              </a:rPr>
              <a:t>調達プロセスに関する法規制</a:t>
            </a:r>
          </a:p>
        </p:txBody>
      </p:sp>
      <p:sp>
        <p:nvSpPr>
          <p:cNvPr id="10" name="TextBox 4">
            <a:extLst>
              <a:ext uri="{FF2B5EF4-FFF2-40B4-BE49-F238E27FC236}">
                <a16:creationId xmlns:a16="http://schemas.microsoft.com/office/drawing/2014/main" id="{43AD60DE-1A2A-9648-C9FA-63A9DEA6A137}"/>
              </a:ext>
            </a:extLst>
          </p:cNvPr>
          <p:cNvSpPr txBox="1"/>
          <p:nvPr/>
        </p:nvSpPr>
        <p:spPr>
          <a:xfrm>
            <a:off x="419075" y="1421703"/>
            <a:ext cx="9244001" cy="1213153"/>
          </a:xfrm>
          <a:prstGeom prst="rect">
            <a:avLst/>
          </a:prstGeom>
          <a:noFill/>
        </p:spPr>
        <p:txBody>
          <a:bodyPr wrap="square">
            <a:spAutoFit/>
          </a:bodyPr>
          <a:lstStyle/>
          <a:p>
            <a:pPr algn="ctr">
              <a:spcBef>
                <a:spcPts val="300"/>
              </a:spcBef>
              <a:spcAft>
                <a:spcPts val="300"/>
              </a:spcAft>
            </a:pPr>
            <a:r>
              <a:rPr lang="en-US" sz="1400" b="1" noProof="1">
                <a:solidFill>
                  <a:schemeClr val="accent1">
                    <a:lumMod val="75000"/>
                  </a:schemeClr>
                </a:solidFill>
                <a:latin typeface="+mj-lt"/>
              </a:rPr>
              <a:t>2015</a:t>
            </a:r>
            <a:r>
              <a:rPr lang="en-US" sz="1400" b="1" noProof="1">
                <a:solidFill>
                  <a:schemeClr val="accent1">
                    <a:lumMod val="75000"/>
                  </a:schemeClr>
                </a:solidFill>
                <a:latin typeface="+mn-ea"/>
              </a:rPr>
              <a:t>年公共調達及び資産処分法 </a:t>
            </a:r>
            <a:r>
              <a:rPr lang="en-US" sz="1400" b="1" noProof="1">
                <a:solidFill>
                  <a:schemeClr val="accent1">
                    <a:lumMod val="75000"/>
                  </a:schemeClr>
                </a:solidFill>
                <a:latin typeface="+mj-lt"/>
              </a:rPr>
              <a:t>（PPADA）</a:t>
            </a:r>
          </a:p>
          <a:p>
            <a:pPr marL="285750" indent="-285750">
              <a:spcBef>
                <a:spcPts val="200"/>
              </a:spcBef>
              <a:spcAft>
                <a:spcPts val="200"/>
              </a:spcAft>
              <a:buFont typeface="Arial" panose="020B0604020202020204" pitchFamily="34" charset="0"/>
              <a:buChar char="•"/>
            </a:pPr>
            <a:r>
              <a:rPr lang="en-US" sz="1200" noProof="1">
                <a:latin typeface="+mn-ea"/>
              </a:rPr>
              <a:t>この法律は、公正、衡平、透明性、競争力、持続可能性及び費用対効果の高い、公共調達及び資産処分のための 「強固」</a:t>
            </a:r>
            <a:r>
              <a:rPr lang="ja-JP" altLang="en-US" sz="1200" noProof="1">
                <a:latin typeface="+mn-ea"/>
              </a:rPr>
              <a:t>な</a:t>
            </a:r>
            <a:r>
              <a:rPr lang="en-US" sz="1200" noProof="1">
                <a:latin typeface="+mn-ea"/>
              </a:rPr>
              <a:t> 公共システムを達成することを目的として起草された。</a:t>
            </a:r>
          </a:p>
          <a:p>
            <a:pPr marL="285750" indent="-285750">
              <a:spcBef>
                <a:spcPts val="200"/>
              </a:spcBef>
              <a:spcAft>
                <a:spcPts val="200"/>
              </a:spcAft>
              <a:buFont typeface="Arial" panose="020B0604020202020204" pitchFamily="34" charset="0"/>
              <a:buChar char="•"/>
            </a:pPr>
            <a:r>
              <a:rPr lang="en-US" sz="1200" noProof="1">
                <a:latin typeface="+mn-ea"/>
              </a:rPr>
              <a:t>このポリシーは、調達計画と処理、契約管理、在庫と資産管理、資産の処分、コンプライアンスと執行のメカニズムに適用され</a:t>
            </a:r>
            <a:r>
              <a:rPr lang="ja-JP" altLang="en-US" sz="1200" noProof="1">
                <a:latin typeface="+mn-ea"/>
              </a:rPr>
              <a:t>る</a:t>
            </a:r>
            <a:r>
              <a:rPr lang="en-US" sz="1200" noProof="1">
                <a:latin typeface="+mn-ea"/>
              </a:rPr>
              <a:t>。</a:t>
            </a:r>
          </a:p>
          <a:p>
            <a:pPr marL="285750" indent="-285750">
              <a:spcBef>
                <a:spcPts val="200"/>
              </a:spcBef>
              <a:spcAft>
                <a:spcPts val="200"/>
              </a:spcAft>
              <a:buFont typeface="Arial" panose="020B0604020202020204" pitchFamily="34" charset="0"/>
              <a:buChar char="•"/>
            </a:pPr>
            <a:r>
              <a:rPr lang="en-US" sz="1200" noProof="1">
                <a:latin typeface="+mn-ea"/>
              </a:rPr>
              <a:t>この法律は、公共調達及び処分活動に関与するすべての公共団体及びその他の利害関係者に指示を与える。</a:t>
            </a:r>
          </a:p>
        </p:txBody>
      </p:sp>
      <p:sp>
        <p:nvSpPr>
          <p:cNvPr id="17" name="TextBox 6">
            <a:extLst>
              <a:ext uri="{FF2B5EF4-FFF2-40B4-BE49-F238E27FC236}">
                <a16:creationId xmlns:a16="http://schemas.microsoft.com/office/drawing/2014/main" id="{08204CE4-B034-CE12-6511-2CE3D2F8C029}"/>
              </a:ext>
            </a:extLst>
          </p:cNvPr>
          <p:cNvSpPr txBox="1"/>
          <p:nvPr/>
        </p:nvSpPr>
        <p:spPr>
          <a:xfrm>
            <a:off x="419075" y="2813397"/>
            <a:ext cx="9286900" cy="1551707"/>
          </a:xfrm>
          <a:prstGeom prst="rect">
            <a:avLst/>
          </a:prstGeom>
          <a:noFill/>
        </p:spPr>
        <p:txBody>
          <a:bodyPr wrap="square">
            <a:spAutoFit/>
          </a:bodyPr>
          <a:lstStyle/>
          <a:p>
            <a:pPr algn="ctr">
              <a:spcBef>
                <a:spcPts val="300"/>
              </a:spcBef>
              <a:spcAft>
                <a:spcPts val="300"/>
              </a:spcAft>
            </a:pPr>
            <a:r>
              <a:rPr lang="en-US" sz="1400" b="1" noProof="1">
                <a:solidFill>
                  <a:schemeClr val="accent1">
                    <a:lumMod val="75000"/>
                  </a:schemeClr>
                </a:solidFill>
                <a:latin typeface="+mj-lt"/>
              </a:rPr>
              <a:t>2020</a:t>
            </a:r>
            <a:r>
              <a:rPr lang="en-US" sz="1400" b="1" noProof="1">
                <a:solidFill>
                  <a:schemeClr val="accent1">
                    <a:lumMod val="75000"/>
                  </a:schemeClr>
                </a:solidFill>
                <a:latin typeface="+mn-ea"/>
              </a:rPr>
              <a:t>年公共調達及び資産処分規則 </a:t>
            </a:r>
            <a:r>
              <a:rPr lang="en-US" sz="1400" b="1" noProof="1">
                <a:solidFill>
                  <a:schemeClr val="accent1">
                    <a:lumMod val="75000"/>
                  </a:schemeClr>
                </a:solidFill>
                <a:latin typeface="+mj-lt"/>
              </a:rPr>
              <a:t>（PPADR）</a:t>
            </a:r>
          </a:p>
          <a:p>
            <a:pPr>
              <a:spcBef>
                <a:spcPts val="600"/>
              </a:spcBef>
              <a:spcAft>
                <a:spcPts val="600"/>
              </a:spcAft>
            </a:pPr>
            <a:r>
              <a:rPr lang="en-US" sz="1200" noProof="1">
                <a:latin typeface="+mn-ea"/>
              </a:rPr>
              <a:t>新しい規則に示された主な変更には、次のようなものがあ</a:t>
            </a:r>
            <a:r>
              <a:rPr lang="ja-JP" altLang="en-US" sz="1200" noProof="1">
                <a:latin typeface="+mn-ea"/>
              </a:rPr>
              <a:t>る</a:t>
            </a:r>
            <a:r>
              <a:rPr lang="en-US" sz="1200" noProof="1">
                <a:latin typeface="+mn-ea"/>
              </a:rPr>
              <a:t>。</a:t>
            </a:r>
          </a:p>
          <a:p>
            <a:pPr marL="171450" indent="-171450">
              <a:spcBef>
                <a:spcPts val="200"/>
              </a:spcBef>
              <a:spcAft>
                <a:spcPts val="200"/>
              </a:spcAft>
              <a:buFont typeface="Arial" panose="020B0604020202020204" pitchFamily="34" charset="0"/>
              <a:buChar char="•"/>
            </a:pPr>
            <a:r>
              <a:rPr lang="en-US" sz="1200" noProof="1">
                <a:latin typeface="+mn-ea"/>
              </a:rPr>
              <a:t>ケニア政府と外国の政府、機関、団体又は多数国間機関との間の多数国間協定に関する法律の規定の適用除外</a:t>
            </a:r>
            <a:r>
              <a:rPr lang="ja-JP" altLang="en-US" sz="1200" noProof="1">
                <a:latin typeface="+mn-ea"/>
              </a:rPr>
              <a:t>。</a:t>
            </a:r>
            <a:endParaRPr lang="en-US" sz="1200" noProof="1">
              <a:latin typeface="+mn-ea"/>
            </a:endParaRPr>
          </a:p>
          <a:p>
            <a:pPr marL="171450" indent="-171450">
              <a:spcBef>
                <a:spcPts val="200"/>
              </a:spcBef>
              <a:spcAft>
                <a:spcPts val="200"/>
              </a:spcAft>
              <a:buFont typeface="Arial" panose="020B0604020202020204" pitchFamily="34" charset="0"/>
              <a:buChar char="•"/>
            </a:pPr>
            <a:r>
              <a:rPr lang="en-US" sz="1200" noProof="1">
                <a:latin typeface="+mn-ea"/>
              </a:rPr>
              <a:t>入札者が法の規定に違反した場合における聴聞の手続の導入。</a:t>
            </a:r>
            <a:r>
              <a:rPr lang="en-US" sz="1200" dirty="0">
                <a:latin typeface="+mn-ea"/>
              </a:rPr>
              <a:t> </a:t>
            </a:r>
            <a:r>
              <a:rPr lang="en-US" sz="1200" noProof="1">
                <a:latin typeface="+mn-ea"/>
              </a:rPr>
              <a:t>公共調達規制当局による電子調達システムの採用のためのガイドラインと手順の追加と中央オンラインポータルの開発</a:t>
            </a:r>
            <a:r>
              <a:rPr lang="ja-JP" altLang="en-US" sz="1200" noProof="1">
                <a:latin typeface="+mn-ea"/>
              </a:rPr>
              <a:t>。</a:t>
            </a:r>
            <a:endParaRPr lang="en-US" sz="1200" noProof="1">
              <a:latin typeface="+mn-ea"/>
            </a:endParaRPr>
          </a:p>
          <a:p>
            <a:pPr marL="171450" indent="-171450">
              <a:spcBef>
                <a:spcPts val="200"/>
              </a:spcBef>
              <a:spcAft>
                <a:spcPts val="200"/>
              </a:spcAft>
              <a:buFont typeface="Arial" panose="020B0604020202020204" pitchFamily="34" charset="0"/>
              <a:buChar char="•"/>
            </a:pPr>
            <a:r>
              <a:rPr lang="en-US" sz="1200" noProof="1">
                <a:latin typeface="+mn-ea"/>
              </a:rPr>
              <a:t>ケニア国民の雇用を確保するために、調達機関が適用すべき優先権及び留保に関する規定並びに落札者が満たすべき更なる要件</a:t>
            </a:r>
            <a:r>
              <a:rPr lang="ja-JP" altLang="en-US" sz="1200" noProof="1">
                <a:latin typeface="+mn-ea"/>
              </a:rPr>
              <a:t>。</a:t>
            </a:r>
            <a:endParaRPr lang="en-US" sz="1200" noProof="1">
              <a:latin typeface="+mn-ea"/>
            </a:endParaRPr>
          </a:p>
        </p:txBody>
      </p:sp>
      <p:sp>
        <p:nvSpPr>
          <p:cNvPr id="18" name="TextBox 8">
            <a:extLst>
              <a:ext uri="{FF2B5EF4-FFF2-40B4-BE49-F238E27FC236}">
                <a16:creationId xmlns:a16="http://schemas.microsoft.com/office/drawing/2014/main" id="{B5FDD359-65B2-C84B-0CE5-7C8D84A25889}"/>
              </a:ext>
            </a:extLst>
          </p:cNvPr>
          <p:cNvSpPr txBox="1"/>
          <p:nvPr/>
        </p:nvSpPr>
        <p:spPr>
          <a:xfrm>
            <a:off x="311648" y="4460637"/>
            <a:ext cx="9380026" cy="307777"/>
          </a:xfrm>
          <a:prstGeom prst="rect">
            <a:avLst/>
          </a:prstGeom>
          <a:solidFill>
            <a:schemeClr val="accent1"/>
          </a:solidFill>
        </p:spPr>
        <p:txBody>
          <a:bodyPr wrap="square">
            <a:spAutoFit/>
          </a:bodyPr>
          <a:lstStyle/>
          <a:p>
            <a:pPr algn="ctr"/>
            <a:r>
              <a:rPr lang="en-US" sz="1400" b="1" noProof="1">
                <a:solidFill>
                  <a:schemeClr val="bg1"/>
                </a:solidFill>
                <a:latin typeface="HGP創英角ｺﾞｼｯｸUB" panose="020B0900000000000000" pitchFamily="50" charset="-128"/>
                <a:ea typeface="HGP創英角ｺﾞｼｯｸUB" panose="020B0900000000000000" pitchFamily="50" charset="-128"/>
              </a:rPr>
              <a:t>調達プロセスに関連するその他の法規制</a:t>
            </a:r>
          </a:p>
        </p:txBody>
      </p:sp>
      <p:sp>
        <p:nvSpPr>
          <p:cNvPr id="19" name="TextBox 10">
            <a:extLst>
              <a:ext uri="{FF2B5EF4-FFF2-40B4-BE49-F238E27FC236}">
                <a16:creationId xmlns:a16="http://schemas.microsoft.com/office/drawing/2014/main" id="{61CA005C-0486-1885-998D-FA414648909E}"/>
              </a:ext>
            </a:extLst>
          </p:cNvPr>
          <p:cNvSpPr txBox="1"/>
          <p:nvPr/>
        </p:nvSpPr>
        <p:spPr>
          <a:xfrm>
            <a:off x="248761" y="5403103"/>
            <a:ext cx="4752975" cy="492443"/>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2012</a:t>
            </a:r>
            <a:r>
              <a:rPr lang="en-US" sz="1400" b="1" noProof="1">
                <a:solidFill>
                  <a:schemeClr val="accent1">
                    <a:lumMod val="75000"/>
                  </a:schemeClr>
                </a:solidFill>
                <a:latin typeface="+mn-ea"/>
              </a:rPr>
              <a:t>年財政管理法 </a:t>
            </a:r>
            <a:r>
              <a:rPr lang="en-US" sz="1400" b="1" noProof="1">
                <a:solidFill>
                  <a:schemeClr val="accent1">
                    <a:lumMod val="75000"/>
                  </a:schemeClr>
                </a:solidFill>
                <a:latin typeface="+mj-lt"/>
              </a:rPr>
              <a:t>（PFMA）</a:t>
            </a:r>
            <a:r>
              <a:rPr lang="ja-JP" altLang="en-US" sz="1400" b="1" noProof="1">
                <a:solidFill>
                  <a:schemeClr val="accent1">
                    <a:lumMod val="75000"/>
                  </a:schemeClr>
                </a:solidFill>
                <a:latin typeface="+mj-lt"/>
              </a:rPr>
              <a:t>：</a:t>
            </a:r>
            <a:r>
              <a:rPr lang="en-US" sz="1200" noProof="1">
                <a:latin typeface="+mn-ea"/>
              </a:rPr>
              <a:t>憲法の原則に沿った適切な財政管理を目指し説明責任、透明性、効率性を確保する</a:t>
            </a:r>
            <a:r>
              <a:rPr lang="ja-JP" altLang="en-US" sz="1200" noProof="1">
                <a:latin typeface="+mn-ea"/>
              </a:rPr>
              <a:t>。</a:t>
            </a:r>
            <a:endParaRPr lang="en-US" sz="1400" b="1" dirty="0">
              <a:solidFill>
                <a:schemeClr val="accent1">
                  <a:lumMod val="75000"/>
                </a:schemeClr>
              </a:solidFill>
              <a:latin typeface="+mn-ea"/>
            </a:endParaRPr>
          </a:p>
        </p:txBody>
      </p:sp>
      <p:sp>
        <p:nvSpPr>
          <p:cNvPr id="20" name="TextBox 11">
            <a:extLst>
              <a:ext uri="{FF2B5EF4-FFF2-40B4-BE49-F238E27FC236}">
                <a16:creationId xmlns:a16="http://schemas.microsoft.com/office/drawing/2014/main" id="{DE4D46EB-BF87-802F-179F-61DCD3DAD31E}"/>
              </a:ext>
            </a:extLst>
          </p:cNvPr>
          <p:cNvSpPr txBox="1"/>
          <p:nvPr/>
        </p:nvSpPr>
        <p:spPr>
          <a:xfrm>
            <a:off x="229528" y="4825383"/>
            <a:ext cx="4752975" cy="492443"/>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2003</a:t>
            </a:r>
            <a:r>
              <a:rPr lang="en-US" sz="1400" b="1" noProof="1">
                <a:solidFill>
                  <a:schemeClr val="accent1">
                    <a:lumMod val="75000"/>
                  </a:schemeClr>
                </a:solidFill>
                <a:latin typeface="+mn-ea"/>
              </a:rPr>
              <a:t>年公務員倫理法</a:t>
            </a:r>
            <a:r>
              <a:rPr lang="ja-JP" altLang="en-US" sz="1400" b="1" noProof="1">
                <a:solidFill>
                  <a:schemeClr val="accent1">
                    <a:lumMod val="75000"/>
                  </a:schemeClr>
                </a:solidFill>
                <a:latin typeface="+mn-ea"/>
              </a:rPr>
              <a:t>：</a:t>
            </a:r>
            <a:r>
              <a:rPr lang="en-US" sz="1200" noProof="1">
                <a:latin typeface="+mn-ea"/>
              </a:rPr>
              <a:t>透明性を促進するために特定の公務員に財務情報の開示を義務付ける</a:t>
            </a:r>
            <a:r>
              <a:rPr lang="ja-JP" altLang="en-US" sz="1200" noProof="1">
                <a:latin typeface="+mn-ea"/>
              </a:rPr>
              <a:t>。</a:t>
            </a:r>
            <a:endParaRPr lang="en-US" sz="1400" b="1" dirty="0">
              <a:solidFill>
                <a:schemeClr val="accent1">
                  <a:lumMod val="75000"/>
                </a:schemeClr>
              </a:solidFill>
              <a:latin typeface="+mn-ea"/>
            </a:endParaRPr>
          </a:p>
        </p:txBody>
      </p:sp>
      <p:sp>
        <p:nvSpPr>
          <p:cNvPr id="21" name="TextBox 13">
            <a:extLst>
              <a:ext uri="{FF2B5EF4-FFF2-40B4-BE49-F238E27FC236}">
                <a16:creationId xmlns:a16="http://schemas.microsoft.com/office/drawing/2014/main" id="{E9745BEC-7DDA-C9DB-19B0-BE3626747ADB}"/>
              </a:ext>
            </a:extLst>
          </p:cNvPr>
          <p:cNvSpPr txBox="1"/>
          <p:nvPr/>
        </p:nvSpPr>
        <p:spPr>
          <a:xfrm>
            <a:off x="4931774" y="5390657"/>
            <a:ext cx="4917770" cy="677108"/>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2015</a:t>
            </a:r>
            <a:r>
              <a:rPr lang="en-US" sz="1400" b="1" noProof="1">
                <a:solidFill>
                  <a:schemeClr val="accent1">
                    <a:lumMod val="75000"/>
                  </a:schemeClr>
                </a:solidFill>
                <a:latin typeface="+mn-ea"/>
              </a:rPr>
              <a:t>年公開監査法</a:t>
            </a:r>
            <a:r>
              <a:rPr lang="ja-JP" altLang="en-US" sz="1400" b="1" noProof="1">
                <a:solidFill>
                  <a:schemeClr val="accent1">
                    <a:lumMod val="75000"/>
                  </a:schemeClr>
                </a:solidFill>
                <a:latin typeface="+mn-ea"/>
              </a:rPr>
              <a:t>：</a:t>
            </a:r>
            <a:r>
              <a:rPr lang="en-US" sz="1200" noProof="1">
                <a:latin typeface="+mn-ea"/>
              </a:rPr>
              <a:t>会計監査人に、資金の効果的かつ効率的な適用を確保するために、関連する公的機関において監査活動を実施する権限を与える</a:t>
            </a:r>
            <a:r>
              <a:rPr lang="ja-JP" altLang="en-US" sz="1200" noProof="1">
                <a:latin typeface="+mn-ea"/>
              </a:rPr>
              <a:t>。</a:t>
            </a:r>
            <a:endParaRPr lang="en-US" sz="1400" b="1" dirty="0">
              <a:solidFill>
                <a:schemeClr val="accent1">
                  <a:lumMod val="75000"/>
                </a:schemeClr>
              </a:solidFill>
              <a:latin typeface="+mn-ea"/>
            </a:endParaRPr>
          </a:p>
        </p:txBody>
      </p:sp>
      <p:sp>
        <p:nvSpPr>
          <p:cNvPr id="22" name="TextBox 14">
            <a:extLst>
              <a:ext uri="{FF2B5EF4-FFF2-40B4-BE49-F238E27FC236}">
                <a16:creationId xmlns:a16="http://schemas.microsoft.com/office/drawing/2014/main" id="{A7D30D16-D1DD-9196-8E88-E14D56CE5171}"/>
              </a:ext>
            </a:extLst>
          </p:cNvPr>
          <p:cNvSpPr txBox="1"/>
          <p:nvPr/>
        </p:nvSpPr>
        <p:spPr>
          <a:xfrm>
            <a:off x="4938774" y="4818810"/>
            <a:ext cx="4752975" cy="492443"/>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2003</a:t>
            </a:r>
            <a:r>
              <a:rPr lang="en-US" sz="1400" b="1" noProof="1">
                <a:solidFill>
                  <a:schemeClr val="accent1">
                    <a:lumMod val="75000"/>
                  </a:schemeClr>
                </a:solidFill>
                <a:latin typeface="+mn-ea"/>
              </a:rPr>
              <a:t>年腐敗防止・経済犯罪防止法</a:t>
            </a:r>
            <a:r>
              <a:rPr lang="ja-JP" altLang="en-US" sz="1400" b="1" noProof="1">
                <a:solidFill>
                  <a:schemeClr val="accent1">
                    <a:lumMod val="75000"/>
                  </a:schemeClr>
                </a:solidFill>
                <a:latin typeface="+mn-ea"/>
              </a:rPr>
              <a:t>：</a:t>
            </a:r>
            <a:r>
              <a:rPr lang="en-US" sz="1200" noProof="1">
                <a:latin typeface="+mn-ea"/>
              </a:rPr>
              <a:t>入札プロセス内で公共財産と歳入を保護するための措置を含む</a:t>
            </a:r>
            <a:r>
              <a:rPr lang="ja-JP" altLang="en-US" sz="1200" noProof="1">
                <a:latin typeface="+mn-ea"/>
              </a:rPr>
              <a:t>。</a:t>
            </a:r>
            <a:endParaRPr lang="en-US" sz="1400" b="1" dirty="0">
              <a:solidFill>
                <a:schemeClr val="accent1">
                  <a:lumMod val="75000"/>
                </a:schemeClr>
              </a:solidFill>
              <a:latin typeface="+mn-ea"/>
            </a:endParaRPr>
          </a:p>
        </p:txBody>
      </p:sp>
      <p:cxnSp>
        <p:nvCxnSpPr>
          <p:cNvPr id="23" name="Straight Connector 15">
            <a:extLst>
              <a:ext uri="{FF2B5EF4-FFF2-40B4-BE49-F238E27FC236}">
                <a16:creationId xmlns:a16="http://schemas.microsoft.com/office/drawing/2014/main" id="{4172760F-5005-8C30-DDB8-06D525D948E0}"/>
              </a:ext>
            </a:extLst>
          </p:cNvPr>
          <p:cNvCxnSpPr>
            <a:cxnSpLocks/>
          </p:cNvCxnSpPr>
          <p:nvPr/>
        </p:nvCxnSpPr>
        <p:spPr>
          <a:xfrm>
            <a:off x="200472" y="2681494"/>
            <a:ext cx="9462604"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0082ECD-0B19-13A5-CEDF-D3EB596C5209}"/>
              </a:ext>
            </a:extLst>
          </p:cNvPr>
          <p:cNvSpPr txBox="1"/>
          <p:nvPr/>
        </p:nvSpPr>
        <p:spPr bwMode="gray">
          <a:xfrm>
            <a:off x="191681" y="6278623"/>
            <a:ext cx="9361466" cy="338554"/>
          </a:xfrm>
          <a:prstGeom prst="rect">
            <a:avLst/>
          </a:prstGeom>
          <a:noFill/>
        </p:spPr>
        <p:txBody>
          <a:bodyPr wrap="square">
            <a:spAutoFit/>
          </a:bodyPr>
          <a:lstStyle/>
          <a:p>
            <a:r>
              <a:rPr kumimoji="1" lang="ja-JP" altLang="en-US" sz="800" noProof="1">
                <a:latin typeface="+mj-lt"/>
              </a:rPr>
              <a:t>（出所）</a:t>
            </a:r>
            <a:r>
              <a:rPr kumimoji="1" lang="en-US" altLang="ja-JP" sz="800" noProof="1">
                <a:latin typeface="+mj-lt"/>
              </a:rPr>
              <a:t>Public Procurement Regulatory Authority</a:t>
            </a:r>
            <a:r>
              <a:rPr kumimoji="1" lang="ja-JP" altLang="en-US" sz="800" noProof="1">
                <a:latin typeface="+mj-lt"/>
              </a:rPr>
              <a:t>ホームページ／</a:t>
            </a:r>
            <a:r>
              <a:rPr kumimoji="1" lang="en-US" altLang="ja-JP" sz="800" noProof="1">
                <a:latin typeface="+mj-lt"/>
              </a:rPr>
              <a:t>KEY CHANGES INTRODUCED BY THE RECENTLY PUBLISHED PUBLIC PROCUREMENT AND ASSET DISPOSAL REGULATIONS, 2020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noProof="1">
              <a:latin typeface="+mj-lt"/>
            </a:endParaRPr>
          </a:p>
        </p:txBody>
      </p:sp>
      <p:sp>
        <p:nvSpPr>
          <p:cNvPr id="5" name="タイトル 4">
            <a:extLst>
              <a:ext uri="{FF2B5EF4-FFF2-40B4-BE49-F238E27FC236}">
                <a16:creationId xmlns:a16="http://schemas.microsoft.com/office/drawing/2014/main" id="{0329C120-C10F-4E40-3D0F-82668F3CEE2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1873250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調達システムの概要 - </a:t>
            </a:r>
            <a:r>
              <a:rPr lang="en-US" altLang="ja-JP" noProof="1">
                <a:latin typeface="+mj-lt"/>
              </a:rPr>
              <a:t>KEMSA</a:t>
            </a:r>
            <a:r>
              <a:rPr lang="en-US" altLang="ja-JP" noProof="1">
                <a:latin typeface="HGP創英角ｺﾞｼｯｸUB" panose="020B0900000000000000" pitchFamily="50" charset="-128"/>
              </a:rPr>
              <a:t>のビジネスモデル</a:t>
            </a:r>
            <a:endParaRPr kumimoji="1" lang="ja-JP" altLang="en-US" noProof="1">
              <a:latin typeface="HGP創英角ｺﾞｼｯｸUB" panose="020B0900000000000000" pitchFamily="50" charset="-128"/>
            </a:endParaRPr>
          </a:p>
        </p:txBody>
      </p:sp>
      <p:graphicFrame>
        <p:nvGraphicFramePr>
          <p:cNvPr id="3" name="表 4">
            <a:extLst>
              <a:ext uri="{FF2B5EF4-FFF2-40B4-BE49-F238E27FC236}">
                <a16:creationId xmlns:a16="http://schemas.microsoft.com/office/drawing/2014/main" id="{2673CE05-D850-4B46-847E-0B9556394374}"/>
              </a:ext>
            </a:extLst>
          </p:cNvPr>
          <p:cNvGraphicFramePr>
            <a:graphicFrameLocks noGrp="1"/>
          </p:cNvGraphicFramePr>
          <p:nvPr>
            <p:extLst>
              <p:ext uri="{D42A27DB-BD31-4B8C-83A1-F6EECF244321}">
                <p14:modId xmlns:p14="http://schemas.microsoft.com/office/powerpoint/2010/main" val="2522743755"/>
              </p:ext>
            </p:extLst>
          </p:nvPr>
        </p:nvGraphicFramePr>
        <p:xfrm>
          <a:off x="200025" y="1052736"/>
          <a:ext cx="9361040" cy="5147204"/>
        </p:xfrm>
        <a:graphic>
          <a:graphicData uri="http://schemas.openxmlformats.org/drawingml/2006/table">
            <a:tbl>
              <a:tblPr firstRow="1" bandRow="1">
                <a:tableStyleId>{93296810-A885-4BE3-A3E7-6D5BEEA58F35}</a:tableStyleId>
              </a:tblPr>
              <a:tblGrid>
                <a:gridCol w="3744863">
                  <a:extLst>
                    <a:ext uri="{9D8B030D-6E8A-4147-A177-3AD203B41FA5}">
                      <a16:colId xmlns:a16="http://schemas.microsoft.com/office/drawing/2014/main" val="3415338459"/>
                    </a:ext>
                  </a:extLst>
                </a:gridCol>
                <a:gridCol w="5616177">
                  <a:extLst>
                    <a:ext uri="{9D8B030D-6E8A-4147-A177-3AD203B41FA5}">
                      <a16:colId xmlns:a16="http://schemas.microsoft.com/office/drawing/2014/main" val="2671346666"/>
                    </a:ext>
                  </a:extLst>
                </a:gridCol>
              </a:tblGrid>
              <a:tr h="381172">
                <a:tc>
                  <a:txBody>
                    <a:bodyPr/>
                    <a:lstStyle/>
                    <a:p>
                      <a:pPr algn="ctr"/>
                      <a:r>
                        <a:rPr kumimoji="1" lang="ja-JP" altLang="en-US" sz="1400" dirty="0">
                          <a:latin typeface="ＭＳ Ｐゴシック 本文"/>
                          <a:cs typeface="Calibri" panose="020F0502020204030204" pitchFamily="34" charset="0"/>
                        </a:rPr>
                        <a:t>機能</a:t>
                      </a:r>
                    </a:p>
                  </a:txBody>
                  <a:tcPr/>
                </a:tc>
                <a:tc>
                  <a:txBody>
                    <a:bodyPr/>
                    <a:lstStyle/>
                    <a:p>
                      <a:pPr algn="ctr"/>
                      <a:r>
                        <a:rPr kumimoji="1" lang="en-US" altLang="ja-JP" sz="1400" noProof="1">
                          <a:latin typeface="+mj-lt"/>
                          <a:cs typeface="Calibri" panose="020F0502020204030204" pitchFamily="34" charset="0"/>
                        </a:rPr>
                        <a:t>KEMSA</a:t>
                      </a:r>
                      <a:r>
                        <a:rPr kumimoji="1" lang="en-US" altLang="ja-JP" sz="1400" noProof="1">
                          <a:latin typeface="ＭＳ Ｐゴシック 本文"/>
                          <a:cs typeface="Calibri" panose="020F0502020204030204" pitchFamily="34" charset="0"/>
                        </a:rPr>
                        <a:t>のモデル</a:t>
                      </a:r>
                      <a:r>
                        <a:rPr kumimoji="1" lang="ja-JP" altLang="en-US" sz="1400" noProof="1">
                          <a:latin typeface="ＭＳ Ｐゴシック 本文"/>
                          <a:cs typeface="Calibri" panose="020F0502020204030204" pitchFamily="34" charset="0"/>
                        </a:rPr>
                        <a:t>・役割</a:t>
                      </a:r>
                      <a:endParaRPr kumimoji="1" lang="ja-JP" altLang="en-US" sz="1400" dirty="0">
                        <a:latin typeface="ＭＳ Ｐゴシック 本文"/>
                        <a:cs typeface="Calibri" panose="020F0502020204030204" pitchFamily="34" charset="0"/>
                      </a:endParaRPr>
                    </a:p>
                  </a:txBody>
                  <a:tcPr/>
                </a:tc>
                <a:extLst>
                  <a:ext uri="{0D108BD9-81ED-4DB2-BD59-A6C34878D82A}">
                    <a16:rowId xmlns:a16="http://schemas.microsoft.com/office/drawing/2014/main" val="2623013569"/>
                  </a:ext>
                </a:extLst>
              </a:tr>
              <a:tr h="346959">
                <a:tc>
                  <a:txBody>
                    <a:bodyPr/>
                    <a:lstStyle/>
                    <a:p>
                      <a:r>
                        <a:rPr kumimoji="1" lang="en-US" altLang="ja-JP" sz="1400" noProof="1">
                          <a:latin typeface="ＭＳ Ｐゴシック 本文"/>
                          <a:cs typeface="Calibri" panose="020F0502020204030204" pitchFamily="34" charset="0"/>
                        </a:rPr>
                        <a:t>メーカー/サプライヤーから調達</a:t>
                      </a:r>
                      <a:r>
                        <a:rPr kumimoji="1" lang="ja-JP" altLang="en-US" sz="1400" noProof="1">
                          <a:latin typeface="ＭＳ Ｐゴシック 本文"/>
                          <a:cs typeface="Calibri" panose="020F0502020204030204" pitchFamily="34" charset="0"/>
                        </a:rPr>
                        <a:t>する機関・組織</a:t>
                      </a:r>
                      <a:endParaRPr kumimoji="1" lang="ja-JP" altLang="en-US" sz="1400" dirty="0">
                        <a:latin typeface="ＭＳ Ｐゴシック 本文"/>
                        <a:cs typeface="Calibri" panose="020F0502020204030204" pitchFamily="34" charset="0"/>
                      </a:endParaRPr>
                    </a:p>
                  </a:txBody>
                  <a:tcPr/>
                </a:tc>
                <a:tc>
                  <a:txBody>
                    <a:bodyPr/>
                    <a:lstStyle/>
                    <a:p>
                      <a:r>
                        <a:rPr kumimoji="1" lang="en-US" altLang="ja-JP" sz="1200" noProof="1">
                          <a:latin typeface="+mj-lt"/>
                          <a:cs typeface="Calibri" panose="020F0502020204030204" pitchFamily="34" charset="0"/>
                        </a:rPr>
                        <a:t>KEMSA</a:t>
                      </a:r>
                      <a:r>
                        <a:rPr kumimoji="1" lang="en-US" altLang="ja-JP" sz="1200" noProof="1">
                          <a:latin typeface="ＭＳ Ｐゴシック 本文"/>
                          <a:cs typeface="Calibri" panose="020F0502020204030204" pitchFamily="34" charset="0"/>
                        </a:rPr>
                        <a:t> </a:t>
                      </a:r>
                      <a:r>
                        <a:rPr kumimoji="1" lang="ja-JP" altLang="en-US" sz="1200" noProof="1">
                          <a:latin typeface="ＭＳ Ｐゴシック 本文"/>
                          <a:cs typeface="Calibri" panose="020F0502020204030204" pitchFamily="34" charset="0"/>
                        </a:rPr>
                        <a:t>（</a:t>
                      </a:r>
                      <a:r>
                        <a:rPr kumimoji="1" lang="en-US" altLang="ja-JP" sz="1200" noProof="1">
                          <a:latin typeface="+mj-lt"/>
                          <a:cs typeface="Calibri" panose="020F0502020204030204" pitchFamily="34" charset="0"/>
                        </a:rPr>
                        <a:t>HIV/AIDS</a:t>
                      </a:r>
                      <a:r>
                        <a:rPr kumimoji="1" lang="ja-JP" altLang="en-US" sz="1200" noProof="1">
                          <a:latin typeface="ＭＳ Ｐゴシック 本文"/>
                          <a:cs typeface="Calibri" panose="020F0502020204030204" pitchFamily="34" charset="0"/>
                        </a:rPr>
                        <a:t>、マラリア、結核、</a:t>
                      </a:r>
                      <a:r>
                        <a:rPr kumimoji="1" lang="en-US" altLang="zh-TW" sz="1200" noProof="1">
                          <a:latin typeface="+mj-lt"/>
                          <a:cs typeface="Calibri" panose="020F0502020204030204" pitchFamily="34" charset="0"/>
                        </a:rPr>
                        <a:t>RH</a:t>
                      </a:r>
                      <a:r>
                        <a:rPr kumimoji="1" lang="zh-TW" altLang="en-US" sz="1200" noProof="1">
                          <a:latin typeface="ＭＳ Ｐゴシック 本文"/>
                          <a:cs typeface="Calibri" panose="020F0502020204030204" pitchFamily="34" charset="0"/>
                        </a:rPr>
                        <a:t>式血液型不適合</a:t>
                      </a:r>
                      <a:r>
                        <a:rPr kumimoji="1" lang="ja-JP" altLang="en-US" sz="1200" noProof="1">
                          <a:latin typeface="ＭＳ Ｐゴシック 本文"/>
                          <a:cs typeface="Calibri" panose="020F0502020204030204" pitchFamily="34" charset="0"/>
                        </a:rPr>
                        <a:t>における治療薬</a:t>
                      </a:r>
                      <a:r>
                        <a:rPr kumimoji="1" lang="en-US" altLang="ja-JP" sz="1200" noProof="1">
                          <a:latin typeface="ＭＳ Ｐゴシック 本文"/>
                          <a:cs typeface="Calibri" panose="020F0502020204030204" pitchFamily="34" charset="0"/>
                        </a:rPr>
                        <a:t>を除く</a:t>
                      </a:r>
                      <a:r>
                        <a:rPr kumimoji="1" lang="ja-JP" altLang="en-US" sz="1200" noProof="1">
                          <a:latin typeface="ＭＳ Ｐゴシック 本文"/>
                          <a:cs typeface="Calibri" panose="020F0502020204030204" pitchFamily="34" charset="0"/>
                        </a:rPr>
                        <a:t>）</a:t>
                      </a:r>
                      <a:endParaRPr kumimoji="1" lang="ja-JP" altLang="en-US" sz="1200" dirty="0">
                        <a:latin typeface="ＭＳ Ｐゴシック 本文"/>
                        <a:cs typeface="Calibri" panose="020F0502020204030204" pitchFamily="34" charset="0"/>
                      </a:endParaRPr>
                    </a:p>
                  </a:txBody>
                  <a:tcPr/>
                </a:tc>
                <a:extLst>
                  <a:ext uri="{0D108BD9-81ED-4DB2-BD59-A6C34878D82A}">
                    <a16:rowId xmlns:a16="http://schemas.microsoft.com/office/drawing/2014/main" val="1823257750"/>
                  </a:ext>
                </a:extLst>
              </a:tr>
              <a:tr h="711077">
                <a:tc>
                  <a:txBody>
                    <a:bodyPr/>
                    <a:lstStyle/>
                    <a:p>
                      <a:r>
                        <a:rPr kumimoji="1" lang="en-US" altLang="ja-JP" sz="1400" noProof="1">
                          <a:latin typeface="ＭＳ Ｐゴシック 本文"/>
                          <a:cs typeface="Calibri" panose="020F0502020204030204" pitchFamily="34" charset="0"/>
                        </a:rPr>
                        <a:t>注文す</a:t>
                      </a:r>
                      <a:r>
                        <a:rPr kumimoji="1" lang="ja-JP" altLang="en-US" sz="1400" noProof="1">
                          <a:latin typeface="ＭＳ Ｐゴシック 本文"/>
                          <a:cs typeface="Calibri" panose="020F0502020204030204" pitchFamily="34" charset="0"/>
                        </a:rPr>
                        <a:t>る機関・組織</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カウンティが、地域内の</a:t>
                      </a:r>
                      <a:r>
                        <a:rPr kumimoji="1" lang="en-US" altLang="ja-JP" sz="1200" kern="1200" noProof="1">
                          <a:solidFill>
                            <a:schemeClr val="dk1"/>
                          </a:solidFill>
                          <a:latin typeface="ＭＳ Ｐゴシック 本文"/>
                          <a:ea typeface="+mn-ea"/>
                          <a:cs typeface="Calibri" panose="020F0502020204030204" pitchFamily="34" charset="0"/>
                        </a:rPr>
                        <a:t>すべての医療施設に代わって注文を出</a:t>
                      </a:r>
                      <a:r>
                        <a:rPr kumimoji="1" lang="ja-JP" altLang="en-US" sz="1200" kern="1200" noProof="1">
                          <a:solidFill>
                            <a:schemeClr val="dk1"/>
                          </a:solidFill>
                          <a:latin typeface="ＭＳ Ｐゴシック 本文"/>
                          <a:ea typeface="+mn-ea"/>
                          <a:cs typeface="Calibri" panose="020F0502020204030204" pitchFamily="34" charset="0"/>
                        </a:rPr>
                        <a:t>す。</a:t>
                      </a:r>
                      <a:endParaRPr kumimoji="1" lang="en-US" altLang="ja-JP" sz="1200" kern="1200" noProof="1">
                        <a:solidFill>
                          <a:schemeClr val="dk1"/>
                        </a:solidFill>
                        <a:latin typeface="ＭＳ Ｐゴシック 本文"/>
                        <a:ea typeface="+mn-ea"/>
                        <a:cs typeface="Calibri" panose="020F0502020204030204" pitchFamily="34" charset="0"/>
                      </a:endParaRPr>
                    </a:p>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公共医療施設</a:t>
                      </a:r>
                      <a:r>
                        <a:rPr kumimoji="1" lang="en-US" altLang="ja-JP" sz="1200" kern="1200" noProof="1">
                          <a:solidFill>
                            <a:schemeClr val="dk1"/>
                          </a:solidFill>
                          <a:latin typeface="ＭＳ Ｐゴシック 本文"/>
                          <a:ea typeface="+mn-ea"/>
                          <a:cs typeface="Calibri" panose="020F0502020204030204" pitchFamily="34" charset="0"/>
                        </a:rPr>
                        <a:t>は、</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から定期的に製品を</a:t>
                      </a:r>
                      <a:r>
                        <a:rPr kumimoji="1" lang="ja-JP" altLang="en-US" sz="1200" kern="1200" noProof="1">
                          <a:solidFill>
                            <a:schemeClr val="dk1"/>
                          </a:solidFill>
                          <a:latin typeface="ＭＳ Ｐゴシック 本文"/>
                          <a:ea typeface="+mn-ea"/>
                          <a:cs typeface="Calibri" panose="020F0502020204030204" pitchFamily="34" charset="0"/>
                        </a:rPr>
                        <a:t>注文</a:t>
                      </a:r>
                      <a:r>
                        <a:rPr kumimoji="1" lang="en-US" altLang="ja-JP" sz="1200" kern="1200" noProof="1">
                          <a:solidFill>
                            <a:schemeClr val="dk1"/>
                          </a:solidFill>
                          <a:latin typeface="ＭＳ Ｐゴシック 本文"/>
                          <a:ea typeface="+mn-ea"/>
                          <a:cs typeface="Calibri" panose="020F0502020204030204" pitchFamily="34" charset="0"/>
                        </a:rPr>
                        <a:t>する、</a:t>
                      </a:r>
                      <a:r>
                        <a:rPr kumimoji="1" lang="ja-JP" altLang="en-US" sz="1200" kern="1200" noProof="1">
                          <a:solidFill>
                            <a:schemeClr val="dk1"/>
                          </a:solidFill>
                          <a:latin typeface="ＭＳ Ｐゴシック 本文"/>
                          <a:ea typeface="+mn-ea"/>
                          <a:cs typeface="Calibri" panose="020F0502020204030204" pitchFamily="34" charset="0"/>
                        </a:rPr>
                        <a:t>もしくは</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が割り当て比率に従って施設に製品を</a:t>
                      </a:r>
                      <a:r>
                        <a:rPr kumimoji="1" lang="ja-JP" altLang="en-US" sz="1200" kern="1200" noProof="1">
                          <a:solidFill>
                            <a:schemeClr val="dk1"/>
                          </a:solidFill>
                          <a:latin typeface="ＭＳ Ｐゴシック 本文"/>
                          <a:ea typeface="+mn-ea"/>
                          <a:cs typeface="Calibri" panose="020F0502020204030204" pitchFamily="34" charset="0"/>
                        </a:rPr>
                        <a:t>提供する</a:t>
                      </a:r>
                      <a:r>
                        <a:rPr kumimoji="1" lang="en-US" altLang="ja-JP" sz="1200" kern="1200" noProof="1">
                          <a:solidFill>
                            <a:schemeClr val="dk1"/>
                          </a:solidFill>
                          <a:latin typeface="ＭＳ Ｐゴシック 本文"/>
                          <a:ea typeface="+mn-ea"/>
                          <a:cs typeface="Calibri" panose="020F0502020204030204" pitchFamily="34" charset="0"/>
                        </a:rPr>
                        <a:t>。</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396278231"/>
                  </a:ext>
                </a:extLst>
              </a:tr>
              <a:tr h="914242">
                <a:tc>
                  <a:txBody>
                    <a:bodyPr/>
                    <a:lstStyle/>
                    <a:p>
                      <a:r>
                        <a:rPr kumimoji="1" lang="en-US" altLang="ja-JP" sz="1400" noProof="1">
                          <a:latin typeface="ＭＳ Ｐゴシック 本文"/>
                          <a:cs typeface="Calibri" panose="020F0502020204030204" pitchFamily="34" charset="0"/>
                        </a:rPr>
                        <a:t>調達した商品の費用</a:t>
                      </a:r>
                      <a:r>
                        <a:rPr kumimoji="1" lang="ja-JP" altLang="en-US" sz="1400" noProof="1">
                          <a:latin typeface="ＭＳ Ｐゴシック 本文"/>
                          <a:cs typeface="Calibri" panose="020F0502020204030204" pitchFamily="34" charset="0"/>
                        </a:rPr>
                        <a:t>を</a:t>
                      </a:r>
                      <a:r>
                        <a:rPr kumimoji="1" lang="en-US" altLang="ja-JP" sz="1400" noProof="1">
                          <a:latin typeface="ＭＳ Ｐゴシック 本文"/>
                          <a:cs typeface="Calibri" panose="020F0502020204030204" pitchFamily="34" charset="0"/>
                        </a:rPr>
                        <a:t>負担する</a:t>
                      </a:r>
                      <a:r>
                        <a:rPr kumimoji="1" lang="ja-JP" altLang="en-US" sz="1400" noProof="1">
                          <a:latin typeface="ＭＳ Ｐゴシック 本文"/>
                          <a:cs typeface="Calibri" panose="020F0502020204030204" pitchFamily="34" charset="0"/>
                        </a:rPr>
                        <a:t>機関・組織</a:t>
                      </a:r>
                      <a:endParaRPr kumimoji="1" lang="ja-JP" altLang="en-US" sz="1400" dirty="0">
                        <a:latin typeface="ＭＳ Ｐゴシック 本文"/>
                        <a:cs typeface="Calibri" panose="020F0502020204030204" pitchFamily="34" charset="0"/>
                      </a:endParaRPr>
                    </a:p>
                  </a:txBody>
                  <a:tcPr/>
                </a:tc>
                <a:tc>
                  <a:txBody>
                    <a:bodyPr/>
                    <a:lstStyle/>
                    <a:p>
                      <a:pPr marL="171450" indent="-171450">
                        <a:buFont typeface="Arial" panose="020B0604020202020204" pitchFamily="34" charset="0"/>
                        <a:buChar char="•"/>
                      </a:pPr>
                      <a:r>
                        <a:rPr kumimoji="1" lang="ja-JP" altLang="en-US" sz="1200" noProof="1">
                          <a:latin typeface="ＭＳ Ｐゴシック 本文"/>
                          <a:cs typeface="Calibri" panose="020F0502020204030204" pitchFamily="34" charset="0"/>
                        </a:rPr>
                        <a:t>カウンティは</a:t>
                      </a:r>
                      <a:r>
                        <a:rPr kumimoji="1" lang="en-US" altLang="ja-JP" sz="1200" noProof="1">
                          <a:latin typeface="ＭＳ Ｐゴシック 本文"/>
                          <a:cs typeface="Calibri" panose="020F0502020204030204" pitchFamily="34" charset="0"/>
                        </a:rPr>
                        <a:t>、商品のコストと倉庫および流通手数料 </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約</a:t>
                      </a:r>
                      <a:r>
                        <a:rPr kumimoji="1" lang="en-US" altLang="ja-JP" sz="1200" noProof="1">
                          <a:latin typeface="+mj-lt"/>
                          <a:cs typeface="Calibri" panose="020F0502020204030204" pitchFamily="34" charset="0"/>
                        </a:rPr>
                        <a:t>8%</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 を支払う。</a:t>
                      </a:r>
                      <a:r>
                        <a:rPr kumimoji="1" lang="ja-JP" altLang="en-US" sz="1200" noProof="1">
                          <a:latin typeface="ＭＳ Ｐゴシック 本文"/>
                          <a:cs typeface="Calibri" panose="020F0502020204030204" pitchFamily="34" charset="0"/>
                        </a:rPr>
                        <a:t>（</a:t>
                      </a:r>
                      <a:r>
                        <a:rPr kumimoji="1" lang="en-US" altLang="ja-JP" sz="1200" noProof="1">
                          <a:latin typeface="+mj-lt"/>
                          <a:cs typeface="Calibri" panose="020F0502020204030204" pitchFamily="34" charset="0"/>
                        </a:rPr>
                        <a:t>HIV/AIDS</a:t>
                      </a:r>
                      <a:r>
                        <a:rPr kumimoji="1" lang="ja-JP" altLang="en-US" sz="1200" noProof="1">
                          <a:latin typeface="ＭＳ Ｐゴシック 本文"/>
                          <a:cs typeface="Calibri" panose="020F0502020204030204" pitchFamily="34" charset="0"/>
                        </a:rPr>
                        <a:t>、マラリア、結核、</a:t>
                      </a:r>
                      <a:r>
                        <a:rPr kumimoji="1" lang="en-US" altLang="zh-TW" sz="1200" noProof="1">
                          <a:latin typeface="+mj-lt"/>
                          <a:cs typeface="Calibri" panose="020F0502020204030204" pitchFamily="34" charset="0"/>
                        </a:rPr>
                        <a:t>RH</a:t>
                      </a:r>
                      <a:r>
                        <a:rPr kumimoji="1" lang="zh-TW" altLang="en-US" sz="1200" noProof="1">
                          <a:latin typeface="ＭＳ Ｐゴシック 本文"/>
                          <a:cs typeface="Calibri" panose="020F0502020204030204" pitchFamily="34" charset="0"/>
                        </a:rPr>
                        <a:t>式血液型不適合</a:t>
                      </a:r>
                      <a:r>
                        <a:rPr kumimoji="1" lang="ja-JP" altLang="en-US" sz="1200" noProof="1">
                          <a:latin typeface="ＭＳ Ｐゴシック 本文"/>
                          <a:cs typeface="Calibri" panose="020F0502020204030204" pitchFamily="34" charset="0"/>
                        </a:rPr>
                        <a:t>における治療薬</a:t>
                      </a:r>
                      <a:r>
                        <a:rPr kumimoji="1" lang="en-US" altLang="ja-JP" sz="1200" noProof="1">
                          <a:latin typeface="ＭＳ Ｐゴシック 本文"/>
                          <a:cs typeface="Calibri" panose="020F0502020204030204" pitchFamily="34" charset="0"/>
                        </a:rPr>
                        <a:t>を除く</a:t>
                      </a:r>
                      <a:r>
                        <a:rPr kumimoji="1" lang="ja-JP" altLang="en-US" sz="1200" noProof="1">
                          <a:latin typeface="ＭＳ Ｐゴシック 本文"/>
                          <a:cs typeface="Calibri" panose="020F0502020204030204" pitchFamily="34" charset="0"/>
                        </a:rPr>
                        <a:t>）</a:t>
                      </a:r>
                      <a:endParaRPr kumimoji="1" lang="en-US" altLang="ja-JP" sz="1200" noProof="1">
                        <a:latin typeface="ＭＳ Ｐゴシック 本文"/>
                        <a:cs typeface="Calibri" panose="020F0502020204030204" pitchFamily="34" charset="0"/>
                      </a:endParaRPr>
                    </a:p>
                    <a:p>
                      <a:pPr marL="171450" indent="-171450">
                        <a:buFont typeface="Arial" panose="020B0604020202020204" pitchFamily="34" charset="0"/>
                        <a:buChar char="•"/>
                      </a:pPr>
                      <a:r>
                        <a:rPr lang="en-US" altLang="ja-JP" sz="1200" noProof="1">
                          <a:latin typeface="ＭＳ Ｐゴシック 本文"/>
                          <a:cs typeface="Calibri" panose="020F0502020204030204" pitchFamily="34" charset="0"/>
                        </a:rPr>
                        <a:t>医薬品</a:t>
                      </a:r>
                      <a:r>
                        <a:rPr lang="ja-JP" altLang="en-US" sz="1200" noProof="1">
                          <a:latin typeface="ＭＳ Ｐゴシック 本文"/>
                          <a:cs typeface="Calibri" panose="020F0502020204030204" pitchFamily="34" charset="0"/>
                        </a:rPr>
                        <a:t>・医療機器の</a:t>
                      </a:r>
                      <a:r>
                        <a:rPr lang="en-US" altLang="ja-JP" sz="1200" noProof="1">
                          <a:latin typeface="ＭＳ Ｐゴシック 本文"/>
                          <a:cs typeface="Calibri" panose="020F0502020204030204" pitchFamily="34" charset="0"/>
                        </a:rPr>
                        <a:t>予算は、連邦政府からあらかじめ決められた配分を受ける各国政府から出される。</a:t>
                      </a:r>
                      <a:endParaRPr kumimoji="1" lang="ja-JP" altLang="en-US" sz="1200" dirty="0">
                        <a:latin typeface="ＭＳ Ｐゴシック 本文"/>
                        <a:cs typeface="Calibri" panose="020F0502020204030204" pitchFamily="34" charset="0"/>
                      </a:endParaRPr>
                    </a:p>
                  </a:txBody>
                  <a:tcPr/>
                </a:tc>
                <a:extLst>
                  <a:ext uri="{0D108BD9-81ED-4DB2-BD59-A6C34878D82A}">
                    <a16:rowId xmlns:a16="http://schemas.microsoft.com/office/drawing/2014/main" val="2201490304"/>
                  </a:ext>
                </a:extLst>
              </a:tr>
              <a:tr h="507912">
                <a:tc>
                  <a:txBody>
                    <a:bodyPr/>
                    <a:lstStyle/>
                    <a:p>
                      <a:r>
                        <a:rPr kumimoji="1" lang="en-US" altLang="ja-JP" sz="1400" noProof="1">
                          <a:latin typeface="ＭＳ Ｐゴシック 本文"/>
                          <a:cs typeface="Calibri" panose="020F0502020204030204" pitchFamily="34" charset="0"/>
                        </a:rPr>
                        <a:t>支払条件</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各カウンティ</a:t>
                      </a:r>
                      <a:r>
                        <a:rPr kumimoji="1" lang="en-US" altLang="ja-JP" sz="1200" kern="1200" noProof="1">
                          <a:solidFill>
                            <a:schemeClr val="dk1"/>
                          </a:solidFill>
                          <a:latin typeface="ＭＳ Ｐゴシック 本文"/>
                          <a:ea typeface="+mn-ea"/>
                          <a:cs typeface="Calibri" panose="020F0502020204030204" pitchFamily="34" charset="0"/>
                        </a:rPr>
                        <a:t>は物資を受け取る前に前払いするか、</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から</a:t>
                      </a:r>
                      <a:r>
                        <a:rPr kumimoji="1" lang="en-US" altLang="ja-JP" sz="1200" kern="1200" noProof="1">
                          <a:solidFill>
                            <a:schemeClr val="dk1"/>
                          </a:solidFill>
                          <a:latin typeface="+mj-lt"/>
                          <a:ea typeface="+mn-ea"/>
                          <a:cs typeface="Calibri" panose="020F0502020204030204" pitchFamily="34" charset="0"/>
                        </a:rPr>
                        <a:t>30</a:t>
                      </a:r>
                      <a:r>
                        <a:rPr kumimoji="1" lang="en-US" altLang="ja-JP" sz="1200" kern="1200" noProof="1">
                          <a:solidFill>
                            <a:schemeClr val="dk1"/>
                          </a:solidFill>
                          <a:latin typeface="ＭＳ Ｐゴシック 本文"/>
                          <a:ea typeface="+mn-ea"/>
                          <a:cs typeface="Calibri" panose="020F0502020204030204" pitchFamily="34" charset="0"/>
                        </a:rPr>
                        <a:t>日間のクレジットを受け取ることができ</a:t>
                      </a:r>
                      <a:r>
                        <a:rPr kumimoji="1" lang="ja-JP" altLang="en-US" sz="1200" kern="1200" noProof="1">
                          <a:solidFill>
                            <a:schemeClr val="dk1"/>
                          </a:solidFill>
                          <a:latin typeface="ＭＳ Ｐゴシック 本文"/>
                          <a:ea typeface="+mn-ea"/>
                          <a:cs typeface="Calibri" panose="020F0502020204030204" pitchFamily="34" charset="0"/>
                        </a:rPr>
                        <a:t>る。</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2798712433"/>
                  </a:ext>
                </a:extLst>
              </a:tr>
              <a:tr h="914242">
                <a:tc>
                  <a:txBody>
                    <a:bodyPr/>
                    <a:lstStyle/>
                    <a:p>
                      <a:r>
                        <a:rPr kumimoji="1" lang="ja-JP" altLang="en-US" sz="1400" noProof="1">
                          <a:latin typeface="ＭＳ Ｐゴシック 本文"/>
                          <a:cs typeface="Calibri" panose="020F0502020204030204" pitchFamily="34" charset="0"/>
                        </a:rPr>
                        <a:t>配布</a:t>
                      </a:r>
                      <a:r>
                        <a:rPr kumimoji="1" lang="en-US" altLang="ja-JP" sz="1400" noProof="1">
                          <a:latin typeface="ＭＳ Ｐゴシック 本文"/>
                          <a:cs typeface="Calibri" panose="020F0502020204030204" pitchFamily="34" charset="0"/>
                        </a:rPr>
                        <a:t>頻度</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配布頻度は</a:t>
                      </a:r>
                      <a:r>
                        <a:rPr kumimoji="1" lang="en-US" altLang="ja-JP" sz="1200" kern="1200" noProof="1">
                          <a:solidFill>
                            <a:schemeClr val="dk1"/>
                          </a:solidFill>
                          <a:latin typeface="ＭＳ Ｐゴシック 本文"/>
                          <a:ea typeface="+mn-ea"/>
                          <a:cs typeface="Calibri" panose="020F0502020204030204" pitchFamily="34" charset="0"/>
                        </a:rPr>
                        <a:t>四半期 </a:t>
                      </a:r>
                      <a:r>
                        <a:rPr kumimoji="1" lang="ja-JP" altLang="en-US" sz="1200" kern="1200" noProof="1">
                          <a:solidFill>
                            <a:schemeClr val="dk1"/>
                          </a:solidFill>
                          <a:latin typeface="ＭＳ Ｐゴシック 本文"/>
                          <a:ea typeface="+mn-ea"/>
                          <a:cs typeface="Calibri" panose="020F0502020204030204" pitchFamily="34" charset="0"/>
                        </a:rPr>
                        <a:t>毎（病院は</a:t>
                      </a:r>
                      <a:r>
                        <a:rPr kumimoji="1" lang="en-US" altLang="ja-JP" sz="1200" kern="1200" noProof="1">
                          <a:solidFill>
                            <a:schemeClr val="dk1"/>
                          </a:solidFill>
                          <a:latin typeface="ＭＳ Ｐゴシック 本文"/>
                          <a:ea typeface="+mn-ea"/>
                          <a:cs typeface="Calibri" panose="020F0502020204030204" pitchFamily="34" charset="0"/>
                        </a:rPr>
                        <a:t>月次</a:t>
                      </a:r>
                      <a:r>
                        <a:rPr kumimoji="1" lang="ja-JP" altLang="en-US" sz="1200" kern="1200" noProof="1">
                          <a:solidFill>
                            <a:schemeClr val="dk1"/>
                          </a:solidFill>
                          <a:latin typeface="ＭＳ Ｐゴシック 本文"/>
                          <a:ea typeface="+mn-ea"/>
                          <a:cs typeface="Calibri" panose="020F0502020204030204" pitchFamily="34" charset="0"/>
                        </a:rPr>
                        <a:t>）が多く、各カウンティ</a:t>
                      </a:r>
                      <a:r>
                        <a:rPr kumimoji="1" lang="en-US" altLang="ja-JP" sz="1200" kern="1200" noProof="1">
                          <a:solidFill>
                            <a:schemeClr val="dk1"/>
                          </a:solidFill>
                          <a:latin typeface="ＭＳ Ｐゴシック 本文"/>
                          <a:ea typeface="+mn-ea"/>
                          <a:cs typeface="Calibri" panose="020F0502020204030204" pitchFamily="34" charset="0"/>
                        </a:rPr>
                        <a:t>と</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の</a:t>
                      </a:r>
                      <a:r>
                        <a:rPr kumimoji="1" lang="ja-JP" altLang="en-US" sz="1200" kern="1200" noProof="1">
                          <a:solidFill>
                            <a:schemeClr val="dk1"/>
                          </a:solidFill>
                          <a:latin typeface="ＭＳ Ｐゴシック 本文"/>
                          <a:ea typeface="+mn-ea"/>
                          <a:cs typeface="Calibri" panose="020F0502020204030204" pitchFamily="34" charset="0"/>
                        </a:rPr>
                        <a:t>間で決められている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地方</a:t>
                      </a:r>
                      <a:r>
                        <a:rPr kumimoji="1" lang="en-US" altLang="ja-JP" sz="1200" kern="1200" noProof="1">
                          <a:solidFill>
                            <a:schemeClr val="dk1"/>
                          </a:solidFill>
                          <a:latin typeface="ＭＳ Ｐゴシック 本文"/>
                          <a:ea typeface="+mn-ea"/>
                          <a:cs typeface="Calibri" panose="020F0502020204030204" pitchFamily="34" charset="0"/>
                        </a:rPr>
                        <a:t>の</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 への配布頻度は四半期ごとであるが、病院や大規模な都市部の</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a:t>
                      </a:r>
                      <a:r>
                        <a:rPr kumimoji="1" lang="ja-JP" altLang="en-US" sz="1200" kern="1200" noProof="1">
                          <a:solidFill>
                            <a:schemeClr val="dk1"/>
                          </a:solidFill>
                          <a:latin typeface="ＭＳ Ｐゴシック 本文"/>
                          <a:ea typeface="+mn-ea"/>
                          <a:cs typeface="Calibri" panose="020F0502020204030204" pitchFamily="34" charset="0"/>
                        </a:rPr>
                        <a:t>に</a:t>
                      </a:r>
                      <a:r>
                        <a:rPr kumimoji="1" lang="en-US" altLang="ja-JP" sz="1200" kern="1200" noProof="1">
                          <a:solidFill>
                            <a:schemeClr val="dk1"/>
                          </a:solidFill>
                          <a:latin typeface="ＭＳ Ｐゴシック 本文"/>
                          <a:ea typeface="+mn-ea"/>
                          <a:cs typeface="Calibri" panose="020F0502020204030204" pitchFamily="34" charset="0"/>
                        </a:rPr>
                        <a:t>はより頻繁に配布</a:t>
                      </a:r>
                      <a:r>
                        <a:rPr kumimoji="1" lang="ja-JP" altLang="en-US" sz="1200" kern="1200" noProof="1">
                          <a:solidFill>
                            <a:schemeClr val="dk1"/>
                          </a:solidFill>
                          <a:latin typeface="ＭＳ Ｐゴシック 本文"/>
                          <a:ea typeface="+mn-ea"/>
                          <a:cs typeface="Calibri" panose="020F0502020204030204" pitchFamily="34" charset="0"/>
                        </a:rPr>
                        <a:t>されている</a:t>
                      </a:r>
                      <a:r>
                        <a:rPr kumimoji="1" lang="en-US" altLang="ja-JP" sz="1200" kern="1200" noProof="1">
                          <a:solidFill>
                            <a:schemeClr val="dk1"/>
                          </a:solidFill>
                          <a:latin typeface="ＭＳ Ｐゴシック 本文"/>
                          <a:ea typeface="+mn-ea"/>
                          <a:cs typeface="Calibri" panose="020F0502020204030204" pitchFamily="34" charset="0"/>
                        </a:rPr>
                        <a:t>。</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3774916416"/>
                  </a:ext>
                </a:extLst>
              </a:tr>
              <a:tr h="1328650">
                <a:tc>
                  <a:txBody>
                    <a:bodyPr/>
                    <a:lstStyle/>
                    <a:p>
                      <a:r>
                        <a:rPr kumimoji="1" lang="ja-JP" altLang="en-US" sz="1400" noProof="1">
                          <a:latin typeface="ＭＳ Ｐゴシック 本文"/>
                          <a:cs typeface="Calibri" panose="020F0502020204030204" pitchFamily="34" charset="0"/>
                        </a:rPr>
                        <a:t>物流・保管</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と契約し</a:t>
                      </a:r>
                      <a:r>
                        <a:rPr kumimoji="1" lang="ja-JP" altLang="en-US" sz="1200" kern="1200" noProof="1">
                          <a:solidFill>
                            <a:schemeClr val="dk1"/>
                          </a:solidFill>
                          <a:latin typeface="ＭＳ Ｐゴシック 本文"/>
                          <a:ea typeface="+mn-ea"/>
                          <a:cs typeface="Calibri" panose="020F0502020204030204" pitchFamily="34" charset="0"/>
                        </a:rPr>
                        <a:t>ている</a:t>
                      </a:r>
                      <a:r>
                        <a:rPr kumimoji="1" lang="en-US" altLang="ja-JP" sz="1200" kern="1200" noProof="1">
                          <a:solidFill>
                            <a:schemeClr val="dk1"/>
                          </a:solidFill>
                          <a:latin typeface="ＭＳ Ｐゴシック 本文"/>
                          <a:ea typeface="+mn-ea"/>
                          <a:cs typeface="Calibri" panose="020F0502020204030204" pitchFamily="34" charset="0"/>
                        </a:rPr>
                        <a:t>民間輸送業者がすべての医療施設に製品を配送</a:t>
                      </a:r>
                      <a:r>
                        <a:rPr kumimoji="1" lang="ja-JP" altLang="en-US" sz="1200" kern="1200" noProof="1">
                          <a:solidFill>
                            <a:schemeClr val="dk1"/>
                          </a:solidFill>
                          <a:latin typeface="ＭＳ Ｐゴシック 本文"/>
                          <a:ea typeface="+mn-ea"/>
                          <a:cs typeface="Calibri" panose="020F0502020204030204" pitchFamily="34" charset="0"/>
                        </a:rPr>
                        <a:t>している</a:t>
                      </a:r>
                      <a:r>
                        <a:rPr kumimoji="1" lang="en-US" altLang="ja-JP" sz="1200" kern="1200" noProof="1">
                          <a:solidFill>
                            <a:schemeClr val="dk1"/>
                          </a:solidFill>
                          <a:latin typeface="ＭＳ Ｐゴシック 本文"/>
                          <a:ea typeface="+mn-ea"/>
                          <a:cs typeface="Calibri" panose="020F0502020204030204" pitchFamily="34" charset="0"/>
                        </a:rPr>
                        <a:t>。</a:t>
                      </a:r>
                      <a:r>
                        <a:rPr kumimoji="1" lang="en-US" altLang="ja-JP" sz="1200" kern="1200" dirty="0">
                          <a:solidFill>
                            <a:schemeClr val="dk1"/>
                          </a:solidFill>
                          <a:latin typeface="ＭＳ Ｐゴシック 本文"/>
                          <a:ea typeface="+mn-ea"/>
                          <a:cs typeface="Calibri" panose="020F0502020204030204" pitchFamily="34" charset="0"/>
                        </a:rPr>
                        <a:t> </a:t>
                      </a:r>
                      <a:r>
                        <a:rPr kumimoji="1" lang="ja-JP" altLang="en-US" sz="1200" kern="1200" noProof="1">
                          <a:solidFill>
                            <a:schemeClr val="dk1"/>
                          </a:solidFill>
                          <a:latin typeface="ＭＳ Ｐゴシック 本文"/>
                          <a:ea typeface="+mn-ea"/>
                          <a:cs typeface="Calibri" panose="020F0502020204030204" pitchFamily="34" charset="0"/>
                        </a:rPr>
                        <a:t>（カウンティ</a:t>
                      </a:r>
                      <a:r>
                        <a:rPr kumimoji="1" lang="en-US" altLang="ja-JP" sz="1200" kern="1200" noProof="1">
                          <a:solidFill>
                            <a:schemeClr val="dk1"/>
                          </a:solidFill>
                          <a:latin typeface="ＭＳ Ｐゴシック 本文"/>
                          <a:ea typeface="+mn-ea"/>
                          <a:cs typeface="Calibri" panose="020F0502020204030204" pitchFamily="34" charset="0"/>
                        </a:rPr>
                        <a:t>は、単一の場所で供給を受けること</a:t>
                      </a:r>
                      <a:r>
                        <a:rPr kumimoji="1" lang="ja-JP" altLang="en-US" sz="1200" kern="1200" noProof="1">
                          <a:solidFill>
                            <a:schemeClr val="dk1"/>
                          </a:solidFill>
                          <a:latin typeface="ＭＳ Ｐゴシック 本文"/>
                          <a:ea typeface="+mn-ea"/>
                          <a:cs typeface="Calibri" panose="020F0502020204030204" pitchFamily="34" charset="0"/>
                        </a:rPr>
                        <a:t>もできる）</a:t>
                      </a:r>
                      <a:endParaRPr kumimoji="1" lang="en-US" altLang="ja-JP" sz="1200" kern="1200" noProof="1">
                        <a:solidFill>
                          <a:schemeClr val="dk1"/>
                        </a:solidFill>
                        <a:latin typeface="ＭＳ Ｐゴシック 本文"/>
                        <a:ea typeface="+mn-ea"/>
                        <a:cs typeface="Calibri" panose="020F0502020204030204" pitchFamily="34" charset="0"/>
                      </a:endParaRPr>
                    </a:p>
                    <a:p>
                      <a:pPr marL="171450" indent="-171450" algn="l" defTabSz="914400" rtl="0" eaLnBrk="1" latinLnBrk="0" hangingPunct="1">
                        <a:buFont typeface="Arial" panose="020B0604020202020204" pitchFamily="34" charset="0"/>
                        <a:buChar char="•"/>
                      </a:pP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は、国内外のサプライヤーから</a:t>
                      </a:r>
                      <a:r>
                        <a:rPr kumimoji="1" lang="ja-JP" altLang="en-US" sz="1200" kern="1200" noProof="1">
                          <a:solidFill>
                            <a:schemeClr val="dk1"/>
                          </a:solidFill>
                          <a:latin typeface="ＭＳ Ｐゴシック 本文"/>
                          <a:ea typeface="+mn-ea"/>
                          <a:cs typeface="Calibri" panose="020F0502020204030204" pitchFamily="34" charset="0"/>
                        </a:rPr>
                        <a:t>商品を受け取り、</a:t>
                      </a:r>
                      <a:r>
                        <a:rPr kumimoji="1" lang="en-US" altLang="ja-JP" sz="1200" kern="1200" noProof="1">
                          <a:solidFill>
                            <a:schemeClr val="dk1"/>
                          </a:solidFill>
                          <a:latin typeface="ＭＳ Ｐゴシック 本文"/>
                          <a:ea typeface="+mn-ea"/>
                          <a:cs typeface="Calibri" panose="020F0502020204030204" pitchFamily="34" charset="0"/>
                        </a:rPr>
                        <a:t>ナイロビの倉庫</a:t>
                      </a:r>
                      <a:r>
                        <a:rPr kumimoji="1" lang="ja-JP" altLang="en-US" sz="1200" kern="1200" noProof="1">
                          <a:solidFill>
                            <a:schemeClr val="dk1"/>
                          </a:solidFill>
                          <a:latin typeface="ＭＳ Ｐゴシック 本文"/>
                          <a:ea typeface="+mn-ea"/>
                          <a:cs typeface="Calibri" panose="020F0502020204030204" pitchFamily="34" charset="0"/>
                        </a:rPr>
                        <a:t>で</a:t>
                      </a:r>
                      <a:r>
                        <a:rPr kumimoji="1" lang="en-US" altLang="ja-JP" sz="1200" kern="1200" noProof="1">
                          <a:solidFill>
                            <a:schemeClr val="dk1"/>
                          </a:solidFill>
                          <a:latin typeface="ＭＳ Ｐゴシック 本文"/>
                          <a:ea typeface="+mn-ea"/>
                          <a:cs typeface="Calibri" panose="020F0502020204030204" pitchFamily="34" charset="0"/>
                        </a:rPr>
                        <a:t>管理してい</a:t>
                      </a:r>
                      <a:r>
                        <a:rPr kumimoji="1" lang="ja-JP" altLang="en-US" sz="1200" kern="1200" noProof="1">
                          <a:solidFill>
                            <a:schemeClr val="dk1"/>
                          </a:solidFill>
                          <a:latin typeface="ＭＳ Ｐゴシック 本文"/>
                          <a:ea typeface="+mn-ea"/>
                          <a:cs typeface="Calibri" panose="020F0502020204030204" pitchFamily="34" charset="0"/>
                        </a:rPr>
                        <a:t>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は</a:t>
                      </a:r>
                      <a:r>
                        <a:rPr kumimoji="1" lang="en-US" altLang="ja-JP" sz="1200" kern="1200" noProof="1">
                          <a:solidFill>
                            <a:schemeClr val="dk1"/>
                          </a:solidFill>
                          <a:latin typeface="+mj-lt"/>
                          <a:ea typeface="+mn-ea"/>
                          <a:cs typeface="Calibri" panose="020F0502020204030204" pitchFamily="34" charset="0"/>
                        </a:rPr>
                        <a:t>8</a:t>
                      </a:r>
                      <a:r>
                        <a:rPr kumimoji="1" lang="en-US" altLang="ja-JP" sz="1200" kern="1200" noProof="1">
                          <a:solidFill>
                            <a:schemeClr val="dk1"/>
                          </a:solidFill>
                          <a:latin typeface="ＭＳ Ｐゴシック 本文"/>
                          <a:ea typeface="+mn-ea"/>
                          <a:cs typeface="Calibri" panose="020F0502020204030204" pitchFamily="34" charset="0"/>
                        </a:rPr>
                        <a:t>つの</a:t>
                      </a:r>
                      <a:r>
                        <a:rPr kumimoji="1" lang="ja-JP" altLang="en-US" sz="1200" kern="1200" noProof="1">
                          <a:solidFill>
                            <a:schemeClr val="dk1"/>
                          </a:solidFill>
                          <a:latin typeface="ＭＳ Ｐゴシック 本文"/>
                          <a:ea typeface="+mn-ea"/>
                          <a:cs typeface="Calibri" panose="020F0502020204030204" pitchFamily="34" charset="0"/>
                        </a:rPr>
                        <a:t>倉庫（</a:t>
                      </a:r>
                      <a:r>
                        <a:rPr kumimoji="1" lang="en-US" altLang="ja-JP" sz="1200" kern="1200" noProof="1">
                          <a:solidFill>
                            <a:schemeClr val="dk1"/>
                          </a:solidFill>
                          <a:latin typeface="ＭＳ Ｐゴシック 本文"/>
                          <a:ea typeface="+mn-ea"/>
                          <a:cs typeface="Calibri" panose="020F0502020204030204" pitchFamily="34" charset="0"/>
                        </a:rPr>
                        <a:t>エルド</a:t>
                      </a:r>
                      <a:r>
                        <a:rPr kumimoji="1" lang="ja-JP" altLang="en-US" sz="1200" kern="1200" noProof="1">
                          <a:solidFill>
                            <a:schemeClr val="dk1"/>
                          </a:solidFill>
                          <a:latin typeface="ＭＳ Ｐゴシック 本文"/>
                          <a:ea typeface="+mn-ea"/>
                          <a:cs typeface="Calibri" panose="020F0502020204030204" pitchFamily="34" charset="0"/>
                        </a:rPr>
                        <a:t>レッド</a:t>
                      </a:r>
                      <a:r>
                        <a:rPr kumimoji="1" lang="en-US" altLang="ja-JP" sz="1200" kern="1200" noProof="1">
                          <a:solidFill>
                            <a:schemeClr val="dk1"/>
                          </a:solidFill>
                          <a:latin typeface="ＭＳ Ｐゴシック 本文"/>
                          <a:ea typeface="+mn-ea"/>
                          <a:cs typeface="Calibri" panose="020F0502020204030204" pitchFamily="34" charset="0"/>
                        </a:rPr>
                        <a:t>、ガリサ、カカメガ、キスム、メル、モンバサ、ナクル、ニエリ</a:t>
                      </a:r>
                      <a:r>
                        <a:rPr kumimoji="1" lang="ja-JP" altLang="en-US" sz="1200" kern="1200" noProof="1">
                          <a:solidFill>
                            <a:schemeClr val="dk1"/>
                          </a:solidFill>
                          <a:latin typeface="ＭＳ Ｐゴシック 本文"/>
                          <a:ea typeface="+mn-ea"/>
                          <a:cs typeface="Calibri" panose="020F0502020204030204" pitchFamily="34" charset="0"/>
                        </a:rPr>
                        <a:t>）を保有しており、</a:t>
                      </a:r>
                      <a:r>
                        <a:rPr kumimoji="1" lang="en-US" altLang="ja-JP" sz="1200" kern="1200" dirty="0">
                          <a:solidFill>
                            <a:schemeClr val="dk1"/>
                          </a:solidFill>
                          <a:latin typeface="ＭＳ Ｐゴシック 本文"/>
                          <a:ea typeface="+mn-ea"/>
                          <a:cs typeface="Calibri" panose="020F0502020204030204" pitchFamily="34" charset="0"/>
                        </a:rPr>
                        <a:t> </a:t>
                      </a:r>
                      <a:r>
                        <a:rPr kumimoji="1" lang="en-US" altLang="ja-JP" sz="1200" kern="1200" noProof="1">
                          <a:solidFill>
                            <a:schemeClr val="dk1"/>
                          </a:solidFill>
                          <a:latin typeface="ＭＳ Ｐゴシック 本文"/>
                          <a:ea typeface="+mn-ea"/>
                          <a:cs typeface="Calibri" panose="020F0502020204030204" pitchFamily="34" charset="0"/>
                        </a:rPr>
                        <a:t>これらの</a:t>
                      </a:r>
                      <a:r>
                        <a:rPr kumimoji="1" lang="ja-JP" altLang="en-US" sz="1200" kern="1200" noProof="1">
                          <a:solidFill>
                            <a:schemeClr val="dk1"/>
                          </a:solidFill>
                          <a:latin typeface="ＭＳ Ｐゴシック 本文"/>
                          <a:ea typeface="+mn-ea"/>
                          <a:cs typeface="Calibri" panose="020F0502020204030204" pitchFamily="34" charset="0"/>
                        </a:rPr>
                        <a:t>倉庫は</a:t>
                      </a:r>
                      <a:r>
                        <a:rPr kumimoji="1" lang="en-US" altLang="ja-JP" sz="1200" kern="1200" noProof="1">
                          <a:solidFill>
                            <a:schemeClr val="dk1"/>
                          </a:solidFill>
                          <a:latin typeface="ＭＳ Ｐゴシック 本文"/>
                          <a:ea typeface="+mn-ea"/>
                          <a:cs typeface="Calibri" panose="020F0502020204030204" pitchFamily="34" charset="0"/>
                        </a:rPr>
                        <a:t>は、エンバカシの倉庫が満杯の場合や、</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施設に十分な</a:t>
                      </a:r>
                      <a:r>
                        <a:rPr kumimoji="1" lang="ja-JP" altLang="en-US" sz="1200" kern="1200" noProof="1">
                          <a:solidFill>
                            <a:schemeClr val="dk1"/>
                          </a:solidFill>
                          <a:latin typeface="ＭＳ Ｐゴシック 本文"/>
                          <a:ea typeface="+mn-ea"/>
                          <a:cs typeface="Calibri" panose="020F0502020204030204" pitchFamily="34" charset="0"/>
                        </a:rPr>
                        <a:t>保管</a:t>
                      </a:r>
                      <a:r>
                        <a:rPr kumimoji="1" lang="en-US" altLang="ja-JP" sz="1200" kern="1200" noProof="1">
                          <a:solidFill>
                            <a:schemeClr val="dk1"/>
                          </a:solidFill>
                          <a:latin typeface="ＭＳ Ｐゴシック 本文"/>
                          <a:ea typeface="+mn-ea"/>
                          <a:cs typeface="Calibri" panose="020F0502020204030204" pitchFamily="34" charset="0"/>
                        </a:rPr>
                        <a:t>スペースがない場合に使用され</a:t>
                      </a:r>
                      <a:r>
                        <a:rPr kumimoji="1" lang="ja-JP" altLang="en-US" sz="1200" kern="1200" noProof="1">
                          <a:solidFill>
                            <a:schemeClr val="dk1"/>
                          </a:solidFill>
                          <a:latin typeface="ＭＳ Ｐゴシック 本文"/>
                          <a:ea typeface="+mn-ea"/>
                          <a:cs typeface="Calibri" panose="020F0502020204030204" pitchFamily="34" charset="0"/>
                        </a:rPr>
                        <a:t>てい</a:t>
                      </a:r>
                      <a:r>
                        <a:rPr kumimoji="1" lang="en-US" altLang="ja-JP" sz="1200" kern="1200" noProof="1">
                          <a:solidFill>
                            <a:schemeClr val="dk1"/>
                          </a:solidFill>
                          <a:latin typeface="ＭＳ Ｐゴシック 本文"/>
                          <a:ea typeface="+mn-ea"/>
                          <a:cs typeface="Calibri" panose="020F0502020204030204" pitchFamily="34" charset="0"/>
                        </a:rPr>
                        <a:t>る。</a:t>
                      </a:r>
                    </a:p>
                  </a:txBody>
                  <a:tcPr/>
                </a:tc>
                <a:extLst>
                  <a:ext uri="{0D108BD9-81ED-4DB2-BD59-A6C34878D82A}">
                    <a16:rowId xmlns:a16="http://schemas.microsoft.com/office/drawing/2014/main" val="3159401602"/>
                  </a:ext>
                </a:extLst>
              </a:tr>
            </a:tbl>
          </a:graphicData>
        </a:graphic>
      </p:graphicFrame>
      <p:sp>
        <p:nvSpPr>
          <p:cNvPr id="8" name="テキスト ボックス 7">
            <a:extLst>
              <a:ext uri="{FF2B5EF4-FFF2-40B4-BE49-F238E27FC236}">
                <a16:creationId xmlns:a16="http://schemas.microsoft.com/office/drawing/2014/main" id="{C3D87EA6-C6F9-4415-B70D-79C481890F77}"/>
              </a:ext>
            </a:extLst>
          </p:cNvPr>
          <p:cNvSpPr txBox="1"/>
          <p:nvPr/>
        </p:nvSpPr>
        <p:spPr>
          <a:xfrm>
            <a:off x="197829" y="6349390"/>
            <a:ext cx="8568878" cy="345628"/>
          </a:xfrm>
          <a:prstGeom prst="rect">
            <a:avLst/>
          </a:prstGeom>
          <a:noFill/>
        </p:spPr>
        <p:txBody>
          <a:bodyPr wrap="square" lIns="0" tIns="0" rIns="0" bIns="0" rtlCol="0">
            <a:noAutofit/>
          </a:bodyPr>
          <a:lstStyle/>
          <a:p>
            <a:r>
              <a:rPr lang="ja-JP" altLang="en-US" sz="800" noProof="1">
                <a:latin typeface="+mj-lt"/>
                <a:cs typeface="Arial" panose="020B0604020202020204" pitchFamily="34" charset="0"/>
              </a:rPr>
              <a:t>（出所） 世界銀行ホームページ</a:t>
            </a:r>
            <a:endParaRPr kumimoji="1" lang="ja-JP" altLang="en-US" sz="800" dirty="0">
              <a:solidFill>
                <a:srgbClr val="000000"/>
              </a:solidFill>
              <a:latin typeface="+mj-lt"/>
            </a:endParaRPr>
          </a:p>
          <a:p>
            <a:endParaRPr lang="en-US" altLang="ja-JP" sz="800" b="1" dirty="0">
              <a:latin typeface="+mj-lt"/>
            </a:endParaRPr>
          </a:p>
        </p:txBody>
      </p:sp>
      <p:sp>
        <p:nvSpPr>
          <p:cNvPr id="7" name="タイトル 4">
            <a:extLst>
              <a:ext uri="{FF2B5EF4-FFF2-40B4-BE49-F238E27FC236}">
                <a16:creationId xmlns:a16="http://schemas.microsoft.com/office/drawing/2014/main" id="{06D974C6-5C1B-CB03-2AE4-3EFEF7CB72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1498081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調達制度の概要 - 入札の種類</a:t>
            </a:r>
            <a:endParaRPr kumimoji="1" lang="ja-JP" altLang="en-US" noProof="1">
              <a:latin typeface="HGP創英角ｺﾞｼｯｸUB" panose="020B0900000000000000" pitchFamily="50" charset="-128"/>
            </a:endParaRPr>
          </a:p>
        </p:txBody>
      </p:sp>
      <p:grpSp>
        <p:nvGrpSpPr>
          <p:cNvPr id="3" name="Group 76">
            <a:extLst>
              <a:ext uri="{FF2B5EF4-FFF2-40B4-BE49-F238E27FC236}">
                <a16:creationId xmlns:a16="http://schemas.microsoft.com/office/drawing/2014/main" id="{4E993B36-5F56-86BB-86CB-A33B632D2C60}"/>
              </a:ext>
            </a:extLst>
          </p:cNvPr>
          <p:cNvGrpSpPr/>
          <p:nvPr/>
        </p:nvGrpSpPr>
        <p:grpSpPr>
          <a:xfrm>
            <a:off x="407570" y="1410266"/>
            <a:ext cx="9090860" cy="4485510"/>
            <a:chOff x="453518" y="2118216"/>
            <a:chExt cx="9090860" cy="4200081"/>
          </a:xfrm>
          <a:solidFill>
            <a:schemeClr val="accent1">
              <a:lumMod val="20000"/>
              <a:lumOff val="80000"/>
            </a:schemeClr>
          </a:solidFill>
        </p:grpSpPr>
        <p:sp>
          <p:nvSpPr>
            <p:cNvPr id="8" name="Rectangle: Rounded Corners 65">
              <a:extLst>
                <a:ext uri="{FF2B5EF4-FFF2-40B4-BE49-F238E27FC236}">
                  <a16:creationId xmlns:a16="http://schemas.microsoft.com/office/drawing/2014/main" id="{1AEC5CBC-52F1-47B2-B41E-1F252E7273CE}"/>
                </a:ext>
              </a:extLst>
            </p:cNvPr>
            <p:cNvSpPr/>
            <p:nvPr/>
          </p:nvSpPr>
          <p:spPr>
            <a:xfrm>
              <a:off x="453518" y="2118216"/>
              <a:ext cx="9090860" cy="4200081"/>
            </a:xfrm>
            <a:prstGeom prst="roundRect">
              <a:avLst>
                <a:gd name="adj" fmla="val 6979"/>
              </a:avLst>
            </a:prstGeom>
            <a:grpFill/>
            <a:ln w="12700">
              <a:solidFill>
                <a:schemeClr val="accent1"/>
              </a:solidFill>
              <a:prstDash val="sysDash"/>
            </a:ln>
          </p:spPr>
          <p:txBody>
            <a:bodyPr wrap="square" rtlCol="0" anchor="ctr">
              <a:noAutofit/>
            </a:bodyPr>
            <a:lstStyle/>
            <a:p>
              <a:pPr marL="0" algn="ctr" fontAlgn="ctr">
                <a:lnSpc>
                  <a:spcPct val="114000"/>
                </a:lnSpc>
                <a:spcAft>
                  <a:spcPts val="400"/>
                </a:spcAft>
              </a:pPr>
              <a:endParaRPr kumimoji="1" lang="en-US" sz="1400" b="1" dirty="0">
                <a:solidFill>
                  <a:schemeClr val="bg1"/>
                </a:solidFill>
                <a:latin typeface="+mj-lt"/>
                <a:ea typeface="+mj-ea"/>
              </a:endParaRPr>
            </a:p>
          </p:txBody>
        </p:sp>
        <p:sp>
          <p:nvSpPr>
            <p:cNvPr id="9" name="TextBox 77">
              <a:extLst>
                <a:ext uri="{FF2B5EF4-FFF2-40B4-BE49-F238E27FC236}">
                  <a16:creationId xmlns:a16="http://schemas.microsoft.com/office/drawing/2014/main" id="{F87B4428-1C54-AB3F-65A2-45B835BDC532}"/>
                </a:ext>
              </a:extLst>
            </p:cNvPr>
            <p:cNvSpPr txBox="1"/>
            <p:nvPr/>
          </p:nvSpPr>
          <p:spPr>
            <a:xfrm>
              <a:off x="1156405" y="2814655"/>
              <a:ext cx="3888431" cy="806936"/>
            </a:xfrm>
            <a:prstGeom prst="rect">
              <a:avLst/>
            </a:prstGeom>
            <a:grpFill/>
          </p:spPr>
          <p:txBody>
            <a:bodyPr wrap="square">
              <a:spAutoFit/>
            </a:bodyPr>
            <a:lstStyle/>
            <a:p>
              <a:r>
                <a:rPr lang="en-US" sz="1400" b="1" noProof="1">
                  <a:latin typeface="+mj-lt"/>
                  <a:ea typeface="+mj-ea"/>
                </a:rPr>
                <a:t>Two-Stage Tendering</a:t>
              </a:r>
            </a:p>
            <a:p>
              <a:r>
                <a:rPr lang="en-US" sz="1200" noProof="1">
                  <a:latin typeface="+mj-lt"/>
                  <a:ea typeface="+mj-ea"/>
                </a:rPr>
                <a:t>入札者は2段階で入札を行</a:t>
              </a:r>
              <a:r>
                <a:rPr lang="ja-JP" altLang="en-US" sz="1200" noProof="1">
                  <a:latin typeface="+mj-lt"/>
                  <a:ea typeface="+mj-ea"/>
                </a:rPr>
                <a:t>う。</a:t>
              </a:r>
              <a:r>
                <a:rPr lang="en-US" sz="1200" noProof="1">
                  <a:latin typeface="+mj-lt"/>
                  <a:ea typeface="+mj-ea"/>
                </a:rPr>
                <a:t>第1段階では、価格のない提案が提出さ</a:t>
              </a:r>
              <a:r>
                <a:rPr lang="ja-JP" altLang="en-US" sz="1200" noProof="1">
                  <a:latin typeface="+mj-lt"/>
                  <a:ea typeface="+mj-ea"/>
                </a:rPr>
                <a:t>れ、</a:t>
              </a:r>
              <a:r>
                <a:rPr lang="en-US" sz="1200" noProof="1">
                  <a:latin typeface="+mj-lt"/>
                  <a:ea typeface="+mj-ea"/>
                </a:rPr>
                <a:t>第2段階では、</a:t>
              </a:r>
              <a:r>
                <a:rPr lang="ja-JP" altLang="en-US" sz="1200" noProof="1">
                  <a:latin typeface="+mj-lt"/>
                  <a:ea typeface="+mj-ea"/>
                </a:rPr>
                <a:t>一部の入札者のみ</a:t>
              </a:r>
              <a:r>
                <a:rPr lang="en-US" sz="1200" noProof="1">
                  <a:latin typeface="+mj-lt"/>
                  <a:ea typeface="+mj-ea"/>
                </a:rPr>
                <a:t>価格付きの最終入札</a:t>
              </a:r>
              <a:r>
                <a:rPr lang="ja-JP" altLang="en-US" sz="1200" noProof="1">
                  <a:latin typeface="+mj-lt"/>
                  <a:ea typeface="+mj-ea"/>
                </a:rPr>
                <a:t>に招待される。</a:t>
              </a:r>
              <a:endParaRPr lang="en-US" sz="1200" noProof="1">
                <a:latin typeface="+mj-lt"/>
                <a:ea typeface="+mj-ea"/>
              </a:endParaRPr>
            </a:p>
          </p:txBody>
        </p:sp>
        <p:sp>
          <p:nvSpPr>
            <p:cNvPr id="10" name="TextBox 78">
              <a:extLst>
                <a:ext uri="{FF2B5EF4-FFF2-40B4-BE49-F238E27FC236}">
                  <a16:creationId xmlns:a16="http://schemas.microsoft.com/office/drawing/2014/main" id="{0AD12D0C-450C-0BB9-D96D-D709D38F8ACC}"/>
                </a:ext>
              </a:extLst>
            </p:cNvPr>
            <p:cNvSpPr txBox="1"/>
            <p:nvPr/>
          </p:nvSpPr>
          <p:spPr>
            <a:xfrm>
              <a:off x="1156405" y="3741316"/>
              <a:ext cx="3888432" cy="634021"/>
            </a:xfrm>
            <a:prstGeom prst="rect">
              <a:avLst/>
            </a:prstGeom>
            <a:grpFill/>
          </p:spPr>
          <p:txBody>
            <a:bodyPr wrap="square">
              <a:spAutoFit/>
            </a:bodyPr>
            <a:lstStyle/>
            <a:p>
              <a:r>
                <a:rPr lang="en-US" sz="1400" b="1" noProof="1">
                  <a:latin typeface="+mj-lt"/>
                  <a:ea typeface="+mj-ea"/>
                </a:rPr>
                <a:t>Design Competition</a:t>
              </a:r>
            </a:p>
            <a:p>
              <a:r>
                <a:rPr lang="ja-JP" altLang="en-US" sz="1200" noProof="1">
                  <a:latin typeface="+mj-lt"/>
                  <a:ea typeface="+mj-ea"/>
                </a:rPr>
                <a:t>応募された</a:t>
              </a:r>
              <a:r>
                <a:rPr lang="en-US" sz="1200" noProof="1">
                  <a:latin typeface="+mj-lt"/>
                  <a:ea typeface="+mj-ea"/>
                </a:rPr>
                <a:t>すべてのデザインプランの中から</a:t>
              </a:r>
              <a:r>
                <a:rPr lang="ja-JP" altLang="en-US" sz="1200" noProof="1">
                  <a:latin typeface="+mj-lt"/>
                  <a:ea typeface="+mj-ea"/>
                </a:rPr>
                <a:t>プランを選択する。</a:t>
              </a:r>
              <a:endParaRPr lang="en-US" sz="1200" noProof="1">
                <a:latin typeface="+mj-lt"/>
                <a:ea typeface="+mj-ea"/>
              </a:endParaRPr>
            </a:p>
          </p:txBody>
        </p:sp>
        <p:sp>
          <p:nvSpPr>
            <p:cNvPr id="11" name="TextBox 79">
              <a:extLst>
                <a:ext uri="{FF2B5EF4-FFF2-40B4-BE49-F238E27FC236}">
                  <a16:creationId xmlns:a16="http://schemas.microsoft.com/office/drawing/2014/main" id="{85D4FC1D-0C77-B8F3-6F12-7725CE260FA3}"/>
                </a:ext>
              </a:extLst>
            </p:cNvPr>
            <p:cNvSpPr txBox="1"/>
            <p:nvPr/>
          </p:nvSpPr>
          <p:spPr>
            <a:xfrm>
              <a:off x="5854587" y="2314582"/>
              <a:ext cx="3600401" cy="634021"/>
            </a:xfrm>
            <a:prstGeom prst="rect">
              <a:avLst/>
            </a:prstGeom>
            <a:grpFill/>
          </p:spPr>
          <p:txBody>
            <a:bodyPr wrap="square">
              <a:spAutoFit/>
            </a:bodyPr>
            <a:lstStyle/>
            <a:p>
              <a:r>
                <a:rPr lang="en-US" sz="1400" b="1" noProof="1">
                  <a:latin typeface="+mj-lt"/>
                  <a:ea typeface="+mj-ea"/>
                </a:rPr>
                <a:t>Restricted Tendering</a:t>
              </a:r>
            </a:p>
            <a:p>
              <a:r>
                <a:rPr lang="ja-JP" altLang="en-US" sz="1200" noProof="1">
                  <a:latin typeface="+mj-lt"/>
                  <a:ea typeface="+mj-ea"/>
                </a:rPr>
                <a:t>サプライヤーまたはサービス・プロバイダーが要求できる入札の量が制限される。</a:t>
              </a:r>
              <a:endParaRPr lang="en-US" altLang="ja-JP" sz="1200" noProof="1">
                <a:latin typeface="+mj-lt"/>
                <a:ea typeface="+mj-ea"/>
              </a:endParaRPr>
            </a:p>
          </p:txBody>
        </p:sp>
        <p:sp>
          <p:nvSpPr>
            <p:cNvPr id="14" name="TextBox 4">
              <a:extLst>
                <a:ext uri="{FF2B5EF4-FFF2-40B4-BE49-F238E27FC236}">
                  <a16:creationId xmlns:a16="http://schemas.microsoft.com/office/drawing/2014/main" id="{4F1E4314-BEAC-3047-1F6C-2C30C6417FAD}"/>
                </a:ext>
              </a:extLst>
            </p:cNvPr>
            <p:cNvSpPr txBox="1"/>
            <p:nvPr/>
          </p:nvSpPr>
          <p:spPr>
            <a:xfrm>
              <a:off x="5842957" y="3006390"/>
              <a:ext cx="3600401" cy="461107"/>
            </a:xfrm>
            <a:prstGeom prst="rect">
              <a:avLst/>
            </a:prstGeom>
            <a:grpFill/>
          </p:spPr>
          <p:txBody>
            <a:bodyPr wrap="square">
              <a:spAutoFit/>
            </a:bodyPr>
            <a:lstStyle/>
            <a:p>
              <a:r>
                <a:rPr lang="en-US" sz="1400" b="1" noProof="1">
                  <a:latin typeface="+mj-lt"/>
                  <a:ea typeface="+mj-ea"/>
                </a:rPr>
                <a:t>Direct Procurement</a:t>
              </a:r>
            </a:p>
            <a:p>
              <a:r>
                <a:rPr lang="en-US" sz="1200" noProof="1">
                  <a:latin typeface="+mj-lt"/>
                  <a:ea typeface="+mj-ea"/>
                </a:rPr>
                <a:t>事前に決められた仕入先から</a:t>
              </a:r>
              <a:r>
                <a:rPr lang="ja-JP" altLang="en-US" sz="1200" noProof="1">
                  <a:latin typeface="+mj-lt"/>
                  <a:ea typeface="+mj-ea"/>
                </a:rPr>
                <a:t>の</a:t>
              </a:r>
              <a:r>
                <a:rPr lang="en-US" sz="1200" noProof="1">
                  <a:latin typeface="+mj-lt"/>
                  <a:ea typeface="+mj-ea"/>
                </a:rPr>
                <a:t>調達</a:t>
              </a:r>
              <a:r>
                <a:rPr lang="ja-JP" altLang="en-US" sz="1200" noProof="1">
                  <a:latin typeface="+mj-lt"/>
                  <a:ea typeface="+mj-ea"/>
                </a:rPr>
                <a:t>。</a:t>
              </a:r>
              <a:endParaRPr lang="en-US" sz="1200" noProof="1">
                <a:latin typeface="+mj-lt"/>
                <a:ea typeface="+mj-ea"/>
              </a:endParaRPr>
            </a:p>
          </p:txBody>
        </p:sp>
        <p:sp>
          <p:nvSpPr>
            <p:cNvPr id="16" name="TextBox 6">
              <a:extLst>
                <a:ext uri="{FF2B5EF4-FFF2-40B4-BE49-F238E27FC236}">
                  <a16:creationId xmlns:a16="http://schemas.microsoft.com/office/drawing/2014/main" id="{0C5E85F2-CFCE-8B52-AF86-9BE890AD9732}"/>
                </a:ext>
              </a:extLst>
            </p:cNvPr>
            <p:cNvSpPr txBox="1"/>
            <p:nvPr/>
          </p:nvSpPr>
          <p:spPr>
            <a:xfrm>
              <a:off x="5952174" y="4357328"/>
              <a:ext cx="3491183" cy="634021"/>
            </a:xfrm>
            <a:prstGeom prst="rect">
              <a:avLst/>
            </a:prstGeom>
            <a:grpFill/>
          </p:spPr>
          <p:txBody>
            <a:bodyPr wrap="square">
              <a:spAutoFit/>
            </a:bodyPr>
            <a:lstStyle/>
            <a:p>
              <a:r>
                <a:rPr lang="en-US" altLang="ja-JP" sz="1400" b="1" noProof="1">
                  <a:latin typeface="+mj-lt"/>
                  <a:ea typeface="+mj-ea"/>
                </a:rPr>
                <a:t>Request for Quotations</a:t>
              </a:r>
            </a:p>
            <a:p>
              <a:r>
                <a:rPr lang="en-US" sz="1200" noProof="1">
                  <a:latin typeface="+mj-lt"/>
                  <a:ea typeface="+mj-ea"/>
                </a:rPr>
                <a:t>調達機関は、調達のために供給者登録簿からの見積依頼を使用することができる</a:t>
              </a:r>
              <a:r>
                <a:rPr lang="ja-JP" altLang="en-US" sz="1200" noProof="1">
                  <a:latin typeface="+mj-lt"/>
                  <a:ea typeface="+mj-ea"/>
                </a:rPr>
                <a:t>。</a:t>
              </a:r>
              <a:endParaRPr lang="en-US" sz="1200" noProof="1">
                <a:latin typeface="+mj-lt"/>
                <a:ea typeface="+mj-ea"/>
              </a:endParaRPr>
            </a:p>
          </p:txBody>
        </p:sp>
        <p:sp>
          <p:nvSpPr>
            <p:cNvPr id="17" name="TextBox 11">
              <a:extLst>
                <a:ext uri="{FF2B5EF4-FFF2-40B4-BE49-F238E27FC236}">
                  <a16:creationId xmlns:a16="http://schemas.microsoft.com/office/drawing/2014/main" id="{36E7D6EB-6251-8FF8-62EF-2560D44A39B8}"/>
                </a:ext>
              </a:extLst>
            </p:cNvPr>
            <p:cNvSpPr txBox="1"/>
            <p:nvPr/>
          </p:nvSpPr>
          <p:spPr>
            <a:xfrm>
              <a:off x="5918611" y="3712374"/>
              <a:ext cx="3539031" cy="634021"/>
            </a:xfrm>
            <a:prstGeom prst="rect">
              <a:avLst/>
            </a:prstGeom>
            <a:grpFill/>
          </p:spPr>
          <p:txBody>
            <a:bodyPr wrap="square">
              <a:spAutoFit/>
            </a:bodyPr>
            <a:lstStyle/>
            <a:p>
              <a:r>
                <a:rPr lang="en-US" sz="1400" b="1" noProof="1">
                  <a:latin typeface="+mj-lt"/>
                  <a:ea typeface="+mj-ea"/>
                </a:rPr>
                <a:t>Low-Value Procurement  </a:t>
              </a:r>
            </a:p>
            <a:p>
              <a:r>
                <a:rPr lang="en-US" sz="1200" noProof="1">
                  <a:latin typeface="+mj-lt"/>
                  <a:ea typeface="+mj-ea"/>
                </a:rPr>
                <a:t>設定された財務基準値以下の品目に対する低価格調達</a:t>
              </a:r>
              <a:r>
                <a:rPr lang="ja-JP" altLang="en-US" sz="1200" noProof="1">
                  <a:latin typeface="+mj-lt"/>
                  <a:ea typeface="+mj-ea"/>
                </a:rPr>
                <a:t>。</a:t>
              </a:r>
              <a:endParaRPr lang="en-US" sz="1400" b="1" noProof="1">
                <a:latin typeface="+mj-lt"/>
                <a:ea typeface="+mj-ea"/>
              </a:endParaRPr>
            </a:p>
          </p:txBody>
        </p:sp>
        <p:sp>
          <p:nvSpPr>
            <p:cNvPr id="18" name="TextBox 14">
              <a:extLst>
                <a:ext uri="{FF2B5EF4-FFF2-40B4-BE49-F238E27FC236}">
                  <a16:creationId xmlns:a16="http://schemas.microsoft.com/office/drawing/2014/main" id="{CF914FFA-2F24-38BA-113D-4B3306121696}"/>
                </a:ext>
              </a:extLst>
            </p:cNvPr>
            <p:cNvSpPr txBox="1"/>
            <p:nvPr/>
          </p:nvSpPr>
          <p:spPr>
            <a:xfrm>
              <a:off x="1122643" y="4411651"/>
              <a:ext cx="4031742" cy="634021"/>
            </a:xfrm>
            <a:prstGeom prst="rect">
              <a:avLst/>
            </a:prstGeom>
            <a:grpFill/>
          </p:spPr>
          <p:txBody>
            <a:bodyPr wrap="square">
              <a:spAutoFit/>
            </a:bodyPr>
            <a:lstStyle/>
            <a:p>
              <a:r>
                <a:rPr lang="en-US" sz="1400" b="1" noProof="1">
                  <a:latin typeface="+mj-lt"/>
                  <a:ea typeface="+mj-ea"/>
                </a:rPr>
                <a:t>Force Account </a:t>
              </a:r>
            </a:p>
            <a:p>
              <a:r>
                <a:rPr lang="en-US" sz="1200" noProof="1">
                  <a:latin typeface="+mj-lt"/>
                  <a:ea typeface="+mj-ea"/>
                </a:rPr>
                <a:t>入札や契約交渉を行わずに公共資源を使って</a:t>
              </a:r>
              <a:r>
                <a:rPr lang="ja-JP" altLang="en-US" sz="1200" noProof="1">
                  <a:latin typeface="+mj-lt"/>
                  <a:ea typeface="+mj-ea"/>
                </a:rPr>
                <a:t>事業</a:t>
              </a:r>
              <a:r>
                <a:rPr lang="en-US" sz="1200" noProof="1">
                  <a:latin typeface="+mj-lt"/>
                  <a:ea typeface="+mj-ea"/>
                </a:rPr>
                <a:t>を実施する</a:t>
              </a:r>
              <a:r>
                <a:rPr lang="ja-JP" altLang="en-US" sz="1200" noProof="1">
                  <a:latin typeface="+mj-lt"/>
                  <a:ea typeface="+mj-ea"/>
                </a:rPr>
                <a:t>。</a:t>
              </a:r>
              <a:endParaRPr lang="en-US" sz="1200" noProof="1">
                <a:latin typeface="+mj-lt"/>
                <a:ea typeface="+mj-ea"/>
              </a:endParaRPr>
            </a:p>
          </p:txBody>
        </p:sp>
        <p:sp>
          <p:nvSpPr>
            <p:cNvPr id="19" name="TextBox 24">
              <a:extLst>
                <a:ext uri="{FF2B5EF4-FFF2-40B4-BE49-F238E27FC236}">
                  <a16:creationId xmlns:a16="http://schemas.microsoft.com/office/drawing/2014/main" id="{533CFDE8-985B-3876-612E-B9262DF8E3D0}"/>
                </a:ext>
              </a:extLst>
            </p:cNvPr>
            <p:cNvSpPr txBox="1"/>
            <p:nvPr/>
          </p:nvSpPr>
          <p:spPr>
            <a:xfrm>
              <a:off x="5962182" y="5185238"/>
              <a:ext cx="3481176" cy="634021"/>
            </a:xfrm>
            <a:prstGeom prst="rect">
              <a:avLst/>
            </a:prstGeom>
            <a:grpFill/>
          </p:spPr>
          <p:txBody>
            <a:bodyPr wrap="square">
              <a:spAutoFit/>
            </a:bodyPr>
            <a:lstStyle/>
            <a:p>
              <a:r>
                <a:rPr lang="en-US" sz="1400" b="1" noProof="1">
                  <a:latin typeface="+mj-lt"/>
                  <a:ea typeface="+mj-ea"/>
                </a:rPr>
                <a:t>Electronic Reverse Auction: </a:t>
              </a:r>
            </a:p>
            <a:p>
              <a:r>
                <a:rPr lang="en-US" sz="1200" noProof="1">
                  <a:latin typeface="+mj-lt"/>
                  <a:ea typeface="+mj-ea"/>
                </a:rPr>
                <a:t>複数の</a:t>
              </a:r>
              <a:r>
                <a:rPr lang="ja-JP" altLang="en-US" sz="1200" noProof="1">
                  <a:latin typeface="+mj-lt"/>
                  <a:ea typeface="+mj-ea"/>
                </a:rPr>
                <a:t>販売者</a:t>
              </a:r>
              <a:r>
                <a:rPr lang="en-US" sz="1200" noProof="1">
                  <a:latin typeface="+mj-lt"/>
                  <a:ea typeface="+mj-ea"/>
                </a:rPr>
                <a:t>が1つのバイヤーの注文に入札し、電子的にオークションにかける</a:t>
              </a:r>
              <a:r>
                <a:rPr lang="ja-JP" altLang="en-US" sz="1200" noProof="1">
                  <a:latin typeface="+mj-lt"/>
                  <a:ea typeface="+mj-ea"/>
                </a:rPr>
                <a:t>。</a:t>
              </a:r>
              <a:endParaRPr lang="en-US" sz="1200" noProof="1">
                <a:latin typeface="+mj-lt"/>
                <a:ea typeface="+mj-ea"/>
              </a:endParaRPr>
            </a:p>
          </p:txBody>
        </p:sp>
        <p:sp>
          <p:nvSpPr>
            <p:cNvPr id="20" name="TextBox 26">
              <a:extLst>
                <a:ext uri="{FF2B5EF4-FFF2-40B4-BE49-F238E27FC236}">
                  <a16:creationId xmlns:a16="http://schemas.microsoft.com/office/drawing/2014/main" id="{A06B83C1-3295-D7D4-AF2D-489130022D71}"/>
                </a:ext>
              </a:extLst>
            </p:cNvPr>
            <p:cNvSpPr txBox="1"/>
            <p:nvPr/>
          </p:nvSpPr>
          <p:spPr>
            <a:xfrm>
              <a:off x="1097998" y="5001239"/>
              <a:ext cx="3888432" cy="634021"/>
            </a:xfrm>
            <a:prstGeom prst="rect">
              <a:avLst/>
            </a:prstGeom>
            <a:grpFill/>
          </p:spPr>
          <p:txBody>
            <a:bodyPr wrap="square">
              <a:spAutoFit/>
            </a:bodyPr>
            <a:lstStyle/>
            <a:p>
              <a:r>
                <a:rPr lang="en-US" sz="1400" b="1" noProof="1">
                  <a:latin typeface="+mj-lt"/>
                  <a:ea typeface="+mj-ea"/>
                </a:rPr>
                <a:t>Framework Agreement</a:t>
              </a:r>
            </a:p>
            <a:p>
              <a:r>
                <a:rPr lang="en-US" sz="1200" noProof="1">
                  <a:latin typeface="+mj-lt"/>
                  <a:ea typeface="+mj-ea"/>
                </a:rPr>
                <a:t>将来の受注またはタスクに適用される要件および契約条件を設定</a:t>
              </a:r>
              <a:r>
                <a:rPr lang="ja-JP" altLang="en-US" sz="1200" noProof="1">
                  <a:latin typeface="+mj-lt"/>
                  <a:ea typeface="+mj-ea"/>
                </a:rPr>
                <a:t>する。</a:t>
              </a:r>
              <a:endParaRPr lang="en-US" sz="1200" dirty="0">
                <a:latin typeface="+mj-lt"/>
                <a:ea typeface="+mj-ea"/>
              </a:endParaRPr>
            </a:p>
          </p:txBody>
        </p:sp>
        <p:sp>
          <p:nvSpPr>
            <p:cNvPr id="21" name="TextBox 37">
              <a:extLst>
                <a:ext uri="{FF2B5EF4-FFF2-40B4-BE49-F238E27FC236}">
                  <a16:creationId xmlns:a16="http://schemas.microsoft.com/office/drawing/2014/main" id="{EA3364FB-229C-E144-40A7-361F1F8BB71D}"/>
                </a:ext>
              </a:extLst>
            </p:cNvPr>
            <p:cNvSpPr txBox="1"/>
            <p:nvPr/>
          </p:nvSpPr>
          <p:spPr>
            <a:xfrm>
              <a:off x="1097998" y="5692811"/>
              <a:ext cx="3888432" cy="432288"/>
            </a:xfrm>
            <a:prstGeom prst="rect">
              <a:avLst/>
            </a:prstGeom>
            <a:grpFill/>
          </p:spPr>
          <p:txBody>
            <a:bodyPr wrap="square">
              <a:spAutoFit/>
            </a:bodyPr>
            <a:lstStyle/>
            <a:p>
              <a:r>
                <a:rPr lang="en-US" sz="1200" b="1" noProof="1">
                  <a:latin typeface="+mj-lt"/>
                  <a:ea typeface="+mj-ea"/>
                </a:rPr>
                <a:t>Specially Permitted Procurement	</a:t>
              </a:r>
            </a:p>
            <a:p>
              <a:r>
                <a:rPr lang="en-US" sz="1200" noProof="1">
                  <a:latin typeface="+mj-lt"/>
                  <a:ea typeface="+mj-ea"/>
                </a:rPr>
                <a:t>国庫が認める調達手続</a:t>
              </a:r>
              <a:r>
                <a:rPr lang="ja-JP" altLang="en-US" sz="1200" noProof="1">
                  <a:latin typeface="+mj-lt"/>
                  <a:ea typeface="+mj-ea"/>
                </a:rPr>
                <a:t>。</a:t>
              </a:r>
              <a:endParaRPr lang="en-US" sz="1100" dirty="0">
                <a:latin typeface="+mj-lt"/>
                <a:ea typeface="+mj-ea"/>
              </a:endParaRPr>
            </a:p>
          </p:txBody>
        </p:sp>
        <p:pic>
          <p:nvPicPr>
            <p:cNvPr id="22" name="Graphic 39" descr="バッジアウトライン">
              <a:extLst>
                <a:ext uri="{FF2B5EF4-FFF2-40B4-BE49-F238E27FC236}">
                  <a16:creationId xmlns:a16="http://schemas.microsoft.com/office/drawing/2014/main" id="{E5FBECD2-0E62-CE84-8AAA-E4128965F5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903" y="2991368"/>
              <a:ext cx="457200" cy="457200"/>
            </a:xfrm>
            <a:prstGeom prst="rect">
              <a:avLst/>
            </a:prstGeom>
          </p:spPr>
        </p:pic>
        <p:pic>
          <p:nvPicPr>
            <p:cNvPr id="23" name="Graphic 43" descr="競争概要">
              <a:extLst>
                <a:ext uri="{FF2B5EF4-FFF2-40B4-BE49-F238E27FC236}">
                  <a16:creationId xmlns:a16="http://schemas.microsoft.com/office/drawing/2014/main" id="{ED97A0A6-3FA7-E86F-B050-267E5E39B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805" y="3723097"/>
              <a:ext cx="457200" cy="457200"/>
            </a:xfrm>
            <a:prstGeom prst="rect">
              <a:avLst/>
            </a:prstGeom>
          </p:spPr>
        </p:pic>
        <p:pic>
          <p:nvPicPr>
            <p:cNvPr id="24" name="Graphic 47" descr="優先順位の概要">
              <a:extLst>
                <a:ext uri="{FF2B5EF4-FFF2-40B4-BE49-F238E27FC236}">
                  <a16:creationId xmlns:a16="http://schemas.microsoft.com/office/drawing/2014/main" id="{D629FF48-EB97-377D-CCCE-613FE24202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5051" y="5185238"/>
              <a:ext cx="457200" cy="457200"/>
            </a:xfrm>
            <a:prstGeom prst="rect">
              <a:avLst/>
            </a:prstGeom>
          </p:spPr>
        </p:pic>
        <p:pic>
          <p:nvPicPr>
            <p:cNvPr id="26" name="Graphic 51" descr="スピードメーターローアウトライン">
              <a:extLst>
                <a:ext uri="{FF2B5EF4-FFF2-40B4-BE49-F238E27FC236}">
                  <a16:creationId xmlns:a16="http://schemas.microsoft.com/office/drawing/2014/main" id="{3530205A-290F-C5FF-91BD-9E4AB4CCF1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5051" y="3663555"/>
              <a:ext cx="457200" cy="457200"/>
            </a:xfrm>
            <a:prstGeom prst="rect">
              <a:avLst/>
            </a:prstGeom>
          </p:spPr>
        </p:pic>
        <p:pic>
          <p:nvPicPr>
            <p:cNvPr id="28" name="Graphic 60" descr="バックアウトライン">
              <a:extLst>
                <a:ext uri="{FF2B5EF4-FFF2-40B4-BE49-F238E27FC236}">
                  <a16:creationId xmlns:a16="http://schemas.microsoft.com/office/drawing/2014/main" id="{C64FFC51-A08D-95D7-3648-AEBC211901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21898" y="4366406"/>
              <a:ext cx="457200" cy="457200"/>
            </a:xfrm>
            <a:prstGeom prst="rect">
              <a:avLst/>
            </a:prstGeom>
          </p:spPr>
        </p:pic>
        <p:pic>
          <p:nvPicPr>
            <p:cNvPr id="29" name="Graphic 66" descr="方向アウトライン">
              <a:extLst>
                <a:ext uri="{FF2B5EF4-FFF2-40B4-BE49-F238E27FC236}">
                  <a16:creationId xmlns:a16="http://schemas.microsoft.com/office/drawing/2014/main" id="{147ABE8B-CA64-127C-5FFF-2D1CAFBA6F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92957" y="3021708"/>
              <a:ext cx="457200" cy="457200"/>
            </a:xfrm>
            <a:prstGeom prst="rect">
              <a:avLst/>
            </a:prstGeom>
          </p:spPr>
        </p:pic>
        <p:pic>
          <p:nvPicPr>
            <p:cNvPr id="30" name="Graphic 69" descr="対象者の概要">
              <a:extLst>
                <a:ext uri="{FF2B5EF4-FFF2-40B4-BE49-F238E27FC236}">
                  <a16:creationId xmlns:a16="http://schemas.microsoft.com/office/drawing/2014/main" id="{BFB6F9F1-2D9A-BD8A-660C-E4D199AE85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70655" y="2340735"/>
              <a:ext cx="457200" cy="457200"/>
            </a:xfrm>
            <a:prstGeom prst="rect">
              <a:avLst/>
            </a:prstGeom>
          </p:spPr>
        </p:pic>
        <p:pic>
          <p:nvPicPr>
            <p:cNvPr id="31" name="Graphic 71" descr="アウトラインに似たコメント">
              <a:extLst>
                <a:ext uri="{FF2B5EF4-FFF2-40B4-BE49-F238E27FC236}">
                  <a16:creationId xmlns:a16="http://schemas.microsoft.com/office/drawing/2014/main" id="{C4D38F14-776B-242E-CA53-71105CB3BF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1903" y="5729264"/>
              <a:ext cx="457200" cy="457200"/>
            </a:xfrm>
            <a:prstGeom prst="rect">
              <a:avLst/>
            </a:prstGeom>
          </p:spPr>
        </p:pic>
        <p:pic>
          <p:nvPicPr>
            <p:cNvPr id="32" name="Graphic 73" descr="塗り潰しでスクロール">
              <a:extLst>
                <a:ext uri="{FF2B5EF4-FFF2-40B4-BE49-F238E27FC236}">
                  <a16:creationId xmlns:a16="http://schemas.microsoft.com/office/drawing/2014/main" id="{94171F1B-15E1-5E51-87C9-65AA2C85ABC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8141" y="5095804"/>
              <a:ext cx="457200" cy="457200"/>
            </a:xfrm>
            <a:prstGeom prst="rect">
              <a:avLst/>
            </a:prstGeom>
          </p:spPr>
        </p:pic>
        <p:pic>
          <p:nvPicPr>
            <p:cNvPr id="33" name="Graphic 75" descr="銀行の概要">
              <a:extLst>
                <a:ext uri="{FF2B5EF4-FFF2-40B4-BE49-F238E27FC236}">
                  <a16:creationId xmlns:a16="http://schemas.microsoft.com/office/drawing/2014/main" id="{5856D145-B6C1-FB37-7EED-990BAEDD40E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18141" y="4384971"/>
              <a:ext cx="457200" cy="457200"/>
            </a:xfrm>
            <a:prstGeom prst="rect">
              <a:avLst/>
            </a:prstGeom>
          </p:spPr>
        </p:pic>
      </p:grpSp>
      <p:sp>
        <p:nvSpPr>
          <p:cNvPr id="34" name="TextBox 67">
            <a:extLst>
              <a:ext uri="{FF2B5EF4-FFF2-40B4-BE49-F238E27FC236}">
                <a16:creationId xmlns:a16="http://schemas.microsoft.com/office/drawing/2014/main" id="{23E21967-CCE0-6151-246A-8B80F5BA75F1}"/>
              </a:ext>
            </a:extLst>
          </p:cNvPr>
          <p:cNvSpPr txBox="1"/>
          <p:nvPr/>
        </p:nvSpPr>
        <p:spPr>
          <a:xfrm>
            <a:off x="1137710" y="1696046"/>
            <a:ext cx="3717111" cy="449354"/>
          </a:xfrm>
          <a:prstGeom prst="rect">
            <a:avLst/>
          </a:prstGeom>
          <a:noFill/>
        </p:spPr>
        <p:txBody>
          <a:bodyPr wrap="square">
            <a:spAutoFit/>
          </a:bodyPr>
          <a:lstStyle/>
          <a:p>
            <a:r>
              <a:rPr lang="en-US" sz="1200" b="1" noProof="1">
                <a:latin typeface="+mj-lt"/>
                <a:ea typeface="+mj-ea"/>
              </a:rPr>
              <a:t>Open Tender</a:t>
            </a:r>
          </a:p>
          <a:p>
            <a:r>
              <a:rPr lang="en-US" sz="1120" noProof="1">
                <a:latin typeface="+mj-lt"/>
                <a:ea typeface="+mj-ea"/>
              </a:rPr>
              <a:t>公開募集</a:t>
            </a:r>
          </a:p>
        </p:txBody>
      </p:sp>
      <p:pic>
        <p:nvPicPr>
          <p:cNvPr id="35" name="Graphic 55" descr="封筒のアウトラインを開く">
            <a:extLst>
              <a:ext uri="{FF2B5EF4-FFF2-40B4-BE49-F238E27FC236}">
                <a16:creationId xmlns:a16="http://schemas.microsoft.com/office/drawing/2014/main" id="{06CEB9F0-F353-7BC6-B464-45506D630D9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41500" y="1668898"/>
            <a:ext cx="457200" cy="457200"/>
          </a:xfrm>
          <a:prstGeom prst="rect">
            <a:avLst/>
          </a:prstGeom>
        </p:spPr>
      </p:pic>
      <p:sp>
        <p:nvSpPr>
          <p:cNvPr id="39" name="フッター プレースホルダー 1">
            <a:extLst>
              <a:ext uri="{FF2B5EF4-FFF2-40B4-BE49-F238E27FC236}">
                <a16:creationId xmlns:a16="http://schemas.microsoft.com/office/drawing/2014/main" id="{9A606B12-5689-9538-7D71-AB2E79F45E11}"/>
              </a:ext>
            </a:extLst>
          </p:cNvPr>
          <p:cNvSpPr txBox="1">
            <a:spLocks/>
          </p:cNvSpPr>
          <p:nvPr/>
        </p:nvSpPr>
        <p:spPr>
          <a:xfrm>
            <a:off x="272480" y="6376392"/>
            <a:ext cx="4068000" cy="1692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55600" indent="-355600"/>
            <a:r>
              <a:rPr lang="ja-JP" altLang="en-US" sz="800" dirty="0">
                <a:latin typeface="+mj-lt"/>
                <a:ea typeface="+mj-ea"/>
                <a:cs typeface="Arial" panose="020B0604020202020204" pitchFamily="34" charset="0"/>
              </a:rPr>
              <a:t>（出所） </a:t>
            </a:r>
            <a:r>
              <a:rPr lang="en-US" altLang="ja-JP" sz="800" dirty="0">
                <a:latin typeface="+mj-lt"/>
                <a:ea typeface="+mj-ea"/>
                <a:cs typeface="Arial" panose="020B0604020202020204" pitchFamily="34" charset="0"/>
              </a:rPr>
              <a:t>The public procurement and asset disposal act</a:t>
            </a:r>
            <a:endParaRPr lang="en-GB" altLang="en-GB" sz="800" dirty="0">
              <a:latin typeface="+mj-lt"/>
              <a:ea typeface="+mj-ea"/>
              <a:cs typeface="Arial" panose="020B0604020202020204" pitchFamily="34" charset="0"/>
            </a:endParaRPr>
          </a:p>
        </p:txBody>
      </p:sp>
      <p:sp>
        <p:nvSpPr>
          <p:cNvPr id="7" name="タイトル 4">
            <a:extLst>
              <a:ext uri="{FF2B5EF4-FFF2-40B4-BE49-F238E27FC236}">
                <a16:creationId xmlns:a16="http://schemas.microsoft.com/office/drawing/2014/main" id="{56284638-B06E-FDA4-2328-82A4B9A13BF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3258665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調達制度の概要 - 調達予算</a:t>
            </a:r>
            <a:endParaRPr kumimoji="1" lang="ja-JP" altLang="en-US" noProof="1">
              <a:latin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8332252D-6483-4B79-BD78-356EAB323018}"/>
              </a:ext>
            </a:extLst>
          </p:cNvPr>
          <p:cNvSpPr/>
          <p:nvPr/>
        </p:nvSpPr>
        <p:spPr>
          <a:xfrm>
            <a:off x="200025" y="1016732"/>
            <a:ext cx="9361040" cy="2736304"/>
          </a:xfrm>
          <a:prstGeom prst="rect">
            <a:avLst/>
          </a:prstGeom>
          <a:noFill/>
          <a:ln>
            <a:noFill/>
          </a:ln>
        </p:spPr>
        <p:txBody>
          <a:bodyPr wrap="square" rtlCol="0" anchor="ctr">
            <a:no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保健省は、必須医薬品及び医療用品 </a:t>
            </a:r>
            <a:r>
              <a:rPr lang="ja-JP" altLang="en-US" sz="1400" noProof="1">
                <a:latin typeface="+mj-lt"/>
              </a:rPr>
              <a:t>（</a:t>
            </a:r>
            <a:r>
              <a:rPr lang="en-US" altLang="ja-JP" sz="1400" noProof="1">
                <a:latin typeface="+mj-lt"/>
              </a:rPr>
              <a:t>EMMS</a:t>
            </a:r>
            <a:r>
              <a:rPr lang="ja-JP" altLang="en-US" sz="1400" noProof="1">
                <a:latin typeface="+mj-lt"/>
              </a:rPr>
              <a:t>）</a:t>
            </a:r>
            <a:r>
              <a:rPr lang="en-US" altLang="ja-JP" sz="1400" noProof="1">
                <a:latin typeface="+mj-lt"/>
              </a:rPr>
              <a:t> </a:t>
            </a:r>
            <a:r>
              <a:rPr lang="en-US" altLang="ja-JP" sz="1400" noProof="1">
                <a:latin typeface="+mn-ea"/>
              </a:rPr>
              <a:t>及び医療機器の調達のための予算配分について財務省と交渉</a:t>
            </a:r>
            <a:r>
              <a:rPr lang="ja-JP" altLang="en-US" sz="1400" noProof="1">
                <a:latin typeface="+mn-ea"/>
              </a:rPr>
              <a:t>し、その後</a:t>
            </a:r>
            <a:r>
              <a:rPr lang="en-US" altLang="ja-JP" sz="1400" noProof="1">
                <a:latin typeface="+mn-ea"/>
              </a:rPr>
              <a:t>、</a:t>
            </a:r>
            <a:r>
              <a:rPr lang="en-US" altLang="ja-JP" sz="1400" noProof="1">
                <a:latin typeface="+mj-lt"/>
              </a:rPr>
              <a:t>KEMSA</a:t>
            </a:r>
            <a:r>
              <a:rPr lang="en-US" altLang="ja-JP" sz="1400" noProof="1">
                <a:latin typeface="+mn-ea"/>
              </a:rPr>
              <a:t>と保健省</a:t>
            </a:r>
            <a:r>
              <a:rPr lang="ja-JP" altLang="en-US" sz="1400" noProof="1">
                <a:latin typeface="+mn-ea"/>
              </a:rPr>
              <a:t>の間で</a:t>
            </a:r>
            <a:r>
              <a:rPr lang="en-US" altLang="ja-JP" sz="1400" noProof="1">
                <a:latin typeface="+mn-ea"/>
              </a:rPr>
              <a:t>予算を配分する。</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保健省が</a:t>
            </a:r>
            <a:r>
              <a:rPr lang="ja-JP" altLang="en-US" sz="1400" noProof="1">
                <a:latin typeface="+mn-ea"/>
              </a:rPr>
              <a:t>行う</a:t>
            </a:r>
            <a:r>
              <a:rPr lang="en-US" altLang="ja-JP" sz="1400" noProof="1">
                <a:latin typeface="+mn-ea"/>
              </a:rPr>
              <a:t>大量購入については、保健省は</a:t>
            </a:r>
            <a:r>
              <a:rPr lang="en-US" altLang="ja-JP" sz="1400" noProof="1">
                <a:latin typeface="+mj-lt"/>
              </a:rPr>
              <a:t>KEMSA</a:t>
            </a:r>
            <a:r>
              <a:rPr lang="en-US" altLang="ja-JP" sz="1400" noProof="1">
                <a:latin typeface="+mn-ea"/>
              </a:rPr>
              <a:t>に配分比率に従って</a:t>
            </a:r>
            <a:r>
              <a:rPr lang="ja-JP" altLang="en-US" sz="1400" noProof="1">
                <a:latin typeface="+mn-ea"/>
              </a:rPr>
              <a:t>公共医療施設</a:t>
            </a:r>
            <a:r>
              <a:rPr lang="en-US" altLang="ja-JP" sz="1400" noProof="1">
                <a:latin typeface="+mn-ea"/>
              </a:rPr>
              <a:t>に</a:t>
            </a:r>
            <a:r>
              <a:rPr lang="ja-JP" altLang="en-US" sz="1400" noProof="1">
                <a:latin typeface="+mn-ea"/>
              </a:rPr>
              <a:t>配布</a:t>
            </a:r>
            <a:r>
              <a:rPr lang="en-US" altLang="ja-JP" sz="1400" noProof="1">
                <a:latin typeface="+mn-ea"/>
              </a:rPr>
              <a:t>することを義務付けている。</a:t>
            </a:r>
            <a:r>
              <a:rPr lang="en-US" altLang="ja-JP" sz="1400" dirty="0">
                <a:latin typeface="+mn-ea"/>
              </a:rPr>
              <a:t> </a:t>
            </a:r>
            <a:r>
              <a:rPr lang="ja-JP" altLang="en-US" sz="1400" dirty="0">
                <a:latin typeface="+mn-ea"/>
              </a:rPr>
              <a:t>また、</a:t>
            </a:r>
            <a:r>
              <a:rPr lang="en-US" altLang="ja-JP" sz="1400" noProof="1">
                <a:latin typeface="+mn-ea"/>
              </a:rPr>
              <a:t>保健省は保健セクターに関心を持つ様々な開発パートナーから</a:t>
            </a:r>
            <a:r>
              <a:rPr lang="en-US" altLang="ja-JP" sz="1400" noProof="1">
                <a:latin typeface="+mj-lt"/>
              </a:rPr>
              <a:t>EMMS</a:t>
            </a:r>
            <a:r>
              <a:rPr lang="en-US" altLang="ja-JP" sz="1400" noProof="1">
                <a:latin typeface="+mn-ea"/>
              </a:rPr>
              <a:t>と医療機器を調達するための追加資金について交渉することができる。</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開発パートナーからの資金は、</a:t>
            </a:r>
            <a:r>
              <a:rPr lang="ja-JP" altLang="en-US" sz="1400" noProof="1">
                <a:latin typeface="+mn-ea"/>
              </a:rPr>
              <a:t>公共医療施設</a:t>
            </a:r>
            <a:r>
              <a:rPr lang="en-US" altLang="ja-JP" sz="1400" noProof="1">
                <a:latin typeface="+mn-ea"/>
              </a:rPr>
              <a:t>への先行分配のために、</a:t>
            </a:r>
            <a:r>
              <a:rPr lang="en-US" altLang="ja-JP" sz="1400" noProof="1">
                <a:latin typeface="+mj-lt"/>
              </a:rPr>
              <a:t>KEMSA</a:t>
            </a:r>
            <a:r>
              <a:rPr lang="en-US" altLang="ja-JP" sz="1400" noProof="1">
                <a:latin typeface="+mn-ea"/>
              </a:rPr>
              <a:t>または</a:t>
            </a:r>
            <a:r>
              <a:rPr lang="en-US" altLang="ja-JP" sz="1400" noProof="1">
                <a:latin typeface="+mj-lt"/>
              </a:rPr>
              <a:t>MoH</a:t>
            </a:r>
            <a:r>
              <a:rPr lang="en-US" altLang="ja-JP" sz="1400" noProof="1">
                <a:latin typeface="+mn-ea"/>
              </a:rPr>
              <a:t>調達システムを通じて、対象調達に使用することができる。</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場合によっては、</a:t>
            </a:r>
            <a:r>
              <a:rPr lang="en-US" altLang="ja-JP" sz="1400" noProof="1">
                <a:latin typeface="+mj-lt"/>
              </a:rPr>
              <a:t>MoH</a:t>
            </a:r>
            <a:r>
              <a:rPr lang="en-US" altLang="ja-JP" sz="1400" noProof="1">
                <a:latin typeface="+mn-ea"/>
              </a:rPr>
              <a:t>と合意した開発パートナーは、特定のカテゴリーの</a:t>
            </a:r>
            <a:r>
              <a:rPr lang="en-US" altLang="ja-JP" sz="1400" noProof="1">
                <a:latin typeface="+mj-lt"/>
              </a:rPr>
              <a:t>EMMS</a:t>
            </a:r>
            <a:r>
              <a:rPr lang="en-US" altLang="ja-JP" sz="1400" noProof="1">
                <a:latin typeface="+mn-ea"/>
              </a:rPr>
              <a:t>および医療機器を特定の調達代理店を通じて直接調達し、配分比率に従って製品を</a:t>
            </a:r>
            <a:r>
              <a:rPr lang="en-US" altLang="ja-JP" sz="1400" noProof="1">
                <a:latin typeface="+mj-lt"/>
              </a:rPr>
              <a:t>KEMSA</a:t>
            </a:r>
            <a:r>
              <a:rPr lang="en-US" altLang="ja-JP" sz="1400" noProof="1">
                <a:latin typeface="+mn-ea"/>
              </a:rPr>
              <a:t>に転送し、そのサプライチェーンを通じて</a:t>
            </a:r>
            <a:r>
              <a:rPr lang="ja-JP" altLang="en-US" sz="1400" noProof="1">
                <a:latin typeface="+mn-ea"/>
              </a:rPr>
              <a:t>公共医療施設</a:t>
            </a:r>
            <a:r>
              <a:rPr lang="en-US" altLang="ja-JP" sz="1400" noProof="1">
                <a:latin typeface="+mn-ea"/>
              </a:rPr>
              <a:t>に配布することが</a:t>
            </a:r>
            <a:r>
              <a:rPr lang="ja-JP" altLang="en-US" sz="1400" noProof="1">
                <a:latin typeface="+mn-ea"/>
              </a:rPr>
              <a:t>できる</a:t>
            </a:r>
            <a:r>
              <a:rPr lang="en-US" altLang="ja-JP" sz="1400" noProof="1">
                <a:latin typeface="+mn-ea"/>
              </a:rPr>
              <a:t>。</a:t>
            </a:r>
            <a:r>
              <a:rPr lang="en-US" altLang="ja-JP" sz="1400" dirty="0">
                <a:latin typeface="+mn-ea"/>
              </a:rPr>
              <a:t>  </a:t>
            </a:r>
          </a:p>
        </p:txBody>
      </p:sp>
      <p:sp>
        <p:nvSpPr>
          <p:cNvPr id="9" name="正方形/長方形 8">
            <a:extLst>
              <a:ext uri="{FF2B5EF4-FFF2-40B4-BE49-F238E27FC236}">
                <a16:creationId xmlns:a16="http://schemas.microsoft.com/office/drawing/2014/main" id="{43137A0F-5D97-433A-A038-A567D6232469}"/>
              </a:ext>
            </a:extLst>
          </p:cNvPr>
          <p:cNvSpPr/>
          <p:nvPr/>
        </p:nvSpPr>
        <p:spPr>
          <a:xfrm>
            <a:off x="272478" y="3947885"/>
            <a:ext cx="9361040" cy="2125278"/>
          </a:xfrm>
          <a:prstGeom prst="rect">
            <a:avLst/>
          </a:prstGeom>
          <a:noFill/>
          <a:ln>
            <a:noFill/>
          </a:ln>
        </p:spPr>
        <p:txBody>
          <a:bodyPr wrap="square" rtlCol="0" anchor="ctr">
            <a:noAutofit/>
          </a:bodyPr>
          <a:lstStyle/>
          <a:p>
            <a:pPr algn="just" fontAlgn="ctr">
              <a:lnSpc>
                <a:spcPct val="110000"/>
              </a:lnSpc>
              <a:spcAft>
                <a:spcPts val="200"/>
              </a:spcAft>
              <a:buClr>
                <a:srgbClr val="5F8AC3"/>
              </a:buClr>
            </a:pPr>
            <a:r>
              <a:rPr lang="en-US" altLang="ja-JP" sz="1400" b="1" noProof="1">
                <a:latin typeface="+mn-ea"/>
              </a:rPr>
              <a:t>医療セクター</a:t>
            </a:r>
            <a:r>
              <a:rPr lang="ja-JP" altLang="en-US" sz="1400" b="1" noProof="1">
                <a:latin typeface="+mn-ea"/>
              </a:rPr>
              <a:t>における</a:t>
            </a:r>
            <a:r>
              <a:rPr lang="en-US" altLang="ja-JP" sz="1400" b="1" noProof="1">
                <a:latin typeface="+mn-ea"/>
              </a:rPr>
              <a:t>調達機関</a:t>
            </a:r>
            <a:r>
              <a:rPr lang="ja-JP" altLang="en-US" sz="1400" b="1" noProof="1">
                <a:latin typeface="+mn-ea"/>
              </a:rPr>
              <a:t>の</a:t>
            </a:r>
            <a:r>
              <a:rPr lang="en-US" altLang="ja-JP" sz="1400" b="1" noProof="1">
                <a:latin typeface="+mn-ea"/>
              </a:rPr>
              <a:t>担当役員</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大臣レベルの会計責任者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地方病院及び地方レベルの医療監督者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地区病院および準地区レベルの医療担当者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保健所・調剤薬局担当医</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mn-ea"/>
              </a:rPr>
              <a:t>ケニヤッタ国立病院の</a:t>
            </a:r>
            <a:r>
              <a:rPr lang="en-US" altLang="ja-JP" sz="1400" noProof="1">
                <a:latin typeface="+mn-ea"/>
              </a:rPr>
              <a:t>院長</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Moi Referral Hospital</a:t>
            </a:r>
            <a:r>
              <a:rPr lang="ja-JP" altLang="en-US" sz="1400" noProof="1">
                <a:latin typeface="+mn-ea"/>
              </a:rPr>
              <a:t>の</a:t>
            </a:r>
            <a:r>
              <a:rPr lang="en-US" altLang="ja-JP" sz="1400" noProof="1">
                <a:latin typeface="+mn-ea"/>
              </a:rPr>
              <a:t>院長</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mn-ea"/>
              </a:rPr>
              <a:t>医療供給庁の</a:t>
            </a:r>
            <a:r>
              <a:rPr lang="en-US" altLang="ja-JP" sz="1400" noProof="1">
                <a:latin typeface="+mn-ea"/>
              </a:rPr>
              <a:t>最高経営責任者</a:t>
            </a:r>
            <a:endParaRPr lang="en-US" altLang="ja-JP" sz="1400" dirty="0">
              <a:latin typeface="+mn-ea"/>
            </a:endParaRPr>
          </a:p>
        </p:txBody>
      </p:sp>
      <p:sp>
        <p:nvSpPr>
          <p:cNvPr id="10" name="テキスト ボックス 9">
            <a:extLst>
              <a:ext uri="{FF2B5EF4-FFF2-40B4-BE49-F238E27FC236}">
                <a16:creationId xmlns:a16="http://schemas.microsoft.com/office/drawing/2014/main" id="{E82CDB9E-27F7-47F7-8FEB-BA3B39C8D3E1}"/>
              </a:ext>
            </a:extLst>
          </p:cNvPr>
          <p:cNvSpPr txBox="1"/>
          <p:nvPr/>
        </p:nvSpPr>
        <p:spPr>
          <a:xfrm>
            <a:off x="272478" y="6349390"/>
            <a:ext cx="8568878" cy="345628"/>
          </a:xfrm>
          <a:prstGeom prst="rect">
            <a:avLst/>
          </a:prstGeom>
          <a:noFill/>
        </p:spPr>
        <p:txBody>
          <a:bodyPr wrap="square" lIns="0" tIns="0" rIns="0" bIns="0" rtlCol="0">
            <a:noAutofit/>
          </a:bodyPr>
          <a:lstStyle/>
          <a:p>
            <a:r>
              <a:rPr lang="ja-JP" altLang="en-US" sz="800" dirty="0">
                <a:latin typeface="+mj-lt"/>
              </a:rPr>
              <a:t>（出所） </a:t>
            </a:r>
            <a:r>
              <a:rPr lang="en-US" altLang="ja-JP" sz="800" dirty="0">
                <a:latin typeface="+mj-lt"/>
              </a:rPr>
              <a:t>Public</a:t>
            </a:r>
            <a:r>
              <a:rPr lang="ja-JP" altLang="en-US" sz="800" dirty="0">
                <a:latin typeface="+mj-lt"/>
              </a:rPr>
              <a:t>　</a:t>
            </a:r>
            <a:r>
              <a:rPr lang="en-US" altLang="ja-JP" sz="800" dirty="0">
                <a:latin typeface="+mj-lt"/>
              </a:rPr>
              <a:t>Procurement Manual </a:t>
            </a:r>
            <a:r>
              <a:rPr lang="ja-JP" altLang="en-US" sz="800" dirty="0">
                <a:latin typeface="+mj-lt"/>
              </a:rPr>
              <a:t>（</a:t>
            </a:r>
            <a:r>
              <a:rPr lang="en-US" altLang="ja-JP" sz="800" dirty="0">
                <a:latin typeface="+mj-lt"/>
              </a:rPr>
              <a:t>Public Procurement Regulatory Authority</a:t>
            </a:r>
            <a:r>
              <a:rPr lang="ja-JP" altLang="en-US" sz="800" dirty="0">
                <a:latin typeface="+mj-lt"/>
              </a:rPr>
              <a:t>）</a:t>
            </a:r>
            <a:r>
              <a:rPr lang="ja-JP" altLang="en-US" sz="800" b="1" dirty="0">
                <a:latin typeface="+mj-lt"/>
              </a:rPr>
              <a:t>　</a:t>
            </a:r>
            <a:endParaRPr lang="en-US" altLang="ja-JP" sz="800" b="1" dirty="0">
              <a:latin typeface="+mj-lt"/>
            </a:endParaRPr>
          </a:p>
        </p:txBody>
      </p:sp>
      <p:sp>
        <p:nvSpPr>
          <p:cNvPr id="5" name="タイトル 4">
            <a:extLst>
              <a:ext uri="{FF2B5EF4-FFF2-40B4-BE49-F238E27FC236}">
                <a16:creationId xmlns:a16="http://schemas.microsoft.com/office/drawing/2014/main" id="{2ECEEA43-A079-7FF7-477D-4C20BC6C81B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426568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978728343"/>
              </p:ext>
            </p:extLst>
          </p:nvPr>
        </p:nvGraphicFramePr>
        <p:xfrm>
          <a:off x="200472" y="1052737"/>
          <a:ext cx="9505056" cy="501328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ナイロビ</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スワヒリ語、英語（公用語）</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１ケニア・シリング（</a:t>
                      </a:r>
                      <a:r>
                        <a:rPr kumimoji="1" lang="en-US" altLang="ja-JP" sz="1200" b="0" dirty="0">
                          <a:solidFill>
                            <a:schemeClr val="tx1"/>
                          </a:solidFill>
                        </a:rPr>
                        <a:t>KES</a:t>
                      </a:r>
                      <a:r>
                        <a:rPr kumimoji="1" lang="ja-JP" altLang="en-US" sz="1200" b="0" dirty="0">
                          <a:solidFill>
                            <a:schemeClr val="tx1"/>
                          </a:solidFill>
                        </a:rPr>
                        <a:t>）＝</a:t>
                      </a:r>
                      <a:r>
                        <a:rPr kumimoji="1" lang="en-US" altLang="ja-JP" sz="1200" b="0" dirty="0">
                          <a:solidFill>
                            <a:schemeClr val="tx1"/>
                          </a:solidFill>
                        </a:rPr>
                        <a:t>1.23</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7</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6</a:t>
                      </a:r>
                      <a:r>
                        <a:rPr kumimoji="1" lang="ja-JP" altLang="en-US" sz="1200" b="0" dirty="0">
                          <a:solidFill>
                            <a:schemeClr val="tx1"/>
                          </a:solidFill>
                        </a:rPr>
                        <a:t>月</a:t>
                      </a:r>
                      <a:r>
                        <a:rPr kumimoji="1" lang="en-US" altLang="ja-JP" sz="1200" b="0" dirty="0">
                          <a:solidFill>
                            <a:schemeClr val="tx1"/>
                          </a:solidFill>
                        </a:rPr>
                        <a:t>30</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976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2022</a:t>
                      </a:r>
                      <a:r>
                        <a:rPr lang="ja-JP" altLang="en-US" sz="1200" dirty="0"/>
                        <a:t>年</a:t>
                      </a:r>
                      <a:r>
                        <a:rPr lang="en-US" altLang="ja-JP" sz="1200" dirty="0"/>
                        <a:t>8</a:t>
                      </a:r>
                      <a:r>
                        <a:rPr lang="ja-JP" altLang="en-US" sz="1200" dirty="0"/>
                        <a:t>月の大統領選挙の結果、統一民主同盟（</a:t>
                      </a:r>
                      <a:r>
                        <a:rPr lang="en-US" altLang="ja-JP" sz="1200" dirty="0"/>
                        <a:t>UDA</a:t>
                      </a:r>
                      <a:r>
                        <a:rPr lang="ja-JP" altLang="en-US" sz="1200" dirty="0"/>
                        <a:t>）のウィリアム・ルト副大統領が</a:t>
                      </a:r>
                      <a:r>
                        <a:rPr lang="en-US" altLang="ja-JP" sz="1200" dirty="0"/>
                        <a:t>50.49%</a:t>
                      </a:r>
                      <a:r>
                        <a:rPr lang="ja-JP" altLang="en-US" sz="1200" dirty="0"/>
                        <a:t>の得票率にて当選。僅差で敗れた元大統領のオディンガ氏が異議申し立てしたものの、最高裁にて棄却され、</a:t>
                      </a:r>
                      <a:r>
                        <a:rPr lang="en-US" altLang="ja-JP" sz="1200" dirty="0"/>
                        <a:t>9</a:t>
                      </a:r>
                      <a:r>
                        <a:rPr lang="ja-JP" altLang="en-US" sz="1200" dirty="0"/>
                        <a:t>月</a:t>
                      </a:r>
                      <a:r>
                        <a:rPr lang="en-US" altLang="ja-JP" sz="1200" dirty="0"/>
                        <a:t>13</a:t>
                      </a:r>
                      <a:r>
                        <a:rPr lang="ja-JP" altLang="en-US" sz="1200" dirty="0"/>
                        <a:t>日にルト氏がケニアの第</a:t>
                      </a:r>
                      <a:r>
                        <a:rPr lang="en-US" altLang="ja-JP" sz="1200" dirty="0"/>
                        <a:t>5</a:t>
                      </a:r>
                      <a:r>
                        <a:rPr lang="ja-JP" altLang="en-US" sz="1200" dirty="0"/>
                        <a:t>代大統領に就任した。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ja-JP" altLang="en-US" sz="1200" dirty="0"/>
                        <a:t>最高裁の判決に不満を抱いたオディンガ氏の支援者が暴徒化するのではないかという危惧もあったが、オディンガ氏の支持基盤のキスム市を含めて、大きな騒動は生じなかった。</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ケニアは、東アフリカ地域経済の中心として発展し、サファリやビーチ・リゾートなどの観光資源に多くの観光客を集めている。その一方、国内での貧富の格差拡大による都市部スラムへの人口流入、異なる部族間の土地や資源を巡る対立、不安定な近隣諸国からの難民を含む人口の流入や違法武器・物資の流入などを背景に、各地で様々な凶悪犯罪や暴力事件、日常的な窃盗、置き引きが発生している。</a:t>
                      </a: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隣国ソマリアを拠点とするイスラム過激派組織アル・シャバーブ（</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年にケニアに対するテロ攻撃を行うと宣言して以降、近年も、</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による襲撃、外国人拉致等の事案が度々発生している。過去に比べ、近年、ナイロビや沿岸部での警備は強化され、治安機関の情報収集能力やテロ対処能力は格段に向上したとされるが、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月および</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年１月、危険人物として複数名のテロ容疑者が公開指名手配されるなど、依然として国内全土において、テロの脅威が存在する。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a:t>
            </a:r>
            <a:r>
              <a:rPr lang="en-US" altLang="ja-JP" sz="800" dirty="0"/>
              <a:t>https://www.exchange-rates.org/</a:t>
            </a:r>
            <a:endParaRPr kumimoji="1" lang="ja-JP" altLang="en-US" sz="800" dirty="0">
              <a:solidFill>
                <a:srgbClr val="000000"/>
              </a:solidFill>
            </a:endParaRPr>
          </a:p>
          <a:p>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政府調達制度の概要 - 入札プロセス</a:t>
            </a:r>
            <a:endParaRPr kumimoji="1" lang="ja-JP" altLang="en-US" noProof="1">
              <a:latin typeface="HGP創英角ｺﾞｼｯｸUB" panose="020B0900000000000000" pitchFamily="50" charset="-128"/>
            </a:endParaRPr>
          </a:p>
        </p:txBody>
      </p:sp>
      <p:graphicFrame>
        <p:nvGraphicFramePr>
          <p:cNvPr id="3" name="表 4">
            <a:extLst>
              <a:ext uri="{FF2B5EF4-FFF2-40B4-BE49-F238E27FC236}">
                <a16:creationId xmlns:a16="http://schemas.microsoft.com/office/drawing/2014/main" id="{98AD49EB-6532-4420-0EB9-F7679BB77CF8}"/>
              </a:ext>
            </a:extLst>
          </p:cNvPr>
          <p:cNvGraphicFramePr>
            <a:graphicFrameLocks noGrp="1"/>
          </p:cNvGraphicFramePr>
          <p:nvPr>
            <p:extLst>
              <p:ext uri="{D42A27DB-BD31-4B8C-83A1-F6EECF244321}">
                <p14:modId xmlns:p14="http://schemas.microsoft.com/office/powerpoint/2010/main" val="3105927013"/>
              </p:ext>
            </p:extLst>
          </p:nvPr>
        </p:nvGraphicFramePr>
        <p:xfrm>
          <a:off x="200025" y="3789363"/>
          <a:ext cx="9386638" cy="2146840"/>
        </p:xfrm>
        <a:graphic>
          <a:graphicData uri="http://schemas.openxmlformats.org/drawingml/2006/table">
            <a:tbl>
              <a:tblPr firstRow="1" bandRow="1">
                <a:tableStyleId>{93296810-A885-4BE3-A3E7-6D5BEEA58F35}</a:tableStyleId>
              </a:tblPr>
              <a:tblGrid>
                <a:gridCol w="2880767">
                  <a:extLst>
                    <a:ext uri="{9D8B030D-6E8A-4147-A177-3AD203B41FA5}">
                      <a16:colId xmlns:a16="http://schemas.microsoft.com/office/drawing/2014/main" val="3415338459"/>
                    </a:ext>
                  </a:extLst>
                </a:gridCol>
                <a:gridCol w="1800200">
                  <a:extLst>
                    <a:ext uri="{9D8B030D-6E8A-4147-A177-3AD203B41FA5}">
                      <a16:colId xmlns:a16="http://schemas.microsoft.com/office/drawing/2014/main" val="3832192160"/>
                    </a:ext>
                  </a:extLst>
                </a:gridCol>
                <a:gridCol w="4705671">
                  <a:extLst>
                    <a:ext uri="{9D8B030D-6E8A-4147-A177-3AD203B41FA5}">
                      <a16:colId xmlns:a16="http://schemas.microsoft.com/office/drawing/2014/main" val="2671346666"/>
                    </a:ext>
                  </a:extLst>
                </a:gridCol>
              </a:tblGrid>
              <a:tr h="243963">
                <a:tc>
                  <a:txBody>
                    <a:bodyPr/>
                    <a:lstStyle/>
                    <a:p>
                      <a:pPr algn="ctr"/>
                      <a:r>
                        <a:rPr kumimoji="1" lang="en-US" altLang="ja-JP" sz="1400" noProof="1">
                          <a:latin typeface="HGP創英角ｺﾞｼｯｸUB" panose="020B0900000000000000" pitchFamily="50" charset="-128"/>
                          <a:ea typeface="HGP創英角ｺﾞｼｯｸUB" panose="020B0900000000000000" pitchFamily="50" charset="-128"/>
                          <a:cs typeface="Calibri" panose="020F0502020204030204" pitchFamily="34" charset="0"/>
                        </a:rPr>
                        <a:t>会社</a:t>
                      </a:r>
                      <a:endParaRPr kumimoji="1" lang="ja-JP" altLang="en-US" sz="1400" dirty="0">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a:tc>
                <a:tc>
                  <a:txBody>
                    <a:bodyPr/>
                    <a:lstStyle/>
                    <a:p>
                      <a:pPr algn="ctr"/>
                      <a:r>
                        <a:rPr kumimoji="1" lang="en-US" altLang="ja-JP" sz="1400" noProof="1">
                          <a:latin typeface="HGP創英角ｺﾞｼｯｸUB" panose="020B0900000000000000" pitchFamily="50" charset="-128"/>
                          <a:ea typeface="HGP創英角ｺﾞｼｯｸUB" panose="020B0900000000000000" pitchFamily="50" charset="-128"/>
                          <a:cs typeface="Calibri" panose="020F0502020204030204" pitchFamily="34" charset="0"/>
                        </a:rPr>
                        <a:t>本社所在地国</a:t>
                      </a:r>
                      <a:endParaRPr kumimoji="1" lang="ja-JP" altLang="en-US" sz="1400" dirty="0">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a:tc>
                <a:tc>
                  <a:txBody>
                    <a:bodyPr/>
                    <a:lstStyle/>
                    <a:p>
                      <a:pPr algn="ctr"/>
                      <a:r>
                        <a:rPr kumimoji="1" lang="en-US" altLang="ja-JP" sz="1400" noProof="1">
                          <a:latin typeface="HGP創英角ｺﾞｼｯｸUB" panose="020B0900000000000000" pitchFamily="50" charset="-128"/>
                          <a:ea typeface="HGP創英角ｺﾞｼｯｸUB" panose="020B0900000000000000" pitchFamily="50" charset="-128"/>
                          <a:cs typeface="Calibri" panose="020F0502020204030204" pitchFamily="34" charset="0"/>
                        </a:rPr>
                        <a:t>入札商品</a:t>
                      </a:r>
                      <a:endParaRPr kumimoji="1" lang="ja-JP" altLang="en-US" sz="1400" dirty="0">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a:tc>
                <a:extLst>
                  <a:ext uri="{0D108BD9-81ED-4DB2-BD59-A6C34878D82A}">
                    <a16:rowId xmlns:a16="http://schemas.microsoft.com/office/drawing/2014/main" val="2623013569"/>
                  </a:ext>
                </a:extLst>
              </a:tr>
              <a:tr h="219567">
                <a:tc>
                  <a:txBody>
                    <a:bodyPr/>
                    <a:lstStyle/>
                    <a:p>
                      <a:pPr algn="ctr"/>
                      <a:r>
                        <a:rPr kumimoji="1" lang="en-US" altLang="ja-JP" sz="1400" dirty="0">
                          <a:latin typeface="+mj-lt"/>
                          <a:cs typeface="Calibri" panose="020F0502020204030204" pitchFamily="34" charset="0"/>
                        </a:rPr>
                        <a:t>Philips Healthcare Services Ltd</a:t>
                      </a:r>
                      <a:endParaRPr kumimoji="1" lang="ja-JP" altLang="en-US" sz="1400" dirty="0">
                        <a:latin typeface="+mj-lt"/>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オランダ</a:t>
                      </a:r>
                      <a:endParaRPr kumimoji="1" lang="ja-JP" altLang="en-US" sz="1400" dirty="0">
                        <a:latin typeface="+mn-ea"/>
                        <a:ea typeface="+mn-ea"/>
                        <a:cs typeface="Calibri" panose="020F0502020204030204" pitchFamily="34" charset="0"/>
                      </a:endParaRPr>
                    </a:p>
                  </a:txBody>
                  <a:tcPr/>
                </a:tc>
                <a:tc>
                  <a:txBody>
                    <a:bodyPr/>
                    <a:lstStyle/>
                    <a:p>
                      <a:pPr algn="ctr"/>
                      <a:r>
                        <a:rPr lang="en-US" altLang="ja-JP" sz="1400" noProof="1">
                          <a:latin typeface="+mn-ea"/>
                          <a:ea typeface="+mn-ea"/>
                          <a:cs typeface="Calibri" panose="020F0502020204030204" pitchFamily="34" charset="0"/>
                        </a:rPr>
                        <a:t>マルチビタミン</a:t>
                      </a:r>
                      <a:r>
                        <a:rPr lang="ja-JP" altLang="en-US" sz="1400" noProof="1">
                          <a:latin typeface="+mn-ea"/>
                          <a:ea typeface="+mn-ea"/>
                          <a:cs typeface="Calibri" panose="020F0502020204030204" pitchFamily="34" charset="0"/>
                        </a:rPr>
                        <a:t>・</a:t>
                      </a:r>
                      <a:r>
                        <a:rPr lang="en-US" altLang="ja-JP" sz="1400" noProof="1">
                          <a:latin typeface="+mn-ea"/>
                          <a:ea typeface="+mn-ea"/>
                          <a:cs typeface="Calibri" panose="020F0502020204030204" pitchFamily="34" charset="0"/>
                        </a:rPr>
                        <a:t>ミネラルのサプリメント</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1823257750"/>
                  </a:ext>
                </a:extLst>
              </a:tr>
              <a:tr h="219567">
                <a:tc>
                  <a:txBody>
                    <a:bodyPr/>
                    <a:lstStyle/>
                    <a:p>
                      <a:pPr algn="ctr"/>
                      <a:r>
                        <a:rPr lang="en-US" altLang="ja-JP" sz="1400" dirty="0">
                          <a:latin typeface="+mj-lt"/>
                          <a:cs typeface="Calibri" panose="020F0502020204030204" pitchFamily="34" charset="0"/>
                        </a:rPr>
                        <a:t>Universal Corporation Ltd</a:t>
                      </a:r>
                      <a:endParaRPr kumimoji="1" lang="ja-JP" altLang="en-US" sz="1400" dirty="0">
                        <a:latin typeface="+mj-lt"/>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インド</a:t>
                      </a:r>
                      <a:endParaRPr kumimoji="1" lang="ja-JP" altLang="en-US" sz="1400" dirty="0">
                        <a:latin typeface="+mn-ea"/>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医薬品 </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錠剤</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2798712433"/>
                  </a:ext>
                </a:extLst>
              </a:tr>
              <a:tr h="219567">
                <a:tc>
                  <a:txBody>
                    <a:bodyPr/>
                    <a:lstStyle/>
                    <a:p>
                      <a:pPr algn="ctr"/>
                      <a:r>
                        <a:rPr lang="en-US" altLang="ja-JP" sz="1400" dirty="0" err="1">
                          <a:latin typeface="+mj-lt"/>
                          <a:cs typeface="Calibri" panose="020F0502020204030204" pitchFamily="34" charset="0"/>
                        </a:rPr>
                        <a:t>Glaxosmithkline</a:t>
                      </a:r>
                      <a:r>
                        <a:rPr lang="en-US" altLang="ja-JP" sz="1400" dirty="0">
                          <a:latin typeface="+mj-lt"/>
                          <a:cs typeface="Calibri" panose="020F0502020204030204" pitchFamily="34" charset="0"/>
                        </a:rPr>
                        <a:t> Ltd</a:t>
                      </a:r>
                      <a:endParaRPr kumimoji="1" lang="ja-JP" altLang="en-US" sz="1400" dirty="0">
                        <a:latin typeface="+mj-lt"/>
                        <a:cs typeface="Calibri" panose="020F0502020204030204" pitchFamily="34" charset="0"/>
                      </a:endParaRPr>
                    </a:p>
                  </a:txBody>
                  <a:tcPr/>
                </a:tc>
                <a:tc>
                  <a:txBody>
                    <a:bodyPr/>
                    <a:lstStyle/>
                    <a:p>
                      <a:pPr algn="ctr"/>
                      <a:r>
                        <a:rPr kumimoji="1" lang="ja-JP" altLang="en-US" sz="1400" noProof="1">
                          <a:latin typeface="+mn-ea"/>
                          <a:ea typeface="+mn-ea"/>
                          <a:cs typeface="Calibri" panose="020F0502020204030204" pitchFamily="34" charset="0"/>
                        </a:rPr>
                        <a:t>英国</a:t>
                      </a:r>
                      <a:endParaRPr kumimoji="1" lang="ja-JP" altLang="en-US" sz="1400" dirty="0">
                        <a:latin typeface="+mn-ea"/>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医薬品 </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シロップ剤</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958590273"/>
                  </a:ext>
                </a:extLst>
              </a:tr>
              <a:tr h="219567">
                <a:tc>
                  <a:txBody>
                    <a:bodyPr/>
                    <a:lstStyle/>
                    <a:p>
                      <a:pPr marL="0" algn="ctr" defTabSz="914400" rtl="0" eaLnBrk="1" latinLnBrk="0" hangingPunct="1"/>
                      <a:r>
                        <a:rPr kumimoji="1" lang="en-US" altLang="ja-JP" sz="1400" kern="1200" dirty="0">
                          <a:solidFill>
                            <a:schemeClr val="dk1"/>
                          </a:solidFill>
                          <a:latin typeface="+mj-lt"/>
                          <a:ea typeface="+mn-ea"/>
                          <a:cs typeface="Calibri" panose="020F0502020204030204" pitchFamily="34" charset="0"/>
                        </a:rPr>
                        <a:t>Neon Laboratories Ltd</a:t>
                      </a:r>
                      <a:endParaRPr kumimoji="1" lang="ja-JP" altLang="en-US" sz="1400" kern="1200" dirty="0">
                        <a:solidFill>
                          <a:schemeClr val="dk1"/>
                        </a:solidFill>
                        <a:latin typeface="+mj-lt"/>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インド</a:t>
                      </a:r>
                      <a:endParaRPr kumimoji="1" lang="ja-JP" altLang="en-US" sz="1400" dirty="0">
                        <a:latin typeface="+mn-ea"/>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医薬品 </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注射剤</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4007556472"/>
                  </a:ext>
                </a:extLst>
              </a:tr>
              <a:tr h="219567">
                <a:tc>
                  <a:txBody>
                    <a:bodyPr/>
                    <a:lstStyle/>
                    <a:p>
                      <a:pPr algn="ctr"/>
                      <a:r>
                        <a:rPr kumimoji="1" lang="en-US" altLang="ja-JP" sz="1400" dirty="0">
                          <a:latin typeface="+mj-lt"/>
                          <a:cs typeface="Calibri" panose="020F0502020204030204" pitchFamily="34" charset="0"/>
                        </a:rPr>
                        <a:t>Mission Pharma A/S</a:t>
                      </a:r>
                      <a:endParaRPr kumimoji="1" lang="ja-JP" altLang="en-US" sz="1400" dirty="0">
                        <a:latin typeface="+mj-lt"/>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デンマーク</a:t>
                      </a:r>
                      <a:endParaRPr kumimoji="1" lang="ja-JP" altLang="en-US" sz="1400" dirty="0">
                        <a:latin typeface="+mn-ea"/>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noProof="1">
                          <a:latin typeface="+mn-ea"/>
                          <a:ea typeface="+mn-ea"/>
                          <a:cs typeface="Calibri" panose="020F0502020204030204" pitchFamily="34" charset="0"/>
                        </a:rPr>
                        <a:t>医薬品</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注射剤、抗生物質</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770091140"/>
                  </a:ext>
                </a:extLst>
              </a:tr>
              <a:tr h="318040">
                <a:tc>
                  <a:txBody>
                    <a:bodyPr/>
                    <a:lstStyle/>
                    <a:p>
                      <a:pPr algn="ctr"/>
                      <a:r>
                        <a:rPr kumimoji="1" lang="en-US" altLang="ja-JP" sz="1400" dirty="0">
                          <a:latin typeface="+mj-lt"/>
                          <a:cs typeface="Calibri" panose="020F0502020204030204" pitchFamily="34" charset="0"/>
                        </a:rPr>
                        <a:t>IDA Foundation</a:t>
                      </a:r>
                      <a:endParaRPr kumimoji="1" lang="ja-JP" altLang="en-US" sz="1400" dirty="0">
                        <a:latin typeface="+mj-lt"/>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noProof="1">
                          <a:latin typeface="+mn-ea"/>
                          <a:ea typeface="+mn-ea"/>
                          <a:cs typeface="Calibri" panose="020F0502020204030204" pitchFamily="34" charset="0"/>
                        </a:rPr>
                        <a:t>オランダ</a:t>
                      </a:r>
                      <a:endParaRPr kumimoji="1" lang="ja-JP" altLang="en-US" sz="1400" dirty="0">
                        <a:latin typeface="+mn-ea"/>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noProof="1">
                          <a:latin typeface="+mn-ea"/>
                          <a:ea typeface="+mn-ea"/>
                          <a:cs typeface="Calibri" panose="020F0502020204030204" pitchFamily="34" charset="0"/>
                        </a:rPr>
                        <a:t>医薬品</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注射剤、抗生物質</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299216937"/>
                  </a:ext>
                </a:extLst>
              </a:tr>
            </a:tbl>
          </a:graphicData>
        </a:graphic>
      </p:graphicFrame>
      <p:sp>
        <p:nvSpPr>
          <p:cNvPr id="5" name="テキスト プレースホルダー 5">
            <a:extLst>
              <a:ext uri="{FF2B5EF4-FFF2-40B4-BE49-F238E27FC236}">
                <a16:creationId xmlns:a16="http://schemas.microsoft.com/office/drawing/2014/main" id="{167FA6F0-B2E0-F24F-6CE7-CF3CA9B5733E}"/>
              </a:ext>
            </a:extLst>
          </p:cNvPr>
          <p:cNvSpPr txBox="1">
            <a:spLocks/>
          </p:cNvSpPr>
          <p:nvPr/>
        </p:nvSpPr>
        <p:spPr>
          <a:xfrm>
            <a:off x="140369" y="3444570"/>
            <a:ext cx="9505950" cy="3123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just" defTabSz="914400" fontAlgn="ctr">
              <a:lnSpc>
                <a:spcPct val="110000"/>
              </a:lnSpc>
              <a:spcAft>
                <a:spcPts val="200"/>
              </a:spcAft>
              <a:buClr>
                <a:srgbClr val="5F8AC3"/>
              </a:buClr>
            </a:pPr>
            <a:r>
              <a:rPr lang="en-US" altLang="ja-JP" sz="1300" b="1" noProof="1">
                <a:latin typeface="HGP創英角ｺﾞｼｯｸUB" panose="020B0900000000000000" pitchFamily="50" charset="-128"/>
                <a:cs typeface="Calibri" panose="020F0502020204030204" pitchFamily="34" charset="0"/>
              </a:rPr>
              <a:t>過去の入札に参加した</a:t>
            </a:r>
            <a:r>
              <a:rPr lang="ja-JP" altLang="en-US" sz="1300" b="1" noProof="1">
                <a:latin typeface="HGP創英角ｺﾞｼｯｸUB" panose="020B0900000000000000" pitchFamily="50" charset="-128"/>
                <a:cs typeface="Calibri" panose="020F0502020204030204" pitchFamily="34" charset="0"/>
              </a:rPr>
              <a:t>グローバル</a:t>
            </a:r>
            <a:r>
              <a:rPr lang="en-US" altLang="ja-JP" sz="1300" b="1" noProof="1">
                <a:latin typeface="HGP創英角ｺﾞｼｯｸUB" panose="020B0900000000000000" pitchFamily="50" charset="-128"/>
                <a:cs typeface="Calibri" panose="020F0502020204030204" pitchFamily="34" charset="0"/>
              </a:rPr>
              <a:t>企業の例</a:t>
            </a:r>
            <a:endParaRPr lang="ja-JP" altLang="en-US" sz="1300" b="1" noProof="1">
              <a:latin typeface="HGP創英角ｺﾞｼｯｸUB" panose="020B0900000000000000" pitchFamily="50" charset="-128"/>
              <a:cs typeface="Calibri" panose="020F0502020204030204" pitchFamily="34" charset="0"/>
            </a:endParaRPr>
          </a:p>
        </p:txBody>
      </p:sp>
      <p:sp>
        <p:nvSpPr>
          <p:cNvPr id="7" name="正方形/長方形 6">
            <a:extLst>
              <a:ext uri="{FF2B5EF4-FFF2-40B4-BE49-F238E27FC236}">
                <a16:creationId xmlns:a16="http://schemas.microsoft.com/office/drawing/2014/main" id="{E8F6D1E2-11B1-DD60-B839-D3D354CB992C}"/>
              </a:ext>
            </a:extLst>
          </p:cNvPr>
          <p:cNvSpPr/>
          <p:nvPr/>
        </p:nvSpPr>
        <p:spPr>
          <a:xfrm>
            <a:off x="200025" y="1628151"/>
            <a:ext cx="9505054" cy="1456299"/>
          </a:xfrm>
          <a:prstGeom prst="rect">
            <a:avLst/>
          </a:prstGeom>
          <a:noFill/>
          <a:ln>
            <a:noFill/>
          </a:ln>
        </p:spPr>
        <p:txBody>
          <a:bodyPr wrap="square" rtlCol="0" anchor="ctr">
            <a:noAutofit/>
          </a:bodyPr>
          <a:lstStyle/>
          <a:p>
            <a:pPr algn="just" fontAlgn="ctr">
              <a:lnSpc>
                <a:spcPct val="110000"/>
              </a:lnSpc>
              <a:spcAft>
                <a:spcPts val="200"/>
              </a:spcAft>
              <a:buClr>
                <a:srgbClr val="5F8AC3"/>
              </a:buClr>
            </a:pPr>
            <a:r>
              <a:rPr lang="en-US" altLang="ja-JP" sz="1400" b="1" noProof="1">
                <a:latin typeface="+mn-ea"/>
                <a:cs typeface="Calibri" panose="020F0502020204030204" pitchFamily="34" charset="0"/>
              </a:rPr>
              <a:t>入札プロセス</a:t>
            </a:r>
            <a:r>
              <a:rPr lang="ja-JP" altLang="en-US" sz="1400" b="1" noProof="1">
                <a:latin typeface="+mn-ea"/>
                <a:cs typeface="Calibri" panose="020F0502020204030204" pitchFamily="34" charset="0"/>
              </a:rPr>
              <a:t>への参加について</a:t>
            </a:r>
            <a:r>
              <a:rPr lang="en-US" altLang="ja-JP" sz="1400" b="1" noProof="1">
                <a:latin typeface="+mn-ea"/>
                <a:cs typeface="Calibri" panose="020F0502020204030204" pitchFamily="34" charset="0"/>
              </a:rPr>
              <a:t>:</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KEMSA</a:t>
            </a:r>
            <a:r>
              <a:rPr lang="en-US" altLang="ja-JP" sz="1400" noProof="1">
                <a:latin typeface="+mn-ea"/>
              </a:rPr>
              <a:t>は、</a:t>
            </a:r>
            <a:r>
              <a:rPr lang="ja-JP" altLang="en-US" sz="1400" noProof="1">
                <a:latin typeface="+mn-ea"/>
              </a:rPr>
              <a:t>競争率が高い</a:t>
            </a:r>
            <a:r>
              <a:rPr lang="en-US" altLang="ja-JP" sz="1400" noProof="1">
                <a:latin typeface="+mn-ea"/>
              </a:rPr>
              <a:t>医薬品や</a:t>
            </a:r>
            <a:r>
              <a:rPr lang="ja-JP" altLang="en-US" sz="1400" noProof="1">
                <a:latin typeface="+mn-ea"/>
              </a:rPr>
              <a:t>医療</a:t>
            </a:r>
            <a:r>
              <a:rPr lang="en-US" altLang="ja-JP" sz="1400" noProof="1">
                <a:latin typeface="+mn-ea"/>
              </a:rPr>
              <a:t>機器を調達する傾向があり、</a:t>
            </a:r>
            <a:r>
              <a:rPr lang="en-US" altLang="ja-JP" sz="1400" noProof="1">
                <a:latin typeface="+mj-lt"/>
              </a:rPr>
              <a:t>KEMSA</a:t>
            </a:r>
            <a:r>
              <a:rPr lang="en-US" altLang="ja-JP" sz="1400" noProof="1">
                <a:latin typeface="+mn-ea"/>
              </a:rPr>
              <a:t>は非常に価格に敏感である。</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KEMSA</a:t>
            </a:r>
            <a:r>
              <a:rPr lang="en-US" altLang="ja-JP" sz="1400" noProof="1">
                <a:latin typeface="+mn-ea"/>
              </a:rPr>
              <a:t>は多くの場合、ケニアでの3</a:t>
            </a:r>
            <a:r>
              <a:rPr lang="ja-JP" altLang="en-US" sz="1400" noProof="1">
                <a:latin typeface="+mn-ea"/>
              </a:rPr>
              <a:t>年間の</a:t>
            </a:r>
            <a:r>
              <a:rPr lang="en-US" altLang="ja-JP" sz="1400" noProof="1">
                <a:latin typeface="+mn-ea"/>
              </a:rPr>
              <a:t>供給実績を要求</a:t>
            </a:r>
            <a:r>
              <a:rPr lang="ja-JP" altLang="en-US" sz="1400" noProof="1">
                <a:latin typeface="+mn-ea"/>
              </a:rPr>
              <a:t>し、</a:t>
            </a:r>
            <a:r>
              <a:rPr lang="en-US" altLang="ja-JP" sz="1400" noProof="1">
                <a:latin typeface="+mn-ea"/>
              </a:rPr>
              <a:t>現地の弁護士を通じて検証された供給者と受入病院の監査情報が</a:t>
            </a:r>
            <a:r>
              <a:rPr lang="ja-JP" altLang="en-US" sz="1400" noProof="1">
                <a:latin typeface="+mn-ea"/>
              </a:rPr>
              <a:t>必要である</a:t>
            </a:r>
            <a:r>
              <a:rPr lang="en-US" altLang="ja-JP" sz="1400" noProof="1">
                <a:latin typeface="+mn-ea"/>
              </a:rPr>
              <a:t>。</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サプライヤーは、</a:t>
            </a:r>
            <a:r>
              <a:rPr lang="en-US" altLang="ja-JP" sz="1400" noProof="1">
                <a:latin typeface="+mj-lt"/>
              </a:rPr>
              <a:t>KEMSA</a:t>
            </a:r>
            <a:r>
              <a:rPr lang="ja-JP" altLang="en-US" sz="1400" noProof="1">
                <a:latin typeface="+mn-ea"/>
              </a:rPr>
              <a:t>に</a:t>
            </a:r>
            <a:r>
              <a:rPr lang="en-US" altLang="ja-JP" sz="1400" noProof="1">
                <a:latin typeface="+mn-ea"/>
              </a:rPr>
              <a:t>製品とソリューションを紹介し、保健分野をどのように改善し、競争優位性を示すことができるかを示す必要があ</a:t>
            </a:r>
            <a:r>
              <a:rPr lang="ja-JP" altLang="en-US" sz="1400" noProof="1">
                <a:latin typeface="+mn-ea"/>
              </a:rPr>
              <a:t>る</a:t>
            </a:r>
            <a:r>
              <a:rPr lang="en-US" altLang="ja-JP" sz="1400" noProof="1">
                <a:latin typeface="+mn-ea"/>
              </a:rPr>
              <a:t>。</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プロセスを迅速にするためには、供給者と</a:t>
            </a:r>
            <a:r>
              <a:rPr lang="ja-JP" altLang="en-US" sz="1400" noProof="1">
                <a:latin typeface="+mn-ea"/>
              </a:rPr>
              <a:t>ケニア政府</a:t>
            </a:r>
            <a:r>
              <a:rPr lang="en-US" altLang="ja-JP" sz="1400" noProof="1">
                <a:latin typeface="+mn-ea"/>
              </a:rPr>
              <a:t>の間に良い政治的意思がなければならない。</a:t>
            </a:r>
          </a:p>
        </p:txBody>
      </p:sp>
      <p:sp>
        <p:nvSpPr>
          <p:cNvPr id="9" name="テキスト ボックス 8">
            <a:extLst>
              <a:ext uri="{FF2B5EF4-FFF2-40B4-BE49-F238E27FC236}">
                <a16:creationId xmlns:a16="http://schemas.microsoft.com/office/drawing/2014/main" id="{68BF7C8C-39CE-9079-6278-6E3ECB3FD733}"/>
              </a:ext>
            </a:extLst>
          </p:cNvPr>
          <p:cNvSpPr txBox="1"/>
          <p:nvPr/>
        </p:nvSpPr>
        <p:spPr>
          <a:xfrm>
            <a:off x="234612" y="6383453"/>
            <a:ext cx="8784976" cy="24622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PPOA – Public Procurement Oversight Authority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Procurement Manual for Health Sector in Kenya</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World Bank Working Paper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Kenya Medical Supplies Authority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KEMSA</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 A case study of the ongoing transition from an ungainly bureaucracy to a competitive and customer focused medical logistics organization</a:t>
            </a:r>
            <a:r>
              <a:rPr lang="ja-JP" altLang="en-US" sz="800" dirty="0">
                <a:latin typeface="+mj-lt"/>
                <a:ea typeface="+mj-ea"/>
                <a:cs typeface="Arial" panose="020B0604020202020204" pitchFamily="34" charset="0"/>
              </a:rPr>
              <a:t>」</a:t>
            </a:r>
          </a:p>
        </p:txBody>
      </p:sp>
      <p:sp>
        <p:nvSpPr>
          <p:cNvPr id="13" name="タイトル 4">
            <a:extLst>
              <a:ext uri="{FF2B5EF4-FFF2-40B4-BE49-F238E27FC236}">
                <a16:creationId xmlns:a16="http://schemas.microsoft.com/office/drawing/2014/main" id="{29F36821-5F9F-B7D2-15DF-3806A8C6FBC0}"/>
              </a:ext>
            </a:extLst>
          </p:cNvPr>
          <p:cNvSpPr txBox="1">
            <a:spLocks/>
          </p:cNvSpPr>
          <p:nvPr/>
        </p:nvSpPr>
        <p:spPr>
          <a:xfrm>
            <a:off x="181293" y="1058456"/>
            <a:ext cx="9072000" cy="307777"/>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en-US" altLang="ja-JP" noProof="1">
                <a:latin typeface="+mn-ea"/>
                <a:ea typeface="+mn-ea"/>
              </a:rPr>
              <a:t>ケニア最大の医療公共調達機関である</a:t>
            </a:r>
            <a:r>
              <a:rPr lang="en-US" altLang="ja-JP" noProof="1">
                <a:latin typeface="+mj-lt"/>
                <a:ea typeface="+mn-ea"/>
              </a:rPr>
              <a:t>KEMSA</a:t>
            </a:r>
            <a:r>
              <a:rPr lang="en-US" altLang="ja-JP" noProof="1">
                <a:latin typeface="+mn-ea"/>
                <a:ea typeface="+mn-ea"/>
              </a:rPr>
              <a:t>は、</a:t>
            </a:r>
            <a:r>
              <a:rPr lang="ja-JP" altLang="en-US" noProof="1">
                <a:latin typeface="+mn-ea"/>
                <a:ea typeface="+mn-ea"/>
              </a:rPr>
              <a:t>国際・国内の</a:t>
            </a:r>
            <a:r>
              <a:rPr lang="en-US" altLang="ja-JP" noProof="1">
                <a:latin typeface="+mn-ea"/>
                <a:ea typeface="+mn-ea"/>
              </a:rPr>
              <a:t>一般</a:t>
            </a:r>
            <a:r>
              <a:rPr lang="ja-JP" altLang="en-US" noProof="1">
                <a:latin typeface="+mn-ea"/>
                <a:ea typeface="+mn-ea"/>
              </a:rPr>
              <a:t>競争</a:t>
            </a:r>
            <a:r>
              <a:rPr lang="en-US" altLang="ja-JP" noProof="1">
                <a:latin typeface="+mn-ea"/>
                <a:ea typeface="+mn-ea"/>
              </a:rPr>
              <a:t>入札</a:t>
            </a:r>
            <a:r>
              <a:rPr lang="ja-JP" altLang="en-US" noProof="1">
                <a:latin typeface="+mn-ea"/>
                <a:ea typeface="+mn-ea"/>
              </a:rPr>
              <a:t>を行うことが多い。（全体の</a:t>
            </a:r>
            <a:r>
              <a:rPr lang="en-US" altLang="ja-JP" noProof="1">
                <a:latin typeface="+mj-lt"/>
                <a:ea typeface="+mn-ea"/>
              </a:rPr>
              <a:t>95%</a:t>
            </a:r>
            <a:r>
              <a:rPr lang="ja-JP" altLang="en-US" noProof="1">
                <a:latin typeface="+mn-ea"/>
                <a:ea typeface="+mn-ea"/>
              </a:rPr>
              <a:t>）</a:t>
            </a:r>
            <a:endParaRPr lang="ja-JP" altLang="en-US" sz="1050" dirty="0">
              <a:latin typeface="+mn-ea"/>
              <a:ea typeface="+mn-ea"/>
            </a:endParaRPr>
          </a:p>
        </p:txBody>
      </p:sp>
      <p:sp>
        <p:nvSpPr>
          <p:cNvPr id="10" name="タイトル 4">
            <a:extLst>
              <a:ext uri="{FF2B5EF4-FFF2-40B4-BE49-F238E27FC236}">
                <a16:creationId xmlns:a16="http://schemas.microsoft.com/office/drawing/2014/main" id="{8F85763E-D052-5794-0F92-161209D5EE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2163733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公立・私立病院の</a:t>
            </a:r>
            <a:r>
              <a:rPr lang="ja-JP" altLang="en-US" noProof="1">
                <a:latin typeface="HGP創英角ｺﾞｼｯｸUB" panose="020B0900000000000000" pitchFamily="50" charset="-128"/>
              </a:rPr>
              <a:t>医療機器・</a:t>
            </a:r>
            <a:r>
              <a:rPr lang="en-US" altLang="ja-JP" noProof="1">
                <a:latin typeface="HGP創英角ｺﾞｼｯｸUB" panose="020B0900000000000000" pitchFamily="50" charset="-128"/>
              </a:rPr>
              <a:t>医薬品サプライチェーンの概要</a:t>
            </a:r>
          </a:p>
        </p:txBody>
      </p:sp>
      <p:sp>
        <p:nvSpPr>
          <p:cNvPr id="18" name="スライド番号プレースホルダー 2">
            <a:extLst>
              <a:ext uri="{FF2B5EF4-FFF2-40B4-BE49-F238E27FC236}">
                <a16:creationId xmlns:a16="http://schemas.microsoft.com/office/drawing/2014/main" id="{3419F129-FEC4-8F21-031C-F09CF963740A}"/>
              </a:ext>
            </a:extLst>
          </p:cNvPr>
          <p:cNvSpPr txBox="1">
            <a:spLocks/>
          </p:cNvSpPr>
          <p:nvPr/>
        </p:nvSpPr>
        <p:spPr>
          <a:xfrm>
            <a:off x="417600" y="5989496"/>
            <a:ext cx="180000" cy="1692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2000" dirty="0"/>
          </a:p>
        </p:txBody>
      </p:sp>
      <p:sp>
        <p:nvSpPr>
          <p:cNvPr id="23" name="正方形/長方形 22">
            <a:extLst>
              <a:ext uri="{FF2B5EF4-FFF2-40B4-BE49-F238E27FC236}">
                <a16:creationId xmlns:a16="http://schemas.microsoft.com/office/drawing/2014/main" id="{753E9028-0D61-E76E-87A8-B5ABD645B188}"/>
              </a:ext>
            </a:extLst>
          </p:cNvPr>
          <p:cNvSpPr/>
          <p:nvPr/>
        </p:nvSpPr>
        <p:spPr>
          <a:xfrm rot="16200000">
            <a:off x="832473" y="2169615"/>
            <a:ext cx="1254743" cy="468883"/>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商品の種類</a:t>
            </a:r>
          </a:p>
        </p:txBody>
      </p:sp>
      <p:sp>
        <p:nvSpPr>
          <p:cNvPr id="24" name="正方形/長方形 23">
            <a:extLst>
              <a:ext uri="{FF2B5EF4-FFF2-40B4-BE49-F238E27FC236}">
                <a16:creationId xmlns:a16="http://schemas.microsoft.com/office/drawing/2014/main" id="{BEEB1E43-5C4E-7D18-6E35-ADE31E5DFC84}"/>
              </a:ext>
            </a:extLst>
          </p:cNvPr>
          <p:cNvSpPr/>
          <p:nvPr/>
        </p:nvSpPr>
        <p:spPr>
          <a:xfrm rot="16200000">
            <a:off x="1001078" y="3307516"/>
            <a:ext cx="917534" cy="468882"/>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調達</a:t>
            </a:r>
          </a:p>
        </p:txBody>
      </p:sp>
      <p:sp>
        <p:nvSpPr>
          <p:cNvPr id="25" name="正方形/長方形 24">
            <a:extLst>
              <a:ext uri="{FF2B5EF4-FFF2-40B4-BE49-F238E27FC236}">
                <a16:creationId xmlns:a16="http://schemas.microsoft.com/office/drawing/2014/main" id="{C0E01CFD-D40E-1A41-1058-132FD47001CB}"/>
              </a:ext>
            </a:extLst>
          </p:cNvPr>
          <p:cNvSpPr/>
          <p:nvPr/>
        </p:nvSpPr>
        <p:spPr>
          <a:xfrm rot="16200000">
            <a:off x="933373" y="4344518"/>
            <a:ext cx="1052945" cy="468882"/>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倉庫・保管</a:t>
            </a:r>
          </a:p>
        </p:txBody>
      </p:sp>
      <p:sp>
        <p:nvSpPr>
          <p:cNvPr id="26" name="正方形/長方形 25">
            <a:extLst>
              <a:ext uri="{FF2B5EF4-FFF2-40B4-BE49-F238E27FC236}">
                <a16:creationId xmlns:a16="http://schemas.microsoft.com/office/drawing/2014/main" id="{0BDEF151-7278-8071-FCA2-2DA026D8AEAA}"/>
              </a:ext>
            </a:extLst>
          </p:cNvPr>
          <p:cNvSpPr/>
          <p:nvPr/>
        </p:nvSpPr>
        <p:spPr>
          <a:xfrm rot="16200000">
            <a:off x="1086333" y="5296265"/>
            <a:ext cx="747027" cy="468882"/>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流通</a:t>
            </a:r>
          </a:p>
        </p:txBody>
      </p:sp>
      <p:sp>
        <p:nvSpPr>
          <p:cNvPr id="50" name="テキスト ボックス 49">
            <a:extLst>
              <a:ext uri="{FF2B5EF4-FFF2-40B4-BE49-F238E27FC236}">
                <a16:creationId xmlns:a16="http://schemas.microsoft.com/office/drawing/2014/main" id="{81214965-9DF9-C420-D50F-468AC06A10BA}"/>
              </a:ext>
            </a:extLst>
          </p:cNvPr>
          <p:cNvSpPr txBox="1"/>
          <p:nvPr/>
        </p:nvSpPr>
        <p:spPr bwMode="gray">
          <a:xfrm>
            <a:off x="201096" y="6368049"/>
            <a:ext cx="5980749" cy="215444"/>
          </a:xfrm>
          <a:prstGeom prst="rect">
            <a:avLst/>
          </a:prstGeom>
          <a:noFill/>
        </p:spPr>
        <p:txBody>
          <a:bodyPr wrap="square">
            <a:spAutoFit/>
          </a:bodyPr>
          <a:lstStyle/>
          <a:p>
            <a:pPr marL="355600" indent="-355600"/>
            <a:r>
              <a:rPr lang="ja-JP" altLang="en-US" sz="800" noProof="1">
                <a:latin typeface="+mj-lt"/>
                <a:ea typeface="+mj-ea"/>
                <a:cs typeface="Arial" panose="020B0604020202020204" pitchFamily="34" charset="0"/>
              </a:rPr>
              <a:t>（出所） </a:t>
            </a:r>
            <a:r>
              <a:rPr lang="en-US" altLang="ja-JP" sz="800" noProof="1">
                <a:latin typeface="+mj-lt"/>
                <a:ea typeface="+mj-ea"/>
                <a:cs typeface="Arial" panose="020B0604020202020204" pitchFamily="34" charset="0"/>
              </a:rPr>
              <a:t>Kenya Phrmaceutical Sector Diagnostic Summary</a:t>
            </a:r>
          </a:p>
        </p:txBody>
      </p:sp>
      <p:sp>
        <p:nvSpPr>
          <p:cNvPr id="5" name="タイトル 4">
            <a:extLst>
              <a:ext uri="{FF2B5EF4-FFF2-40B4-BE49-F238E27FC236}">
                <a16:creationId xmlns:a16="http://schemas.microsoft.com/office/drawing/2014/main" id="{A5AD5E1F-9B4B-F6EB-D49E-C0B648FFBB1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
        <p:nvSpPr>
          <p:cNvPr id="10" name="Freeform: Shape 9">
            <a:extLst>
              <a:ext uri="{FF2B5EF4-FFF2-40B4-BE49-F238E27FC236}">
                <a16:creationId xmlns:a16="http://schemas.microsoft.com/office/drawing/2014/main" id="{0B9DB80D-65E3-ED61-9739-7A20E3F2A2A9}"/>
              </a:ext>
            </a:extLst>
          </p:cNvPr>
          <p:cNvSpPr/>
          <p:nvPr/>
        </p:nvSpPr>
        <p:spPr>
          <a:xfrm>
            <a:off x="4089487" y="1383110"/>
            <a:ext cx="2393111" cy="329137"/>
          </a:xfrm>
          <a:custGeom>
            <a:avLst/>
            <a:gdLst>
              <a:gd name="connsiteX0" fmla="*/ 122958 w 2393111"/>
              <a:gd name="connsiteY0" fmla="*/ 0 h 329137"/>
              <a:gd name="connsiteX1" fmla="*/ 2270153 w 2393111"/>
              <a:gd name="connsiteY1" fmla="*/ 0 h 329137"/>
              <a:gd name="connsiteX2" fmla="*/ 2393111 w 2393111"/>
              <a:gd name="connsiteY2" fmla="*/ 122958 h 329137"/>
              <a:gd name="connsiteX3" fmla="*/ 2393111 w 2393111"/>
              <a:gd name="connsiteY3" fmla="*/ 329137 h 329137"/>
              <a:gd name="connsiteX4" fmla="*/ 0 w 2393111"/>
              <a:gd name="connsiteY4" fmla="*/ 329137 h 329137"/>
              <a:gd name="connsiteX5" fmla="*/ 0 w 2393111"/>
              <a:gd name="connsiteY5" fmla="*/ 122958 h 329137"/>
              <a:gd name="connsiteX6" fmla="*/ 122958 w 2393111"/>
              <a:gd name="connsiteY6" fmla="*/ 0 h 3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329137">
                <a:moveTo>
                  <a:pt x="122958" y="0"/>
                </a:moveTo>
                <a:lnTo>
                  <a:pt x="2270153" y="0"/>
                </a:lnTo>
                <a:cubicBezTo>
                  <a:pt x="2338061" y="0"/>
                  <a:pt x="2393111" y="55050"/>
                  <a:pt x="2393111" y="122958"/>
                </a:cubicBezTo>
                <a:lnTo>
                  <a:pt x="2393111" y="329137"/>
                </a:lnTo>
                <a:lnTo>
                  <a:pt x="0" y="329137"/>
                </a:lnTo>
                <a:lnTo>
                  <a:pt x="0" y="122958"/>
                </a:lnTo>
                <a:cubicBezTo>
                  <a:pt x="0" y="55050"/>
                  <a:pt x="55050" y="0"/>
                  <a:pt x="122958" y="0"/>
                </a:cubicBezTo>
                <a:close/>
              </a:path>
            </a:pathLst>
          </a:custGeom>
          <a:solidFill>
            <a:srgbClr val="485DAA"/>
          </a:solidFill>
        </p:spPr>
        <p:txBody>
          <a:bodyPr wrap="square" rtlCol="0" anchor="ctr">
            <a:noAutofit/>
          </a:bodyPr>
          <a:lstStyle/>
          <a:p>
            <a:pPr marL="0" algn="ctr" fontAlgn="ctr">
              <a:lnSpc>
                <a:spcPct val="114000"/>
              </a:lnSpc>
              <a:spcAft>
                <a:spcPts val="400"/>
              </a:spcAft>
            </a:pPr>
            <a:r>
              <a:rPr kumimoji="1" lang="ja-JP" altLang="en-US" sz="1400" b="1" dirty="0">
                <a:solidFill>
                  <a:schemeClr val="bg1"/>
                </a:solidFill>
              </a:rPr>
              <a:t>私立（非営利）</a:t>
            </a:r>
          </a:p>
        </p:txBody>
      </p:sp>
      <p:sp>
        <p:nvSpPr>
          <p:cNvPr id="7" name="Freeform: Shape 6">
            <a:extLst>
              <a:ext uri="{FF2B5EF4-FFF2-40B4-BE49-F238E27FC236}">
                <a16:creationId xmlns:a16="http://schemas.microsoft.com/office/drawing/2014/main" id="{A4460197-6C37-503E-6191-5870C4DC0988}"/>
              </a:ext>
            </a:extLst>
          </p:cNvPr>
          <p:cNvSpPr/>
          <p:nvPr/>
        </p:nvSpPr>
        <p:spPr>
          <a:xfrm>
            <a:off x="4089487" y="1757966"/>
            <a:ext cx="2393111" cy="4245061"/>
          </a:xfrm>
          <a:custGeom>
            <a:avLst/>
            <a:gdLst>
              <a:gd name="connsiteX0" fmla="*/ 0 w 2393111"/>
              <a:gd name="connsiteY0" fmla="*/ 0 h 4245061"/>
              <a:gd name="connsiteX1" fmla="*/ 2393111 w 2393111"/>
              <a:gd name="connsiteY1" fmla="*/ 0 h 4245061"/>
              <a:gd name="connsiteX2" fmla="*/ 2393111 w 2393111"/>
              <a:gd name="connsiteY2" fmla="*/ 4122103 h 4245061"/>
              <a:gd name="connsiteX3" fmla="*/ 2270153 w 2393111"/>
              <a:gd name="connsiteY3" fmla="*/ 4245061 h 4245061"/>
              <a:gd name="connsiteX4" fmla="*/ 122958 w 2393111"/>
              <a:gd name="connsiteY4" fmla="*/ 4245061 h 4245061"/>
              <a:gd name="connsiteX5" fmla="*/ 0 w 2393111"/>
              <a:gd name="connsiteY5" fmla="*/ 4122103 h 4245061"/>
              <a:gd name="connsiteX6" fmla="*/ 0 w 2393111"/>
              <a:gd name="connsiteY6" fmla="*/ 0 h 42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4245061">
                <a:moveTo>
                  <a:pt x="0" y="0"/>
                </a:moveTo>
                <a:lnTo>
                  <a:pt x="2393111" y="0"/>
                </a:lnTo>
                <a:lnTo>
                  <a:pt x="2393111" y="4122103"/>
                </a:lnTo>
                <a:cubicBezTo>
                  <a:pt x="2393111" y="4190011"/>
                  <a:pt x="2338061" y="4245061"/>
                  <a:pt x="2270153" y="4245061"/>
                </a:cubicBezTo>
                <a:lnTo>
                  <a:pt x="122958" y="4245061"/>
                </a:lnTo>
                <a:cubicBezTo>
                  <a:pt x="55050" y="4245061"/>
                  <a:pt x="0" y="4190011"/>
                  <a:pt x="0" y="4122103"/>
                </a:cubicBezTo>
                <a:lnTo>
                  <a:pt x="0" y="0"/>
                </a:lnTo>
                <a:close/>
              </a:path>
            </a:pathLst>
          </a:custGeom>
          <a:solidFill>
            <a:schemeClr val="accent3">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Freeform: Shape 11">
            <a:extLst>
              <a:ext uri="{FF2B5EF4-FFF2-40B4-BE49-F238E27FC236}">
                <a16:creationId xmlns:a16="http://schemas.microsoft.com/office/drawing/2014/main" id="{3211D4DB-77E9-B7C1-3394-E7F6B733C71D}"/>
              </a:ext>
            </a:extLst>
          </p:cNvPr>
          <p:cNvSpPr/>
          <p:nvPr/>
        </p:nvSpPr>
        <p:spPr>
          <a:xfrm>
            <a:off x="1632847" y="1392944"/>
            <a:ext cx="2393111" cy="329137"/>
          </a:xfrm>
          <a:custGeom>
            <a:avLst/>
            <a:gdLst>
              <a:gd name="connsiteX0" fmla="*/ 122958 w 2393111"/>
              <a:gd name="connsiteY0" fmla="*/ 0 h 329137"/>
              <a:gd name="connsiteX1" fmla="*/ 2270153 w 2393111"/>
              <a:gd name="connsiteY1" fmla="*/ 0 h 329137"/>
              <a:gd name="connsiteX2" fmla="*/ 2393111 w 2393111"/>
              <a:gd name="connsiteY2" fmla="*/ 122958 h 329137"/>
              <a:gd name="connsiteX3" fmla="*/ 2393111 w 2393111"/>
              <a:gd name="connsiteY3" fmla="*/ 329137 h 329137"/>
              <a:gd name="connsiteX4" fmla="*/ 0 w 2393111"/>
              <a:gd name="connsiteY4" fmla="*/ 329137 h 329137"/>
              <a:gd name="connsiteX5" fmla="*/ 0 w 2393111"/>
              <a:gd name="connsiteY5" fmla="*/ 122958 h 329137"/>
              <a:gd name="connsiteX6" fmla="*/ 122958 w 2393111"/>
              <a:gd name="connsiteY6" fmla="*/ 0 h 3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329137">
                <a:moveTo>
                  <a:pt x="122958" y="0"/>
                </a:moveTo>
                <a:lnTo>
                  <a:pt x="2270153" y="0"/>
                </a:lnTo>
                <a:cubicBezTo>
                  <a:pt x="2338061" y="0"/>
                  <a:pt x="2393111" y="55050"/>
                  <a:pt x="2393111" y="122958"/>
                </a:cubicBezTo>
                <a:lnTo>
                  <a:pt x="2393111" y="329137"/>
                </a:lnTo>
                <a:lnTo>
                  <a:pt x="0" y="329137"/>
                </a:lnTo>
                <a:lnTo>
                  <a:pt x="0" y="122958"/>
                </a:lnTo>
                <a:cubicBezTo>
                  <a:pt x="0" y="55050"/>
                  <a:pt x="55050" y="0"/>
                  <a:pt x="122958" y="0"/>
                </a:cubicBezTo>
                <a:close/>
              </a:path>
            </a:pathLst>
          </a:custGeom>
          <a:solidFill>
            <a:srgbClr val="B8114F"/>
          </a:solidFill>
        </p:spPr>
        <p:txBody>
          <a:bodyPr wrap="square" rtlCol="0" anchor="ctr">
            <a:noAutofit/>
          </a:bodyPr>
          <a:lstStyle/>
          <a:p>
            <a:pPr marL="0" algn="ctr" fontAlgn="ctr">
              <a:lnSpc>
                <a:spcPct val="114000"/>
              </a:lnSpc>
              <a:spcAft>
                <a:spcPts val="400"/>
              </a:spcAft>
            </a:pPr>
            <a:r>
              <a:rPr kumimoji="1" lang="ja-JP" altLang="en-US" sz="1400" b="1" dirty="0">
                <a:solidFill>
                  <a:schemeClr val="bg1"/>
                </a:solidFill>
              </a:rPr>
              <a:t>公立</a:t>
            </a:r>
          </a:p>
        </p:txBody>
      </p:sp>
      <p:sp>
        <p:nvSpPr>
          <p:cNvPr id="13" name="Freeform: Shape 12">
            <a:extLst>
              <a:ext uri="{FF2B5EF4-FFF2-40B4-BE49-F238E27FC236}">
                <a16:creationId xmlns:a16="http://schemas.microsoft.com/office/drawing/2014/main" id="{51CF6389-FE4A-CE5B-5248-9C99D8B25390}"/>
              </a:ext>
            </a:extLst>
          </p:cNvPr>
          <p:cNvSpPr/>
          <p:nvPr/>
        </p:nvSpPr>
        <p:spPr>
          <a:xfrm>
            <a:off x="1632847" y="1767800"/>
            <a:ext cx="2393111" cy="4245061"/>
          </a:xfrm>
          <a:custGeom>
            <a:avLst/>
            <a:gdLst>
              <a:gd name="connsiteX0" fmla="*/ 0 w 2393111"/>
              <a:gd name="connsiteY0" fmla="*/ 0 h 4245061"/>
              <a:gd name="connsiteX1" fmla="*/ 2393111 w 2393111"/>
              <a:gd name="connsiteY1" fmla="*/ 0 h 4245061"/>
              <a:gd name="connsiteX2" fmla="*/ 2393111 w 2393111"/>
              <a:gd name="connsiteY2" fmla="*/ 4122103 h 4245061"/>
              <a:gd name="connsiteX3" fmla="*/ 2270153 w 2393111"/>
              <a:gd name="connsiteY3" fmla="*/ 4245061 h 4245061"/>
              <a:gd name="connsiteX4" fmla="*/ 122958 w 2393111"/>
              <a:gd name="connsiteY4" fmla="*/ 4245061 h 4245061"/>
              <a:gd name="connsiteX5" fmla="*/ 0 w 2393111"/>
              <a:gd name="connsiteY5" fmla="*/ 4122103 h 4245061"/>
              <a:gd name="connsiteX6" fmla="*/ 0 w 2393111"/>
              <a:gd name="connsiteY6" fmla="*/ 0 h 42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4245061">
                <a:moveTo>
                  <a:pt x="0" y="0"/>
                </a:moveTo>
                <a:lnTo>
                  <a:pt x="2393111" y="0"/>
                </a:lnTo>
                <a:lnTo>
                  <a:pt x="2393111" y="4122103"/>
                </a:lnTo>
                <a:cubicBezTo>
                  <a:pt x="2393111" y="4190011"/>
                  <a:pt x="2338061" y="4245061"/>
                  <a:pt x="2270153" y="4245061"/>
                </a:cubicBezTo>
                <a:lnTo>
                  <a:pt x="122958" y="4245061"/>
                </a:lnTo>
                <a:cubicBezTo>
                  <a:pt x="55050" y="4245061"/>
                  <a:pt x="0" y="4190011"/>
                  <a:pt x="0" y="4122103"/>
                </a:cubicBezTo>
                <a:lnTo>
                  <a:pt x="0" y="0"/>
                </a:lnTo>
                <a:close/>
              </a:path>
            </a:pathLst>
          </a:custGeom>
          <a:solidFill>
            <a:srgbClr val="FBF2F6"/>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Freeform: Shape 13">
            <a:extLst>
              <a:ext uri="{FF2B5EF4-FFF2-40B4-BE49-F238E27FC236}">
                <a16:creationId xmlns:a16="http://schemas.microsoft.com/office/drawing/2014/main" id="{331FA721-383C-3FBC-589A-B4518D202E0F}"/>
              </a:ext>
            </a:extLst>
          </p:cNvPr>
          <p:cNvSpPr/>
          <p:nvPr/>
        </p:nvSpPr>
        <p:spPr>
          <a:xfrm>
            <a:off x="6546127" y="1384564"/>
            <a:ext cx="2393111" cy="329137"/>
          </a:xfrm>
          <a:custGeom>
            <a:avLst/>
            <a:gdLst>
              <a:gd name="connsiteX0" fmla="*/ 122958 w 2393111"/>
              <a:gd name="connsiteY0" fmla="*/ 0 h 329137"/>
              <a:gd name="connsiteX1" fmla="*/ 2270153 w 2393111"/>
              <a:gd name="connsiteY1" fmla="*/ 0 h 329137"/>
              <a:gd name="connsiteX2" fmla="*/ 2393111 w 2393111"/>
              <a:gd name="connsiteY2" fmla="*/ 122958 h 329137"/>
              <a:gd name="connsiteX3" fmla="*/ 2393111 w 2393111"/>
              <a:gd name="connsiteY3" fmla="*/ 329137 h 329137"/>
              <a:gd name="connsiteX4" fmla="*/ 0 w 2393111"/>
              <a:gd name="connsiteY4" fmla="*/ 329137 h 329137"/>
              <a:gd name="connsiteX5" fmla="*/ 0 w 2393111"/>
              <a:gd name="connsiteY5" fmla="*/ 122958 h 329137"/>
              <a:gd name="connsiteX6" fmla="*/ 122958 w 2393111"/>
              <a:gd name="connsiteY6" fmla="*/ 0 h 3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329137">
                <a:moveTo>
                  <a:pt x="122958" y="0"/>
                </a:moveTo>
                <a:lnTo>
                  <a:pt x="2270153" y="0"/>
                </a:lnTo>
                <a:cubicBezTo>
                  <a:pt x="2338061" y="0"/>
                  <a:pt x="2393111" y="55050"/>
                  <a:pt x="2393111" y="122958"/>
                </a:cubicBezTo>
                <a:lnTo>
                  <a:pt x="2393111" y="329137"/>
                </a:lnTo>
                <a:lnTo>
                  <a:pt x="0" y="329137"/>
                </a:lnTo>
                <a:lnTo>
                  <a:pt x="0" y="122958"/>
                </a:lnTo>
                <a:cubicBezTo>
                  <a:pt x="0" y="55050"/>
                  <a:pt x="55050" y="0"/>
                  <a:pt x="122958" y="0"/>
                </a:cubicBezTo>
                <a:close/>
              </a:path>
            </a:pathLst>
          </a:custGeom>
          <a:solidFill>
            <a:srgbClr val="A5D076"/>
          </a:solidFill>
        </p:spPr>
        <p:txBody>
          <a:bodyPr wrap="square" rtlCol="0" anchor="ctr">
            <a:noAutofit/>
          </a:bodyPr>
          <a:lstStyle/>
          <a:p>
            <a:pPr marL="0" algn="ctr" fontAlgn="ctr">
              <a:lnSpc>
                <a:spcPct val="114000"/>
              </a:lnSpc>
              <a:spcAft>
                <a:spcPts val="400"/>
              </a:spcAft>
            </a:pPr>
            <a:r>
              <a:rPr kumimoji="1" lang="ja-JP" altLang="en-US" sz="1400" b="1" dirty="0">
                <a:solidFill>
                  <a:schemeClr val="bg1"/>
                </a:solidFill>
              </a:rPr>
              <a:t>私立（営利）</a:t>
            </a:r>
          </a:p>
        </p:txBody>
      </p:sp>
      <p:sp>
        <p:nvSpPr>
          <p:cNvPr id="15" name="Freeform: Shape 14">
            <a:extLst>
              <a:ext uri="{FF2B5EF4-FFF2-40B4-BE49-F238E27FC236}">
                <a16:creationId xmlns:a16="http://schemas.microsoft.com/office/drawing/2014/main" id="{5EFE36D8-A280-D72A-0F1E-EAF8582DDD34}"/>
              </a:ext>
            </a:extLst>
          </p:cNvPr>
          <p:cNvSpPr/>
          <p:nvPr/>
        </p:nvSpPr>
        <p:spPr>
          <a:xfrm>
            <a:off x="6563644" y="1757966"/>
            <a:ext cx="2393111" cy="4245061"/>
          </a:xfrm>
          <a:custGeom>
            <a:avLst/>
            <a:gdLst>
              <a:gd name="connsiteX0" fmla="*/ 0 w 2393111"/>
              <a:gd name="connsiteY0" fmla="*/ 0 h 4245061"/>
              <a:gd name="connsiteX1" fmla="*/ 2393111 w 2393111"/>
              <a:gd name="connsiteY1" fmla="*/ 0 h 4245061"/>
              <a:gd name="connsiteX2" fmla="*/ 2393111 w 2393111"/>
              <a:gd name="connsiteY2" fmla="*/ 4122103 h 4245061"/>
              <a:gd name="connsiteX3" fmla="*/ 2270153 w 2393111"/>
              <a:gd name="connsiteY3" fmla="*/ 4245061 h 4245061"/>
              <a:gd name="connsiteX4" fmla="*/ 122958 w 2393111"/>
              <a:gd name="connsiteY4" fmla="*/ 4245061 h 4245061"/>
              <a:gd name="connsiteX5" fmla="*/ 0 w 2393111"/>
              <a:gd name="connsiteY5" fmla="*/ 4122103 h 4245061"/>
              <a:gd name="connsiteX6" fmla="*/ 0 w 2393111"/>
              <a:gd name="connsiteY6" fmla="*/ 0 h 42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4245061">
                <a:moveTo>
                  <a:pt x="0" y="0"/>
                </a:moveTo>
                <a:lnTo>
                  <a:pt x="2393111" y="0"/>
                </a:lnTo>
                <a:lnTo>
                  <a:pt x="2393111" y="4122103"/>
                </a:lnTo>
                <a:cubicBezTo>
                  <a:pt x="2393111" y="4190011"/>
                  <a:pt x="2338061" y="4245061"/>
                  <a:pt x="2270153" y="4245061"/>
                </a:cubicBezTo>
                <a:lnTo>
                  <a:pt x="122958" y="4245061"/>
                </a:lnTo>
                <a:cubicBezTo>
                  <a:pt x="55050" y="4245061"/>
                  <a:pt x="0" y="4190011"/>
                  <a:pt x="0" y="4122103"/>
                </a:cubicBezTo>
                <a:lnTo>
                  <a:pt x="0" y="0"/>
                </a:lnTo>
                <a:close/>
              </a:path>
            </a:pathLst>
          </a:custGeom>
          <a:solidFill>
            <a:srgbClr val="FCFDFA"/>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28" name="Straight Arrow Connector 27">
            <a:extLst>
              <a:ext uri="{FF2B5EF4-FFF2-40B4-BE49-F238E27FC236}">
                <a16:creationId xmlns:a16="http://schemas.microsoft.com/office/drawing/2014/main" id="{427CB27C-9E1A-81C8-2CED-E22AE5CAF9C0}"/>
              </a:ext>
            </a:extLst>
          </p:cNvPr>
          <p:cNvCxnSpPr>
            <a:cxnSpLocks/>
          </p:cNvCxnSpPr>
          <p:nvPr/>
        </p:nvCxnSpPr>
        <p:spPr>
          <a:xfrm>
            <a:off x="2829402" y="2498786"/>
            <a:ext cx="0" cy="642877"/>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B306563E-BACF-9F5D-3E29-39C85DFD1127}"/>
              </a:ext>
            </a:extLst>
          </p:cNvPr>
          <p:cNvSpPr/>
          <p:nvPr/>
        </p:nvSpPr>
        <p:spPr>
          <a:xfrm>
            <a:off x="1915465" y="3255523"/>
            <a:ext cx="1827875" cy="432048"/>
          </a:xfrm>
          <a:prstGeom prst="rect">
            <a:avLst/>
          </a:prstGeom>
          <a:noFill/>
        </p:spPr>
        <p:txBody>
          <a:bodyPr wrap="square" rtlCol="0" anchor="ctr">
            <a:noAutofit/>
          </a:bodyPr>
          <a:lstStyle/>
          <a:p>
            <a:pPr marL="0" algn="ctr" fontAlgn="ctr"/>
            <a:r>
              <a:rPr kumimoji="1" lang="ja-JP" altLang="en-US" sz="1400" dirty="0"/>
              <a:t>ケニア政府／</a:t>
            </a:r>
            <a:r>
              <a:rPr kumimoji="1" lang="en-US" altLang="ja-JP" sz="1400" dirty="0"/>
              <a:t>KEMSA</a:t>
            </a:r>
          </a:p>
          <a:p>
            <a:pPr marL="0" algn="ctr" fontAlgn="ctr"/>
            <a:r>
              <a:rPr kumimoji="1" lang="ja-JP" altLang="en-US" sz="1400" dirty="0"/>
              <a:t>（中核プロジェクト）</a:t>
            </a:r>
          </a:p>
        </p:txBody>
      </p:sp>
      <p:sp>
        <p:nvSpPr>
          <p:cNvPr id="30" name="正方形/長方形 29">
            <a:extLst>
              <a:ext uri="{FF2B5EF4-FFF2-40B4-BE49-F238E27FC236}">
                <a16:creationId xmlns:a16="http://schemas.microsoft.com/office/drawing/2014/main" id="{94511578-7A24-D888-16C5-DA309990C0E0}"/>
              </a:ext>
            </a:extLst>
          </p:cNvPr>
          <p:cNvSpPr/>
          <p:nvPr/>
        </p:nvSpPr>
        <p:spPr>
          <a:xfrm>
            <a:off x="1649786" y="4145033"/>
            <a:ext cx="858333" cy="792000"/>
          </a:xfrm>
          <a:prstGeom prst="rect">
            <a:avLst/>
          </a:prstGeom>
          <a:noFill/>
        </p:spPr>
        <p:txBody>
          <a:bodyPr wrap="square" rtlCol="0" anchor="ctr">
            <a:noAutofit/>
          </a:bodyPr>
          <a:lstStyle/>
          <a:p>
            <a:pPr marL="0" algn="ctr" fontAlgn="ctr"/>
            <a:r>
              <a:rPr kumimoji="1" lang="en-US" altLang="ja-JP" sz="1400" dirty="0"/>
              <a:t>KEMSA</a:t>
            </a:r>
            <a:r>
              <a:rPr kumimoji="1" lang="ja-JP" altLang="en-US" sz="1400" dirty="0"/>
              <a:t>地域</a:t>
            </a:r>
            <a:endParaRPr kumimoji="1" lang="en-US" altLang="ja-JP" sz="1400" dirty="0"/>
          </a:p>
          <a:p>
            <a:pPr marL="0" algn="ctr" fontAlgn="ctr"/>
            <a:r>
              <a:rPr kumimoji="1" lang="ja-JP" altLang="en-US" sz="1400" dirty="0"/>
              <a:t>倉庫</a:t>
            </a:r>
            <a:endParaRPr kumimoji="1" lang="en-US" altLang="ja-JP" sz="1400" dirty="0"/>
          </a:p>
        </p:txBody>
      </p:sp>
      <p:sp>
        <p:nvSpPr>
          <p:cNvPr id="31" name="正方形/長方形 30">
            <a:extLst>
              <a:ext uri="{FF2B5EF4-FFF2-40B4-BE49-F238E27FC236}">
                <a16:creationId xmlns:a16="http://schemas.microsoft.com/office/drawing/2014/main" id="{C1043F31-0905-16AC-88C0-174C14D1E3F1}"/>
              </a:ext>
            </a:extLst>
          </p:cNvPr>
          <p:cNvSpPr/>
          <p:nvPr/>
        </p:nvSpPr>
        <p:spPr>
          <a:xfrm>
            <a:off x="2400235" y="4145033"/>
            <a:ext cx="858334" cy="792000"/>
          </a:xfrm>
          <a:prstGeom prst="rect">
            <a:avLst/>
          </a:prstGeom>
          <a:noFill/>
        </p:spPr>
        <p:txBody>
          <a:bodyPr wrap="square" rtlCol="0" anchor="ctr">
            <a:noAutofit/>
          </a:bodyPr>
          <a:lstStyle/>
          <a:p>
            <a:pPr marL="0" algn="ctr" fontAlgn="ctr"/>
            <a:r>
              <a:rPr kumimoji="1" lang="en-US" altLang="ja-JP" sz="1400" dirty="0"/>
              <a:t>KEMSA</a:t>
            </a:r>
            <a:r>
              <a:rPr kumimoji="1" lang="ja-JP" altLang="en-US" sz="1400" dirty="0"/>
              <a:t>中核</a:t>
            </a:r>
            <a:endParaRPr kumimoji="1" lang="en-US" altLang="ja-JP" sz="1400" dirty="0"/>
          </a:p>
          <a:p>
            <a:pPr marL="0" algn="ctr" fontAlgn="ctr"/>
            <a:r>
              <a:rPr kumimoji="1" lang="ja-JP" altLang="en-US" sz="1400" dirty="0"/>
              <a:t>倉庫</a:t>
            </a:r>
            <a:endParaRPr kumimoji="1" lang="en-US" altLang="ja-JP" sz="1400" dirty="0"/>
          </a:p>
        </p:txBody>
      </p:sp>
      <p:sp>
        <p:nvSpPr>
          <p:cNvPr id="32" name="正方形/長方形 31">
            <a:extLst>
              <a:ext uri="{FF2B5EF4-FFF2-40B4-BE49-F238E27FC236}">
                <a16:creationId xmlns:a16="http://schemas.microsoft.com/office/drawing/2014/main" id="{DF292ECD-CF2F-2F2B-CD9B-DD90475761A4}"/>
              </a:ext>
            </a:extLst>
          </p:cNvPr>
          <p:cNvSpPr/>
          <p:nvPr/>
        </p:nvSpPr>
        <p:spPr>
          <a:xfrm>
            <a:off x="3158562" y="4145033"/>
            <a:ext cx="858334" cy="792000"/>
          </a:xfrm>
          <a:prstGeom prst="rect">
            <a:avLst/>
          </a:prstGeom>
          <a:noFill/>
        </p:spPr>
        <p:txBody>
          <a:bodyPr wrap="square" rtlCol="0" anchor="ctr">
            <a:noAutofit/>
          </a:bodyPr>
          <a:lstStyle/>
          <a:p>
            <a:pPr marL="0" algn="ctr" fontAlgn="ctr"/>
            <a:r>
              <a:rPr kumimoji="1" lang="ja-JP" altLang="en-US" sz="1400" dirty="0"/>
              <a:t>国民</a:t>
            </a:r>
            <a:endParaRPr kumimoji="1" lang="en-US" altLang="ja-JP" sz="1400" dirty="0"/>
          </a:p>
          <a:p>
            <a:pPr marL="0" algn="ctr" fontAlgn="ctr"/>
            <a:r>
              <a:rPr kumimoji="1" lang="ja-JP" altLang="en-US" sz="1400" dirty="0"/>
              <a:t>健康</a:t>
            </a:r>
            <a:endParaRPr kumimoji="1" lang="en-US" altLang="ja-JP" sz="1400" dirty="0"/>
          </a:p>
          <a:p>
            <a:pPr marL="0" algn="ctr" fontAlgn="ctr"/>
            <a:r>
              <a:rPr kumimoji="1" lang="ja-JP" altLang="en-US" sz="1400" dirty="0"/>
              <a:t>研究所</a:t>
            </a:r>
            <a:endParaRPr kumimoji="1" lang="en-US" altLang="ja-JP" sz="1400" dirty="0"/>
          </a:p>
        </p:txBody>
      </p:sp>
      <p:sp>
        <p:nvSpPr>
          <p:cNvPr id="33" name="正方形/長方形 32">
            <a:extLst>
              <a:ext uri="{FF2B5EF4-FFF2-40B4-BE49-F238E27FC236}">
                <a16:creationId xmlns:a16="http://schemas.microsoft.com/office/drawing/2014/main" id="{35DA865A-D7AA-1E27-D121-D7D49F6F86A3}"/>
              </a:ext>
            </a:extLst>
          </p:cNvPr>
          <p:cNvSpPr/>
          <p:nvPr/>
        </p:nvSpPr>
        <p:spPr>
          <a:xfrm>
            <a:off x="1627385" y="5357511"/>
            <a:ext cx="2404034" cy="360040"/>
          </a:xfrm>
          <a:prstGeom prst="rect">
            <a:avLst/>
          </a:prstGeom>
          <a:noFill/>
        </p:spPr>
        <p:txBody>
          <a:bodyPr wrap="square" rtlCol="0" anchor="ctr">
            <a:noAutofit/>
          </a:bodyPr>
          <a:lstStyle/>
          <a:p>
            <a:pPr marL="0" algn="ctr" fontAlgn="ctr"/>
            <a:r>
              <a:rPr kumimoji="1" lang="ja-JP" altLang="en-US" sz="1400" dirty="0"/>
              <a:t>地域病院、地域店舗</a:t>
            </a:r>
            <a:endParaRPr kumimoji="1" lang="en-US" altLang="ja-JP" sz="1400" dirty="0"/>
          </a:p>
          <a:p>
            <a:pPr marL="0" algn="ctr" fontAlgn="ctr">
              <a:spcBef>
                <a:spcPts val="1200"/>
              </a:spcBef>
            </a:pPr>
            <a:r>
              <a:rPr kumimoji="1" lang="ja-JP" altLang="en-US" sz="1400" dirty="0"/>
              <a:t>その他下流の販路先</a:t>
            </a:r>
            <a:endParaRPr kumimoji="1" lang="en-US" altLang="ja-JP" sz="1400" dirty="0"/>
          </a:p>
        </p:txBody>
      </p:sp>
      <p:cxnSp>
        <p:nvCxnSpPr>
          <p:cNvPr id="49" name="Straight Arrow Connector 48">
            <a:extLst>
              <a:ext uri="{FF2B5EF4-FFF2-40B4-BE49-F238E27FC236}">
                <a16:creationId xmlns:a16="http://schemas.microsoft.com/office/drawing/2014/main" id="{EEAFBECA-4D7A-7155-2D0D-535A9BA045C5}"/>
              </a:ext>
            </a:extLst>
          </p:cNvPr>
          <p:cNvCxnSpPr>
            <a:cxnSpLocks/>
          </p:cNvCxnSpPr>
          <p:nvPr/>
        </p:nvCxnSpPr>
        <p:spPr>
          <a:xfrm>
            <a:off x="2829402" y="3789363"/>
            <a:ext cx="0" cy="326535"/>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D3A1898-D452-1A49-3791-39A8E67D2E14}"/>
              </a:ext>
            </a:extLst>
          </p:cNvPr>
          <p:cNvCxnSpPr>
            <a:cxnSpLocks/>
          </p:cNvCxnSpPr>
          <p:nvPr/>
        </p:nvCxnSpPr>
        <p:spPr>
          <a:xfrm>
            <a:off x="2829402" y="4934945"/>
            <a:ext cx="0" cy="222247"/>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FE2949F-FAEF-A2F1-BCA0-67D2235851DC}"/>
              </a:ext>
            </a:extLst>
          </p:cNvPr>
          <p:cNvSpPr/>
          <p:nvPr/>
        </p:nvSpPr>
        <p:spPr>
          <a:xfrm>
            <a:off x="1880630" y="2011445"/>
            <a:ext cx="1897545" cy="432048"/>
          </a:xfrm>
          <a:prstGeom prst="rect">
            <a:avLst/>
          </a:prstGeom>
          <a:noFill/>
        </p:spPr>
        <p:txBody>
          <a:bodyPr wrap="square" rtlCol="0" anchor="ctr">
            <a:noAutofit/>
          </a:bodyPr>
          <a:lstStyle/>
          <a:p>
            <a:pPr marL="0" algn="ctr" fontAlgn="ctr">
              <a:lnSpc>
                <a:spcPct val="114000"/>
              </a:lnSpc>
              <a:spcAft>
                <a:spcPts val="400"/>
              </a:spcAft>
            </a:pPr>
            <a:r>
              <a:rPr kumimoji="1" lang="ja-JP" altLang="en-US" sz="1400" dirty="0"/>
              <a:t>必須医薬品・医療機器</a:t>
            </a:r>
          </a:p>
        </p:txBody>
      </p:sp>
      <p:sp>
        <p:nvSpPr>
          <p:cNvPr id="34" name="正方形/長方形 33">
            <a:extLst>
              <a:ext uri="{FF2B5EF4-FFF2-40B4-BE49-F238E27FC236}">
                <a16:creationId xmlns:a16="http://schemas.microsoft.com/office/drawing/2014/main" id="{A1A51315-BA7A-F8BD-CDE4-9EBAC9843937}"/>
              </a:ext>
            </a:extLst>
          </p:cNvPr>
          <p:cNvSpPr/>
          <p:nvPr/>
        </p:nvSpPr>
        <p:spPr>
          <a:xfrm>
            <a:off x="4446911" y="2011445"/>
            <a:ext cx="1678262" cy="432048"/>
          </a:xfrm>
          <a:prstGeom prst="rect">
            <a:avLst/>
          </a:prstGeom>
          <a:noFill/>
        </p:spPr>
        <p:txBody>
          <a:bodyPr wrap="square" rtlCol="0" anchor="ctr">
            <a:noAutofit/>
          </a:bodyPr>
          <a:lstStyle/>
          <a:p>
            <a:pPr marL="0" algn="ctr" fontAlgn="ctr">
              <a:lnSpc>
                <a:spcPct val="114000"/>
              </a:lnSpc>
              <a:spcAft>
                <a:spcPts val="400"/>
              </a:spcAft>
            </a:pPr>
            <a:r>
              <a:rPr kumimoji="1" lang="ja-JP" altLang="en-US" sz="1400" dirty="0"/>
              <a:t>医薬品・医療製品</a:t>
            </a:r>
          </a:p>
        </p:txBody>
      </p:sp>
      <p:sp>
        <p:nvSpPr>
          <p:cNvPr id="36" name="正方形/長方形 35">
            <a:extLst>
              <a:ext uri="{FF2B5EF4-FFF2-40B4-BE49-F238E27FC236}">
                <a16:creationId xmlns:a16="http://schemas.microsoft.com/office/drawing/2014/main" id="{4062B8DB-9C89-B8CE-9049-CBA0DF26B94C}"/>
              </a:ext>
            </a:extLst>
          </p:cNvPr>
          <p:cNvSpPr/>
          <p:nvPr/>
        </p:nvSpPr>
        <p:spPr>
          <a:xfrm>
            <a:off x="5365693" y="3247367"/>
            <a:ext cx="1092121" cy="432048"/>
          </a:xfrm>
          <a:prstGeom prst="rect">
            <a:avLst/>
          </a:prstGeom>
          <a:noFill/>
        </p:spPr>
        <p:txBody>
          <a:bodyPr wrap="square" rtlCol="0" anchor="ctr">
            <a:noAutofit/>
          </a:bodyPr>
          <a:lstStyle/>
          <a:p>
            <a:pPr marL="0" algn="ctr" fontAlgn="ctr"/>
            <a:r>
              <a:rPr kumimoji="1" lang="ja-JP" altLang="en-US" sz="1400" dirty="0"/>
              <a:t>分散型</a:t>
            </a:r>
            <a:endParaRPr kumimoji="1" lang="en-US" altLang="ja-JP" sz="1400" dirty="0"/>
          </a:p>
          <a:p>
            <a:pPr marL="0" algn="ctr" fontAlgn="ctr"/>
            <a:r>
              <a:rPr kumimoji="1" lang="ja-JP" altLang="en-US" sz="1400" dirty="0"/>
              <a:t>プロジェクト</a:t>
            </a:r>
          </a:p>
        </p:txBody>
      </p:sp>
      <p:sp>
        <p:nvSpPr>
          <p:cNvPr id="37" name="正方形/長方形 36">
            <a:extLst>
              <a:ext uri="{FF2B5EF4-FFF2-40B4-BE49-F238E27FC236}">
                <a16:creationId xmlns:a16="http://schemas.microsoft.com/office/drawing/2014/main" id="{7380BAA3-9922-F889-2053-2C53B28B0B05}"/>
              </a:ext>
            </a:extLst>
          </p:cNvPr>
          <p:cNvSpPr/>
          <p:nvPr/>
        </p:nvSpPr>
        <p:spPr>
          <a:xfrm>
            <a:off x="4248258" y="4335891"/>
            <a:ext cx="2075569" cy="432048"/>
          </a:xfrm>
          <a:prstGeom prst="rect">
            <a:avLst/>
          </a:prstGeom>
          <a:noFill/>
        </p:spPr>
        <p:txBody>
          <a:bodyPr wrap="square" rtlCol="0" anchor="ctr">
            <a:noAutofit/>
          </a:bodyPr>
          <a:lstStyle/>
          <a:p>
            <a:pPr marL="0" algn="ctr" fontAlgn="ctr"/>
            <a:r>
              <a:rPr kumimoji="1" lang="en-US" altLang="ja-JP" sz="1400" dirty="0"/>
              <a:t>MEDS </a:t>
            </a:r>
            <a:br>
              <a:rPr kumimoji="1" lang="en-US" altLang="ja-JP" sz="1400" dirty="0"/>
            </a:br>
            <a:r>
              <a:rPr kumimoji="1" lang="ja-JP" altLang="en-US" sz="1400" dirty="0"/>
              <a:t>（</a:t>
            </a:r>
            <a:r>
              <a:rPr kumimoji="1" lang="en-US" altLang="ja-JP" sz="1400" dirty="0"/>
              <a:t>Mission for Essential Drugs and Supplies</a:t>
            </a:r>
            <a:r>
              <a:rPr kumimoji="1" lang="ja-JP" altLang="en-US" sz="1400" dirty="0"/>
              <a:t>）</a:t>
            </a:r>
          </a:p>
        </p:txBody>
      </p:sp>
      <p:sp>
        <p:nvSpPr>
          <p:cNvPr id="38" name="正方形/長方形 37">
            <a:extLst>
              <a:ext uri="{FF2B5EF4-FFF2-40B4-BE49-F238E27FC236}">
                <a16:creationId xmlns:a16="http://schemas.microsoft.com/office/drawing/2014/main" id="{152BBAED-0176-1ED2-D38E-EF0593E714FB}"/>
              </a:ext>
            </a:extLst>
          </p:cNvPr>
          <p:cNvSpPr/>
          <p:nvPr/>
        </p:nvSpPr>
        <p:spPr>
          <a:xfrm>
            <a:off x="4084026" y="5321507"/>
            <a:ext cx="1266180" cy="432048"/>
          </a:xfrm>
          <a:prstGeom prst="rect">
            <a:avLst/>
          </a:prstGeom>
          <a:noFill/>
        </p:spPr>
        <p:txBody>
          <a:bodyPr wrap="square" rtlCol="0" anchor="ctr">
            <a:noAutofit/>
          </a:bodyPr>
          <a:lstStyle/>
          <a:p>
            <a:pPr marL="0" algn="ctr" fontAlgn="ctr"/>
            <a:r>
              <a:rPr kumimoji="1" lang="ja-JP" altLang="en-US" sz="1400" dirty="0"/>
              <a:t>私立の非営利</a:t>
            </a:r>
            <a:endParaRPr kumimoji="1" lang="en-US" altLang="ja-JP" sz="1400" dirty="0"/>
          </a:p>
          <a:p>
            <a:pPr marL="0" algn="ctr" fontAlgn="ctr"/>
            <a:r>
              <a:rPr kumimoji="1" lang="ja-JP" altLang="en-US" sz="1400" dirty="0"/>
              <a:t>施設・店舗</a:t>
            </a:r>
          </a:p>
        </p:txBody>
      </p:sp>
      <p:sp>
        <p:nvSpPr>
          <p:cNvPr id="39" name="正方形/長方形 38">
            <a:extLst>
              <a:ext uri="{FF2B5EF4-FFF2-40B4-BE49-F238E27FC236}">
                <a16:creationId xmlns:a16="http://schemas.microsoft.com/office/drawing/2014/main" id="{FA3B4E02-C03E-0187-7480-CF06E4D86C97}"/>
              </a:ext>
            </a:extLst>
          </p:cNvPr>
          <p:cNvSpPr/>
          <p:nvPr/>
        </p:nvSpPr>
        <p:spPr>
          <a:xfrm>
            <a:off x="5402813" y="5318302"/>
            <a:ext cx="1055001" cy="432048"/>
          </a:xfrm>
          <a:prstGeom prst="rect">
            <a:avLst/>
          </a:prstGeom>
          <a:noFill/>
        </p:spPr>
        <p:txBody>
          <a:bodyPr wrap="square" rtlCol="0" anchor="ctr">
            <a:noAutofit/>
          </a:bodyPr>
          <a:lstStyle/>
          <a:p>
            <a:pPr marL="0" algn="ctr" fontAlgn="ctr"/>
            <a:r>
              <a:rPr kumimoji="1" lang="ja-JP" altLang="en-US" sz="1400" dirty="0"/>
              <a:t>公共施設・</a:t>
            </a:r>
            <a:endParaRPr kumimoji="1" lang="en-US" altLang="ja-JP" sz="1400" dirty="0"/>
          </a:p>
          <a:p>
            <a:pPr marL="0" algn="ctr" fontAlgn="ctr"/>
            <a:r>
              <a:rPr kumimoji="1" lang="ja-JP" altLang="en-US" sz="1400" dirty="0"/>
              <a:t>店舗</a:t>
            </a:r>
          </a:p>
        </p:txBody>
      </p:sp>
      <p:sp>
        <p:nvSpPr>
          <p:cNvPr id="35" name="正方形/長方形 34">
            <a:extLst>
              <a:ext uri="{FF2B5EF4-FFF2-40B4-BE49-F238E27FC236}">
                <a16:creationId xmlns:a16="http://schemas.microsoft.com/office/drawing/2014/main" id="{2BA602BA-F2D0-613D-02B8-303DC5C3CC38}"/>
              </a:ext>
            </a:extLst>
          </p:cNvPr>
          <p:cNvSpPr/>
          <p:nvPr/>
        </p:nvSpPr>
        <p:spPr>
          <a:xfrm>
            <a:off x="4106276" y="3237234"/>
            <a:ext cx="1085818" cy="432048"/>
          </a:xfrm>
          <a:prstGeom prst="rect">
            <a:avLst/>
          </a:prstGeom>
          <a:noFill/>
        </p:spPr>
        <p:txBody>
          <a:bodyPr wrap="square" rtlCol="0" anchor="ctr">
            <a:noAutofit/>
          </a:bodyPr>
          <a:lstStyle/>
          <a:p>
            <a:pPr marL="0" algn="ctr" fontAlgn="ctr"/>
            <a:r>
              <a:rPr kumimoji="1" lang="ja-JP" altLang="en-US" sz="1400" dirty="0"/>
              <a:t>ケニア</a:t>
            </a:r>
            <a:br>
              <a:rPr kumimoji="1" lang="en-US" altLang="ja-JP" sz="1400" dirty="0"/>
            </a:br>
            <a:r>
              <a:rPr kumimoji="1" lang="ja-JP" altLang="en-US" sz="1400" dirty="0"/>
              <a:t>キリスト教</a:t>
            </a:r>
            <a:endParaRPr kumimoji="1" lang="en-US" altLang="ja-JP" sz="1400" dirty="0"/>
          </a:p>
          <a:p>
            <a:pPr marL="0" algn="ctr" fontAlgn="ctr"/>
            <a:r>
              <a:rPr kumimoji="1" lang="ja-JP" altLang="en-US" sz="1400" dirty="0"/>
              <a:t>健康協会</a:t>
            </a:r>
          </a:p>
        </p:txBody>
      </p:sp>
      <p:sp>
        <p:nvSpPr>
          <p:cNvPr id="40" name="正方形/長方形 39">
            <a:extLst>
              <a:ext uri="{FF2B5EF4-FFF2-40B4-BE49-F238E27FC236}">
                <a16:creationId xmlns:a16="http://schemas.microsoft.com/office/drawing/2014/main" id="{03A354E8-3BAD-2CFB-7AF8-18237647958C}"/>
              </a:ext>
            </a:extLst>
          </p:cNvPr>
          <p:cNvSpPr/>
          <p:nvPr/>
        </p:nvSpPr>
        <p:spPr>
          <a:xfrm>
            <a:off x="6903551" y="2011445"/>
            <a:ext cx="1678262" cy="432048"/>
          </a:xfrm>
          <a:prstGeom prst="rect">
            <a:avLst/>
          </a:prstGeom>
          <a:noFill/>
        </p:spPr>
        <p:txBody>
          <a:bodyPr wrap="square" rtlCol="0" anchor="ctr">
            <a:noAutofit/>
          </a:bodyPr>
          <a:lstStyle/>
          <a:p>
            <a:pPr marL="0" algn="ctr" fontAlgn="ctr">
              <a:lnSpc>
                <a:spcPct val="114000"/>
              </a:lnSpc>
              <a:spcAft>
                <a:spcPts val="400"/>
              </a:spcAft>
            </a:pPr>
            <a:r>
              <a:rPr kumimoji="1" lang="ja-JP" altLang="en-US" sz="1400" dirty="0"/>
              <a:t>医薬品・医療製品</a:t>
            </a:r>
          </a:p>
        </p:txBody>
      </p:sp>
      <p:sp>
        <p:nvSpPr>
          <p:cNvPr id="41" name="正方形/長方形 40">
            <a:extLst>
              <a:ext uri="{FF2B5EF4-FFF2-40B4-BE49-F238E27FC236}">
                <a16:creationId xmlns:a16="http://schemas.microsoft.com/office/drawing/2014/main" id="{27B5A789-438F-FD8C-7C47-96967684C1FA}"/>
              </a:ext>
            </a:extLst>
          </p:cNvPr>
          <p:cNvSpPr/>
          <p:nvPr/>
        </p:nvSpPr>
        <p:spPr>
          <a:xfrm>
            <a:off x="6571240" y="3178106"/>
            <a:ext cx="1255824" cy="191289"/>
          </a:xfrm>
          <a:prstGeom prst="rect">
            <a:avLst/>
          </a:prstGeom>
          <a:noFill/>
        </p:spPr>
        <p:txBody>
          <a:bodyPr wrap="square" rtlCol="0" anchor="ctr">
            <a:noAutofit/>
          </a:bodyPr>
          <a:lstStyle/>
          <a:p>
            <a:pPr marL="0" algn="ctr" fontAlgn="ctr"/>
            <a:r>
              <a:rPr lang="ja-JP" altLang="en-US" sz="1400" dirty="0"/>
              <a:t>民間</a:t>
            </a:r>
            <a:r>
              <a:rPr kumimoji="1" lang="ja-JP" altLang="en-US" sz="1400" dirty="0"/>
              <a:t>輸入業者</a:t>
            </a:r>
          </a:p>
        </p:txBody>
      </p:sp>
      <p:sp>
        <p:nvSpPr>
          <p:cNvPr id="42" name="正方形/長方形 41">
            <a:extLst>
              <a:ext uri="{FF2B5EF4-FFF2-40B4-BE49-F238E27FC236}">
                <a16:creationId xmlns:a16="http://schemas.microsoft.com/office/drawing/2014/main" id="{5AA6B683-1142-E249-C8B3-4F54EB3EE32F}"/>
              </a:ext>
            </a:extLst>
          </p:cNvPr>
          <p:cNvSpPr/>
          <p:nvPr/>
        </p:nvSpPr>
        <p:spPr>
          <a:xfrm>
            <a:off x="7846959" y="3166097"/>
            <a:ext cx="1060400" cy="215307"/>
          </a:xfrm>
          <a:prstGeom prst="rect">
            <a:avLst/>
          </a:prstGeom>
          <a:noFill/>
        </p:spPr>
        <p:txBody>
          <a:bodyPr wrap="square" rtlCol="0" anchor="ctr">
            <a:noAutofit/>
          </a:bodyPr>
          <a:lstStyle/>
          <a:p>
            <a:pPr marL="0" algn="ctr" fontAlgn="ctr"/>
            <a:r>
              <a:rPr kumimoji="1" lang="ja-JP" altLang="en-US" sz="1400" dirty="0"/>
              <a:t>製造業者</a:t>
            </a:r>
          </a:p>
        </p:txBody>
      </p:sp>
      <p:sp>
        <p:nvSpPr>
          <p:cNvPr id="44" name="正方形/長方形 43">
            <a:extLst>
              <a:ext uri="{FF2B5EF4-FFF2-40B4-BE49-F238E27FC236}">
                <a16:creationId xmlns:a16="http://schemas.microsoft.com/office/drawing/2014/main" id="{FB750412-8E3E-A3B4-44CD-9B4206740B82}"/>
              </a:ext>
            </a:extLst>
          </p:cNvPr>
          <p:cNvSpPr/>
          <p:nvPr/>
        </p:nvSpPr>
        <p:spPr>
          <a:xfrm>
            <a:off x="6700269" y="4082625"/>
            <a:ext cx="2075569" cy="363606"/>
          </a:xfrm>
          <a:prstGeom prst="rect">
            <a:avLst/>
          </a:prstGeom>
          <a:noFill/>
        </p:spPr>
        <p:txBody>
          <a:bodyPr wrap="square" rtlCol="0" anchor="ctr">
            <a:noAutofit/>
          </a:bodyPr>
          <a:lstStyle/>
          <a:p>
            <a:pPr marL="0" algn="ctr" fontAlgn="ctr"/>
            <a:r>
              <a:rPr kumimoji="1" lang="ja-JP" altLang="en-US" sz="1400" dirty="0"/>
              <a:t>民間販売業者・製造業者</a:t>
            </a:r>
          </a:p>
        </p:txBody>
      </p:sp>
      <p:sp>
        <p:nvSpPr>
          <p:cNvPr id="46" name="正方形/長方形 45">
            <a:extLst>
              <a:ext uri="{FF2B5EF4-FFF2-40B4-BE49-F238E27FC236}">
                <a16:creationId xmlns:a16="http://schemas.microsoft.com/office/drawing/2014/main" id="{ACE4B43B-A5D3-AF80-E0A0-B6B1A8086E5E}"/>
              </a:ext>
            </a:extLst>
          </p:cNvPr>
          <p:cNvSpPr/>
          <p:nvPr/>
        </p:nvSpPr>
        <p:spPr>
          <a:xfrm>
            <a:off x="6538673" y="5102591"/>
            <a:ext cx="1255825" cy="432048"/>
          </a:xfrm>
          <a:prstGeom prst="rect">
            <a:avLst/>
          </a:prstGeom>
          <a:noFill/>
        </p:spPr>
        <p:txBody>
          <a:bodyPr wrap="square" rtlCol="0" anchor="ctr">
            <a:noAutofit/>
          </a:bodyPr>
          <a:lstStyle/>
          <a:p>
            <a:pPr marL="0" algn="ctr" fontAlgn="ctr"/>
            <a:r>
              <a:rPr kumimoji="1" lang="ja-JP" altLang="en-US" sz="1400" dirty="0"/>
              <a:t>民間営利</a:t>
            </a:r>
            <a:endParaRPr kumimoji="1" lang="en-US" altLang="ja-JP" sz="1400" dirty="0"/>
          </a:p>
          <a:p>
            <a:pPr marL="0" algn="ctr" fontAlgn="ctr"/>
            <a:r>
              <a:rPr kumimoji="1" lang="ja-JP" altLang="en-US" sz="1400" dirty="0"/>
              <a:t>施設・店舗</a:t>
            </a:r>
          </a:p>
        </p:txBody>
      </p:sp>
      <p:sp>
        <p:nvSpPr>
          <p:cNvPr id="47" name="正方形/長方形 46">
            <a:extLst>
              <a:ext uri="{FF2B5EF4-FFF2-40B4-BE49-F238E27FC236}">
                <a16:creationId xmlns:a16="http://schemas.microsoft.com/office/drawing/2014/main" id="{D3FE507F-91FD-BAB1-F65F-C94F44296F21}"/>
              </a:ext>
            </a:extLst>
          </p:cNvPr>
          <p:cNvSpPr/>
          <p:nvPr/>
        </p:nvSpPr>
        <p:spPr>
          <a:xfrm>
            <a:off x="7703285" y="5087688"/>
            <a:ext cx="1339926" cy="461853"/>
          </a:xfrm>
          <a:prstGeom prst="rect">
            <a:avLst/>
          </a:prstGeom>
          <a:noFill/>
        </p:spPr>
        <p:txBody>
          <a:bodyPr wrap="square" rtlCol="0" anchor="ctr">
            <a:noAutofit/>
          </a:bodyPr>
          <a:lstStyle/>
          <a:p>
            <a:pPr marL="0" algn="ctr" fontAlgn="ctr"/>
            <a:r>
              <a:rPr kumimoji="1" lang="ja-JP" altLang="en-US" sz="1400" dirty="0"/>
              <a:t>民間非営利</a:t>
            </a:r>
            <a:endParaRPr kumimoji="1" lang="en-US" altLang="ja-JP" sz="1400" dirty="0"/>
          </a:p>
          <a:p>
            <a:pPr marL="0" algn="ctr" fontAlgn="ctr"/>
            <a:r>
              <a:rPr kumimoji="1" lang="ja-JP" altLang="en-US" sz="1400" dirty="0"/>
              <a:t>施設・店舗</a:t>
            </a:r>
          </a:p>
        </p:txBody>
      </p:sp>
      <p:cxnSp>
        <p:nvCxnSpPr>
          <p:cNvPr id="55" name="Straight Connector 54">
            <a:extLst>
              <a:ext uri="{FF2B5EF4-FFF2-40B4-BE49-F238E27FC236}">
                <a16:creationId xmlns:a16="http://schemas.microsoft.com/office/drawing/2014/main" id="{355050EE-03FE-875B-E560-726B4D3F0143}"/>
              </a:ext>
            </a:extLst>
          </p:cNvPr>
          <p:cNvCxnSpPr/>
          <p:nvPr/>
        </p:nvCxnSpPr>
        <p:spPr>
          <a:xfrm>
            <a:off x="1900829" y="2498786"/>
            <a:ext cx="1820798" cy="0"/>
          </a:xfrm>
          <a:prstGeom prst="line">
            <a:avLst/>
          </a:prstGeom>
          <a:ln w="19050">
            <a:solidFill>
              <a:srgbClr val="B8114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8C55A9-4CEE-B568-EFDB-45C76FA29D96}"/>
              </a:ext>
            </a:extLst>
          </p:cNvPr>
          <p:cNvCxnSpPr/>
          <p:nvPr/>
        </p:nvCxnSpPr>
        <p:spPr>
          <a:xfrm>
            <a:off x="1900829" y="3789363"/>
            <a:ext cx="1820798" cy="0"/>
          </a:xfrm>
          <a:prstGeom prst="line">
            <a:avLst/>
          </a:prstGeom>
          <a:ln w="19050">
            <a:solidFill>
              <a:srgbClr val="B8114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F634AB-DFFF-DA65-522C-56FE8031069F}"/>
              </a:ext>
            </a:extLst>
          </p:cNvPr>
          <p:cNvCxnSpPr/>
          <p:nvPr/>
        </p:nvCxnSpPr>
        <p:spPr>
          <a:xfrm>
            <a:off x="1709645" y="4932579"/>
            <a:ext cx="2203166" cy="0"/>
          </a:xfrm>
          <a:prstGeom prst="line">
            <a:avLst/>
          </a:prstGeom>
          <a:ln w="19050">
            <a:solidFill>
              <a:srgbClr val="B8114F"/>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926A485-EF76-59B9-6B25-49751A1D3F86}"/>
              </a:ext>
            </a:extLst>
          </p:cNvPr>
          <p:cNvCxnSpPr>
            <a:cxnSpLocks/>
          </p:cNvCxnSpPr>
          <p:nvPr/>
        </p:nvCxnSpPr>
        <p:spPr>
          <a:xfrm>
            <a:off x="5309751" y="2498786"/>
            <a:ext cx="0" cy="642877"/>
          </a:xfrm>
          <a:prstGeom prst="straightConnector1">
            <a:avLst/>
          </a:prstGeom>
          <a:ln w="28575">
            <a:solidFill>
              <a:srgbClr val="485DAA"/>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AD59844-EEA3-0629-9136-C947965DCB0C}"/>
              </a:ext>
            </a:extLst>
          </p:cNvPr>
          <p:cNvCxnSpPr>
            <a:cxnSpLocks/>
          </p:cNvCxnSpPr>
          <p:nvPr/>
        </p:nvCxnSpPr>
        <p:spPr>
          <a:xfrm>
            <a:off x="5309751" y="3789363"/>
            <a:ext cx="0" cy="326535"/>
          </a:xfrm>
          <a:prstGeom prst="straightConnector1">
            <a:avLst/>
          </a:prstGeom>
          <a:ln w="28575">
            <a:solidFill>
              <a:srgbClr val="485DAA"/>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D9A041-9F90-7E59-5329-9BDB2EDB5FF1}"/>
              </a:ext>
            </a:extLst>
          </p:cNvPr>
          <p:cNvCxnSpPr>
            <a:cxnSpLocks/>
          </p:cNvCxnSpPr>
          <p:nvPr/>
        </p:nvCxnSpPr>
        <p:spPr>
          <a:xfrm>
            <a:off x="5309751" y="4934945"/>
            <a:ext cx="0" cy="342722"/>
          </a:xfrm>
          <a:prstGeom prst="straightConnector1">
            <a:avLst/>
          </a:prstGeom>
          <a:ln w="28575">
            <a:solidFill>
              <a:srgbClr val="485DAA"/>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708BDB3-5418-1146-D008-8F614666C710}"/>
              </a:ext>
            </a:extLst>
          </p:cNvPr>
          <p:cNvCxnSpPr/>
          <p:nvPr/>
        </p:nvCxnSpPr>
        <p:spPr>
          <a:xfrm>
            <a:off x="4381178" y="2498786"/>
            <a:ext cx="1820798"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C32ACFE-A449-556F-4EA3-6F615EFE3059}"/>
              </a:ext>
            </a:extLst>
          </p:cNvPr>
          <p:cNvCxnSpPr/>
          <p:nvPr/>
        </p:nvCxnSpPr>
        <p:spPr>
          <a:xfrm>
            <a:off x="4189994" y="3789363"/>
            <a:ext cx="2203166"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133C69-1557-B752-A938-161612301934}"/>
              </a:ext>
            </a:extLst>
          </p:cNvPr>
          <p:cNvCxnSpPr/>
          <p:nvPr/>
        </p:nvCxnSpPr>
        <p:spPr>
          <a:xfrm>
            <a:off x="4189994" y="4932579"/>
            <a:ext cx="2203166"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0F84F08-4800-4AA9-29F0-4929933B3399}"/>
              </a:ext>
            </a:extLst>
          </p:cNvPr>
          <p:cNvCxnSpPr>
            <a:cxnSpLocks/>
          </p:cNvCxnSpPr>
          <p:nvPr/>
        </p:nvCxnSpPr>
        <p:spPr>
          <a:xfrm>
            <a:off x="7795017" y="2498786"/>
            <a:ext cx="0" cy="532642"/>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7C6E553-06E7-76B4-77CD-A3E171FB88BF}"/>
              </a:ext>
            </a:extLst>
          </p:cNvPr>
          <p:cNvCxnSpPr>
            <a:cxnSpLocks/>
          </p:cNvCxnSpPr>
          <p:nvPr/>
        </p:nvCxnSpPr>
        <p:spPr>
          <a:xfrm>
            <a:off x="7795017" y="3428867"/>
            <a:ext cx="0" cy="446616"/>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73A48FD-D1FC-0AC6-70AC-F8F9347C076E}"/>
              </a:ext>
            </a:extLst>
          </p:cNvPr>
          <p:cNvCxnSpPr>
            <a:cxnSpLocks/>
          </p:cNvCxnSpPr>
          <p:nvPr/>
        </p:nvCxnSpPr>
        <p:spPr>
          <a:xfrm>
            <a:off x="7795017" y="5564634"/>
            <a:ext cx="0" cy="166574"/>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E5AA3E-6A35-0565-9805-225864E723E1}"/>
              </a:ext>
            </a:extLst>
          </p:cNvPr>
          <p:cNvCxnSpPr/>
          <p:nvPr/>
        </p:nvCxnSpPr>
        <p:spPr>
          <a:xfrm>
            <a:off x="6866444" y="2498786"/>
            <a:ext cx="1820798"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9DB9352-31C4-2682-D8A8-D91A00FF92DA}"/>
              </a:ext>
            </a:extLst>
          </p:cNvPr>
          <p:cNvCxnSpPr/>
          <p:nvPr/>
        </p:nvCxnSpPr>
        <p:spPr>
          <a:xfrm>
            <a:off x="6638266" y="3428867"/>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246BED-0B16-3C9A-5ED3-8225CD5AA08B}"/>
              </a:ext>
            </a:extLst>
          </p:cNvPr>
          <p:cNvCxnSpPr/>
          <p:nvPr/>
        </p:nvCxnSpPr>
        <p:spPr>
          <a:xfrm>
            <a:off x="6675260" y="5564634"/>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49D8C53-36BE-0331-78CD-05A7E6390F6D}"/>
              </a:ext>
            </a:extLst>
          </p:cNvPr>
          <p:cNvCxnSpPr>
            <a:cxnSpLocks/>
          </p:cNvCxnSpPr>
          <p:nvPr/>
        </p:nvCxnSpPr>
        <p:spPr>
          <a:xfrm>
            <a:off x="7795017" y="4386051"/>
            <a:ext cx="0" cy="546528"/>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380BCE-E9BF-7AD2-763A-A7391574F64C}"/>
              </a:ext>
            </a:extLst>
          </p:cNvPr>
          <p:cNvCxnSpPr/>
          <p:nvPr/>
        </p:nvCxnSpPr>
        <p:spPr>
          <a:xfrm>
            <a:off x="6638266" y="4381796"/>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sp>
        <p:nvSpPr>
          <p:cNvPr id="77" name="正方形/長方形 43">
            <a:extLst>
              <a:ext uri="{FF2B5EF4-FFF2-40B4-BE49-F238E27FC236}">
                <a16:creationId xmlns:a16="http://schemas.microsoft.com/office/drawing/2014/main" id="{F5724142-5B5C-21AE-29AD-8E02547DE3DE}"/>
              </a:ext>
            </a:extLst>
          </p:cNvPr>
          <p:cNvSpPr/>
          <p:nvPr/>
        </p:nvSpPr>
        <p:spPr>
          <a:xfrm>
            <a:off x="6700269" y="5663153"/>
            <a:ext cx="2075569" cy="363606"/>
          </a:xfrm>
          <a:prstGeom prst="rect">
            <a:avLst/>
          </a:prstGeom>
          <a:noFill/>
        </p:spPr>
        <p:txBody>
          <a:bodyPr wrap="square" rtlCol="0" anchor="ctr">
            <a:noAutofit/>
          </a:bodyPr>
          <a:lstStyle/>
          <a:p>
            <a:pPr marL="0" algn="ctr" fontAlgn="ctr"/>
            <a:r>
              <a:rPr lang="ja-JP" altLang="en-US" sz="1400" dirty="0"/>
              <a:t>公共施設・店舗</a:t>
            </a:r>
            <a:endParaRPr kumimoji="1" lang="ja-JP" altLang="en-US" sz="1400" dirty="0"/>
          </a:p>
        </p:txBody>
      </p:sp>
      <p:cxnSp>
        <p:nvCxnSpPr>
          <p:cNvPr id="82" name="Straight Connector 81">
            <a:extLst>
              <a:ext uri="{FF2B5EF4-FFF2-40B4-BE49-F238E27FC236}">
                <a16:creationId xmlns:a16="http://schemas.microsoft.com/office/drawing/2014/main" id="{B913048E-C21D-557A-4223-6C22A0A2FF9D}"/>
              </a:ext>
            </a:extLst>
          </p:cNvPr>
          <p:cNvCxnSpPr/>
          <p:nvPr/>
        </p:nvCxnSpPr>
        <p:spPr>
          <a:xfrm>
            <a:off x="4189994" y="5805264"/>
            <a:ext cx="2203166"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5A4F1E6-8721-AC8F-B31A-78A9073FC178}"/>
              </a:ext>
            </a:extLst>
          </p:cNvPr>
          <p:cNvCxnSpPr/>
          <p:nvPr/>
        </p:nvCxnSpPr>
        <p:spPr>
          <a:xfrm>
            <a:off x="6675260" y="5949280"/>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C43F544-D8C3-33E0-5B54-475E28CBCBC5}"/>
              </a:ext>
            </a:extLst>
          </p:cNvPr>
          <p:cNvCxnSpPr>
            <a:cxnSpLocks/>
          </p:cNvCxnSpPr>
          <p:nvPr/>
        </p:nvCxnSpPr>
        <p:spPr>
          <a:xfrm>
            <a:off x="1784648" y="5595195"/>
            <a:ext cx="2118461" cy="0"/>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660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733757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9" imgW="360" imgH="360" progId="TCLayout.ActiveDocument.1">
                  <p:embed/>
                </p:oleObj>
              </mc:Choice>
              <mc:Fallback>
                <p:oleObj name="think-cellスライド" r:id="rId29" imgW="360" imgH="360" progId="TCLayout.ActiveDocument.1">
                  <p:embed/>
                  <p:pic>
                    <p:nvPicPr>
                      <p:cNvPr id="11" name="Object 1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85875" y="2107677"/>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025" y="6453336"/>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361674" y="612687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年に一時的に縮小したものの、その後再び成長に転じ、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億米ドルに達した</a:t>
            </a:r>
          </a:p>
        </p:txBody>
      </p:sp>
      <p:graphicFrame>
        <p:nvGraphicFramePr>
          <p:cNvPr id="60" name="Chart 59">
            <a:extLst>
              <a:ext uri="{FF2B5EF4-FFF2-40B4-BE49-F238E27FC236}">
                <a16:creationId xmlns:a16="http://schemas.microsoft.com/office/drawing/2014/main" id="{5925E161-3268-BE21-D3E3-6C856DBD4B70}"/>
              </a:ext>
            </a:extLst>
          </p:cNvPr>
          <p:cNvGraphicFramePr/>
          <p:nvPr>
            <p:custDataLst>
              <p:tags r:id="rId3"/>
            </p:custDataLst>
            <p:extLst>
              <p:ext uri="{D42A27DB-BD31-4B8C-83A1-F6EECF244321}">
                <p14:modId xmlns:p14="http://schemas.microsoft.com/office/powerpoint/2010/main" val="818353973"/>
              </p:ext>
            </p:extLst>
          </p:nvPr>
        </p:nvGraphicFramePr>
        <p:xfrm>
          <a:off x="747713" y="2482850"/>
          <a:ext cx="8609012" cy="3495675"/>
        </p:xfrm>
        <a:graphic>
          <a:graphicData uri="http://schemas.openxmlformats.org/drawingml/2006/chart">
            <c:chart xmlns:c="http://schemas.openxmlformats.org/drawingml/2006/chart" xmlns:r="http://schemas.openxmlformats.org/officeDocument/2006/relationships" r:id="rId31"/>
          </a:graphicData>
        </a:graphic>
      </p:graphicFrame>
      <p:sp>
        <p:nvSpPr>
          <p:cNvPr id="24" name="テキスト プレースホルダ 9">
            <a:extLst>
              <a:ext uri="{FF2B5EF4-FFF2-40B4-BE49-F238E27FC236}">
                <a16:creationId xmlns:a16="http://schemas.microsoft.com/office/drawing/2014/main" id="{8E3E49FE-7134-FBA4-D7B2-5A29E7651D60}"/>
              </a:ext>
            </a:extLst>
          </p:cNvPr>
          <p:cNvSpPr>
            <a:spLocks/>
          </p:cNvSpPr>
          <p:nvPr>
            <p:custDataLst>
              <p:tags r:id="rId4"/>
            </p:custDataLst>
          </p:nvPr>
        </p:nvSpPr>
        <p:spPr bwMode="auto">
          <a:xfrm>
            <a:off x="11763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DF4423-0E36-4D37-AA00-D8B5166C7EB5}"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5" name="テキスト プレースホルダ 9">
            <a:extLst>
              <a:ext uri="{FF2B5EF4-FFF2-40B4-BE49-F238E27FC236}">
                <a16:creationId xmlns:a16="http://schemas.microsoft.com/office/drawing/2014/main" id="{0F8C9475-72AA-1AC5-3318-E3A0DFC7FB72}"/>
              </a:ext>
            </a:extLst>
          </p:cNvPr>
          <p:cNvSpPr>
            <a:spLocks/>
          </p:cNvSpPr>
          <p:nvPr>
            <p:custDataLst>
              <p:tags r:id="rId5"/>
            </p:custDataLst>
          </p:nvPr>
        </p:nvSpPr>
        <p:spPr bwMode="auto">
          <a:xfrm>
            <a:off x="1584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E328D3-5F8C-48DA-90D6-7E19DC940658}"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6" name="テキスト プレースホルダ 9">
            <a:extLst>
              <a:ext uri="{FF2B5EF4-FFF2-40B4-BE49-F238E27FC236}">
                <a16:creationId xmlns:a16="http://schemas.microsoft.com/office/drawing/2014/main" id="{67A4517E-808F-C6EB-D64D-B1E9E813C932}"/>
              </a:ext>
            </a:extLst>
          </p:cNvPr>
          <p:cNvSpPr>
            <a:spLocks/>
          </p:cNvSpPr>
          <p:nvPr>
            <p:custDataLst>
              <p:tags r:id="rId6"/>
            </p:custDataLst>
          </p:nvPr>
        </p:nvSpPr>
        <p:spPr bwMode="auto">
          <a:xfrm>
            <a:off x="1922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13E747-E90A-4684-9093-D326D744135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F28532F7-73E6-600F-F0A2-F1177B9F84B8}"/>
              </a:ext>
            </a:extLst>
          </p:cNvPr>
          <p:cNvSpPr>
            <a:spLocks/>
          </p:cNvSpPr>
          <p:nvPr>
            <p:custDataLst>
              <p:tags r:id="rId7"/>
            </p:custDataLst>
          </p:nvPr>
        </p:nvSpPr>
        <p:spPr bwMode="auto">
          <a:xfrm>
            <a:off x="2262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C7651F-C06F-456E-88FB-E50EE6ADF1D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8" name="テキスト プレースホルダ 9">
            <a:extLst>
              <a:ext uri="{FF2B5EF4-FFF2-40B4-BE49-F238E27FC236}">
                <a16:creationId xmlns:a16="http://schemas.microsoft.com/office/drawing/2014/main" id="{70C4F558-06C0-D1CC-F5B2-2806F0688D33}"/>
              </a:ext>
            </a:extLst>
          </p:cNvPr>
          <p:cNvSpPr>
            <a:spLocks/>
          </p:cNvSpPr>
          <p:nvPr>
            <p:custDataLst>
              <p:tags r:id="rId8"/>
            </p:custDataLst>
          </p:nvPr>
        </p:nvSpPr>
        <p:spPr bwMode="auto">
          <a:xfrm>
            <a:off x="2600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B4BEC-32F1-4820-A53C-E9939FFD7BB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9" name="テキスト プレースホルダ 9">
            <a:extLst>
              <a:ext uri="{FF2B5EF4-FFF2-40B4-BE49-F238E27FC236}">
                <a16:creationId xmlns:a16="http://schemas.microsoft.com/office/drawing/2014/main" id="{4DEE6603-5CB2-F68D-E724-FDC5066B6B35}"/>
              </a:ext>
            </a:extLst>
          </p:cNvPr>
          <p:cNvSpPr>
            <a:spLocks/>
          </p:cNvSpPr>
          <p:nvPr>
            <p:custDataLst>
              <p:tags r:id="rId9"/>
            </p:custDataLst>
          </p:nvPr>
        </p:nvSpPr>
        <p:spPr bwMode="auto">
          <a:xfrm>
            <a:off x="2938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169417-1C4F-4199-AE68-881D57D6533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0" name="テキスト プレースホルダ 9">
            <a:extLst>
              <a:ext uri="{FF2B5EF4-FFF2-40B4-BE49-F238E27FC236}">
                <a16:creationId xmlns:a16="http://schemas.microsoft.com/office/drawing/2014/main" id="{51F44291-A003-6F0A-9CFD-CEA34667A042}"/>
              </a:ext>
            </a:extLst>
          </p:cNvPr>
          <p:cNvSpPr>
            <a:spLocks/>
          </p:cNvSpPr>
          <p:nvPr>
            <p:custDataLst>
              <p:tags r:id="rId10"/>
            </p:custDataLst>
          </p:nvPr>
        </p:nvSpPr>
        <p:spPr bwMode="auto">
          <a:xfrm>
            <a:off x="3276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32FB43-ACE1-4701-89E4-018B7FF6D4E1}"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2" name="テキスト プレースホルダ 9">
            <a:extLst>
              <a:ext uri="{FF2B5EF4-FFF2-40B4-BE49-F238E27FC236}">
                <a16:creationId xmlns:a16="http://schemas.microsoft.com/office/drawing/2014/main" id="{9B605B7A-B342-0AF8-6C80-D788BC4851AB}"/>
              </a:ext>
            </a:extLst>
          </p:cNvPr>
          <p:cNvSpPr>
            <a:spLocks/>
          </p:cNvSpPr>
          <p:nvPr>
            <p:custDataLst>
              <p:tags r:id="rId11"/>
            </p:custDataLst>
          </p:nvPr>
        </p:nvSpPr>
        <p:spPr bwMode="auto">
          <a:xfrm>
            <a:off x="3614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44004A-34AD-457A-989E-C467270BD035}"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3" name="テキスト プレースホルダ 9">
            <a:extLst>
              <a:ext uri="{FF2B5EF4-FFF2-40B4-BE49-F238E27FC236}">
                <a16:creationId xmlns:a16="http://schemas.microsoft.com/office/drawing/2014/main" id="{B32C6F15-F1FE-638B-8F82-7A361B45BD28}"/>
              </a:ext>
            </a:extLst>
          </p:cNvPr>
          <p:cNvSpPr>
            <a:spLocks/>
          </p:cNvSpPr>
          <p:nvPr>
            <p:custDataLst>
              <p:tags r:id="rId12"/>
            </p:custDataLst>
          </p:nvPr>
        </p:nvSpPr>
        <p:spPr bwMode="auto">
          <a:xfrm>
            <a:off x="3952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E8AA1C-751F-4365-BCEB-4F4A700C7E4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4" name="テキスト プレースホルダ 9">
            <a:extLst>
              <a:ext uri="{FF2B5EF4-FFF2-40B4-BE49-F238E27FC236}">
                <a16:creationId xmlns:a16="http://schemas.microsoft.com/office/drawing/2014/main" id="{BE93B817-F590-8043-D9E7-38C4E54614C1}"/>
              </a:ext>
            </a:extLst>
          </p:cNvPr>
          <p:cNvSpPr>
            <a:spLocks/>
          </p:cNvSpPr>
          <p:nvPr>
            <p:custDataLst>
              <p:tags r:id="rId13"/>
            </p:custDataLst>
          </p:nvPr>
        </p:nvSpPr>
        <p:spPr bwMode="auto">
          <a:xfrm>
            <a:off x="4291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5FDE48-8424-408A-952B-E7F637DA9DD0}"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5" name="テキスト プレースホルダ 9">
            <a:extLst>
              <a:ext uri="{FF2B5EF4-FFF2-40B4-BE49-F238E27FC236}">
                <a16:creationId xmlns:a16="http://schemas.microsoft.com/office/drawing/2014/main" id="{A1F75228-044A-C903-4352-124A91A3F728}"/>
              </a:ext>
            </a:extLst>
          </p:cNvPr>
          <p:cNvSpPr>
            <a:spLocks/>
          </p:cNvSpPr>
          <p:nvPr>
            <p:custDataLst>
              <p:tags r:id="rId14"/>
            </p:custDataLst>
          </p:nvPr>
        </p:nvSpPr>
        <p:spPr bwMode="auto">
          <a:xfrm>
            <a:off x="4629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5368D0-69B6-4170-9E77-784724A18C9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6" name="テキスト プレースホルダ 9">
            <a:extLst>
              <a:ext uri="{FF2B5EF4-FFF2-40B4-BE49-F238E27FC236}">
                <a16:creationId xmlns:a16="http://schemas.microsoft.com/office/drawing/2014/main" id="{B25A5B1F-9CAE-71C2-17E2-F8C15E939B98}"/>
              </a:ext>
            </a:extLst>
          </p:cNvPr>
          <p:cNvSpPr>
            <a:spLocks/>
          </p:cNvSpPr>
          <p:nvPr>
            <p:custDataLst>
              <p:tags r:id="rId15"/>
            </p:custDataLst>
          </p:nvPr>
        </p:nvSpPr>
        <p:spPr bwMode="auto">
          <a:xfrm>
            <a:off x="496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8B09E-92A2-4EDA-95F4-B14F618BE8C2}"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7" name="テキスト プレースホルダ 9">
            <a:extLst>
              <a:ext uri="{FF2B5EF4-FFF2-40B4-BE49-F238E27FC236}">
                <a16:creationId xmlns:a16="http://schemas.microsoft.com/office/drawing/2014/main" id="{DAEDC4A3-838D-73DE-ECAE-BA2461286C53}"/>
              </a:ext>
            </a:extLst>
          </p:cNvPr>
          <p:cNvSpPr>
            <a:spLocks/>
          </p:cNvSpPr>
          <p:nvPr>
            <p:custDataLst>
              <p:tags r:id="rId16"/>
            </p:custDataLst>
          </p:nvPr>
        </p:nvSpPr>
        <p:spPr bwMode="auto">
          <a:xfrm>
            <a:off x="5307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313B8-239B-4848-A8DB-EC8C484F1BD1}"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8" name="テキスト プレースホルダ 9">
            <a:extLst>
              <a:ext uri="{FF2B5EF4-FFF2-40B4-BE49-F238E27FC236}">
                <a16:creationId xmlns:a16="http://schemas.microsoft.com/office/drawing/2014/main" id="{C6D0FE71-85E5-5D2B-FD2A-F846F86A0436}"/>
              </a:ext>
            </a:extLst>
          </p:cNvPr>
          <p:cNvSpPr>
            <a:spLocks/>
          </p:cNvSpPr>
          <p:nvPr>
            <p:custDataLst>
              <p:tags r:id="rId17"/>
            </p:custDataLst>
          </p:nvPr>
        </p:nvSpPr>
        <p:spPr bwMode="auto">
          <a:xfrm>
            <a:off x="5645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2DF707-5EC9-4150-91E9-E12D6BB28EB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9" name="テキスト プレースホルダ 9">
            <a:extLst>
              <a:ext uri="{FF2B5EF4-FFF2-40B4-BE49-F238E27FC236}">
                <a16:creationId xmlns:a16="http://schemas.microsoft.com/office/drawing/2014/main" id="{81601AE4-05DB-3F21-357A-CBE0E439B1F1}"/>
              </a:ext>
            </a:extLst>
          </p:cNvPr>
          <p:cNvSpPr>
            <a:spLocks/>
          </p:cNvSpPr>
          <p:nvPr>
            <p:custDataLst>
              <p:tags r:id="rId18"/>
            </p:custDataLst>
          </p:nvPr>
        </p:nvSpPr>
        <p:spPr bwMode="auto">
          <a:xfrm>
            <a:off x="5983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38EC89-F826-4F44-8BC1-8CA857A99D6C}"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B47CDDEE-0B84-9C23-6945-610E49764E28}"/>
              </a:ext>
            </a:extLst>
          </p:cNvPr>
          <p:cNvSpPr>
            <a:spLocks/>
          </p:cNvSpPr>
          <p:nvPr>
            <p:custDataLst>
              <p:tags r:id="rId19"/>
            </p:custDataLst>
          </p:nvPr>
        </p:nvSpPr>
        <p:spPr bwMode="auto">
          <a:xfrm>
            <a:off x="632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D9EFE-EDD0-4690-A364-FD9D36BEC04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2" name="テキスト プレースホルダ 9">
            <a:extLst>
              <a:ext uri="{FF2B5EF4-FFF2-40B4-BE49-F238E27FC236}">
                <a16:creationId xmlns:a16="http://schemas.microsoft.com/office/drawing/2014/main" id="{5D42A681-EA22-B551-C563-4A8E6B4AD70C}"/>
              </a:ext>
            </a:extLst>
          </p:cNvPr>
          <p:cNvSpPr>
            <a:spLocks/>
          </p:cNvSpPr>
          <p:nvPr>
            <p:custDataLst>
              <p:tags r:id="rId20"/>
            </p:custDataLst>
          </p:nvPr>
        </p:nvSpPr>
        <p:spPr bwMode="auto">
          <a:xfrm>
            <a:off x="6659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04E5A-DBD1-49E7-A74F-8F9BDC893027}"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105052D6-5C22-DBE1-FA59-A55AE0C3F975}"/>
              </a:ext>
            </a:extLst>
          </p:cNvPr>
          <p:cNvSpPr>
            <a:spLocks/>
          </p:cNvSpPr>
          <p:nvPr>
            <p:custDataLst>
              <p:tags r:id="rId21"/>
            </p:custDataLst>
          </p:nvPr>
        </p:nvSpPr>
        <p:spPr bwMode="auto">
          <a:xfrm>
            <a:off x="6997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B4C6C6-164F-43CF-993F-2A3D7920763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4" name="テキスト プレースホルダ 9">
            <a:extLst>
              <a:ext uri="{FF2B5EF4-FFF2-40B4-BE49-F238E27FC236}">
                <a16:creationId xmlns:a16="http://schemas.microsoft.com/office/drawing/2014/main" id="{01011526-DABA-ACA6-A8EC-56501E0A42A0}"/>
              </a:ext>
            </a:extLst>
          </p:cNvPr>
          <p:cNvSpPr>
            <a:spLocks/>
          </p:cNvSpPr>
          <p:nvPr>
            <p:custDataLst>
              <p:tags r:id="rId22"/>
            </p:custDataLst>
          </p:nvPr>
        </p:nvSpPr>
        <p:spPr bwMode="auto">
          <a:xfrm>
            <a:off x="733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DAC10-9114-4A44-9815-D8EE67912265}"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EE2F2A8D-2EFF-3AA8-89A9-A76A216116B8}"/>
              </a:ext>
            </a:extLst>
          </p:cNvPr>
          <p:cNvSpPr>
            <a:spLocks/>
          </p:cNvSpPr>
          <p:nvPr>
            <p:custDataLst>
              <p:tags r:id="rId23"/>
            </p:custDataLst>
          </p:nvPr>
        </p:nvSpPr>
        <p:spPr bwMode="auto">
          <a:xfrm>
            <a:off x="7675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40910-FA93-451D-96A9-9C0A80317430}" type="datetime'''''''''''''''''''''19'''''">
              <a:rPr lang="ja-JP" altLang="en-US" sz="1000" smtClean="0"/>
              <a:pPr/>
              <a:t>19</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6CE0DD70-66DB-451F-8953-B23260DAF880}"/>
              </a:ext>
            </a:extLst>
          </p:cNvPr>
          <p:cNvSpPr>
            <a:spLocks/>
          </p:cNvSpPr>
          <p:nvPr>
            <p:custDataLst>
              <p:tags r:id="rId24"/>
            </p:custDataLst>
          </p:nvPr>
        </p:nvSpPr>
        <p:spPr bwMode="auto">
          <a:xfrm>
            <a:off x="8013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5C10CE-D3D6-4462-B9A4-549E42101C5E}" type="datetime'''''''2''''''''''''''''''0'''''''''">
              <a:rPr lang="ja-JP" altLang="en-US" sz="1000" smtClean="0"/>
              <a:pPr/>
              <a:t>20</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2AEDF70F-CA7B-502E-E4E5-38F7572920AA}"/>
              </a:ext>
            </a:extLst>
          </p:cNvPr>
          <p:cNvSpPr>
            <a:spLocks/>
          </p:cNvSpPr>
          <p:nvPr>
            <p:custDataLst>
              <p:tags r:id="rId25"/>
            </p:custDataLst>
          </p:nvPr>
        </p:nvSpPr>
        <p:spPr bwMode="auto">
          <a:xfrm>
            <a:off x="835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3EDDE-69F4-4F76-BC88-2961698396F9}" type="datetime'''2''''''''''''''''''''''1'''''''''''''''''''''''''''''">
              <a:rPr lang="ja-JP" altLang="en-US" sz="1000" smtClean="0"/>
              <a:pPr/>
              <a:t>21</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02C621E2-305D-594E-90CB-C108F6BFCDFF}"/>
              </a:ext>
            </a:extLst>
          </p:cNvPr>
          <p:cNvSpPr>
            <a:spLocks/>
          </p:cNvSpPr>
          <p:nvPr>
            <p:custDataLst>
              <p:tags r:id="rId26"/>
            </p:custDataLst>
          </p:nvPr>
        </p:nvSpPr>
        <p:spPr bwMode="auto">
          <a:xfrm>
            <a:off x="8689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AF2D60-C939-4BC5-A4DD-93E9D252157E}" type="datetime'''''''''''''''''2''''''''''''''''''''2'''''''''''">
              <a:rPr lang="ja-JP" altLang="en-US" sz="1000" smtClean="0"/>
              <a:pPr/>
              <a:t>22</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12C77CE8-D719-C896-3481-3342A06109EE}"/>
              </a:ext>
            </a:extLst>
          </p:cNvPr>
          <p:cNvSpPr>
            <a:spLocks/>
          </p:cNvSpPr>
          <p:nvPr>
            <p:custDataLst>
              <p:tags r:id="rId27"/>
            </p:custDataLst>
          </p:nvPr>
        </p:nvSpPr>
        <p:spPr bwMode="auto">
          <a:xfrm>
            <a:off x="9028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AE682-296C-4E39-A8E5-D5FED5EF82D7}" type="datetime'''''''''''''''''23'''">
              <a:rPr lang="ja-JP" altLang="en-US" sz="1000" smtClean="0"/>
              <a:pPr/>
              <a:t>23</a:t>
            </a:fld>
            <a:endParaRPr kumimoji="1" lang="ja-JP" altLang="en-US" sz="1000" dirty="0">
              <a:sym typeface="+mn-lt"/>
            </a:endParaRPr>
          </a:p>
        </p:txBody>
      </p:sp>
    </p:spTree>
    <p:extLst>
      <p:ext uri="{BB962C8B-B14F-4D97-AF65-F5344CB8AC3E}">
        <p14:creationId xmlns:p14="http://schemas.microsoft.com/office/powerpoint/2010/main" val="2457370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3" name="オブジェクト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31732" y="6491025"/>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更新データ無し</a:t>
            </a:r>
          </a:p>
        </p:txBody>
      </p:sp>
      <p:graphicFrame>
        <p:nvGraphicFramePr>
          <p:cNvPr id="56" name="Chart 55">
            <a:extLst>
              <a:ext uri="{FF2B5EF4-FFF2-40B4-BE49-F238E27FC236}">
                <a16:creationId xmlns:a16="http://schemas.microsoft.com/office/drawing/2014/main" id="{CD447810-EA06-47D7-98BF-655EB4330171}"/>
              </a:ext>
            </a:extLst>
          </p:cNvPr>
          <p:cNvGraphicFramePr/>
          <p:nvPr>
            <p:custDataLst>
              <p:tags r:id="rId3"/>
            </p:custDataLst>
            <p:extLst>
              <p:ext uri="{D42A27DB-BD31-4B8C-83A1-F6EECF244321}">
                <p14:modId xmlns:p14="http://schemas.microsoft.com/office/powerpoint/2010/main" val="2868347785"/>
              </p:ext>
            </p:ext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9"/>
          </a:graphicData>
        </a:graphic>
      </p:graphicFrame>
      <p:grpSp>
        <p:nvGrpSpPr>
          <p:cNvPr id="22" name="グループ化 21"/>
          <p:cNvGrpSpPr/>
          <p:nvPr/>
        </p:nvGrpSpPr>
        <p:grpSpPr>
          <a:xfrm>
            <a:off x="7689304" y="2434347"/>
            <a:ext cx="1665831" cy="3954828"/>
            <a:chOff x="7150281" y="-41433"/>
            <a:chExt cx="3113245" cy="3954828"/>
          </a:xfrm>
        </p:grpSpPr>
        <p:sp>
          <p:nvSpPr>
            <p:cNvPr id="23" name="フリーフォーム 22"/>
            <p:cNvSpPr/>
            <p:nvPr/>
          </p:nvSpPr>
          <p:spPr>
            <a:xfrm>
              <a:off x="7150281" y="-41433"/>
              <a:ext cx="3113245" cy="385649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7554005" y="3693999"/>
              <a:ext cx="2287767" cy="21939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ケニアの医療機器市場は、年率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年まで高い成長を記録すると予想されている。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直線コネクタ 7">
            <a:extLst>
              <a:ext uri="{FF2B5EF4-FFF2-40B4-BE49-F238E27FC236}">
                <a16:creationId xmlns:a16="http://schemas.microsoft.com/office/drawing/2014/main" id="{1AACBD91-770F-9842-DB18-BE20925C74CA}"/>
              </a:ext>
            </a:extLst>
          </p:cNvPr>
          <p:cNvCxnSpPr>
            <a:cxnSpLocks/>
          </p:cNvCxnSpPr>
          <p:nvPr>
            <p:custDataLst>
              <p:tags r:id="rId4"/>
            </p:custDataLst>
          </p:nvPr>
        </p:nvCxnSpPr>
        <p:spPr bwMode="gray">
          <a:xfrm flipV="1">
            <a:off x="1799887" y="3346337"/>
            <a:ext cx="5040560" cy="216024"/>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テキスト プレースホルダ 9">
            <a:extLst>
              <a:ext uri="{FF2B5EF4-FFF2-40B4-BE49-F238E27FC236}">
                <a16:creationId xmlns:a16="http://schemas.microsoft.com/office/drawing/2014/main" id="{211BD90B-8ED3-64A4-CCA5-D253FF0610FA}"/>
              </a:ext>
            </a:extLst>
          </p:cNvPr>
          <p:cNvSpPr>
            <a:spLocks/>
          </p:cNvSpPr>
          <p:nvPr>
            <p:custDataLst>
              <p:tags r:id="rId5"/>
            </p:custDataLst>
          </p:nvPr>
        </p:nvSpPr>
        <p:spPr bwMode="auto">
          <a:xfrm>
            <a:off x="3512840" y="3028027"/>
            <a:ext cx="1440160" cy="519037"/>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400" b="1" dirty="0">
                <a:solidFill>
                  <a:schemeClr val="bg1"/>
                </a:solidFill>
                <a:sym typeface="+mn-lt"/>
              </a:rPr>
              <a:t>CAGR:</a:t>
            </a:r>
            <a:endParaRPr kumimoji="0" lang="ja-JP" altLang="en-US" sz="1400" b="1" dirty="0">
              <a:solidFill>
                <a:schemeClr val="bg1"/>
              </a:solidFill>
              <a:sym typeface="+mn-lt"/>
            </a:endParaRPr>
          </a:p>
          <a:p>
            <a:pPr marL="0" indent="0" algn="ctr">
              <a:spcBef>
                <a:spcPct val="0"/>
              </a:spcBef>
              <a:buNone/>
            </a:pPr>
            <a:r>
              <a:rPr lang="en-US" altLang="en-US" sz="1400" b="1" dirty="0">
                <a:solidFill>
                  <a:schemeClr val="bg1"/>
                </a:solidFill>
                <a:effectLst/>
              </a:rPr>
              <a:t>2.3%</a:t>
            </a:r>
          </a:p>
        </p:txBody>
      </p:sp>
    </p:spTree>
    <p:extLst>
      <p:ext uri="{BB962C8B-B14F-4D97-AF65-F5344CB8AC3E}">
        <p14:creationId xmlns:p14="http://schemas.microsoft.com/office/powerpoint/2010/main" val="3222834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168070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3" imgW="360" imgH="360" progId="TCLayout.ActiveDocument.1">
                  <p:embed/>
                </p:oleObj>
              </mc:Choice>
              <mc:Fallback>
                <p:oleObj name="think-cellスライド" r:id="rId33" imgW="360" imgH="360" progId="TCLayout.ActiveDocument.1">
                  <p:embed/>
                  <p:pic>
                    <p:nvPicPr>
                      <p:cNvPr id="4" name="Object 3"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0" name="テキスト ボックス 9"/>
          <p:cNvSpPr txBox="1"/>
          <p:nvPr/>
        </p:nvSpPr>
        <p:spPr>
          <a:xfrm>
            <a:off x="226262" y="2467559"/>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510039"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81" name="Chart 80">
            <a:extLst>
              <a:ext uri="{FF2B5EF4-FFF2-40B4-BE49-F238E27FC236}">
                <a16:creationId xmlns:a16="http://schemas.microsoft.com/office/drawing/2014/main" id="{5FC138CF-1472-44B2-AFF7-F1E40C39062B}"/>
              </a:ext>
            </a:extLst>
          </p:cNvPr>
          <p:cNvGraphicFramePr/>
          <p:nvPr>
            <p:custDataLst>
              <p:tags r:id="rId3"/>
            </p:custDataLst>
            <p:extLst>
              <p:ext uri="{D42A27DB-BD31-4B8C-83A1-F6EECF244321}">
                <p14:modId xmlns:p14="http://schemas.microsoft.com/office/powerpoint/2010/main" val="1982832250"/>
              </p:ext>
            </p:extLst>
          </p:nvPr>
        </p:nvGraphicFramePr>
        <p:xfrm>
          <a:off x="6765652" y="3325813"/>
          <a:ext cx="2498725" cy="2498725"/>
        </p:xfrm>
        <a:graphic>
          <a:graphicData uri="http://schemas.openxmlformats.org/drawingml/2006/chart">
            <c:chart xmlns:c="http://schemas.openxmlformats.org/drawingml/2006/chart" xmlns:r="http://schemas.openxmlformats.org/officeDocument/2006/relationships" r:id="rId35"/>
          </a:graphicData>
        </a:graphic>
      </p:graphicFrame>
      <p:sp>
        <p:nvSpPr>
          <p:cNvPr id="19" name="Rectangle 18"/>
          <p:cNvSpPr/>
          <p:nvPr>
            <p:custDataLst>
              <p:tags r:id="rId4"/>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5"/>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p:cNvSpPr>
          <p:nvPr>
            <p:custDataLst>
              <p:tags r:id="rId6"/>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C74FCD-0902-497E-8595-78AFEE38A81D}" type="datetime'''''''''''''''''''''''''''''''''''''''''''''輸''''''出'">
              <a:rPr kumimoji="0" lang="ja-JP" altLang="en-US" sz="1000" smtClean="0"/>
              <a:pPr/>
              <a:t>輸出</a:t>
            </a:fld>
            <a:endParaRPr kumimoji="0" lang="ja-JP" altLang="en-US" sz="1000" dirty="0">
              <a:sym typeface="+mn-lt"/>
            </a:endParaRPr>
          </a:p>
        </p:txBody>
      </p:sp>
      <p:sp>
        <p:nvSpPr>
          <p:cNvPr id="62" name="テキスト プレースホルダ 9"/>
          <p:cNvSpPr>
            <a:spLocks/>
          </p:cNvSpPr>
          <p:nvPr>
            <p:custDataLst>
              <p:tags r:id="rId7"/>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55933C1-9D4F-459D-9EBD-0BAF49D938CB}" type="datetime'''''''''''''''''''輸''入'''''''''">
              <a:rPr kumimoji="0" lang="ja-JP" altLang="en-US" sz="1000" smtClean="0"/>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医療機器部門は輸入に大きく依存しており、製造インフラや技術力が限られていること、また原材料が入手できないことから、国内生産は限られている。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tabLst>
                <a:tab pos="1071563"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輸入量の大部分は中国が占めており、次いでドイツ、米国、インドが続く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39747" y="6489638"/>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US" dirty="0"/>
              <a:t>（</a:t>
            </a:r>
            <a:r>
              <a:rPr lang="en-US" altLang="ja-JP" dirty="0"/>
              <a:t>2026</a:t>
            </a:r>
            <a:r>
              <a:rPr lang="ja-JP" altLang="en-US" dirty="0"/>
              <a:t>年</a:t>
            </a:r>
            <a:r>
              <a:rPr lang="en-US" altLang="ja-JP" dirty="0"/>
              <a:t>3</a:t>
            </a:r>
            <a:r>
              <a:rPr lang="ja-JP" altLang="en-US" dirty="0"/>
              <a:t>月時点）</a:t>
            </a:r>
            <a:endParaRPr lang="en-US" altLang="ja-JP" dirty="0"/>
          </a:p>
        </p:txBody>
      </p:sp>
      <p:graphicFrame>
        <p:nvGraphicFramePr>
          <p:cNvPr id="2" name="Chart 80">
            <a:extLst>
              <a:ext uri="{FF2B5EF4-FFF2-40B4-BE49-F238E27FC236}">
                <a16:creationId xmlns:a16="http://schemas.microsoft.com/office/drawing/2014/main" id="{8F0AC564-CE4A-E23C-4EFF-191343A58E4D}"/>
              </a:ext>
            </a:extLst>
          </p:cNvPr>
          <p:cNvGraphicFramePr/>
          <p:nvPr>
            <p:extLst>
              <p:ext uri="{D42A27DB-BD31-4B8C-83A1-F6EECF244321}">
                <p14:modId xmlns:p14="http://schemas.microsoft.com/office/powerpoint/2010/main" val="1820865746"/>
              </p:ext>
            </p:extLst>
          </p:nvPr>
        </p:nvGraphicFramePr>
        <p:xfrm>
          <a:off x="6105128" y="3350415"/>
          <a:ext cx="3600847" cy="2526858"/>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100" name="Chart 99">
            <a:extLst>
              <a:ext uri="{FF2B5EF4-FFF2-40B4-BE49-F238E27FC236}">
                <a16:creationId xmlns:a16="http://schemas.microsoft.com/office/drawing/2014/main" id="{1616A62B-0B3C-FDD4-6AB1-378A5EC90745}"/>
              </a:ext>
            </a:extLst>
          </p:cNvPr>
          <p:cNvGraphicFramePr/>
          <p:nvPr>
            <p:custDataLst>
              <p:tags r:id="rId8"/>
            </p:custDataLst>
            <p:extLst>
              <p:ext uri="{D42A27DB-BD31-4B8C-83A1-F6EECF244321}">
                <p14:modId xmlns:p14="http://schemas.microsoft.com/office/powerpoint/2010/main" val="2876509897"/>
              </p:ext>
            </p:extLst>
          </p:nvPr>
        </p:nvGraphicFramePr>
        <p:xfrm>
          <a:off x="425450" y="2555875"/>
          <a:ext cx="5586413" cy="3546475"/>
        </p:xfrm>
        <a:graphic>
          <a:graphicData uri="http://schemas.openxmlformats.org/drawingml/2006/chart">
            <c:chart xmlns:c="http://schemas.openxmlformats.org/drawingml/2006/chart" xmlns:r="http://schemas.openxmlformats.org/officeDocument/2006/relationships" r:id="rId37"/>
          </a:graphicData>
        </a:graphic>
      </p:graphicFrame>
      <p:cxnSp>
        <p:nvCxnSpPr>
          <p:cNvPr id="95" name="Straight Connector 94">
            <a:extLst>
              <a:ext uri="{FF2B5EF4-FFF2-40B4-BE49-F238E27FC236}">
                <a16:creationId xmlns:a16="http://schemas.microsoft.com/office/drawing/2014/main" id="{7BAA4570-EE5F-1F0A-F325-60A70D72992A}"/>
              </a:ext>
            </a:extLst>
          </p:cNvPr>
          <p:cNvCxnSpPr/>
          <p:nvPr>
            <p:custDataLst>
              <p:tags r:id="rId9"/>
            </p:custDataLst>
          </p:nvPr>
        </p:nvCxnSpPr>
        <p:spPr bwMode="auto">
          <a:xfrm>
            <a:off x="715963" y="5738813"/>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CE2DA9D-35E5-98B3-6CA7-9BA12794C3C5}"/>
              </a:ext>
            </a:extLst>
          </p:cNvPr>
          <p:cNvCxnSpPr/>
          <p:nvPr>
            <p:custDataLst>
              <p:tags r:id="rId10"/>
            </p:custDataLst>
          </p:nvPr>
        </p:nvCxnSpPr>
        <p:spPr bwMode="auto">
          <a:xfrm>
            <a:off x="1393825" y="5754688"/>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BB2532C7-1CAE-7A3F-8904-B4034ACED6BA}"/>
              </a:ext>
            </a:extLst>
          </p:cNvPr>
          <p:cNvCxnSpPr/>
          <p:nvPr>
            <p:custDataLst>
              <p:tags r:id="rId11"/>
            </p:custDataLst>
          </p:nvPr>
        </p:nvCxnSpPr>
        <p:spPr bwMode="auto">
          <a:xfrm>
            <a:off x="2698750" y="5695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 name="テキスト プレースホルダ 9">
            <a:extLst>
              <a:ext uri="{FF2B5EF4-FFF2-40B4-BE49-F238E27FC236}">
                <a16:creationId xmlns:a16="http://schemas.microsoft.com/office/drawing/2014/main" id="{26A66066-368C-9583-38F1-C6DF49FDF177}"/>
              </a:ext>
            </a:extLst>
          </p:cNvPr>
          <p:cNvSpPr>
            <a:spLocks/>
          </p:cNvSpPr>
          <p:nvPr>
            <p:custDataLst>
              <p:tags r:id="rId12"/>
            </p:custDataLst>
          </p:nvPr>
        </p:nvSpPr>
        <p:spPr bwMode="auto">
          <a:xfrm>
            <a:off x="70008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EC336-1168-4A20-9B0D-C53631536556}"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823168E3-87BD-01FC-F1A8-E943C3E192E7}"/>
              </a:ext>
            </a:extLst>
          </p:cNvPr>
          <p:cNvSpPr>
            <a:spLocks/>
          </p:cNvSpPr>
          <p:nvPr>
            <p:custDataLst>
              <p:tags r:id="rId13"/>
            </p:custDataLst>
          </p:nvPr>
        </p:nvSpPr>
        <p:spPr bwMode="auto">
          <a:xfrm>
            <a:off x="14478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F25C0-0441-465E-B3BD-52CDE4D60BD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87ED5009-DBFD-332B-B805-437BD6995100}"/>
              </a:ext>
            </a:extLst>
          </p:cNvPr>
          <p:cNvSpPr>
            <a:spLocks/>
          </p:cNvSpPr>
          <p:nvPr>
            <p:custDataLst>
              <p:tags r:id="rId14"/>
            </p:custDataLst>
          </p:nvPr>
        </p:nvSpPr>
        <p:spPr bwMode="auto">
          <a:xfrm>
            <a:off x="21256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DAA726-2D3A-436B-AC1E-7791C0459B8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4B1AF4F9-16B8-BF07-636D-99BF722B2317}"/>
              </a:ext>
            </a:extLst>
          </p:cNvPr>
          <p:cNvSpPr>
            <a:spLocks/>
          </p:cNvSpPr>
          <p:nvPr>
            <p:custDataLst>
              <p:tags r:id="rId15"/>
            </p:custDataLst>
          </p:nvPr>
        </p:nvSpPr>
        <p:spPr bwMode="auto">
          <a:xfrm>
            <a:off x="28035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7F55B6-93A4-4EEC-8742-F5ED7156F8B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0C7C7FFE-29B9-B56E-1FA3-77320F15B43F}"/>
              </a:ext>
            </a:extLst>
          </p:cNvPr>
          <p:cNvSpPr>
            <a:spLocks/>
          </p:cNvSpPr>
          <p:nvPr>
            <p:custDataLst>
              <p:tags r:id="rId16"/>
            </p:custDataLst>
          </p:nvPr>
        </p:nvSpPr>
        <p:spPr bwMode="auto">
          <a:xfrm>
            <a:off x="34813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97B207-37BD-4A32-980E-F4FD78F3E9E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B2B0E4F6-0E59-30E8-C535-2BF6C5BBDAA5}"/>
              </a:ext>
            </a:extLst>
          </p:cNvPr>
          <p:cNvSpPr>
            <a:spLocks/>
          </p:cNvSpPr>
          <p:nvPr>
            <p:custDataLst>
              <p:tags r:id="rId17"/>
            </p:custDataLst>
          </p:nvPr>
        </p:nvSpPr>
        <p:spPr bwMode="auto">
          <a:xfrm>
            <a:off x="41576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1BA426-26D9-4A4B-BE4A-89A4E70542D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B9AD236F-6145-5F7C-C14E-CBDFA8AC19E1}"/>
              </a:ext>
            </a:extLst>
          </p:cNvPr>
          <p:cNvSpPr>
            <a:spLocks/>
          </p:cNvSpPr>
          <p:nvPr>
            <p:custDataLst>
              <p:tags r:id="rId18"/>
            </p:custDataLst>
          </p:nvPr>
        </p:nvSpPr>
        <p:spPr bwMode="auto">
          <a:xfrm>
            <a:off x="48355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89FD2-032D-4C18-92A5-B8C230BE1FC2}"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C4C87266-914E-1F83-E90E-E5174473E678}"/>
              </a:ext>
            </a:extLst>
          </p:cNvPr>
          <p:cNvSpPr>
            <a:spLocks/>
          </p:cNvSpPr>
          <p:nvPr>
            <p:custDataLst>
              <p:tags r:id="rId19"/>
            </p:custDataLst>
          </p:nvPr>
        </p:nvSpPr>
        <p:spPr bwMode="auto">
          <a:xfrm>
            <a:off x="55133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02DC76-9B66-4E52-94B6-696A26D0772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D8A0094D-6893-1AF0-2425-740964853728}"/>
              </a:ext>
            </a:extLst>
          </p:cNvPr>
          <p:cNvSpPr>
            <a:spLocks/>
          </p:cNvSpPr>
          <p:nvPr>
            <p:custDataLst>
              <p:tags r:id="rId20"/>
            </p:custDataLst>
          </p:nvPr>
        </p:nvSpPr>
        <p:spPr bwMode="gray">
          <a:xfrm>
            <a:off x="803275" y="53467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7F7BDC-4837-442C-AEF8-7AF8FF9FA5DE}" type="datetime'''''''''5''8''''''''''''''''.''''''''''''''''''''''6''''''9'">
              <a:rPr lang="en-US" altLang="en-US" sz="1000" smtClean="0"/>
              <a:pPr/>
              <a:t>58.69</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073C5F88-0D21-D8E4-0428-12E6DF05F5BC}"/>
              </a:ext>
            </a:extLst>
          </p:cNvPr>
          <p:cNvSpPr>
            <a:spLocks/>
          </p:cNvSpPr>
          <p:nvPr>
            <p:custDataLst>
              <p:tags r:id="rId21"/>
            </p:custDataLst>
          </p:nvPr>
        </p:nvSpPr>
        <p:spPr bwMode="gray">
          <a:xfrm>
            <a:off x="1481138" y="532923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0332DE-4DBD-4EE8-ABE8-7B469B06062E}" type="datetime'''''60''''''''''''''''''''''''''.''''''''''9''''6'">
              <a:rPr lang="en-US" altLang="en-US" sz="1000" smtClean="0">
                <a:effectLst/>
                <a:sym typeface="+mn-lt"/>
              </a:rPr>
              <a:pPr marL="0" lvl="0" indent="0" algn="ctr">
                <a:spcBef>
                  <a:spcPct val="0"/>
                </a:spcBef>
                <a:buNone/>
              </a:pPr>
              <a:t>60.96</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CEC4C4B9-9B17-D1E6-06AD-D2D37C6017D5}"/>
              </a:ext>
            </a:extLst>
          </p:cNvPr>
          <p:cNvSpPr>
            <a:spLocks/>
          </p:cNvSpPr>
          <p:nvPr>
            <p:custDataLst>
              <p:tags r:id="rId22"/>
            </p:custDataLst>
          </p:nvPr>
        </p:nvSpPr>
        <p:spPr bwMode="gray">
          <a:xfrm>
            <a:off x="2159000" y="53482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51D657-8EF9-4330-976C-1FC6AD2C27B6}" type="datetime'''''''''''''''''''58''.''''3''''''''''''''''''''4'''''''">
              <a:rPr lang="en-US" altLang="en-US" sz="1000" smtClean="0">
                <a:effectLst/>
                <a:sym typeface="+mn-lt"/>
              </a:rPr>
              <a:pPr marL="0" lvl="0" indent="0" algn="ctr">
                <a:spcBef>
                  <a:spcPct val="0"/>
                </a:spcBef>
                <a:buNone/>
              </a:pPr>
              <a:t>58.34</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25F691D7-1A09-B962-D39A-3488DAD788C0}"/>
              </a:ext>
            </a:extLst>
          </p:cNvPr>
          <p:cNvSpPr>
            <a:spLocks/>
          </p:cNvSpPr>
          <p:nvPr>
            <p:custDataLst>
              <p:tags r:id="rId23"/>
            </p:custDataLst>
          </p:nvPr>
        </p:nvSpPr>
        <p:spPr bwMode="gray">
          <a:xfrm>
            <a:off x="2836863" y="53197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5FE2B2-068C-4ED9-9C4D-E7788EA90BA0}" type="datetime'''''''''''''''''''''''6''''''''''''''''''''2''.''''''1''2'">
              <a:rPr lang="en-US" altLang="en-US" sz="1000" smtClean="0">
                <a:effectLst/>
                <a:sym typeface="+mn-lt"/>
              </a:rPr>
              <a:pPr marL="0" lvl="0" indent="0" algn="ctr">
                <a:spcBef>
                  <a:spcPct val="0"/>
                </a:spcBef>
                <a:buNone/>
              </a:pPr>
              <a:t>62.12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40010C60-3EC5-D1A6-0D41-7608988C2A0A}"/>
              </a:ext>
            </a:extLst>
          </p:cNvPr>
          <p:cNvSpPr>
            <a:spLocks/>
          </p:cNvSpPr>
          <p:nvPr>
            <p:custDataLst>
              <p:tags r:id="rId24"/>
            </p:custDataLst>
          </p:nvPr>
        </p:nvSpPr>
        <p:spPr bwMode="gray">
          <a:xfrm>
            <a:off x="3252788" y="56245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DC6143-79EE-4DA1-979E-EE3D9411AF08}" type="datetime'''''22''''''''''''''''.''7''''''''''3'''''''''''''''''">
              <a:rPr lang="en-US" altLang="en-US" sz="1000" smtClean="0">
                <a:effectLst/>
                <a:sym typeface="+mn-lt"/>
              </a:rPr>
              <a:pPr marL="0" lvl="0" indent="0" algn="ctr">
                <a:spcBef>
                  <a:spcPct val="0"/>
                </a:spcBef>
                <a:buNone/>
              </a:pPr>
              <a:t>22.73</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74E51183-893C-28FB-9B83-8398C5DB0331}"/>
              </a:ext>
            </a:extLst>
          </p:cNvPr>
          <p:cNvSpPr>
            <a:spLocks/>
          </p:cNvSpPr>
          <p:nvPr>
            <p:custDataLst>
              <p:tags r:id="rId25"/>
            </p:custDataLst>
          </p:nvPr>
        </p:nvSpPr>
        <p:spPr bwMode="gray">
          <a:xfrm>
            <a:off x="3513138" y="527685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7F0C77-3F52-4A90-9FA4-64BCF8F03324}" type="datetime'''''''''''6''''''''''7''''''''''''.''6''''''''''7'''''''''''''">
              <a:rPr lang="en-US" altLang="en-US" sz="1000" smtClean="0">
                <a:effectLst/>
                <a:sym typeface="+mn-lt"/>
              </a:rPr>
              <a:pPr marL="0" lvl="0" indent="0" algn="ctr">
                <a:spcBef>
                  <a:spcPct val="0"/>
                </a:spcBef>
                <a:buNone/>
              </a:pPr>
              <a:t>67.67</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8ED53150-AEF7-FF3A-8BDF-9BA364ABF2AB}"/>
              </a:ext>
            </a:extLst>
          </p:cNvPr>
          <p:cNvSpPr>
            <a:spLocks/>
          </p:cNvSpPr>
          <p:nvPr>
            <p:custDataLst>
              <p:tags r:id="rId26"/>
            </p:custDataLst>
          </p:nvPr>
        </p:nvSpPr>
        <p:spPr bwMode="gray">
          <a:xfrm>
            <a:off x="3929063" y="56372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A56DAE-2BE6-4CA0-B0BC-DD516C752156}" type="datetime'2''''''''''''''''''1''''''''''''''''''''.''''09'''">
              <a:rPr lang="en-US" altLang="en-US" sz="1000" smtClean="0">
                <a:effectLst/>
                <a:sym typeface="+mn-lt"/>
              </a:rPr>
              <a:pPr marL="0" lvl="0" indent="0" algn="ctr">
                <a:spcBef>
                  <a:spcPct val="0"/>
                </a:spcBef>
                <a:buNone/>
              </a:pPr>
              <a:t>21.09</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31C94610-A455-F0C3-550A-D2993A96E6F5}"/>
              </a:ext>
            </a:extLst>
          </p:cNvPr>
          <p:cNvSpPr>
            <a:spLocks/>
          </p:cNvSpPr>
          <p:nvPr>
            <p:custDataLst>
              <p:tags r:id="rId27"/>
            </p:custDataLst>
          </p:nvPr>
        </p:nvSpPr>
        <p:spPr bwMode="gray">
          <a:xfrm>
            <a:off x="4191000" y="52673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F376E-799E-4BBC-8452-A237733FD3F6}" type="datetime'''''6''''''''''''''''''''8''''.''9''''''''6'''">
              <a:rPr lang="en-US" altLang="en-US" sz="1000" smtClean="0">
                <a:effectLst/>
                <a:sym typeface="+mn-lt"/>
              </a:rPr>
              <a:pPr marL="0" lvl="0" indent="0" algn="ctr">
                <a:spcBef>
                  <a:spcPct val="0"/>
                </a:spcBef>
                <a:buNone/>
              </a:pPr>
              <a:t>68.96</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5F7A8323-5524-3331-E7A3-D092564233A6}"/>
              </a:ext>
            </a:extLst>
          </p:cNvPr>
          <p:cNvSpPr>
            <a:spLocks/>
          </p:cNvSpPr>
          <p:nvPr>
            <p:custDataLst>
              <p:tags r:id="rId28"/>
            </p:custDataLst>
          </p:nvPr>
        </p:nvSpPr>
        <p:spPr bwMode="gray">
          <a:xfrm>
            <a:off x="4606925" y="56800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C7F5CC-2714-4D44-945B-E5F9075D0016}" type="datetime'''1''''''''''''''''''''5''''''''''''''.5''''''''3'''''''''''''">
              <a:rPr lang="en-US" altLang="en-US" sz="1000" smtClean="0">
                <a:effectLst/>
                <a:sym typeface="+mn-lt"/>
              </a:rPr>
              <a:pPr marL="0" lvl="0" indent="0" algn="ctr">
                <a:spcBef>
                  <a:spcPct val="0"/>
                </a:spcBef>
                <a:buNone/>
              </a:pPr>
              <a:t>15.53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7D596BF-51B1-F1F3-D6D5-483390FE394B}"/>
              </a:ext>
            </a:extLst>
          </p:cNvPr>
          <p:cNvSpPr>
            <a:spLocks/>
          </p:cNvSpPr>
          <p:nvPr>
            <p:custDataLst>
              <p:tags r:id="rId29"/>
            </p:custDataLst>
          </p:nvPr>
        </p:nvSpPr>
        <p:spPr bwMode="gray">
          <a:xfrm>
            <a:off x="4868863" y="53260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0DAF7-E92C-4FA5-84E0-95301F1BEF85}" type="datetime'''6''''''''''''''''1''''''''''''''.2''''''''8'''''''''''">
              <a:rPr lang="en-US" altLang="en-US" sz="1000" smtClean="0">
                <a:effectLst/>
                <a:sym typeface="+mn-lt"/>
              </a:rPr>
              <a:pPr marL="0" lvl="0" indent="0" algn="ctr">
                <a:spcBef>
                  <a:spcPct val="0"/>
                </a:spcBef>
                <a:buNone/>
              </a:pPr>
              <a:t>61.28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A6372E5D-D8FD-BA35-BCBB-E69B9785ED31}"/>
              </a:ext>
            </a:extLst>
          </p:cNvPr>
          <p:cNvSpPr>
            <a:spLocks/>
          </p:cNvSpPr>
          <p:nvPr>
            <p:custDataLst>
              <p:tags r:id="rId30"/>
            </p:custDataLst>
          </p:nvPr>
        </p:nvSpPr>
        <p:spPr bwMode="gray">
          <a:xfrm>
            <a:off x="5284788" y="564673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7D8C5-0F2D-4D5D-BB86-493202CCC3AF}" type="datetime'1''''''''9''''''''''''''''''''.8''''''''''''''3'''''''''''">
              <a:rPr lang="en-US" altLang="en-US" sz="1000" smtClean="0">
                <a:effectLst/>
                <a:sym typeface="+mn-lt"/>
              </a:rPr>
              <a:pPr marL="0" lvl="0" indent="0" algn="ctr">
                <a:spcBef>
                  <a:spcPct val="0"/>
                </a:spcBef>
                <a:buNone/>
              </a:pPr>
              <a:t>19.83</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CAF3893F-C28B-202F-8D1E-A4DF3AA1A613}"/>
              </a:ext>
            </a:extLst>
          </p:cNvPr>
          <p:cNvSpPr>
            <a:spLocks/>
          </p:cNvSpPr>
          <p:nvPr>
            <p:custDataLst>
              <p:tags r:id="rId31"/>
            </p:custDataLst>
          </p:nvPr>
        </p:nvSpPr>
        <p:spPr bwMode="gray">
          <a:xfrm>
            <a:off x="5546725" y="51863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17DE4C-1026-4BB6-9CEA-1D01DFFFE2C4}" type="datetime'''''7''''9''.''''''''''''''24'''''''''''''''''''''''">
              <a:rPr lang="en-US" altLang="en-US" sz="1000" smtClean="0">
                <a:effectLst/>
                <a:sym typeface="+mn-lt"/>
              </a:rPr>
              <a:pPr marL="0" lvl="0" indent="0" algn="ctr">
                <a:spcBef>
                  <a:spcPct val="0"/>
                </a:spcBef>
                <a:buNone/>
              </a:pPr>
              <a:t>79.24</a:t>
            </a:fld>
            <a:endParaRPr kumimoji="1" lang="en-US" altLang="ja-JP" sz="1000" dirty="0">
              <a:sym typeface="+mn-lt"/>
            </a:endParaRPr>
          </a:p>
        </p:txBody>
      </p:sp>
    </p:spTree>
    <p:extLst>
      <p:ext uri="{BB962C8B-B14F-4D97-AF65-F5344CB8AC3E}">
        <p14:creationId xmlns:p14="http://schemas.microsoft.com/office/powerpoint/2010/main" val="3058033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今後、高い需要が見込まれる医療機器</a:t>
            </a:r>
          </a:p>
        </p:txBody>
      </p:sp>
      <p:sp>
        <p:nvSpPr>
          <p:cNvPr id="37" name="テキスト ボックス 36"/>
          <p:cNvSpPr txBox="1"/>
          <p:nvPr/>
        </p:nvSpPr>
        <p:spPr>
          <a:xfrm>
            <a:off x="264257" y="645363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米国商務省ホームページ</a:t>
            </a:r>
          </a:p>
        </p:txBody>
      </p:sp>
      <p:sp>
        <p:nvSpPr>
          <p:cNvPr id="211" name="テキスト ボックス 3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検査機器や試薬の需要は横ばいであるが、自己診断キットのニーズは、政府がマラリア、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RDT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のライセンスを承認したことにより、堅調に増加すると想定されている。</a:t>
            </a:r>
          </a:p>
        </p:txBody>
      </p:sp>
      <p:sp>
        <p:nvSpPr>
          <p:cNvPr id="3" name="テキスト ボックス 30">
            <a:extLst>
              <a:ext uri="{FF2B5EF4-FFF2-40B4-BE49-F238E27FC236}">
                <a16:creationId xmlns:a16="http://schemas.microsoft.com/office/drawing/2014/main" id="{2B69AD2A-6A82-22DF-4128-01E1F90BD5A3}"/>
              </a:ext>
            </a:extLst>
          </p:cNvPr>
          <p:cNvSpPr txBox="1"/>
          <p:nvPr/>
        </p:nvSpPr>
        <p:spPr>
          <a:xfrm>
            <a:off x="200025" y="1844824"/>
            <a:ext cx="9505056" cy="3054362"/>
          </a:xfrm>
          <a:prstGeom prst="rect">
            <a:avLst/>
          </a:prstGeom>
          <a:noFill/>
        </p:spPr>
        <p:txBody>
          <a:bodyPr wrap="square" lIns="0" tIns="0" rIns="0" bIns="0" rtlCol="0">
            <a:spAutoFit/>
          </a:bodyPr>
          <a:lstStyle/>
          <a:p>
            <a:pPr marL="3175" indent="-28575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今後期待できる分野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画像診断装置：心電計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）、超音波装置、シンチグラフ装置、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装置、血管造影、内視鏡検査、生化学や血液学、免疫学システムに関する検査関連</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歯科用機器：歯科用ドリル、椅子、エックス線装置、器具、歯科用セメント、歯やその他の金具、義歯などの消耗品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整形外科と補装具：固定具、人工関節、その他の人工器官</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患者補助機器：補聴器、ペースメーカー、治療用呼吸器や療法機器などの治療器具</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検査機器・試薬：マラリア、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の迅速診断テスト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RDT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アメリカからの輸入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年には、消耗品と整形外科が輸入における最大の製品分野であり、それぞれアメリカの輸出の約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その他の需要分野は、歯科用製品、画像診断、患者補助具である。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2191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（日本企業以外の外資 </a:t>
            </a:r>
            <a:r>
              <a:rPr lang="en-US" altLang="ja-JP" dirty="0"/>
              <a:t>- 1/3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445346177"/>
              </p:ext>
            </p:extLst>
          </p:nvPr>
        </p:nvGraphicFramePr>
        <p:xfrm>
          <a:off x="199881" y="2329673"/>
          <a:ext cx="9420329" cy="423748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593440">
                  <a:extLst>
                    <a:ext uri="{9D8B030D-6E8A-4147-A177-3AD203B41FA5}">
                      <a16:colId xmlns:a16="http://schemas.microsoft.com/office/drawing/2014/main" val="20001"/>
                    </a:ext>
                  </a:extLst>
                </a:gridCol>
                <a:gridCol w="1041437">
                  <a:extLst>
                    <a:ext uri="{9D8B030D-6E8A-4147-A177-3AD203B41FA5}">
                      <a16:colId xmlns:a16="http://schemas.microsoft.com/office/drawing/2014/main" val="3661723914"/>
                    </a:ext>
                  </a:extLst>
                </a:gridCol>
                <a:gridCol w="1118803">
                  <a:extLst>
                    <a:ext uri="{9D8B030D-6E8A-4147-A177-3AD203B41FA5}">
                      <a16:colId xmlns:a16="http://schemas.microsoft.com/office/drawing/2014/main" val="3386509722"/>
                    </a:ext>
                  </a:extLst>
                </a:gridCol>
                <a:gridCol w="4065772">
                  <a:extLst>
                    <a:ext uri="{9D8B030D-6E8A-4147-A177-3AD203B41FA5}">
                      <a16:colId xmlns:a16="http://schemas.microsoft.com/office/drawing/2014/main" val="20003"/>
                    </a:ext>
                  </a:extLst>
                </a:gridCol>
              </a:tblGrid>
              <a:tr h="334970">
                <a:tc>
                  <a:txBody>
                    <a:bodyPr/>
                    <a:lstStyle/>
                    <a:p>
                      <a:pPr algn="ctr" fontAlgn="ctr" hangingPunct="0"/>
                      <a:r>
                        <a:rPr kumimoji="1" lang="ja-JP" altLang="en-US" sz="105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019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神経系</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地域全体）</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中東欧・中東・アフリカ（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カ国に事業を展開しており、</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ケニアは</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地域での主要事業所の一つ</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インフラ整備、治療法や機器の認知度向上、それらを使用する医師のトレーニングなどの支援</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も実施している。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ディストリビューターのネットワークも活用し、対象地域を拡大。</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81313">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アフリカ事業は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年代に始まり、</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東アフリカをカバーする拠点として</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年にナイロビオフィスを設立した。</a:t>
                      </a:r>
                      <a:endPar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年にはジョンソン＆ジョンソン・インパクト・ベンチャーズを通じ、ケニアにある低価格帯のプライマリーケア専門病院「サウスレイク・メディカル・センター」の拡張に投資した。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6157">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循環器系（カテーテル等）、ニューロモデュレーション（神経調節機器）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ケニア事務所は南アフリカに次ぐアフリカ</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つ目の拠点とし</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て</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東アフリカ全域の事業のハブとして機能する。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6280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ケニアでは、</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シーメンスグループとして南アフリカの子会社の支店を設置</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し、ヘルスケア事業を含む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事業を実施している。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加えて、</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Meditec</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Systems Ltd.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Pacific diagnostics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パートナーネットワークを通じて事業を展開している。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819230">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器具（注射針・注射器等）、診断機器、細胞画像化システム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東アフリカ事業を統括するナイロビ事務所を</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年に設立した。</a:t>
                      </a:r>
                      <a:endPar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ナイロビ事務所は、ケニア、ウガンダ、タンザニア、エチオピア、ジブチ、エリトリア、ルワンダ、ブルンジ、セイシェル、エリトリアでの販売をサポートしている。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年には、ケニア政府と協力し、ケニア国立がん研究所を通じてケニアの女性のがん診断へのアクセスを促進するために活動している。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76880" y="6597650"/>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在日米国商工会議所（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All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Wall Street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German Business Association Kenya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t>2021 Kenya Medical Devices eHealth </a:t>
            </a:r>
            <a:r>
              <a:rPr lang="ja-JP" altLang="en-US" sz="800" dirty="0"/>
              <a:t>（</a:t>
            </a:r>
            <a:r>
              <a:rPr lang="en-US" altLang="ja-JP" sz="800" dirty="0"/>
              <a:t>Netherlands Enterprise Agency</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2" name="Rectangle 6"/>
          <p:cNvSpPr>
            <a:spLocks noChangeArrowheads="1"/>
          </p:cNvSpPr>
          <p:nvPr/>
        </p:nvSpPr>
        <p:spPr bwMode="auto">
          <a:xfrm>
            <a:off x="262877" y="2024669"/>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656856" y="297083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656856" y="385840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656856" y="450919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654573" y="511655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654573" y="59213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030310"/>
            <a:ext cx="9433046" cy="10045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一般的に、ほとんどの主要メーカの医療機器は海外からの輸入である。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Arial" panose="020B0604020202020204" pitchFamily="34" charset="0"/>
                <a:cs typeface="Arial" panose="020B0604020202020204" pitchFamily="34" charset="0"/>
              </a:rPr>
              <a:t>主要な輸入</a:t>
            </a:r>
            <a:r>
              <a:rPr lang="ja-JP" altLang="en-US" sz="1400" dirty="0">
                <a:latin typeface="Arial" panose="020B0604020202020204" pitchFamily="34" charset="0"/>
                <a:cs typeface="Arial" panose="020B0604020202020204" pitchFamily="34" charset="0"/>
              </a:rPr>
              <a:t>国は、インド、ドイツ、中国、イギリス、アメリカとベルギーである。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中国に市場シェアでは劣るものの、欧米メーカーでは特に米国メーカーの進出が目立つ。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欧米メーカーにおいてもケニアオフィスを設立し、東アフリカのハブとして機能させるという近年の傾向が窺える。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0299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（日本企業以外の外資 </a:t>
            </a:r>
            <a:r>
              <a:rPr lang="en-US" altLang="ja-JP" dirty="0"/>
              <a:t>- 2/3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854390538"/>
              </p:ext>
            </p:extLst>
          </p:nvPr>
        </p:nvGraphicFramePr>
        <p:xfrm>
          <a:off x="200025" y="1952155"/>
          <a:ext cx="9505950" cy="4538934"/>
        </p:xfrm>
        <a:graphic>
          <a:graphicData uri="http://schemas.openxmlformats.org/drawingml/2006/table">
            <a:tbl>
              <a:tblPr firstRow="1" bandRow="1">
                <a:tableStyleId>{5C22544A-7EE6-4342-B048-85BDC9FD1C3A}</a:tableStyleId>
              </a:tblPr>
              <a:tblGrid>
                <a:gridCol w="1835681">
                  <a:extLst>
                    <a:ext uri="{9D8B030D-6E8A-4147-A177-3AD203B41FA5}">
                      <a16:colId xmlns:a16="http://schemas.microsoft.com/office/drawing/2014/main" val="20000"/>
                    </a:ext>
                  </a:extLst>
                </a:gridCol>
                <a:gridCol w="1593546">
                  <a:extLst>
                    <a:ext uri="{9D8B030D-6E8A-4147-A177-3AD203B41FA5}">
                      <a16:colId xmlns:a16="http://schemas.microsoft.com/office/drawing/2014/main" val="20001"/>
                    </a:ext>
                  </a:extLst>
                </a:gridCol>
                <a:gridCol w="1395756">
                  <a:extLst>
                    <a:ext uri="{9D8B030D-6E8A-4147-A177-3AD203B41FA5}">
                      <a16:colId xmlns:a16="http://schemas.microsoft.com/office/drawing/2014/main" val="2407660883"/>
                    </a:ext>
                  </a:extLst>
                </a:gridCol>
                <a:gridCol w="1212810">
                  <a:extLst>
                    <a:ext uri="{9D8B030D-6E8A-4147-A177-3AD203B41FA5}">
                      <a16:colId xmlns:a16="http://schemas.microsoft.com/office/drawing/2014/main" val="20002"/>
                    </a:ext>
                  </a:extLst>
                </a:gridCol>
                <a:gridCol w="3468157">
                  <a:extLst>
                    <a:ext uri="{9D8B030D-6E8A-4147-A177-3AD203B41FA5}">
                      <a16:colId xmlns:a16="http://schemas.microsoft.com/office/drawing/2014/main" val="20003"/>
                    </a:ext>
                  </a:extLst>
                </a:gridCol>
              </a:tblGrid>
              <a:tr h="48649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669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の製品（小型の患者モニタリング装置、</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携帯型超音波診断装置</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等）はケニアの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年には全ての郡に最新設備を完備した病院を</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件構築するという政府プロジェクトにおいて、</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機器の設置やメンテナンス、医療従事者へのトレーニング等を支援する医療機器メーカー</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社のうちの</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社としてケニア政府と契約を締結。</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2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Zhuhai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Hokai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46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Yuwell</a:t>
                      </a:r>
                      <a:endPar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の製品（血圧計、吸引機、酸素濃縮器等）はケニアの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5112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Zhende Medical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医療用ドレッシング製品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（推定）</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Zhende</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は東アフリカ最大の医療施設をケニアのタツ市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Tatu City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）に設立することを発表した。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同社は、白衣やガーゼ、注射器などの消耗品を製造する。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4231425"/>
                  </a:ext>
                </a:extLst>
              </a:tr>
            </a:tbl>
          </a:graphicData>
        </a:graphic>
      </p:graphicFrame>
      <p:sp>
        <p:nvSpPr>
          <p:cNvPr id="6" name="テキスト ボックス 5"/>
          <p:cNvSpPr txBox="1"/>
          <p:nvPr/>
        </p:nvSpPr>
        <p:spPr>
          <a:xfrm>
            <a:off x="272480" y="6597650"/>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NANYANG TECHNOLOGICAL UNIVERSITY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Chinese investor to make Kenya a medical equipment manufacturing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centre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42971" y="1071780"/>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画像診断や消耗品では中国が主要輸入相手国となっている。一方で、中国等の医療機器メーカーのケニアにおけるプレゼンスに関する情報は極端に限られている。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42971" y="157709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Tree>
    <p:extLst>
      <p:ext uri="{BB962C8B-B14F-4D97-AF65-F5344CB8AC3E}">
        <p14:creationId xmlns:p14="http://schemas.microsoft.com/office/powerpoint/2010/main" val="817156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（日本企業以外の外資 </a:t>
            </a:r>
            <a:r>
              <a:rPr lang="en-US" altLang="ja-JP" dirty="0"/>
              <a:t>- 3/3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588280293"/>
              </p:ext>
            </p:extLst>
          </p:nvPr>
        </p:nvGraphicFramePr>
        <p:xfrm>
          <a:off x="293642" y="2182754"/>
          <a:ext cx="9276314" cy="4173187"/>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859910">
                  <a:extLst>
                    <a:ext uri="{9D8B030D-6E8A-4147-A177-3AD203B41FA5}">
                      <a16:colId xmlns:a16="http://schemas.microsoft.com/office/drawing/2014/main" val="20001"/>
                    </a:ext>
                  </a:extLst>
                </a:gridCol>
                <a:gridCol w="1250192">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48684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b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b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627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615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器具（針・注射器等）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エイズの発生率が高いアフリカや中南米の国々を中心に、使い捨て注射器ではなく</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が販売する</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注射器の使用が推進されていることを受け、売り上げを伸ばしている。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72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患者モニタリング装置、呼吸器・麻酔器、循環器系製品（カテーテル・除細動機等）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05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使い捨て医療機器（注入療法、麻酔、泌尿器血液管理、消化器、外科向け等）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輸出が売り上げの約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を占め、主要輸出先は中東・ヨーロッパで輸出の</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％以上を占めている。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今後数年間は欧米が成長の原動力になると考えられており、明確なアフリカへの注力は見られない。</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160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アフリカにおいてはディストリビューターを介して商品を提供。</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4339" y="6494066"/>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Economic Times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2007/9/2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en-US" altLang="ja-JP" sz="800" dirty="0"/>
              <a:t>Poly </a:t>
            </a:r>
            <a:r>
              <a:rPr lang="en-US" altLang="ja-JP" sz="800" dirty="0" err="1"/>
              <a:t>Medicure</a:t>
            </a:r>
            <a:r>
              <a:rPr lang="en-US" altLang="ja-JP" sz="800" dirty="0"/>
              <a:t> Limited Q4 FY-21 Earnings Conference Call</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025" y="1103062"/>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整形外科・人口装具ではインドが主要輸入相手国となっている。一方で、インド等の医療機器メーカーのケニアにおけるプレゼンスに関する情報は極端に限られている。</a:t>
            </a: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9364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Tree>
    <p:extLst>
      <p:ext uri="{BB962C8B-B14F-4D97-AF65-F5344CB8AC3E}">
        <p14:creationId xmlns:p14="http://schemas.microsoft.com/office/powerpoint/2010/main" val="4149461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（ローカル企業）</a:t>
            </a:r>
          </a:p>
        </p:txBody>
      </p:sp>
      <p:graphicFrame>
        <p:nvGraphicFramePr>
          <p:cNvPr id="5" name="表 4"/>
          <p:cNvGraphicFramePr>
            <a:graphicFrameLocks noGrp="1"/>
          </p:cNvGraphicFramePr>
          <p:nvPr>
            <p:extLst>
              <p:ext uri="{D42A27DB-BD31-4B8C-83A1-F6EECF244321}">
                <p14:modId xmlns:p14="http://schemas.microsoft.com/office/powerpoint/2010/main" val="1433185242"/>
              </p:ext>
            </p:extLst>
          </p:nvPr>
        </p:nvGraphicFramePr>
        <p:xfrm>
          <a:off x="200025" y="2358604"/>
          <a:ext cx="9098445" cy="3019171"/>
        </p:xfrm>
        <a:graphic>
          <a:graphicData uri="http://schemas.openxmlformats.org/drawingml/2006/table">
            <a:tbl>
              <a:tblPr firstRow="1" bandRow="1">
                <a:tableStyleId>{5C22544A-7EE6-4342-B048-85BDC9FD1C3A}</a:tableStyleId>
              </a:tblPr>
              <a:tblGrid>
                <a:gridCol w="2149635">
                  <a:extLst>
                    <a:ext uri="{9D8B030D-6E8A-4147-A177-3AD203B41FA5}">
                      <a16:colId xmlns:a16="http://schemas.microsoft.com/office/drawing/2014/main" val="20000"/>
                    </a:ext>
                  </a:extLst>
                </a:gridCol>
                <a:gridCol w="1763088">
                  <a:extLst>
                    <a:ext uri="{9D8B030D-6E8A-4147-A177-3AD203B41FA5}">
                      <a16:colId xmlns:a16="http://schemas.microsoft.com/office/drawing/2014/main" val="20001"/>
                    </a:ext>
                  </a:extLst>
                </a:gridCol>
                <a:gridCol w="1200292">
                  <a:extLst>
                    <a:ext uri="{9D8B030D-6E8A-4147-A177-3AD203B41FA5}">
                      <a16:colId xmlns:a16="http://schemas.microsoft.com/office/drawing/2014/main" val="3386509722"/>
                    </a:ext>
                  </a:extLst>
                </a:gridCol>
                <a:gridCol w="2376264">
                  <a:extLst>
                    <a:ext uri="{9D8B030D-6E8A-4147-A177-3AD203B41FA5}">
                      <a16:colId xmlns:a16="http://schemas.microsoft.com/office/drawing/2014/main" val="20003"/>
                    </a:ext>
                  </a:extLst>
                </a:gridCol>
                <a:gridCol w="1609166">
                  <a:extLst>
                    <a:ext uri="{9D8B030D-6E8A-4147-A177-3AD203B41FA5}">
                      <a16:colId xmlns:a16="http://schemas.microsoft.com/office/drawing/2014/main" val="3524783470"/>
                    </a:ext>
                  </a:extLst>
                </a:gridCol>
              </a:tblGrid>
              <a:tr h="355219">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2031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Revital</a:t>
                      </a:r>
                      <a:r>
                        <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Healthcare</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注射器、採血スピッツ、マラリア検査キット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推定約</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モンバサ輸出加工区で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年から医療用品の製造を本格的に開始する。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年、ビル＆メリンダゲイツ財団から</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の助成金を受給し、注射器生産能力を大幅に拡大した。</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年には、株式会社商船三井と商船三井ロジスティクスはモンバサ経済特区に医薬品物流センターを建設するために戦略的提携を結んだ。</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https://revitalhcare.com/</a:t>
                      </a:r>
                      <a:endPar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47044" y="645406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ホームページ、企業ホームページ、株式会社商船三井ホームページ</a:t>
            </a:r>
            <a:endParaRPr kumimoji="0" lang="ja-JP" altLang="en-US" sz="800" dirty="0" bmk=""/>
          </a:p>
        </p:txBody>
      </p:sp>
      <p:sp>
        <p:nvSpPr>
          <p:cNvPr id="12" name="Rectangle 6"/>
          <p:cNvSpPr>
            <a:spLocks noChangeArrowheads="1"/>
          </p:cNvSpPr>
          <p:nvPr/>
        </p:nvSpPr>
        <p:spPr bwMode="auto">
          <a:xfrm>
            <a:off x="247044" y="199856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7929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2262218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77" imgW="270" imgH="270" progId="TCLayout.ActiveDocument.1">
                  <p:embed/>
                </p:oleObj>
              </mc:Choice>
              <mc:Fallback>
                <p:oleObj name="think-cellスライド" r:id="rId277" imgW="270" imgH="270" progId="TCLayout.ActiveDocument.1">
                  <p:embed/>
                  <p:pic>
                    <p:nvPicPr>
                      <p:cNvPr id="7" name="オブジェクト 6" hidden="1"/>
                      <p:cNvPicPr>
                        <a:picLocks noChangeAspect="1" noChangeArrowheads="1"/>
                      </p:cNvPicPr>
                      <p:nvPr/>
                    </p:nvPicPr>
                    <p:blipFill>
                      <a:blip r:embed="rId2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325438" y="1700808"/>
            <a:ext cx="9377362"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334577" y="4149080"/>
            <a:ext cx="8938903"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45570" y="2109490"/>
            <a:ext cx="1490662" cy="2087098"/>
            <a:chOff x="6403803" y="2016373"/>
            <a:chExt cx="157387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403803" y="3784277"/>
              <a:ext cx="134376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S PGothic (Headings)"/>
                <a:ea typeface="ＭＳ Ｐゴシック" panose="020B0600070205080204" pitchFamily="50" charset="-128"/>
                <a:cs typeface="Arial" panose="020B0604020202020204" pitchFamily="34" charset="0"/>
              </a:rPr>
              <a:t>人口は緩やかに増加し続け、</a:t>
            </a:r>
            <a:r>
              <a:rPr lang="en-US" altLang="ja-JP" sz="1400" dirty="0">
                <a:latin typeface="MS PGothic (Headings)"/>
                <a:ea typeface="ＭＳ Ｐゴシック" panose="020B0600070205080204" pitchFamily="50" charset="-128"/>
                <a:cs typeface="Arial" panose="020B0604020202020204" pitchFamily="34" charset="0"/>
              </a:rPr>
              <a:t>2050</a:t>
            </a:r>
            <a:r>
              <a:rPr lang="ja-JP" altLang="en-US" sz="1400" dirty="0">
                <a:latin typeface="MS PGothic (Headings)"/>
                <a:ea typeface="ＭＳ Ｐゴシック" panose="020B0600070205080204" pitchFamily="50" charset="-128"/>
                <a:cs typeface="Arial" panose="020B0604020202020204" pitchFamily="34" charset="0"/>
              </a:rPr>
              <a:t>年までに</a:t>
            </a:r>
            <a:r>
              <a:rPr lang="en-US" altLang="ja-JP" sz="1400" dirty="0">
                <a:latin typeface="MS PGothic (Headings)"/>
                <a:ea typeface="ＭＳ Ｐゴシック" panose="020B0600070205080204" pitchFamily="50" charset="-128"/>
                <a:cs typeface="Arial" panose="020B0604020202020204" pitchFamily="34" charset="0"/>
              </a:rPr>
              <a:t>8,360</a:t>
            </a:r>
            <a:r>
              <a:rPr lang="ja-JP" altLang="en-US" sz="1400" dirty="0">
                <a:latin typeface="MS PGothic (Headings)"/>
                <a:ea typeface="ＭＳ Ｐゴシック" panose="020B0600070205080204" pitchFamily="50" charset="-128"/>
                <a:cs typeface="Arial" panose="020B0604020202020204" pitchFamily="34" charset="0"/>
              </a:rPr>
              <a:t>万人近くにまで増加すると予想されているが、増加率は低下傾向にある。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S PGothic (Headings)"/>
                <a:ea typeface="ＭＳ Ｐゴシック" panose="020B0600070205080204" pitchFamily="50" charset="-128"/>
                <a:cs typeface="Arial" panose="020B0604020202020204" pitchFamily="34" charset="0"/>
              </a:rPr>
              <a:t>15</a:t>
            </a:r>
            <a:r>
              <a:rPr lang="ja-JP" altLang="en-US" sz="1400" dirty="0">
                <a:latin typeface="MS PGothic (Headings)"/>
                <a:ea typeface="ＭＳ Ｐゴシック" panose="020B0600070205080204" pitchFamily="50" charset="-128"/>
                <a:cs typeface="Arial" panose="020B0604020202020204" pitchFamily="34" charset="0"/>
              </a:rPr>
              <a:t>歳未満の人口割合は年々低下しており、</a:t>
            </a:r>
            <a:r>
              <a:rPr lang="en-US" altLang="ja-JP" sz="1400" dirty="0">
                <a:latin typeface="MS PGothic (Headings)"/>
                <a:ea typeface="ＭＳ Ｐゴシック" panose="020B0600070205080204" pitchFamily="50" charset="-128"/>
                <a:cs typeface="Arial" panose="020B0604020202020204" pitchFamily="34" charset="0"/>
              </a:rPr>
              <a:t>15</a:t>
            </a:r>
            <a:r>
              <a:rPr lang="ja-JP" altLang="en-US" sz="1400" dirty="0">
                <a:latin typeface="MS PGothic (Headings)"/>
                <a:ea typeface="ＭＳ Ｐゴシック" panose="020B0600070205080204" pitchFamily="50" charset="-128"/>
                <a:cs typeface="Arial" panose="020B0604020202020204" pitchFamily="34" charset="0"/>
              </a:rPr>
              <a:t>～</a:t>
            </a:r>
            <a:r>
              <a:rPr lang="en-US" altLang="ja-JP" sz="1400" dirty="0">
                <a:latin typeface="MS PGothic (Headings)"/>
                <a:ea typeface="ＭＳ Ｐゴシック" panose="020B0600070205080204" pitchFamily="50" charset="-128"/>
                <a:cs typeface="Arial" panose="020B0604020202020204" pitchFamily="34" charset="0"/>
              </a:rPr>
              <a:t>64</a:t>
            </a:r>
            <a:r>
              <a:rPr lang="ja-JP" altLang="en-US" sz="1400" dirty="0">
                <a:latin typeface="MS PGothic (Headings)"/>
                <a:ea typeface="ＭＳ Ｐゴシック" panose="020B0600070205080204" pitchFamily="50" charset="-128"/>
                <a:cs typeface="Arial" panose="020B0604020202020204" pitchFamily="34" charset="0"/>
              </a:rPr>
              <a:t>歳の割合が今後も増え続けると予測されている。</a:t>
            </a:r>
          </a:p>
        </p:txBody>
      </p:sp>
      <p:grpSp>
        <p:nvGrpSpPr>
          <p:cNvPr id="66" name="グループ化 65"/>
          <p:cNvGrpSpPr/>
          <p:nvPr/>
        </p:nvGrpSpPr>
        <p:grpSpPr>
          <a:xfrm>
            <a:off x="8375272" y="4610530"/>
            <a:ext cx="1426142" cy="1959365"/>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5704" y="660370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Prospects-United Nations 2024, World Bank Group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cxnSp>
        <p:nvCxnSpPr>
          <p:cNvPr id="87" name="Straight Connector 86"/>
          <p:cNvCxnSpPr>
            <a:cxnSpLocks/>
          </p:cNvCxnSpPr>
          <p:nvPr>
            <p:custDataLst>
              <p:tags r:id="rId3"/>
            </p:custDataLst>
          </p:nvPr>
        </p:nvCxnSpPr>
        <p:spPr bwMode="gray">
          <a:xfrm>
            <a:off x="8455025" y="14843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6208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p:cNvSpPr>
          <p:nvPr>
            <p:custDataLst>
              <p:tags r:id="rId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p:cNvSpPr>
          <p:nvPr>
            <p:custDataLst>
              <p:tags r:id="rId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graphicFrame>
        <p:nvGraphicFramePr>
          <p:cNvPr id="80" name="Chart 79">
            <a:extLst>
              <a:ext uri="{FF2B5EF4-FFF2-40B4-BE49-F238E27FC236}">
                <a16:creationId xmlns:a16="http://schemas.microsoft.com/office/drawing/2014/main" id="{A1F2C3F7-C6A2-CB61-51DB-055E95829656}"/>
              </a:ext>
            </a:extLst>
          </p:cNvPr>
          <p:cNvGraphicFramePr/>
          <p:nvPr>
            <p:custDataLst>
              <p:tags r:id="rId8"/>
            </p:custDataLst>
            <p:extLst>
              <p:ext uri="{D42A27DB-BD31-4B8C-83A1-F6EECF244321}">
                <p14:modId xmlns:p14="http://schemas.microsoft.com/office/powerpoint/2010/main" val="2141738313"/>
              </p:ext>
            </p:extLst>
          </p:nvPr>
        </p:nvGraphicFramePr>
        <p:xfrm>
          <a:off x="222250" y="2247900"/>
          <a:ext cx="9458325" cy="1706563"/>
        </p:xfrm>
        <a:graphic>
          <a:graphicData uri="http://schemas.openxmlformats.org/drawingml/2006/chart">
            <c:chart xmlns:c="http://schemas.openxmlformats.org/drawingml/2006/chart" xmlns:r="http://schemas.openxmlformats.org/officeDocument/2006/relationships" r:id="rId279"/>
          </a:graphicData>
        </a:graphic>
      </p:graphicFrame>
      <p:cxnSp>
        <p:nvCxnSpPr>
          <p:cNvPr id="111" name="Straight Connector 110">
            <a:extLst>
              <a:ext uri="{FF2B5EF4-FFF2-40B4-BE49-F238E27FC236}">
                <a16:creationId xmlns:a16="http://schemas.microsoft.com/office/drawing/2014/main" id="{4718B77B-437C-F423-C08F-2211F9B8D2E7}"/>
              </a:ext>
            </a:extLst>
          </p:cNvPr>
          <p:cNvCxnSpPr/>
          <p:nvPr>
            <p:custDataLst>
              <p:tags r:id="rId9"/>
            </p:custDataLst>
          </p:nvPr>
        </p:nvCxnSpPr>
        <p:spPr bwMode="auto">
          <a:xfrm>
            <a:off x="9124950" y="3284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0BD05845-9FB0-8499-4961-AD330D1DCA8D}"/>
              </a:ext>
            </a:extLst>
          </p:cNvPr>
          <p:cNvCxnSpPr/>
          <p:nvPr>
            <p:custDataLst>
              <p:tags r:id="rId10"/>
            </p:custDataLst>
          </p:nvPr>
        </p:nvCxnSpPr>
        <p:spPr bwMode="auto">
          <a:xfrm>
            <a:off x="9124950" y="2717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3" name="テキスト プレースホルダ 9">
            <a:extLst>
              <a:ext uri="{FF2B5EF4-FFF2-40B4-BE49-F238E27FC236}">
                <a16:creationId xmlns:a16="http://schemas.microsoft.com/office/drawing/2014/main" id="{607ADFBE-D378-9A07-5ABD-55AEF15BA9BB}"/>
              </a:ext>
            </a:extLst>
          </p:cNvPr>
          <p:cNvSpPr>
            <a:spLocks/>
          </p:cNvSpPr>
          <p:nvPr>
            <p:custDataLst>
              <p:tags r:id="rId11"/>
            </p:custDataLst>
          </p:nvPr>
        </p:nvSpPr>
        <p:spPr bwMode="auto">
          <a:xfrm>
            <a:off x="665163"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8D755A-B0CB-4654-97D0-E28D624CE9BE}"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78802FB7-957A-E61D-E950-88DCC1F7A634}"/>
              </a:ext>
            </a:extLst>
          </p:cNvPr>
          <p:cNvSpPr>
            <a:spLocks/>
          </p:cNvSpPr>
          <p:nvPr>
            <p:custDataLst>
              <p:tags r:id="rId12"/>
            </p:custDataLst>
          </p:nvPr>
        </p:nvSpPr>
        <p:spPr bwMode="gray">
          <a:xfrm>
            <a:off x="968375" y="3465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78CAE-D8D3-42B2-B181-28D1CCD60AB7}" type="datetime'''''''''''''''''''''''3''''''''''1.''''''''''''6'''''''''''">
              <a:rPr lang="ja-JP" altLang="en-US" sz="1000" smtClean="0">
                <a:effectLst/>
              </a:rPr>
              <a:pPr/>
              <a:t>31.6</a:t>
            </a:fld>
            <a:endParaRPr kumimoji="1" lang="ja-JP" altLang="en-US" sz="1000" dirty="0">
              <a:sym typeface="+mn-lt"/>
            </a:endParaRPr>
          </a:p>
        </p:txBody>
      </p:sp>
      <p:sp>
        <p:nvSpPr>
          <p:cNvPr id="496" name="テキスト プレースホルダ 9">
            <a:extLst>
              <a:ext uri="{FF2B5EF4-FFF2-40B4-BE49-F238E27FC236}">
                <a16:creationId xmlns:a16="http://schemas.microsoft.com/office/drawing/2014/main" id="{E65074D4-ED61-C615-669E-5405EC56C918}"/>
              </a:ext>
            </a:extLst>
          </p:cNvPr>
          <p:cNvSpPr>
            <a:spLocks/>
          </p:cNvSpPr>
          <p:nvPr>
            <p:custDataLst>
              <p:tags r:id="rId13"/>
            </p:custDataLst>
          </p:nvPr>
        </p:nvSpPr>
        <p:spPr bwMode="auto">
          <a:xfrm>
            <a:off x="10318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9D83A-A16D-482A-9291-BED57F59ACEF}"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E4D9942F-3567-348F-454C-324305B89C81}"/>
              </a:ext>
            </a:extLst>
          </p:cNvPr>
          <p:cNvSpPr>
            <a:spLocks/>
          </p:cNvSpPr>
          <p:nvPr>
            <p:custDataLst>
              <p:tags r:id="rId14"/>
            </p:custDataLst>
          </p:nvPr>
        </p:nvSpPr>
        <p:spPr bwMode="gray">
          <a:xfrm>
            <a:off x="1265238" y="3460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2A5BC-0F7D-4060-871E-4605BD4A8B09}" type="datetime'''''''''''''3''''2''''''''''.''''''6'''''''''''''''''''''''">
              <a:rPr lang="ja-JP" altLang="en-US" sz="1000" smtClean="0">
                <a:effectLst/>
              </a:rPr>
              <a:pPr/>
              <a:t>32.6</a:t>
            </a:fld>
            <a:endParaRPr kumimoji="1" lang="ja-JP" altLang="en-US" sz="1000" dirty="0">
              <a:sym typeface="+mn-lt"/>
            </a:endParaRPr>
          </a:p>
        </p:txBody>
      </p:sp>
      <p:sp>
        <p:nvSpPr>
          <p:cNvPr id="497" name="テキスト プレースホルダ 9">
            <a:extLst>
              <a:ext uri="{FF2B5EF4-FFF2-40B4-BE49-F238E27FC236}">
                <a16:creationId xmlns:a16="http://schemas.microsoft.com/office/drawing/2014/main" id="{6E1CE45F-756E-8ABC-A3C3-E2939B21713C}"/>
              </a:ext>
            </a:extLst>
          </p:cNvPr>
          <p:cNvSpPr>
            <a:spLocks/>
          </p:cNvSpPr>
          <p:nvPr>
            <p:custDataLst>
              <p:tags r:id="rId15"/>
            </p:custDataLst>
          </p:nvPr>
        </p:nvSpPr>
        <p:spPr bwMode="auto">
          <a:xfrm>
            <a:off x="1328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2BA3C-9BAE-4409-A22D-C6F5F1E98172}"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3375B673-CD1A-3D55-3D21-B30B3F67C252}"/>
              </a:ext>
            </a:extLst>
          </p:cNvPr>
          <p:cNvSpPr>
            <a:spLocks/>
          </p:cNvSpPr>
          <p:nvPr>
            <p:custDataLst>
              <p:tags r:id="rId16"/>
            </p:custDataLst>
          </p:nvPr>
        </p:nvSpPr>
        <p:spPr bwMode="gray">
          <a:xfrm>
            <a:off x="1562100" y="34544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B57756-609E-415B-B73A-7AC684698F33}" type="datetime'3''''''''3''''''''''''''''''''.''''''''''''''''7'''''''''''">
              <a:rPr lang="ja-JP" altLang="en-US" sz="1000" smtClean="0">
                <a:effectLst/>
              </a:rPr>
              <a:pPr/>
              <a:t>33.7</a:t>
            </a:fld>
            <a:endParaRPr kumimoji="1" lang="ja-JP" altLang="en-US" sz="1000" dirty="0">
              <a:sym typeface="+mn-lt"/>
            </a:endParaRPr>
          </a:p>
        </p:txBody>
      </p:sp>
      <p:sp>
        <p:nvSpPr>
          <p:cNvPr id="498" name="テキスト プレースホルダ 9">
            <a:extLst>
              <a:ext uri="{FF2B5EF4-FFF2-40B4-BE49-F238E27FC236}">
                <a16:creationId xmlns:a16="http://schemas.microsoft.com/office/drawing/2014/main" id="{1F11E311-0378-DCBA-E885-4DC14702EC59}"/>
              </a:ext>
            </a:extLst>
          </p:cNvPr>
          <p:cNvSpPr>
            <a:spLocks/>
          </p:cNvSpPr>
          <p:nvPr>
            <p:custDataLst>
              <p:tags r:id="rId17"/>
            </p:custDataLst>
          </p:nvPr>
        </p:nvSpPr>
        <p:spPr bwMode="auto">
          <a:xfrm>
            <a:off x="1625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9602D-185F-4637-BD72-C666B26F14EF}"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0046C93B-E1C6-81F7-142B-23329082BF0E}"/>
              </a:ext>
            </a:extLst>
          </p:cNvPr>
          <p:cNvSpPr>
            <a:spLocks/>
          </p:cNvSpPr>
          <p:nvPr>
            <p:custDataLst>
              <p:tags r:id="rId18"/>
            </p:custDataLst>
          </p:nvPr>
        </p:nvSpPr>
        <p:spPr bwMode="gray">
          <a:xfrm>
            <a:off x="1858963" y="3448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80F01-103F-4D03-A37E-9D1FD4AEC005}" type="datetime'''''''''''''3''4''''''''''.''''''''''''''''''''''''''''7'">
              <a:rPr lang="ja-JP" altLang="en-US" sz="1000" smtClean="0">
                <a:effectLst/>
              </a:rPr>
              <a:pPr/>
              <a:t>34.7</a:t>
            </a:fld>
            <a:endParaRPr kumimoji="1" lang="ja-JP" altLang="en-US" sz="1000" dirty="0">
              <a:sym typeface="+mn-lt"/>
            </a:endParaRPr>
          </a:p>
        </p:txBody>
      </p:sp>
      <p:sp>
        <p:nvSpPr>
          <p:cNvPr id="499" name="テキスト プレースホルダ 9">
            <a:extLst>
              <a:ext uri="{FF2B5EF4-FFF2-40B4-BE49-F238E27FC236}">
                <a16:creationId xmlns:a16="http://schemas.microsoft.com/office/drawing/2014/main" id="{0C456CB9-71A2-3777-B7DF-CC09240E975A}"/>
              </a:ext>
            </a:extLst>
          </p:cNvPr>
          <p:cNvSpPr>
            <a:spLocks/>
          </p:cNvSpPr>
          <p:nvPr>
            <p:custDataLst>
              <p:tags r:id="rId19"/>
            </p:custDataLst>
          </p:nvPr>
        </p:nvSpPr>
        <p:spPr bwMode="auto">
          <a:xfrm>
            <a:off x="1922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F07A24-98F6-4F91-9A0B-88C86C5565DE}"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566AECCE-F1A0-9493-BFCD-253DEA72F886}"/>
              </a:ext>
            </a:extLst>
          </p:cNvPr>
          <p:cNvSpPr>
            <a:spLocks/>
          </p:cNvSpPr>
          <p:nvPr>
            <p:custDataLst>
              <p:tags r:id="rId20"/>
            </p:custDataLst>
          </p:nvPr>
        </p:nvSpPr>
        <p:spPr bwMode="gray">
          <a:xfrm>
            <a:off x="2155825" y="3441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4C87D-9F54-45AF-AF81-08DB7417267D}" type="datetime'''''35''''''''''''''''''''''''.''''8'''''''''''''''''''''''">
              <a:rPr lang="ja-JP" altLang="en-US" sz="1000" smtClean="0">
                <a:effectLst/>
                <a:sym typeface="+mn-lt"/>
              </a:rPr>
              <a:pPr marL="0" lvl="0" indent="0" algn="ctr">
                <a:spcBef>
                  <a:spcPct val="0"/>
                </a:spcBef>
                <a:buNone/>
              </a:pPr>
              <a:t>35.8</a:t>
            </a:fld>
            <a:endParaRPr kumimoji="1" lang="ja-JP" altLang="en-US" sz="1000" dirty="0">
              <a:sym typeface="+mn-lt"/>
            </a:endParaRPr>
          </a:p>
        </p:txBody>
      </p:sp>
      <p:sp>
        <p:nvSpPr>
          <p:cNvPr id="500" name="テキスト プレースホルダ 9">
            <a:extLst>
              <a:ext uri="{FF2B5EF4-FFF2-40B4-BE49-F238E27FC236}">
                <a16:creationId xmlns:a16="http://schemas.microsoft.com/office/drawing/2014/main" id="{E85F53A2-CA27-0814-8661-1C6313AEDD52}"/>
              </a:ext>
            </a:extLst>
          </p:cNvPr>
          <p:cNvSpPr>
            <a:spLocks/>
          </p:cNvSpPr>
          <p:nvPr>
            <p:custDataLst>
              <p:tags r:id="rId21"/>
            </p:custDataLst>
          </p:nvPr>
        </p:nvSpPr>
        <p:spPr bwMode="auto">
          <a:xfrm>
            <a:off x="2219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E74CE-90A8-446F-9C09-1CF8E3DE13E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4598A80F-9D89-1C2B-9C66-C12A7ED504CD}"/>
              </a:ext>
            </a:extLst>
          </p:cNvPr>
          <p:cNvSpPr>
            <a:spLocks/>
          </p:cNvSpPr>
          <p:nvPr>
            <p:custDataLst>
              <p:tags r:id="rId22"/>
            </p:custDataLst>
          </p:nvPr>
        </p:nvSpPr>
        <p:spPr bwMode="gray">
          <a:xfrm>
            <a:off x="2452688" y="3435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1B9A62-69E8-494F-8DA4-A2F8E950CC89}" type="datetime'''3''''''6''''.''''''''''''''''9'''''''''''">
              <a:rPr lang="ja-JP" altLang="en-US" sz="1000" smtClean="0">
                <a:effectLst/>
                <a:sym typeface="+mn-lt"/>
              </a:rPr>
              <a:pPr marL="0" lvl="0" indent="0" algn="ctr">
                <a:spcBef>
                  <a:spcPct val="0"/>
                </a:spcBef>
                <a:buNone/>
              </a:pPr>
              <a:t>36.9</a:t>
            </a:fld>
            <a:endParaRPr kumimoji="1" lang="ja-JP" altLang="en-US" sz="1000" dirty="0">
              <a:sym typeface="+mn-lt"/>
            </a:endParaRPr>
          </a:p>
        </p:txBody>
      </p:sp>
      <p:sp>
        <p:nvSpPr>
          <p:cNvPr id="501" name="テキスト プレースホルダ 9">
            <a:extLst>
              <a:ext uri="{FF2B5EF4-FFF2-40B4-BE49-F238E27FC236}">
                <a16:creationId xmlns:a16="http://schemas.microsoft.com/office/drawing/2014/main" id="{4C991F2A-0960-446E-8ED9-7CB0481984A7}"/>
              </a:ext>
            </a:extLst>
          </p:cNvPr>
          <p:cNvSpPr>
            <a:spLocks/>
          </p:cNvSpPr>
          <p:nvPr>
            <p:custDataLst>
              <p:tags r:id="rId23"/>
            </p:custDataLst>
          </p:nvPr>
        </p:nvSpPr>
        <p:spPr bwMode="auto">
          <a:xfrm>
            <a:off x="25161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F90AA3-BCAF-4150-9D5E-1DB5325314B9}"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6295C843-01DE-56FB-B5C4-A245C71E3368}"/>
              </a:ext>
            </a:extLst>
          </p:cNvPr>
          <p:cNvSpPr>
            <a:spLocks/>
          </p:cNvSpPr>
          <p:nvPr>
            <p:custDataLst>
              <p:tags r:id="rId24"/>
            </p:custDataLst>
          </p:nvPr>
        </p:nvSpPr>
        <p:spPr bwMode="gray">
          <a:xfrm>
            <a:off x="2749550" y="3429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D14AA9-2A77-4F31-96FB-A4DD7A5F2273}" type="datetime'''''''''3''8''''''''.''''''''''''''''''''''''''''''0'''">
              <a:rPr lang="ja-JP" altLang="en-US" sz="1000" smtClean="0">
                <a:effectLst/>
                <a:sym typeface="+mn-lt"/>
              </a:rPr>
              <a:pPr marL="0" lvl="0" indent="0" algn="ctr">
                <a:spcBef>
                  <a:spcPct val="0"/>
                </a:spcBef>
                <a:buNone/>
              </a:pPr>
              <a:t>38.0</a:t>
            </a:fld>
            <a:endParaRPr kumimoji="1" lang="ja-JP" altLang="en-US" sz="1000" dirty="0">
              <a:sym typeface="+mn-lt"/>
            </a:endParaRPr>
          </a:p>
        </p:txBody>
      </p:sp>
      <p:sp>
        <p:nvSpPr>
          <p:cNvPr id="502" name="テキスト プレースホルダ 9">
            <a:extLst>
              <a:ext uri="{FF2B5EF4-FFF2-40B4-BE49-F238E27FC236}">
                <a16:creationId xmlns:a16="http://schemas.microsoft.com/office/drawing/2014/main" id="{81D657AD-DA36-537A-33BF-5737E8124791}"/>
              </a:ext>
            </a:extLst>
          </p:cNvPr>
          <p:cNvSpPr>
            <a:spLocks/>
          </p:cNvSpPr>
          <p:nvPr>
            <p:custDataLst>
              <p:tags r:id="rId25"/>
            </p:custDataLst>
          </p:nvPr>
        </p:nvSpPr>
        <p:spPr bwMode="auto">
          <a:xfrm>
            <a:off x="28130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6118DA-1DC2-4398-80AD-C3CDEC643C58}"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4CD44082-EEA1-A5C8-32A0-B0B98241EEF1}"/>
              </a:ext>
            </a:extLst>
          </p:cNvPr>
          <p:cNvSpPr>
            <a:spLocks/>
          </p:cNvSpPr>
          <p:nvPr>
            <p:custDataLst>
              <p:tags r:id="rId26"/>
            </p:custDataLst>
          </p:nvPr>
        </p:nvSpPr>
        <p:spPr bwMode="gray">
          <a:xfrm>
            <a:off x="3046413" y="3421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18BF6A-75FA-4753-B311-1E0EA74D087C}" type="datetime'''3''''9''''''''.''''''''''''''''''''''''''''''''''''2'''">
              <a:rPr lang="ja-JP" altLang="en-US" sz="1000" smtClean="0">
                <a:effectLst/>
                <a:sym typeface="+mn-lt"/>
              </a:rPr>
              <a:pPr marL="0" lvl="0" indent="0" algn="ctr">
                <a:spcBef>
                  <a:spcPct val="0"/>
                </a:spcBef>
                <a:buNone/>
              </a:pPr>
              <a:t>39.2</a:t>
            </a:fld>
            <a:endParaRPr kumimoji="1" lang="ja-JP" altLang="en-US" sz="1000" dirty="0">
              <a:sym typeface="+mn-lt"/>
            </a:endParaRPr>
          </a:p>
        </p:txBody>
      </p:sp>
      <p:sp>
        <p:nvSpPr>
          <p:cNvPr id="503" name="テキスト プレースホルダ 9">
            <a:extLst>
              <a:ext uri="{FF2B5EF4-FFF2-40B4-BE49-F238E27FC236}">
                <a16:creationId xmlns:a16="http://schemas.microsoft.com/office/drawing/2014/main" id="{6554E605-30F2-970C-F6FD-F01D2366B98C}"/>
              </a:ext>
            </a:extLst>
          </p:cNvPr>
          <p:cNvSpPr>
            <a:spLocks/>
          </p:cNvSpPr>
          <p:nvPr>
            <p:custDataLst>
              <p:tags r:id="rId27"/>
            </p:custDataLst>
          </p:nvPr>
        </p:nvSpPr>
        <p:spPr bwMode="auto">
          <a:xfrm>
            <a:off x="3109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D825C0-68C4-4010-884B-E70557A0590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E0055B50-A56B-2AC6-5761-4031F71BEC5D}"/>
              </a:ext>
            </a:extLst>
          </p:cNvPr>
          <p:cNvSpPr>
            <a:spLocks/>
          </p:cNvSpPr>
          <p:nvPr>
            <p:custDataLst>
              <p:tags r:id="rId28"/>
            </p:custDataLst>
          </p:nvPr>
        </p:nvSpPr>
        <p:spPr bwMode="gray">
          <a:xfrm>
            <a:off x="3343275" y="3414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9C5AC-E08A-4002-ACC6-4DA4039AEBA1}" type="datetime'''''''''''''''''''''40''.''''4'''''''''''''''''''''''">
              <a:rPr lang="ja-JP" altLang="en-US" sz="1000" smtClean="0">
                <a:effectLst/>
                <a:sym typeface="+mn-lt"/>
              </a:rPr>
              <a:pPr marL="0" lvl="0" indent="0" algn="ctr">
                <a:spcBef>
                  <a:spcPct val="0"/>
                </a:spcBef>
                <a:buNone/>
              </a:pPr>
              <a:t>40.4</a:t>
            </a:fld>
            <a:endParaRPr kumimoji="1" lang="ja-JP" altLang="en-US" sz="1000" dirty="0">
              <a:sym typeface="+mn-lt"/>
            </a:endParaRPr>
          </a:p>
        </p:txBody>
      </p:sp>
      <p:sp>
        <p:nvSpPr>
          <p:cNvPr id="504" name="テキスト プレースホルダ 9">
            <a:extLst>
              <a:ext uri="{FF2B5EF4-FFF2-40B4-BE49-F238E27FC236}">
                <a16:creationId xmlns:a16="http://schemas.microsoft.com/office/drawing/2014/main" id="{AD8DEE70-25ED-362A-329D-51DBA5BDC6C0}"/>
              </a:ext>
            </a:extLst>
          </p:cNvPr>
          <p:cNvSpPr>
            <a:spLocks/>
          </p:cNvSpPr>
          <p:nvPr>
            <p:custDataLst>
              <p:tags r:id="rId29"/>
            </p:custDataLst>
          </p:nvPr>
        </p:nvSpPr>
        <p:spPr bwMode="auto">
          <a:xfrm>
            <a:off x="3406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2706DC-D1BD-4C1D-BCF5-0CAA86A8DEB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CFA89623-D782-E509-977B-3F4BF59475A1}"/>
              </a:ext>
            </a:extLst>
          </p:cNvPr>
          <p:cNvSpPr>
            <a:spLocks/>
          </p:cNvSpPr>
          <p:nvPr>
            <p:custDataLst>
              <p:tags r:id="rId30"/>
            </p:custDataLst>
          </p:nvPr>
        </p:nvSpPr>
        <p:spPr bwMode="gray">
          <a:xfrm>
            <a:off x="3640138" y="3406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2B9ABA-E7B2-4F67-84BE-5CE656D7C0D7}" type="datetime'''''''''''''''''4''''''''''1''''''''''.6'''''''''''">
              <a:rPr lang="ja-JP" altLang="en-US" sz="1000" smtClean="0">
                <a:effectLst/>
              </a:rPr>
              <a:pPr/>
              <a:t>41.6</a:t>
            </a:fld>
            <a:endParaRPr kumimoji="1" lang="ja-JP" altLang="en-US" sz="1000" dirty="0">
              <a:sym typeface="+mn-lt"/>
            </a:endParaRPr>
          </a:p>
        </p:txBody>
      </p:sp>
      <p:sp>
        <p:nvSpPr>
          <p:cNvPr id="505" name="テキスト プレースホルダ 9">
            <a:extLst>
              <a:ext uri="{FF2B5EF4-FFF2-40B4-BE49-F238E27FC236}">
                <a16:creationId xmlns:a16="http://schemas.microsoft.com/office/drawing/2014/main" id="{81F38874-2ACE-D56E-61F0-D6F8E3229932}"/>
              </a:ext>
            </a:extLst>
          </p:cNvPr>
          <p:cNvSpPr>
            <a:spLocks/>
          </p:cNvSpPr>
          <p:nvPr>
            <p:custDataLst>
              <p:tags r:id="rId31"/>
            </p:custDataLst>
          </p:nvPr>
        </p:nvSpPr>
        <p:spPr bwMode="auto">
          <a:xfrm>
            <a:off x="3703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009E5F-A7EA-4A02-9412-FD21A01B9029}"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1141EE05-791D-880B-E0E0-B27D6C563522}"/>
              </a:ext>
            </a:extLst>
          </p:cNvPr>
          <p:cNvSpPr>
            <a:spLocks/>
          </p:cNvSpPr>
          <p:nvPr>
            <p:custDataLst>
              <p:tags r:id="rId32"/>
            </p:custDataLst>
          </p:nvPr>
        </p:nvSpPr>
        <p:spPr bwMode="gray">
          <a:xfrm>
            <a:off x="3937000" y="3400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A1340-F905-410A-A406-AEBAEBB27FFA}" type="datetime'''''''''''4''''''''''''''''''''2.''''''''8'''''''''''">
              <a:rPr lang="ja-JP" altLang="en-US" sz="1000" smtClean="0">
                <a:effectLst/>
              </a:rPr>
              <a:pPr/>
              <a:t>42.8</a:t>
            </a:fld>
            <a:endParaRPr kumimoji="1" lang="ja-JP" altLang="en-US" sz="1000" dirty="0">
              <a:sym typeface="+mn-lt"/>
            </a:endParaRPr>
          </a:p>
        </p:txBody>
      </p:sp>
      <p:sp>
        <p:nvSpPr>
          <p:cNvPr id="506" name="テキスト プレースホルダ 9">
            <a:extLst>
              <a:ext uri="{FF2B5EF4-FFF2-40B4-BE49-F238E27FC236}">
                <a16:creationId xmlns:a16="http://schemas.microsoft.com/office/drawing/2014/main" id="{654DA4B5-FC7A-68C0-FC6A-938C2EFF5DAD}"/>
              </a:ext>
            </a:extLst>
          </p:cNvPr>
          <p:cNvSpPr>
            <a:spLocks/>
          </p:cNvSpPr>
          <p:nvPr>
            <p:custDataLst>
              <p:tags r:id="rId33"/>
            </p:custDataLst>
          </p:nvPr>
        </p:nvSpPr>
        <p:spPr bwMode="auto">
          <a:xfrm>
            <a:off x="400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63B5DE-9904-4FDF-8568-49E1DCD5C07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CA4B75E1-33BD-FD9A-F98A-B775B21CA9DA}"/>
              </a:ext>
            </a:extLst>
          </p:cNvPr>
          <p:cNvSpPr>
            <a:spLocks/>
          </p:cNvSpPr>
          <p:nvPr>
            <p:custDataLst>
              <p:tags r:id="rId34"/>
            </p:custDataLst>
          </p:nvPr>
        </p:nvSpPr>
        <p:spPr bwMode="gray">
          <a:xfrm>
            <a:off x="4233863" y="3394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82C9F6-4260-413F-A2E7-21150B4A0431}" type="datetime'''4''''''''''''3.''''''''''''''''''9'''''''">
              <a:rPr lang="ja-JP" altLang="en-US" sz="1000" smtClean="0">
                <a:effectLst/>
              </a:rPr>
              <a:pPr/>
              <a:t>43.9</a:t>
            </a:fld>
            <a:endParaRPr kumimoji="1" lang="ja-JP" altLang="en-US" sz="1000" dirty="0">
              <a:sym typeface="+mn-lt"/>
            </a:endParaRPr>
          </a:p>
        </p:txBody>
      </p:sp>
      <p:sp>
        <p:nvSpPr>
          <p:cNvPr id="507" name="テキスト プレースホルダ 9">
            <a:extLst>
              <a:ext uri="{FF2B5EF4-FFF2-40B4-BE49-F238E27FC236}">
                <a16:creationId xmlns:a16="http://schemas.microsoft.com/office/drawing/2014/main" id="{C0AFE264-C9F8-0708-8FFA-B05949162E2F}"/>
              </a:ext>
            </a:extLst>
          </p:cNvPr>
          <p:cNvSpPr>
            <a:spLocks/>
          </p:cNvSpPr>
          <p:nvPr>
            <p:custDataLst>
              <p:tags r:id="rId35"/>
            </p:custDataLst>
          </p:nvPr>
        </p:nvSpPr>
        <p:spPr bwMode="auto">
          <a:xfrm>
            <a:off x="42973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13B25-8F27-4E4E-BF62-346DD4842C8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9A49F65F-63E2-73AB-88F2-ACD2D104CBAC}"/>
              </a:ext>
            </a:extLst>
          </p:cNvPr>
          <p:cNvSpPr>
            <a:spLocks/>
          </p:cNvSpPr>
          <p:nvPr>
            <p:custDataLst>
              <p:tags r:id="rId36"/>
            </p:custDataLst>
          </p:nvPr>
        </p:nvSpPr>
        <p:spPr bwMode="gray">
          <a:xfrm>
            <a:off x="4530725" y="3387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08BE38-9578-4818-9A7B-C672386D45FD}" type="datetime'''''''''''''''''''''''4''''''''''5''''''''''.''''''0'''''''">
              <a:rPr lang="ja-JP" altLang="en-US" sz="1000" smtClean="0">
                <a:effectLst/>
              </a:rPr>
              <a:pPr/>
              <a:t>45.0</a:t>
            </a:fld>
            <a:endParaRPr kumimoji="1" lang="ja-JP" altLang="en-US" sz="1000" dirty="0">
              <a:sym typeface="+mn-lt"/>
            </a:endParaRPr>
          </a:p>
        </p:txBody>
      </p:sp>
      <p:sp>
        <p:nvSpPr>
          <p:cNvPr id="508" name="テキスト プレースホルダ 9">
            <a:extLst>
              <a:ext uri="{FF2B5EF4-FFF2-40B4-BE49-F238E27FC236}">
                <a16:creationId xmlns:a16="http://schemas.microsoft.com/office/drawing/2014/main" id="{E5E65009-380A-7931-1EA1-2C2F37D4C47B}"/>
              </a:ext>
            </a:extLst>
          </p:cNvPr>
          <p:cNvSpPr>
            <a:spLocks/>
          </p:cNvSpPr>
          <p:nvPr>
            <p:custDataLst>
              <p:tags r:id="rId37"/>
            </p:custDataLst>
          </p:nvPr>
        </p:nvSpPr>
        <p:spPr bwMode="auto">
          <a:xfrm>
            <a:off x="45942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FBA3EF-231B-4F5F-9F13-C736067BF6B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427127B5-792C-2C6D-FDB2-4B85176196AB}"/>
              </a:ext>
            </a:extLst>
          </p:cNvPr>
          <p:cNvSpPr>
            <a:spLocks/>
          </p:cNvSpPr>
          <p:nvPr>
            <p:custDataLst>
              <p:tags r:id="rId38"/>
            </p:custDataLst>
          </p:nvPr>
        </p:nvSpPr>
        <p:spPr bwMode="gray">
          <a:xfrm>
            <a:off x="4829175" y="3381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002D15-E46E-4A8B-BC16-06AE918F0EDD}" type="datetime'4''''''''''6''.1'''''''">
              <a:rPr lang="ja-JP" altLang="en-US" sz="1000" smtClean="0">
                <a:effectLst/>
              </a:rPr>
              <a:pPr/>
              <a:t>46.1</a:t>
            </a:fld>
            <a:endParaRPr kumimoji="1" lang="ja-JP" altLang="en-US" sz="1000" dirty="0">
              <a:sym typeface="+mn-lt"/>
            </a:endParaRPr>
          </a:p>
        </p:txBody>
      </p:sp>
      <p:sp>
        <p:nvSpPr>
          <p:cNvPr id="509" name="テキスト プレースホルダ 9">
            <a:extLst>
              <a:ext uri="{FF2B5EF4-FFF2-40B4-BE49-F238E27FC236}">
                <a16:creationId xmlns:a16="http://schemas.microsoft.com/office/drawing/2014/main" id="{26681AE0-AA77-9F9F-570B-688E6C93D600}"/>
              </a:ext>
            </a:extLst>
          </p:cNvPr>
          <p:cNvSpPr>
            <a:spLocks/>
          </p:cNvSpPr>
          <p:nvPr>
            <p:custDataLst>
              <p:tags r:id="rId39"/>
            </p:custDataLst>
          </p:nvPr>
        </p:nvSpPr>
        <p:spPr bwMode="auto">
          <a:xfrm>
            <a:off x="4892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CED39-4B5E-43E8-B7CB-EB68F6AAD37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899644A2-37D1-1088-F278-18AEEC864576}"/>
              </a:ext>
            </a:extLst>
          </p:cNvPr>
          <p:cNvSpPr>
            <a:spLocks/>
          </p:cNvSpPr>
          <p:nvPr>
            <p:custDataLst>
              <p:tags r:id="rId40"/>
            </p:custDataLst>
          </p:nvPr>
        </p:nvSpPr>
        <p:spPr bwMode="gray">
          <a:xfrm>
            <a:off x="5126038" y="3375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885217-ADD8-4AAF-A029-A958FECF8177}" type="datetime'''''4''''''''7.''1'''''''''''''''''''''''''''''''''''''''''">
              <a:rPr lang="ja-JP" altLang="en-US" sz="1000" smtClean="0">
                <a:effectLst/>
              </a:rPr>
              <a:pPr/>
              <a:t>47.1</a:t>
            </a:fld>
            <a:endParaRPr kumimoji="1" lang="ja-JP" altLang="en-US" sz="1000" dirty="0">
              <a:sym typeface="+mn-lt"/>
            </a:endParaRPr>
          </a:p>
        </p:txBody>
      </p:sp>
      <p:sp>
        <p:nvSpPr>
          <p:cNvPr id="510" name="テキスト プレースホルダ 9">
            <a:extLst>
              <a:ext uri="{FF2B5EF4-FFF2-40B4-BE49-F238E27FC236}">
                <a16:creationId xmlns:a16="http://schemas.microsoft.com/office/drawing/2014/main" id="{62F43BF7-DEB9-2409-0192-083B80CD692B}"/>
              </a:ext>
            </a:extLst>
          </p:cNvPr>
          <p:cNvSpPr>
            <a:spLocks/>
          </p:cNvSpPr>
          <p:nvPr>
            <p:custDataLst>
              <p:tags r:id="rId41"/>
            </p:custDataLst>
          </p:nvPr>
        </p:nvSpPr>
        <p:spPr bwMode="auto">
          <a:xfrm>
            <a:off x="5189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90E0D8-4F96-4F11-9B96-39418804C0A5}"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1B749031-D67C-3298-321A-E1AE83DC86FF}"/>
              </a:ext>
            </a:extLst>
          </p:cNvPr>
          <p:cNvSpPr>
            <a:spLocks/>
          </p:cNvSpPr>
          <p:nvPr>
            <p:custDataLst>
              <p:tags r:id="rId42"/>
            </p:custDataLst>
          </p:nvPr>
        </p:nvSpPr>
        <p:spPr bwMode="gray">
          <a:xfrm>
            <a:off x="5422900" y="3368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41825D-4064-4B06-86B6-242ACCF1A089}" type="datetime'4''''''''''''8''''''''''''''''''.1'''''''''">
              <a:rPr lang="ja-JP" altLang="en-US" sz="1000" smtClean="0">
                <a:effectLst/>
              </a:rPr>
              <a:pPr/>
              <a:t>48.1</a:t>
            </a:fld>
            <a:endParaRPr kumimoji="1" lang="ja-JP" altLang="en-US" sz="1000" dirty="0">
              <a:sym typeface="+mn-lt"/>
            </a:endParaRPr>
          </a:p>
        </p:txBody>
      </p:sp>
      <p:sp>
        <p:nvSpPr>
          <p:cNvPr id="511" name="テキスト プレースホルダ 9">
            <a:extLst>
              <a:ext uri="{FF2B5EF4-FFF2-40B4-BE49-F238E27FC236}">
                <a16:creationId xmlns:a16="http://schemas.microsoft.com/office/drawing/2014/main" id="{680E6083-BEB3-1B93-5AED-1B728FF9D0BF}"/>
              </a:ext>
            </a:extLst>
          </p:cNvPr>
          <p:cNvSpPr>
            <a:spLocks/>
          </p:cNvSpPr>
          <p:nvPr>
            <p:custDataLst>
              <p:tags r:id="rId43"/>
            </p:custDataLst>
          </p:nvPr>
        </p:nvSpPr>
        <p:spPr bwMode="auto">
          <a:xfrm>
            <a:off x="54864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07A29C-74C7-40ED-AAC3-992AB1E144C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8CB46406-9F7E-ACE5-CED8-6D861F6FFC55}"/>
              </a:ext>
            </a:extLst>
          </p:cNvPr>
          <p:cNvSpPr>
            <a:spLocks/>
          </p:cNvSpPr>
          <p:nvPr>
            <p:custDataLst>
              <p:tags r:id="rId44"/>
            </p:custDataLst>
          </p:nvPr>
        </p:nvSpPr>
        <p:spPr bwMode="gray">
          <a:xfrm>
            <a:off x="5719763" y="3362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1950A-08D2-4758-8C6C-488F381FD56A}" type="datetime'''''''''''''''''''4''''''''9.''''''''''''2'''''">
              <a:rPr lang="ja-JP" altLang="en-US" sz="1000" smtClean="0">
                <a:effectLst/>
              </a:rPr>
              <a:pPr/>
              <a:t>49.2</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0D935E75-EC94-D9BE-CF40-128E04FC3A56}"/>
              </a:ext>
            </a:extLst>
          </p:cNvPr>
          <p:cNvSpPr>
            <a:spLocks/>
          </p:cNvSpPr>
          <p:nvPr>
            <p:custDataLst>
              <p:tags r:id="rId45"/>
            </p:custDataLst>
          </p:nvPr>
        </p:nvSpPr>
        <p:spPr bwMode="auto">
          <a:xfrm>
            <a:off x="5783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65018-6CB8-42A2-ACF9-030ABD21B27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64E4D278-A96F-1C01-604B-DBFB49071717}"/>
              </a:ext>
            </a:extLst>
          </p:cNvPr>
          <p:cNvSpPr>
            <a:spLocks/>
          </p:cNvSpPr>
          <p:nvPr>
            <p:custDataLst>
              <p:tags r:id="rId46"/>
            </p:custDataLst>
          </p:nvPr>
        </p:nvSpPr>
        <p:spPr bwMode="gray">
          <a:xfrm>
            <a:off x="6016625" y="3355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D18648-6BE4-434E-87FA-EF5EEE8D78CB}" type="datetime'''''''''''''''''''''''''''5''0''''''.''''2'''''''''''''''''">
              <a:rPr lang="ja-JP" altLang="en-US" sz="1000" smtClean="0">
                <a:effectLst/>
              </a:rPr>
              <a:pPr/>
              <a:t>50.2</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0B56B176-0BA4-F1DF-247D-C6644274733A}"/>
              </a:ext>
            </a:extLst>
          </p:cNvPr>
          <p:cNvSpPr>
            <a:spLocks/>
          </p:cNvSpPr>
          <p:nvPr>
            <p:custDataLst>
              <p:tags r:id="rId47"/>
            </p:custDataLst>
          </p:nvPr>
        </p:nvSpPr>
        <p:spPr bwMode="auto">
          <a:xfrm>
            <a:off x="60801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265B5-4AF5-412F-89C9-5F8C498BDE6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82" name="テキスト プレースホルダ 9">
            <a:extLst>
              <a:ext uri="{FF2B5EF4-FFF2-40B4-BE49-F238E27FC236}">
                <a16:creationId xmlns:a16="http://schemas.microsoft.com/office/drawing/2014/main" id="{1164A86D-1977-32CD-3F61-B5F61BB93E84}"/>
              </a:ext>
            </a:extLst>
          </p:cNvPr>
          <p:cNvSpPr>
            <a:spLocks/>
          </p:cNvSpPr>
          <p:nvPr>
            <p:custDataLst>
              <p:tags r:id="rId48"/>
            </p:custDataLst>
          </p:nvPr>
        </p:nvSpPr>
        <p:spPr bwMode="gray">
          <a:xfrm>
            <a:off x="6313488" y="3351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AAAC52-5E57-4B76-A4DD-C9FF9ED80833}" type="datetime'''''''5''''''1''''''''''''''''''''''''''''''''''''''.2'''''">
              <a:rPr lang="ja-JP" altLang="en-US" sz="1000" smtClean="0">
                <a:effectLst/>
              </a:rPr>
              <a:pPr/>
              <a:t>51.2</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85A2AF5E-8A40-A223-124F-C03E5DFEA8BF}"/>
              </a:ext>
            </a:extLst>
          </p:cNvPr>
          <p:cNvSpPr>
            <a:spLocks/>
          </p:cNvSpPr>
          <p:nvPr>
            <p:custDataLst>
              <p:tags r:id="rId49"/>
            </p:custDataLst>
          </p:nvPr>
        </p:nvSpPr>
        <p:spPr bwMode="auto">
          <a:xfrm>
            <a:off x="6376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3A4A7F-2688-4977-9809-0FCB328F05FA}"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83" name="テキスト プレースホルダ 9">
            <a:extLst>
              <a:ext uri="{FF2B5EF4-FFF2-40B4-BE49-F238E27FC236}">
                <a16:creationId xmlns:a16="http://schemas.microsoft.com/office/drawing/2014/main" id="{70E9CE34-3C3C-E7A6-A4A7-596014AFA436}"/>
              </a:ext>
            </a:extLst>
          </p:cNvPr>
          <p:cNvSpPr>
            <a:spLocks/>
          </p:cNvSpPr>
          <p:nvPr>
            <p:custDataLst>
              <p:tags r:id="rId50"/>
            </p:custDataLst>
          </p:nvPr>
        </p:nvSpPr>
        <p:spPr bwMode="gray">
          <a:xfrm>
            <a:off x="6610350"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EA455-BCFA-4F73-BF99-07DA9D1410EE}" type="datetime'''''''''''''''''5''''''''''''''2.''''''''''2'''''''''''''''''">
              <a:rPr lang="ja-JP" altLang="en-US" sz="1000" smtClean="0">
                <a:effectLst/>
              </a:rPr>
              <a:pPr/>
              <a:t>52.2</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102A6B40-9153-B458-2D7E-2DD89A902EDF}"/>
              </a:ext>
            </a:extLst>
          </p:cNvPr>
          <p:cNvSpPr>
            <a:spLocks/>
          </p:cNvSpPr>
          <p:nvPr>
            <p:custDataLst>
              <p:tags r:id="rId51"/>
            </p:custDataLst>
          </p:nvPr>
        </p:nvSpPr>
        <p:spPr bwMode="auto">
          <a:xfrm>
            <a:off x="66738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855C54-EA70-44A3-8D1A-BA792A46BF9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85" name="テキスト プレースホルダ 9">
            <a:extLst>
              <a:ext uri="{FF2B5EF4-FFF2-40B4-BE49-F238E27FC236}">
                <a16:creationId xmlns:a16="http://schemas.microsoft.com/office/drawing/2014/main" id="{154B8190-D4D9-5E97-D4AE-C44455121F62}"/>
              </a:ext>
            </a:extLst>
          </p:cNvPr>
          <p:cNvSpPr>
            <a:spLocks/>
          </p:cNvSpPr>
          <p:nvPr>
            <p:custDataLst>
              <p:tags r:id="rId52"/>
            </p:custDataLst>
          </p:nvPr>
        </p:nvSpPr>
        <p:spPr bwMode="gray">
          <a:xfrm>
            <a:off x="6907213" y="3338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F8370D-FDE7-4377-8183-730F963DCBC8}" type="datetime'''''''''''''5''''''''''''''''''''''''''''''3''''''''.''''2'''">
              <a:rPr lang="ja-JP" altLang="en-US" sz="1000" smtClean="0">
                <a:effectLst/>
              </a:rPr>
              <a:pPr/>
              <a:t>53.2</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33E6AE74-44CD-32AF-B2BB-93E8158893E8}"/>
              </a:ext>
            </a:extLst>
          </p:cNvPr>
          <p:cNvSpPr>
            <a:spLocks/>
          </p:cNvSpPr>
          <p:nvPr>
            <p:custDataLst>
              <p:tags r:id="rId53"/>
            </p:custDataLst>
          </p:nvPr>
        </p:nvSpPr>
        <p:spPr bwMode="auto">
          <a:xfrm>
            <a:off x="6970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612380-B85A-4D6C-98E4-CC17D9879243}"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86" name="テキスト プレースホルダ 9">
            <a:extLst>
              <a:ext uri="{FF2B5EF4-FFF2-40B4-BE49-F238E27FC236}">
                <a16:creationId xmlns:a16="http://schemas.microsoft.com/office/drawing/2014/main" id="{F4A95D3D-1AF5-1CFF-E9E8-B4D9F7B3D0FF}"/>
              </a:ext>
            </a:extLst>
          </p:cNvPr>
          <p:cNvSpPr>
            <a:spLocks/>
          </p:cNvSpPr>
          <p:nvPr>
            <p:custDataLst>
              <p:tags r:id="rId54"/>
            </p:custDataLst>
          </p:nvPr>
        </p:nvSpPr>
        <p:spPr bwMode="gray">
          <a:xfrm>
            <a:off x="7204075" y="3332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F7B8A-C666-455B-ABD3-BE23408DA8EC}" type="datetime'''''''5''''''''''''''4.3'''''">
              <a:rPr lang="ja-JP" altLang="en-US" sz="1000" smtClean="0">
                <a:effectLst/>
              </a:rPr>
              <a:pPr/>
              <a:t>54.3</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6067082E-57D0-E215-D926-6B4EBE06F8B1}"/>
              </a:ext>
            </a:extLst>
          </p:cNvPr>
          <p:cNvSpPr>
            <a:spLocks/>
          </p:cNvSpPr>
          <p:nvPr>
            <p:custDataLst>
              <p:tags r:id="rId55"/>
            </p:custDataLst>
          </p:nvPr>
        </p:nvSpPr>
        <p:spPr bwMode="auto">
          <a:xfrm>
            <a:off x="7267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85CA3E-A8D7-472B-AD1A-6383EF23E101}" type="datetime'''''2''''''''''''''''''''''''''''''''''2'">
              <a:rPr lang="ja-JP" altLang="en-US" sz="1000" smtClean="0"/>
              <a:pPr/>
              <a:t>22</a:t>
            </a:fld>
            <a:endParaRPr kumimoji="1" lang="ja-JP" altLang="en-US" sz="1000" dirty="0">
              <a:sym typeface="+mn-lt"/>
            </a:endParaRPr>
          </a:p>
        </p:txBody>
      </p:sp>
      <p:sp>
        <p:nvSpPr>
          <p:cNvPr id="48" name="Text Placeholder 12"/>
          <p:cNvSpPr>
            <a:spLocks/>
          </p:cNvSpPr>
          <p:nvPr>
            <p:custDataLst>
              <p:tags r:id="rId56"/>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78" name="テキスト プレースホルダ 9">
            <a:extLst>
              <a:ext uri="{FF2B5EF4-FFF2-40B4-BE49-F238E27FC236}">
                <a16:creationId xmlns:a16="http://schemas.microsoft.com/office/drawing/2014/main" id="{7AAB67F1-447B-358E-6C0F-E7B94252CE1B}"/>
              </a:ext>
            </a:extLst>
          </p:cNvPr>
          <p:cNvSpPr>
            <a:spLocks/>
          </p:cNvSpPr>
          <p:nvPr>
            <p:custDataLst>
              <p:tags r:id="rId57"/>
            </p:custDataLst>
          </p:nvPr>
        </p:nvSpPr>
        <p:spPr bwMode="auto">
          <a:xfrm>
            <a:off x="7564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F5E85C-7B64-4F3C-8CDE-E3F62734D155}" type="datetime'''''''''''''''''''''''2''''''''''''''''''3'''''''''''">
              <a:rPr lang="ja-JP" altLang="en-US" sz="1000" smtClean="0"/>
              <a:pPr/>
              <a:t>23</a:t>
            </a:fld>
            <a:endParaRPr kumimoji="1" lang="ja-JP" altLang="en-US" sz="1000" dirty="0">
              <a:sym typeface="+mn-lt"/>
            </a:endParaRPr>
          </a:p>
        </p:txBody>
      </p:sp>
      <p:sp>
        <p:nvSpPr>
          <p:cNvPr id="17" name="テキスト プレースホルダ 9">
            <a:extLst>
              <a:ext uri="{FF2B5EF4-FFF2-40B4-BE49-F238E27FC236}">
                <a16:creationId xmlns:a16="http://schemas.microsoft.com/office/drawing/2014/main" id="{2D58AF96-7C3A-A7F8-63D4-B82DD60C841B}"/>
              </a:ext>
            </a:extLst>
          </p:cNvPr>
          <p:cNvSpPr>
            <a:spLocks/>
          </p:cNvSpPr>
          <p:nvPr>
            <p:custDataLst>
              <p:tags r:id="rId58"/>
            </p:custDataLst>
          </p:nvPr>
        </p:nvSpPr>
        <p:spPr bwMode="gray">
          <a:xfrm>
            <a:off x="7797800" y="3319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C189AC-2225-4068-B912-8BB9624624D9}" type="datetime'''''''5''''''6''''.''''''''''''''''''4'''''''''''">
              <a:rPr lang="ja-JP" altLang="en-US" sz="1000" smtClean="0">
                <a:effectLst/>
                <a:sym typeface="+mn-lt"/>
              </a:rPr>
              <a:pPr/>
              <a:t>56.4</a:t>
            </a:fld>
            <a:endParaRPr kumimoji="1" lang="ja-JP" altLang="en-US" sz="1000" dirty="0">
              <a:sym typeface="+mn-lt"/>
            </a:endParaRPr>
          </a:p>
        </p:txBody>
      </p:sp>
      <p:sp>
        <p:nvSpPr>
          <p:cNvPr id="22" name="テキスト プレースホルダ 9">
            <a:extLst>
              <a:ext uri="{FF2B5EF4-FFF2-40B4-BE49-F238E27FC236}">
                <a16:creationId xmlns:a16="http://schemas.microsoft.com/office/drawing/2014/main" id="{824DAEFB-7A99-460D-C2FE-6B515B5953AD}"/>
              </a:ext>
            </a:extLst>
          </p:cNvPr>
          <p:cNvSpPr>
            <a:spLocks/>
          </p:cNvSpPr>
          <p:nvPr>
            <p:custDataLst>
              <p:tags r:id="rId59"/>
            </p:custDataLst>
          </p:nvPr>
        </p:nvSpPr>
        <p:spPr bwMode="auto">
          <a:xfrm>
            <a:off x="7861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539456-725E-45CE-8A9E-A27DE2B04678}" type="datetime'''''''''''''''''''2''''''''''''''''4'">
              <a:rPr lang="ja-JP" altLang="en-US" sz="1000" smtClean="0"/>
              <a:pPr/>
              <a:t>24</a:t>
            </a:fld>
            <a:endParaRPr kumimoji="1" lang="ja-JP" altLang="en-US" sz="1000" dirty="0">
              <a:sym typeface="+mn-lt"/>
            </a:endParaRPr>
          </a:p>
        </p:txBody>
      </p:sp>
      <p:sp>
        <p:nvSpPr>
          <p:cNvPr id="491" name="テキスト プレースホルダ 9">
            <a:extLst>
              <a:ext uri="{FF2B5EF4-FFF2-40B4-BE49-F238E27FC236}">
                <a16:creationId xmlns:a16="http://schemas.microsoft.com/office/drawing/2014/main" id="{9995DC29-AE92-AC91-E48B-12CBC3489C5E}"/>
              </a:ext>
            </a:extLst>
          </p:cNvPr>
          <p:cNvSpPr>
            <a:spLocks/>
          </p:cNvSpPr>
          <p:nvPr>
            <p:custDataLst>
              <p:tags r:id="rId60"/>
            </p:custDataLst>
          </p:nvPr>
        </p:nvSpPr>
        <p:spPr bwMode="gray">
          <a:xfrm>
            <a:off x="8094663" y="3313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3AFC95-34A7-4AA7-BADE-3DF5C0DF46B7}" type="datetime'''''''''''''5''''''''''''7''''''''''''.''''5'''">
              <a:rPr lang="ja-JP" altLang="en-US" sz="1000" smtClean="0">
                <a:effectLst/>
                <a:sym typeface="+mn-lt"/>
              </a:rPr>
              <a:pPr/>
              <a:t>57.5</a:t>
            </a:fld>
            <a:endParaRPr kumimoji="1" lang="ja-JP" altLang="en-US" sz="1000" dirty="0">
              <a:sym typeface="+mn-lt"/>
            </a:endParaRPr>
          </a:p>
        </p:txBody>
      </p:sp>
      <p:sp>
        <p:nvSpPr>
          <p:cNvPr id="484" name="テキスト プレースホルダ 9">
            <a:extLst>
              <a:ext uri="{FF2B5EF4-FFF2-40B4-BE49-F238E27FC236}">
                <a16:creationId xmlns:a16="http://schemas.microsoft.com/office/drawing/2014/main" id="{84A427E3-30FA-4E2F-1D05-A85F8DD2974D}"/>
              </a:ext>
            </a:extLst>
          </p:cNvPr>
          <p:cNvSpPr>
            <a:spLocks/>
          </p:cNvSpPr>
          <p:nvPr>
            <p:custDataLst>
              <p:tags r:id="rId61"/>
            </p:custDataLst>
          </p:nvPr>
        </p:nvSpPr>
        <p:spPr bwMode="auto">
          <a:xfrm>
            <a:off x="81581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F0323C-0080-4537-98FA-FAACDB6473A3}" type="datetime'''''''''''''''''''''''''''2''''''''5'">
              <a:rPr lang="ja-JP" altLang="en-US" sz="1000" smtClean="0"/>
              <a:pPr/>
              <a:t>25</a:t>
            </a:fld>
            <a:endParaRPr kumimoji="1" lang="ja-JP" altLang="en-US" sz="1000" dirty="0">
              <a:sym typeface="+mn-lt"/>
            </a:endParaRPr>
          </a:p>
        </p:txBody>
      </p:sp>
      <p:sp useBgFill="1">
        <p:nvSpPr>
          <p:cNvPr id="110" name="テキスト プレースホルダ 9">
            <a:extLst>
              <a:ext uri="{FF2B5EF4-FFF2-40B4-BE49-F238E27FC236}">
                <a16:creationId xmlns:a16="http://schemas.microsoft.com/office/drawing/2014/main" id="{4F049598-8266-85A4-7D45-EEA820750FDD}"/>
              </a:ext>
            </a:extLst>
          </p:cNvPr>
          <p:cNvSpPr>
            <a:spLocks/>
          </p:cNvSpPr>
          <p:nvPr>
            <p:custDataLst>
              <p:tags r:id="rId62"/>
            </p:custDataLst>
          </p:nvPr>
        </p:nvSpPr>
        <p:spPr bwMode="gray">
          <a:xfrm>
            <a:off x="8426450" y="28813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3B228B-C135-487F-8D0D-DB612B1261A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88" name="テキスト プレースホルダ 9">
            <a:extLst>
              <a:ext uri="{FF2B5EF4-FFF2-40B4-BE49-F238E27FC236}">
                <a16:creationId xmlns:a16="http://schemas.microsoft.com/office/drawing/2014/main" id="{9E9E62E1-89CF-C19A-73D6-28EE4EA6ACD2}"/>
              </a:ext>
            </a:extLst>
          </p:cNvPr>
          <p:cNvSpPr>
            <a:spLocks/>
          </p:cNvSpPr>
          <p:nvPr>
            <p:custDataLst>
              <p:tags r:id="rId63"/>
            </p:custDataLst>
          </p:nvPr>
        </p:nvSpPr>
        <p:spPr bwMode="gray">
          <a:xfrm>
            <a:off x="7500938" y="3325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8D238-DC28-4ACD-B1AB-DB6D9438AFC8}" type="datetime'''''''''''''5''5''''''''''.3'''''''''''''''''''''''''''''''''">
              <a:rPr lang="ja-JP" altLang="en-US" sz="1000" smtClean="0">
                <a:effectLst/>
              </a:rPr>
              <a:pPr/>
              <a:t>55.3</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F4CF2B84-624B-F06F-1DB7-AE328764DED5}"/>
              </a:ext>
            </a:extLst>
          </p:cNvPr>
          <p:cNvSpPr>
            <a:spLocks/>
          </p:cNvSpPr>
          <p:nvPr>
            <p:custDataLst>
              <p:tags r:id="rId64"/>
            </p:custDataLst>
          </p:nvPr>
        </p:nvSpPr>
        <p:spPr bwMode="auto">
          <a:xfrm>
            <a:off x="8455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68ECB3-56CA-44D8-860D-3A505A1A2896}" type="datetime'''''3''''''''''0'''''''''''''''''''''''''''''''''''''''">
              <a:rPr lang="ja-JP" altLang="en-US" sz="1000" smtClean="0"/>
              <a:pPr/>
              <a:t>30</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CDE0D101-F73F-7DB9-C799-C5644C04F6E6}"/>
              </a:ext>
            </a:extLst>
          </p:cNvPr>
          <p:cNvSpPr>
            <a:spLocks/>
          </p:cNvSpPr>
          <p:nvPr>
            <p:custDataLst>
              <p:tags r:id="rId65"/>
            </p:custDataLst>
          </p:nvPr>
        </p:nvSpPr>
        <p:spPr bwMode="gray">
          <a:xfrm>
            <a:off x="8688388" y="3216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77974E-2B77-47F6-B03B-E389DB61297D}" type="datetime'''''7''''''4''''''.''''''''''''''''''''''''1'''''''''''">
              <a:rPr lang="ja-JP" altLang="en-US" sz="1000" smtClean="0">
                <a:effectLst/>
                <a:sym typeface="+mn-lt"/>
              </a:rPr>
              <a:pPr/>
              <a:t>74.1</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CEDC873F-74C7-D462-328C-796CE911CE56}"/>
              </a:ext>
            </a:extLst>
          </p:cNvPr>
          <p:cNvSpPr>
            <a:spLocks/>
          </p:cNvSpPr>
          <p:nvPr>
            <p:custDataLst>
              <p:tags r:id="rId66"/>
            </p:custDataLst>
          </p:nvPr>
        </p:nvSpPr>
        <p:spPr bwMode="auto">
          <a:xfrm>
            <a:off x="8751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171FC7-8F01-4FCC-899E-BA5ACF1B42D3}" type="datetime'''''''''''''''''''''''''''''''''''''''''''''''''40'''">
              <a:rPr lang="ja-JP" altLang="en-US" sz="1000" smtClean="0"/>
              <a:pPr/>
              <a:t>40</a:t>
            </a:fld>
            <a:endParaRPr kumimoji="1" lang="ja-JP" altLang="en-US" sz="1000" dirty="0">
              <a:sym typeface="+mn-lt"/>
            </a:endParaRPr>
          </a:p>
        </p:txBody>
      </p:sp>
      <p:sp>
        <p:nvSpPr>
          <p:cNvPr id="49" name="Text Placeholder 12"/>
          <p:cNvSpPr>
            <a:spLocks/>
          </p:cNvSpPr>
          <p:nvPr>
            <p:custDataLst>
              <p:tags r:id="rId67"/>
            </p:custDataLst>
          </p:nvPr>
        </p:nvSpPr>
        <p:spPr bwMode="auto">
          <a:xfrm>
            <a:off x="9323388"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458" name="テキスト プレースホルダ 9">
            <a:extLst>
              <a:ext uri="{FF2B5EF4-FFF2-40B4-BE49-F238E27FC236}">
                <a16:creationId xmlns:a16="http://schemas.microsoft.com/office/drawing/2014/main" id="{AF7EAA57-80A1-D4D8-61FB-209B81511CD3}"/>
              </a:ext>
            </a:extLst>
          </p:cNvPr>
          <p:cNvSpPr>
            <a:spLocks/>
          </p:cNvSpPr>
          <p:nvPr>
            <p:custDataLst>
              <p:tags r:id="rId68"/>
            </p:custDataLst>
          </p:nvPr>
        </p:nvSpPr>
        <p:spPr bwMode="gray">
          <a:xfrm>
            <a:off x="671513" y="3471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80E09E-47A8-4A84-9420-78507DB55C19}" type="datetime'''''''''''''''''''''''''3''0''''''''''''''''''''''.''''''6'''">
              <a:rPr lang="ja-JP" altLang="en-US" sz="1000" smtClean="0">
                <a:effectLst/>
              </a:rPr>
              <a:pPr/>
              <a:t>30.6</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280D2254-A39D-BA57-C709-A3E33CE3E6EF}"/>
              </a:ext>
            </a:extLst>
          </p:cNvPr>
          <p:cNvSpPr>
            <a:spLocks/>
          </p:cNvSpPr>
          <p:nvPr>
            <p:custDataLst>
              <p:tags r:id="rId69"/>
            </p:custDataLst>
          </p:nvPr>
        </p:nvSpPr>
        <p:spPr bwMode="auto">
          <a:xfrm>
            <a:off x="9048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4B04A0-00C0-48B6-A60E-FCF4B7E44D9F}" type="datetime'''''''''''''''''''''''''''''''''''''''''''50'''''''''''''''">
              <a:rPr lang="ja-JP" altLang="en-US" sz="1000" smtClean="0"/>
              <a:pPr/>
              <a:t>50</a:t>
            </a:fld>
            <a:endParaRPr kumimoji="1" lang="ja-JP" altLang="en-US" sz="1000" dirty="0">
              <a:sym typeface="+mn-lt"/>
            </a:endParaRPr>
          </a:p>
        </p:txBody>
      </p:sp>
      <p:sp>
        <p:nvSpPr>
          <p:cNvPr id="489" name="テキスト プレースホルダ 9">
            <a:extLst>
              <a:ext uri="{FF2B5EF4-FFF2-40B4-BE49-F238E27FC236}">
                <a16:creationId xmlns:a16="http://schemas.microsoft.com/office/drawing/2014/main" id="{5ADD8242-EADD-A55A-EFEA-D8C1B7E10091}"/>
              </a:ext>
            </a:extLst>
          </p:cNvPr>
          <p:cNvSpPr>
            <a:spLocks/>
          </p:cNvSpPr>
          <p:nvPr>
            <p:custDataLst>
              <p:tags r:id="rId70"/>
            </p:custDataLst>
          </p:nvPr>
        </p:nvSpPr>
        <p:spPr bwMode="gray">
          <a:xfrm>
            <a:off x="8391525" y="32813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8F705-E586-4DFB-B9F2-44685FBC8C59}" type="datetime'''''''''''''''''''''''6''''3''''''.''''''''''''''''''1'">
              <a:rPr lang="ja-JP" altLang="en-US" sz="1000" smtClean="0">
                <a:effectLst/>
              </a:rPr>
              <a:pPr/>
              <a:t>63.1</a:t>
            </a:fld>
            <a:endParaRPr kumimoji="1" lang="ja-JP" altLang="en-US" sz="1000" dirty="0">
              <a:sym typeface="+mn-lt"/>
            </a:endParaRPr>
          </a:p>
        </p:txBody>
      </p:sp>
      <p:cxnSp>
        <p:nvCxnSpPr>
          <p:cNvPr id="118" name="Straight Connector 117">
            <a:extLst>
              <a:ext uri="{FF2B5EF4-FFF2-40B4-BE49-F238E27FC236}">
                <a16:creationId xmlns:a16="http://schemas.microsoft.com/office/drawing/2014/main" id="{F2B90B29-43AC-5B2B-A754-CCD5D88382F2}"/>
              </a:ext>
            </a:extLst>
          </p:cNvPr>
          <p:cNvCxnSpPr>
            <a:cxnSpLocks/>
          </p:cNvCxnSpPr>
          <p:nvPr>
            <p:custDataLst>
              <p:tags r:id="rId71"/>
            </p:custDataLst>
          </p:nvPr>
        </p:nvCxnSpPr>
        <p:spPr bwMode="auto">
          <a:xfrm>
            <a:off x="1470026" y="556418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4E904BF-37FB-2D09-FEDE-AFCA3C13E350}"/>
              </a:ext>
            </a:extLst>
          </p:cNvPr>
          <p:cNvCxnSpPr/>
          <p:nvPr>
            <p:custDataLst>
              <p:tags r:id="rId72"/>
            </p:custDataLst>
          </p:nvPr>
        </p:nvCxnSpPr>
        <p:spPr bwMode="auto">
          <a:xfrm>
            <a:off x="26622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478D7CC4-E4DD-1DC0-5E20-06FE8CB13098}"/>
              </a:ext>
            </a:extLst>
          </p:cNvPr>
          <p:cNvCxnSpPr>
            <a:cxnSpLocks/>
          </p:cNvCxnSpPr>
          <p:nvPr>
            <p:custDataLst>
              <p:tags r:id="rId73"/>
            </p:custDataLst>
          </p:nvPr>
        </p:nvCxnSpPr>
        <p:spPr bwMode="auto">
          <a:xfrm>
            <a:off x="8324851" y="48402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02683B20-1E06-9DA9-A35E-DCE56260326F}"/>
              </a:ext>
            </a:extLst>
          </p:cNvPr>
          <p:cNvCxnSpPr>
            <a:cxnSpLocks/>
          </p:cNvCxnSpPr>
          <p:nvPr>
            <p:custDataLst>
              <p:tags r:id="rId74"/>
            </p:custDataLst>
          </p:nvPr>
        </p:nvCxnSpPr>
        <p:spPr bwMode="auto">
          <a:xfrm>
            <a:off x="83248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550046F-D234-95EB-68D1-07AB051C36B1}"/>
              </a:ext>
            </a:extLst>
          </p:cNvPr>
          <p:cNvCxnSpPr>
            <a:cxnSpLocks/>
          </p:cNvCxnSpPr>
          <p:nvPr>
            <p:custDataLst>
              <p:tags r:id="rId75"/>
            </p:custDataLst>
          </p:nvPr>
        </p:nvCxnSpPr>
        <p:spPr bwMode="auto">
          <a:xfrm>
            <a:off x="8026401" y="56832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055FB5BB-651E-D036-BF2C-A29E072DCD21}"/>
              </a:ext>
            </a:extLst>
          </p:cNvPr>
          <p:cNvCxnSpPr/>
          <p:nvPr>
            <p:custDataLst>
              <p:tags r:id="rId76"/>
            </p:custDataLst>
          </p:nvPr>
        </p:nvCxnSpPr>
        <p:spPr bwMode="auto">
          <a:xfrm>
            <a:off x="2363789" y="55784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5C1E79F-A39C-749C-4AAE-1843D77656E2}"/>
              </a:ext>
            </a:extLst>
          </p:cNvPr>
          <p:cNvCxnSpPr>
            <a:cxnSpLocks/>
          </p:cNvCxnSpPr>
          <p:nvPr>
            <p:custDataLst>
              <p:tags r:id="rId77"/>
            </p:custDataLst>
          </p:nvPr>
        </p:nvCxnSpPr>
        <p:spPr bwMode="auto">
          <a:xfrm>
            <a:off x="8026401" y="48387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260E99B-28BB-8CE4-708C-459850A76F9F}"/>
              </a:ext>
            </a:extLst>
          </p:cNvPr>
          <p:cNvCxnSpPr>
            <a:cxnSpLocks/>
          </p:cNvCxnSpPr>
          <p:nvPr>
            <p:custDataLst>
              <p:tags r:id="rId78"/>
            </p:custDataLst>
          </p:nvPr>
        </p:nvCxnSpPr>
        <p:spPr bwMode="auto">
          <a:xfrm>
            <a:off x="80264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F46358D4-2FDB-EF49-5F9C-80937B24030A}"/>
              </a:ext>
            </a:extLst>
          </p:cNvPr>
          <p:cNvCxnSpPr>
            <a:cxnSpLocks/>
          </p:cNvCxnSpPr>
          <p:nvPr>
            <p:custDataLst>
              <p:tags r:id="rId79"/>
            </p:custDataLst>
          </p:nvPr>
        </p:nvCxnSpPr>
        <p:spPr bwMode="auto">
          <a:xfrm>
            <a:off x="7727951" y="56753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4AC36E71-31D4-4A05-025C-B1FB44CE3B49}"/>
              </a:ext>
            </a:extLst>
          </p:cNvPr>
          <p:cNvCxnSpPr/>
          <p:nvPr>
            <p:custDataLst>
              <p:tags r:id="rId80"/>
            </p:custDataLst>
          </p:nvPr>
        </p:nvCxnSpPr>
        <p:spPr bwMode="auto">
          <a:xfrm>
            <a:off x="2363789"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19C830B5-4778-A027-2C2E-DA5B42415986}"/>
              </a:ext>
            </a:extLst>
          </p:cNvPr>
          <p:cNvCxnSpPr>
            <a:cxnSpLocks/>
          </p:cNvCxnSpPr>
          <p:nvPr>
            <p:custDataLst>
              <p:tags r:id="rId81"/>
            </p:custDataLst>
          </p:nvPr>
        </p:nvCxnSpPr>
        <p:spPr bwMode="auto">
          <a:xfrm>
            <a:off x="7727951" y="48387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0DDADA6A-4809-79F5-C083-0090BB8F4011}"/>
              </a:ext>
            </a:extLst>
          </p:cNvPr>
          <p:cNvCxnSpPr/>
          <p:nvPr>
            <p:custDataLst>
              <p:tags r:id="rId82"/>
            </p:custDataLst>
          </p:nvPr>
        </p:nvCxnSpPr>
        <p:spPr bwMode="auto">
          <a:xfrm>
            <a:off x="77279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1E24EF35-50EE-5A0B-9EA8-C6CFC3E7B04B}"/>
              </a:ext>
            </a:extLst>
          </p:cNvPr>
          <p:cNvCxnSpPr/>
          <p:nvPr>
            <p:custDataLst>
              <p:tags r:id="rId83"/>
            </p:custDataLst>
          </p:nvPr>
        </p:nvCxnSpPr>
        <p:spPr bwMode="auto">
          <a:xfrm>
            <a:off x="7431089" y="5665789"/>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7D435128-07C7-79B1-D607-1F882E5566E2}"/>
              </a:ext>
            </a:extLst>
          </p:cNvPr>
          <p:cNvCxnSpPr/>
          <p:nvPr>
            <p:custDataLst>
              <p:tags r:id="rId84"/>
            </p:custDataLst>
          </p:nvPr>
        </p:nvCxnSpPr>
        <p:spPr bwMode="auto">
          <a:xfrm>
            <a:off x="11715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0BCE54D1-32FB-88EC-F095-4FF964AB5B19}"/>
              </a:ext>
            </a:extLst>
          </p:cNvPr>
          <p:cNvCxnSpPr/>
          <p:nvPr>
            <p:custDataLst>
              <p:tags r:id="rId85"/>
            </p:custDataLst>
          </p:nvPr>
        </p:nvCxnSpPr>
        <p:spPr bwMode="auto">
          <a:xfrm>
            <a:off x="7431089" y="48371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32A85F9F-81D2-F7F1-67EE-B58C0E9A0920}"/>
              </a:ext>
            </a:extLst>
          </p:cNvPr>
          <p:cNvCxnSpPr/>
          <p:nvPr>
            <p:custDataLst>
              <p:tags r:id="rId86"/>
            </p:custDataLst>
          </p:nvPr>
        </p:nvCxnSpPr>
        <p:spPr bwMode="auto">
          <a:xfrm>
            <a:off x="74310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4551A15-1D1B-2F60-2FA2-85DEC83EC2D8}"/>
              </a:ext>
            </a:extLst>
          </p:cNvPr>
          <p:cNvCxnSpPr/>
          <p:nvPr>
            <p:custDataLst>
              <p:tags r:id="rId87"/>
            </p:custDataLst>
          </p:nvPr>
        </p:nvCxnSpPr>
        <p:spPr bwMode="auto">
          <a:xfrm>
            <a:off x="7132639" y="56578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9FFF55ED-A028-E535-FE46-E2EA98D9BC82}"/>
              </a:ext>
            </a:extLst>
          </p:cNvPr>
          <p:cNvCxnSpPr/>
          <p:nvPr>
            <p:custDataLst>
              <p:tags r:id="rId88"/>
            </p:custDataLst>
          </p:nvPr>
        </p:nvCxnSpPr>
        <p:spPr bwMode="auto">
          <a:xfrm>
            <a:off x="23637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32C28451-CE43-6DC1-08E9-59BA3053C475}"/>
              </a:ext>
            </a:extLst>
          </p:cNvPr>
          <p:cNvCxnSpPr/>
          <p:nvPr>
            <p:custDataLst>
              <p:tags r:id="rId89"/>
            </p:custDataLst>
          </p:nvPr>
        </p:nvCxnSpPr>
        <p:spPr bwMode="auto">
          <a:xfrm>
            <a:off x="7132639" y="48371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E36DCE6F-24A0-CA30-DD6C-612FF11E4908}"/>
              </a:ext>
            </a:extLst>
          </p:cNvPr>
          <p:cNvCxnSpPr/>
          <p:nvPr>
            <p:custDataLst>
              <p:tags r:id="rId90"/>
            </p:custDataLst>
          </p:nvPr>
        </p:nvCxnSpPr>
        <p:spPr bwMode="auto">
          <a:xfrm>
            <a:off x="71326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FD56AED3-2A9F-41F5-C5A6-7738032CDC67}"/>
              </a:ext>
            </a:extLst>
          </p:cNvPr>
          <p:cNvCxnSpPr/>
          <p:nvPr>
            <p:custDataLst>
              <p:tags r:id="rId91"/>
            </p:custDataLst>
          </p:nvPr>
        </p:nvCxnSpPr>
        <p:spPr bwMode="auto">
          <a:xfrm>
            <a:off x="6834189" y="56499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0A87521-BB9C-2B5B-E4DD-951E692BD711}"/>
              </a:ext>
            </a:extLst>
          </p:cNvPr>
          <p:cNvCxnSpPr/>
          <p:nvPr>
            <p:custDataLst>
              <p:tags r:id="rId92"/>
            </p:custDataLst>
          </p:nvPr>
        </p:nvCxnSpPr>
        <p:spPr bwMode="auto">
          <a:xfrm>
            <a:off x="2066926" y="55737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A527494D-3957-E98C-04C2-D7084088465C}"/>
              </a:ext>
            </a:extLst>
          </p:cNvPr>
          <p:cNvCxnSpPr/>
          <p:nvPr>
            <p:custDataLst>
              <p:tags r:id="rId93"/>
            </p:custDataLst>
          </p:nvPr>
        </p:nvCxnSpPr>
        <p:spPr bwMode="auto">
          <a:xfrm>
            <a:off x="6834189" y="48355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0707FD1-A251-001D-2AB4-1FD2AC3E98E8}"/>
              </a:ext>
            </a:extLst>
          </p:cNvPr>
          <p:cNvCxnSpPr/>
          <p:nvPr>
            <p:custDataLst>
              <p:tags r:id="rId94"/>
            </p:custDataLst>
          </p:nvPr>
        </p:nvCxnSpPr>
        <p:spPr bwMode="auto">
          <a:xfrm>
            <a:off x="6535739" y="564038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C2FC5343-82DF-4094-0912-B679BAC46BF5}"/>
              </a:ext>
            </a:extLst>
          </p:cNvPr>
          <p:cNvCxnSpPr/>
          <p:nvPr>
            <p:custDataLst>
              <p:tags r:id="rId95"/>
            </p:custDataLst>
          </p:nvPr>
        </p:nvCxnSpPr>
        <p:spPr bwMode="auto">
          <a:xfrm>
            <a:off x="6535739" y="4835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3EEB425C-701A-3C66-1E84-542C3DB04EF5}"/>
              </a:ext>
            </a:extLst>
          </p:cNvPr>
          <p:cNvCxnSpPr/>
          <p:nvPr>
            <p:custDataLst>
              <p:tags r:id="rId96"/>
            </p:custDataLst>
          </p:nvPr>
        </p:nvCxnSpPr>
        <p:spPr bwMode="auto">
          <a:xfrm>
            <a:off x="68341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F8506761-C644-2AF3-68EF-C4F059082323}"/>
              </a:ext>
            </a:extLst>
          </p:cNvPr>
          <p:cNvCxnSpPr/>
          <p:nvPr>
            <p:custDataLst>
              <p:tags r:id="rId97"/>
            </p:custDataLst>
          </p:nvPr>
        </p:nvCxnSpPr>
        <p:spPr bwMode="auto">
          <a:xfrm>
            <a:off x="65357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FF79B18F-5FBD-BBDC-3F58-97F79B2EDADC}"/>
              </a:ext>
            </a:extLst>
          </p:cNvPr>
          <p:cNvCxnSpPr/>
          <p:nvPr>
            <p:custDataLst>
              <p:tags r:id="rId98"/>
            </p:custDataLst>
          </p:nvPr>
        </p:nvCxnSpPr>
        <p:spPr bwMode="auto">
          <a:xfrm>
            <a:off x="6238876" y="56324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38FA140A-4665-1E44-2A9B-DC7FF4B8EE40}"/>
              </a:ext>
            </a:extLst>
          </p:cNvPr>
          <p:cNvCxnSpPr/>
          <p:nvPr>
            <p:custDataLst>
              <p:tags r:id="rId99"/>
            </p:custDataLst>
          </p:nvPr>
        </p:nvCxnSpPr>
        <p:spPr bwMode="auto">
          <a:xfrm>
            <a:off x="6238876" y="48339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5506F926-6655-A268-4FBC-5CF6B17D679D}"/>
              </a:ext>
            </a:extLst>
          </p:cNvPr>
          <p:cNvCxnSpPr/>
          <p:nvPr>
            <p:custDataLst>
              <p:tags r:id="rId100"/>
            </p:custDataLst>
          </p:nvPr>
        </p:nvCxnSpPr>
        <p:spPr bwMode="auto">
          <a:xfrm>
            <a:off x="2066926"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5ACF2E88-38DF-27BA-EA35-8A3899CD6804}"/>
              </a:ext>
            </a:extLst>
          </p:cNvPr>
          <p:cNvCxnSpPr/>
          <p:nvPr>
            <p:custDataLst>
              <p:tags r:id="rId101"/>
            </p:custDataLst>
          </p:nvPr>
        </p:nvCxnSpPr>
        <p:spPr bwMode="auto">
          <a:xfrm>
            <a:off x="62388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D1E3B32C-CF42-A446-6155-4785FF18F1A7}"/>
              </a:ext>
            </a:extLst>
          </p:cNvPr>
          <p:cNvCxnSpPr/>
          <p:nvPr>
            <p:custDataLst>
              <p:tags r:id="rId102"/>
            </p:custDataLst>
          </p:nvPr>
        </p:nvCxnSpPr>
        <p:spPr bwMode="auto">
          <a:xfrm>
            <a:off x="5940426" y="56245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00313462-AA35-5DCE-47DC-8BEC23626EAA}"/>
              </a:ext>
            </a:extLst>
          </p:cNvPr>
          <p:cNvCxnSpPr/>
          <p:nvPr>
            <p:custDataLst>
              <p:tags r:id="rId103"/>
            </p:custDataLst>
          </p:nvPr>
        </p:nvCxnSpPr>
        <p:spPr bwMode="auto">
          <a:xfrm>
            <a:off x="5940426" y="4832349"/>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6C3F7B65-2B06-8B14-1400-9EC055E4B6C6}"/>
              </a:ext>
            </a:extLst>
          </p:cNvPr>
          <p:cNvCxnSpPr/>
          <p:nvPr>
            <p:custDataLst>
              <p:tags r:id="rId104"/>
            </p:custDataLst>
          </p:nvPr>
        </p:nvCxnSpPr>
        <p:spPr bwMode="auto">
          <a:xfrm>
            <a:off x="8747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F2FB73F1-077E-5570-28B8-5A75A83CAD12}"/>
              </a:ext>
            </a:extLst>
          </p:cNvPr>
          <p:cNvCxnSpPr/>
          <p:nvPr>
            <p:custDataLst>
              <p:tags r:id="rId105"/>
            </p:custDataLst>
          </p:nvPr>
        </p:nvCxnSpPr>
        <p:spPr bwMode="auto">
          <a:xfrm>
            <a:off x="59404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8BCEEFC2-C329-DF1D-8DC0-1CC26649543E}"/>
              </a:ext>
            </a:extLst>
          </p:cNvPr>
          <p:cNvCxnSpPr/>
          <p:nvPr>
            <p:custDataLst>
              <p:tags r:id="rId106"/>
            </p:custDataLst>
          </p:nvPr>
        </p:nvCxnSpPr>
        <p:spPr bwMode="auto">
          <a:xfrm>
            <a:off x="5641976" y="56181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F61BBDEF-9D5A-F404-CB8A-28DC291CE4C6}"/>
              </a:ext>
            </a:extLst>
          </p:cNvPr>
          <p:cNvCxnSpPr/>
          <p:nvPr>
            <p:custDataLst>
              <p:tags r:id="rId107"/>
            </p:custDataLst>
          </p:nvPr>
        </p:nvCxnSpPr>
        <p:spPr bwMode="auto">
          <a:xfrm>
            <a:off x="5641976" y="48323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0C0B526A-2952-3C0C-170B-E886C9653CF2}"/>
              </a:ext>
            </a:extLst>
          </p:cNvPr>
          <p:cNvCxnSpPr/>
          <p:nvPr>
            <p:custDataLst>
              <p:tags r:id="rId108"/>
            </p:custDataLst>
          </p:nvPr>
        </p:nvCxnSpPr>
        <p:spPr bwMode="auto">
          <a:xfrm>
            <a:off x="20669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7613237C-6C55-F03F-E40E-A493CE64FCE2}"/>
              </a:ext>
            </a:extLst>
          </p:cNvPr>
          <p:cNvCxnSpPr/>
          <p:nvPr>
            <p:custDataLst>
              <p:tags r:id="rId109"/>
            </p:custDataLst>
          </p:nvPr>
        </p:nvCxnSpPr>
        <p:spPr bwMode="auto">
          <a:xfrm>
            <a:off x="56419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E7666E07-5190-6391-EE1F-8F767D2FE232}"/>
              </a:ext>
            </a:extLst>
          </p:cNvPr>
          <p:cNvCxnSpPr/>
          <p:nvPr>
            <p:custDataLst>
              <p:tags r:id="rId110"/>
            </p:custDataLst>
          </p:nvPr>
        </p:nvCxnSpPr>
        <p:spPr bwMode="auto">
          <a:xfrm>
            <a:off x="5345114" y="56118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427C79B5-E1E6-FAD9-05CA-288CDAA12E52}"/>
              </a:ext>
            </a:extLst>
          </p:cNvPr>
          <p:cNvCxnSpPr/>
          <p:nvPr>
            <p:custDataLst>
              <p:tags r:id="rId111"/>
            </p:custDataLst>
          </p:nvPr>
        </p:nvCxnSpPr>
        <p:spPr bwMode="auto">
          <a:xfrm>
            <a:off x="5345114" y="48307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CA787385-2D28-2905-C4D0-3E49E8228AB6}"/>
              </a:ext>
            </a:extLst>
          </p:cNvPr>
          <p:cNvCxnSpPr/>
          <p:nvPr>
            <p:custDataLst>
              <p:tags r:id="rId112"/>
            </p:custDataLst>
          </p:nvPr>
        </p:nvCxnSpPr>
        <p:spPr bwMode="auto">
          <a:xfrm>
            <a:off x="1768476" y="55689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121C4E0D-65ED-3DA3-F8C9-DC0C0124010D}"/>
              </a:ext>
            </a:extLst>
          </p:cNvPr>
          <p:cNvCxnSpPr/>
          <p:nvPr>
            <p:custDataLst>
              <p:tags r:id="rId113"/>
            </p:custDataLst>
          </p:nvPr>
        </p:nvCxnSpPr>
        <p:spPr bwMode="auto">
          <a:xfrm>
            <a:off x="53451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8FD81686-2444-660F-95A0-B62C8AA76CA9}"/>
              </a:ext>
            </a:extLst>
          </p:cNvPr>
          <p:cNvCxnSpPr/>
          <p:nvPr>
            <p:custDataLst>
              <p:tags r:id="rId114"/>
            </p:custDataLst>
          </p:nvPr>
        </p:nvCxnSpPr>
        <p:spPr bwMode="auto">
          <a:xfrm>
            <a:off x="5046664" y="56054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3ADF3595-8BA8-C3C2-D97D-83143741D1E4}"/>
              </a:ext>
            </a:extLst>
          </p:cNvPr>
          <p:cNvCxnSpPr/>
          <p:nvPr>
            <p:custDataLst>
              <p:tags r:id="rId115"/>
            </p:custDataLst>
          </p:nvPr>
        </p:nvCxnSpPr>
        <p:spPr bwMode="auto">
          <a:xfrm>
            <a:off x="5046664" y="48307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37BC63DE-DC5E-0DAD-A8C3-3109E9580077}"/>
              </a:ext>
            </a:extLst>
          </p:cNvPr>
          <p:cNvCxnSpPr/>
          <p:nvPr>
            <p:custDataLst>
              <p:tags r:id="rId116"/>
            </p:custDataLst>
          </p:nvPr>
        </p:nvCxnSpPr>
        <p:spPr bwMode="auto">
          <a:xfrm>
            <a:off x="1768476"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06D90956-3C7F-400D-1F58-4021812058A8}"/>
              </a:ext>
            </a:extLst>
          </p:cNvPr>
          <p:cNvCxnSpPr/>
          <p:nvPr>
            <p:custDataLst>
              <p:tags r:id="rId117"/>
            </p:custDataLst>
          </p:nvPr>
        </p:nvCxnSpPr>
        <p:spPr bwMode="auto">
          <a:xfrm>
            <a:off x="50466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6AAF703E-248B-959C-C560-A548BFC23DEC}"/>
              </a:ext>
            </a:extLst>
          </p:cNvPr>
          <p:cNvCxnSpPr/>
          <p:nvPr>
            <p:custDataLst>
              <p:tags r:id="rId118"/>
            </p:custDataLst>
          </p:nvPr>
        </p:nvCxnSpPr>
        <p:spPr bwMode="auto">
          <a:xfrm>
            <a:off x="4748214" y="559911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57F32E72-3C90-8E5A-ED78-CC2B7ED4D6A3}"/>
              </a:ext>
            </a:extLst>
          </p:cNvPr>
          <p:cNvCxnSpPr/>
          <p:nvPr>
            <p:custDataLst>
              <p:tags r:id="rId119"/>
            </p:custDataLst>
          </p:nvPr>
        </p:nvCxnSpPr>
        <p:spPr bwMode="auto">
          <a:xfrm>
            <a:off x="4748214" y="48291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D71298DE-48CB-6ED1-9493-EF98851CFA57}"/>
              </a:ext>
            </a:extLst>
          </p:cNvPr>
          <p:cNvCxnSpPr/>
          <p:nvPr>
            <p:custDataLst>
              <p:tags r:id="rId120"/>
            </p:custDataLst>
          </p:nvPr>
        </p:nvCxnSpPr>
        <p:spPr bwMode="auto">
          <a:xfrm>
            <a:off x="874714" y="55546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874D7ED9-3489-6CA1-ECB5-EB3121AF5C99}"/>
              </a:ext>
            </a:extLst>
          </p:cNvPr>
          <p:cNvCxnSpPr/>
          <p:nvPr>
            <p:custDataLst>
              <p:tags r:id="rId121"/>
            </p:custDataLst>
          </p:nvPr>
        </p:nvCxnSpPr>
        <p:spPr bwMode="auto">
          <a:xfrm>
            <a:off x="47482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33FCC862-EEE3-A973-5496-79846E9465F4}"/>
              </a:ext>
            </a:extLst>
          </p:cNvPr>
          <p:cNvCxnSpPr/>
          <p:nvPr>
            <p:custDataLst>
              <p:tags r:id="rId122"/>
            </p:custDataLst>
          </p:nvPr>
        </p:nvCxnSpPr>
        <p:spPr bwMode="auto">
          <a:xfrm>
            <a:off x="4449764" y="55943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DB3D7FDF-2C5B-E7EE-E465-45AD5DFB19FC}"/>
              </a:ext>
            </a:extLst>
          </p:cNvPr>
          <p:cNvCxnSpPr/>
          <p:nvPr>
            <p:custDataLst>
              <p:tags r:id="rId123"/>
            </p:custDataLst>
          </p:nvPr>
        </p:nvCxnSpPr>
        <p:spPr bwMode="auto">
          <a:xfrm>
            <a:off x="4449764" y="48275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1E5FB93A-E99D-B69B-DA6F-0C8DD03073E8}"/>
              </a:ext>
            </a:extLst>
          </p:cNvPr>
          <p:cNvCxnSpPr/>
          <p:nvPr>
            <p:custDataLst>
              <p:tags r:id="rId124"/>
            </p:custDataLst>
          </p:nvPr>
        </p:nvCxnSpPr>
        <p:spPr bwMode="auto">
          <a:xfrm>
            <a:off x="17684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C2407401-06DA-0EDD-8F82-F212D4167AA6}"/>
              </a:ext>
            </a:extLst>
          </p:cNvPr>
          <p:cNvCxnSpPr/>
          <p:nvPr>
            <p:custDataLst>
              <p:tags r:id="rId125"/>
            </p:custDataLst>
          </p:nvPr>
        </p:nvCxnSpPr>
        <p:spPr bwMode="auto">
          <a:xfrm>
            <a:off x="44497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807814B5-2452-2289-39E1-319983647C52}"/>
              </a:ext>
            </a:extLst>
          </p:cNvPr>
          <p:cNvCxnSpPr/>
          <p:nvPr>
            <p:custDataLst>
              <p:tags r:id="rId126"/>
            </p:custDataLst>
          </p:nvPr>
        </p:nvCxnSpPr>
        <p:spPr bwMode="auto">
          <a:xfrm>
            <a:off x="4152901" y="55911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CAE43229-CEAE-2A96-2FF8-1DB85085F768}"/>
              </a:ext>
            </a:extLst>
          </p:cNvPr>
          <p:cNvCxnSpPr/>
          <p:nvPr>
            <p:custDataLst>
              <p:tags r:id="rId127"/>
            </p:custDataLst>
          </p:nvPr>
        </p:nvCxnSpPr>
        <p:spPr bwMode="auto">
          <a:xfrm>
            <a:off x="4152901"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3DFB5B2-F7FD-FFB7-11ED-132693EDA867}"/>
              </a:ext>
            </a:extLst>
          </p:cNvPr>
          <p:cNvCxnSpPr>
            <a:cxnSpLocks/>
          </p:cNvCxnSpPr>
          <p:nvPr>
            <p:custDataLst>
              <p:tags r:id="rId128"/>
            </p:custDataLst>
          </p:nvPr>
        </p:nvCxnSpPr>
        <p:spPr bwMode="auto">
          <a:xfrm>
            <a:off x="1470026"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96BEB453-BA75-F3A5-1BF4-AE923B2A0BD2}"/>
              </a:ext>
            </a:extLst>
          </p:cNvPr>
          <p:cNvCxnSpPr/>
          <p:nvPr>
            <p:custDataLst>
              <p:tags r:id="rId129"/>
            </p:custDataLst>
          </p:nvPr>
        </p:nvCxnSpPr>
        <p:spPr bwMode="auto">
          <a:xfrm>
            <a:off x="41529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8B3FEBF-EA2F-B692-B813-1A4861DD9C2C}"/>
              </a:ext>
            </a:extLst>
          </p:cNvPr>
          <p:cNvCxnSpPr/>
          <p:nvPr>
            <p:custDataLst>
              <p:tags r:id="rId130"/>
            </p:custDataLst>
          </p:nvPr>
        </p:nvCxnSpPr>
        <p:spPr bwMode="auto">
          <a:xfrm>
            <a:off x="3854451" y="55880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015377E7-26FD-4525-A466-BFADA3E3DA71}"/>
              </a:ext>
            </a:extLst>
          </p:cNvPr>
          <p:cNvCxnSpPr/>
          <p:nvPr>
            <p:custDataLst>
              <p:tags r:id="rId131"/>
            </p:custDataLst>
          </p:nvPr>
        </p:nvCxnSpPr>
        <p:spPr bwMode="auto">
          <a:xfrm>
            <a:off x="3854451" y="48260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25B3C61-4610-821B-2B65-52B494F9BDBD}"/>
              </a:ext>
            </a:extLst>
          </p:cNvPr>
          <p:cNvCxnSpPr/>
          <p:nvPr>
            <p:custDataLst>
              <p:tags r:id="rId132"/>
            </p:custDataLst>
          </p:nvPr>
        </p:nvCxnSpPr>
        <p:spPr bwMode="auto">
          <a:xfrm>
            <a:off x="14700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DA3403-CCCF-AC80-784F-42039D319EBD}"/>
              </a:ext>
            </a:extLst>
          </p:cNvPr>
          <p:cNvCxnSpPr/>
          <p:nvPr>
            <p:custDataLst>
              <p:tags r:id="rId133"/>
            </p:custDataLst>
          </p:nvPr>
        </p:nvCxnSpPr>
        <p:spPr bwMode="auto">
          <a:xfrm>
            <a:off x="38544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2AC39537-B36F-DDC9-5119-ED3A3E2E9B34}"/>
              </a:ext>
            </a:extLst>
          </p:cNvPr>
          <p:cNvCxnSpPr/>
          <p:nvPr>
            <p:custDataLst>
              <p:tags r:id="rId134"/>
            </p:custDataLst>
          </p:nvPr>
        </p:nvCxnSpPr>
        <p:spPr bwMode="auto">
          <a:xfrm>
            <a:off x="3556001" y="55864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C7BDF68-95FB-2AC8-90AB-981D712D182B}"/>
              </a:ext>
            </a:extLst>
          </p:cNvPr>
          <p:cNvCxnSpPr/>
          <p:nvPr>
            <p:custDataLst>
              <p:tags r:id="rId135"/>
            </p:custDataLst>
          </p:nvPr>
        </p:nvCxnSpPr>
        <p:spPr bwMode="auto">
          <a:xfrm>
            <a:off x="3556001" y="48260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37DEE7E3-5AC7-9F39-59A0-42E8559C0A99}"/>
              </a:ext>
            </a:extLst>
          </p:cNvPr>
          <p:cNvCxnSpPr/>
          <p:nvPr>
            <p:custDataLst>
              <p:tags r:id="rId136"/>
            </p:custDataLst>
          </p:nvPr>
        </p:nvCxnSpPr>
        <p:spPr bwMode="auto">
          <a:xfrm>
            <a:off x="874714" y="48291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4CAB08AC-4E0A-7CD9-6713-E36054042C9C}"/>
              </a:ext>
            </a:extLst>
          </p:cNvPr>
          <p:cNvCxnSpPr/>
          <p:nvPr>
            <p:custDataLst>
              <p:tags r:id="rId137"/>
            </p:custDataLst>
          </p:nvPr>
        </p:nvCxnSpPr>
        <p:spPr bwMode="auto">
          <a:xfrm>
            <a:off x="35560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E21F3B0-E207-3AAD-E05C-4325529F8F94}"/>
              </a:ext>
            </a:extLst>
          </p:cNvPr>
          <p:cNvCxnSpPr/>
          <p:nvPr>
            <p:custDataLst>
              <p:tags r:id="rId138"/>
            </p:custDataLst>
          </p:nvPr>
        </p:nvCxnSpPr>
        <p:spPr bwMode="auto">
          <a:xfrm>
            <a:off x="3259139" y="55848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9D66DF5-D149-2A53-A86F-9A51396EC42F}"/>
              </a:ext>
            </a:extLst>
          </p:cNvPr>
          <p:cNvCxnSpPr/>
          <p:nvPr>
            <p:custDataLst>
              <p:tags r:id="rId139"/>
            </p:custDataLst>
          </p:nvPr>
        </p:nvCxnSpPr>
        <p:spPr bwMode="auto">
          <a:xfrm>
            <a:off x="3259139" y="48260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A6C1D93C-855A-7EC3-776C-B5C29EB02F0B}"/>
              </a:ext>
            </a:extLst>
          </p:cNvPr>
          <p:cNvCxnSpPr/>
          <p:nvPr>
            <p:custDataLst>
              <p:tags r:id="rId140"/>
            </p:custDataLst>
          </p:nvPr>
        </p:nvCxnSpPr>
        <p:spPr bwMode="auto">
          <a:xfrm>
            <a:off x="1171576" y="55594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5AEF86BE-2558-AC3F-4E77-6EE916AF76E8}"/>
              </a:ext>
            </a:extLst>
          </p:cNvPr>
          <p:cNvCxnSpPr/>
          <p:nvPr>
            <p:custDataLst>
              <p:tags r:id="rId141"/>
            </p:custDataLst>
          </p:nvPr>
        </p:nvCxnSpPr>
        <p:spPr bwMode="auto">
          <a:xfrm>
            <a:off x="32591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F82A8557-050C-18D2-04A8-4881593909FD}"/>
              </a:ext>
            </a:extLst>
          </p:cNvPr>
          <p:cNvCxnSpPr/>
          <p:nvPr>
            <p:custDataLst>
              <p:tags r:id="rId142"/>
            </p:custDataLst>
          </p:nvPr>
        </p:nvCxnSpPr>
        <p:spPr bwMode="auto">
          <a:xfrm>
            <a:off x="2960689" y="55832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C620582B-90A9-23FB-9A6C-F68D35DE4F75}"/>
              </a:ext>
            </a:extLst>
          </p:cNvPr>
          <p:cNvCxnSpPr/>
          <p:nvPr>
            <p:custDataLst>
              <p:tags r:id="rId143"/>
            </p:custDataLst>
          </p:nvPr>
        </p:nvCxnSpPr>
        <p:spPr bwMode="auto">
          <a:xfrm flipV="1">
            <a:off x="2960689" y="48260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D582430-6771-CCE7-7521-D0D39CB79100}"/>
              </a:ext>
            </a:extLst>
          </p:cNvPr>
          <p:cNvCxnSpPr>
            <a:cxnSpLocks/>
          </p:cNvCxnSpPr>
          <p:nvPr>
            <p:custDataLst>
              <p:tags r:id="rId144"/>
            </p:custDataLst>
          </p:nvPr>
        </p:nvCxnSpPr>
        <p:spPr bwMode="auto">
          <a:xfrm flipV="1">
            <a:off x="1171576" y="48275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EF7C7494-65BD-B22A-15AB-FFE1FE969936}"/>
              </a:ext>
            </a:extLst>
          </p:cNvPr>
          <p:cNvCxnSpPr/>
          <p:nvPr>
            <p:custDataLst>
              <p:tags r:id="rId145"/>
            </p:custDataLst>
          </p:nvPr>
        </p:nvCxnSpPr>
        <p:spPr bwMode="auto">
          <a:xfrm>
            <a:off x="29606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3DD395F-7591-F079-2233-00E33DB60289}"/>
              </a:ext>
            </a:extLst>
          </p:cNvPr>
          <p:cNvCxnSpPr/>
          <p:nvPr>
            <p:custDataLst>
              <p:tags r:id="rId146"/>
            </p:custDataLst>
          </p:nvPr>
        </p:nvCxnSpPr>
        <p:spPr bwMode="auto">
          <a:xfrm>
            <a:off x="2662239" y="55816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95FFEDE2-F678-E1CE-8B3F-94C2FC02BB10}"/>
              </a:ext>
            </a:extLst>
          </p:cNvPr>
          <p:cNvCxnSpPr/>
          <p:nvPr>
            <p:custDataLst>
              <p:tags r:id="rId147"/>
            </p:custDataLst>
          </p:nvPr>
        </p:nvCxnSpPr>
        <p:spPr bwMode="auto">
          <a:xfrm>
            <a:off x="2662239"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27C88147-FA8C-4FD4-DFE2-B6E5FBF3C586}"/>
              </a:ext>
            </a:extLst>
          </p:cNvPr>
          <p:cNvCxnSpPr>
            <a:cxnSpLocks/>
          </p:cNvCxnSpPr>
          <p:nvPr>
            <p:custDataLst>
              <p:tags r:id="rId148"/>
            </p:custDataLst>
          </p:nvPr>
        </p:nvCxnSpPr>
        <p:spPr bwMode="auto">
          <a:xfrm>
            <a:off x="8324851" y="5691189"/>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2" name="Straight Connector 391">
            <a:extLst>
              <a:ext uri="{FF2B5EF4-FFF2-40B4-BE49-F238E27FC236}">
                <a16:creationId xmlns:a16="http://schemas.microsoft.com/office/drawing/2014/main" id="{1B7D74A2-995A-8277-E18D-597B252EEBA2}"/>
              </a:ext>
            </a:extLst>
          </p:cNvPr>
          <p:cNvCxnSpPr/>
          <p:nvPr>
            <p:custDataLst>
              <p:tags r:id="rId149"/>
            </p:custDataLst>
          </p:nvPr>
        </p:nvCxnSpPr>
        <p:spPr bwMode="auto">
          <a:xfrm>
            <a:off x="86233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F079C994-B3A4-C4A8-1794-EF42AE57FBED}"/>
              </a:ext>
            </a:extLst>
          </p:cNvPr>
          <p:cNvCxnSpPr>
            <a:cxnSpLocks/>
          </p:cNvCxnSpPr>
          <p:nvPr>
            <p:custDataLst>
              <p:tags r:id="rId150"/>
            </p:custDataLst>
          </p:nvPr>
        </p:nvCxnSpPr>
        <p:spPr bwMode="auto">
          <a:xfrm>
            <a:off x="8623301" y="4845050"/>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4" name="Straight Connector 393">
            <a:extLst>
              <a:ext uri="{FF2B5EF4-FFF2-40B4-BE49-F238E27FC236}">
                <a16:creationId xmlns:a16="http://schemas.microsoft.com/office/drawing/2014/main" id="{EDC7BF16-54F3-8F08-8C73-ED8549E97EE4}"/>
              </a:ext>
            </a:extLst>
          </p:cNvPr>
          <p:cNvCxnSpPr>
            <a:cxnSpLocks/>
          </p:cNvCxnSpPr>
          <p:nvPr>
            <p:custDataLst>
              <p:tags r:id="rId151"/>
            </p:custDataLst>
          </p:nvPr>
        </p:nvCxnSpPr>
        <p:spPr bwMode="auto">
          <a:xfrm>
            <a:off x="8623301" y="5721350"/>
            <a:ext cx="1111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208C7E4C-7A6D-DAC2-81CA-647F342E0200}"/>
              </a:ext>
            </a:extLst>
          </p:cNvPr>
          <p:cNvCxnSpPr/>
          <p:nvPr>
            <p:custDataLst>
              <p:tags r:id="rId152"/>
            </p:custDataLst>
          </p:nvPr>
        </p:nvCxnSpPr>
        <p:spPr bwMode="auto">
          <a:xfrm>
            <a:off x="89201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6A11ABA1-1378-6B2C-2A41-285D0EE82D3A}"/>
              </a:ext>
            </a:extLst>
          </p:cNvPr>
          <p:cNvCxnSpPr/>
          <p:nvPr>
            <p:custDataLst>
              <p:tags r:id="rId153"/>
            </p:custDataLst>
          </p:nvPr>
        </p:nvCxnSpPr>
        <p:spPr bwMode="auto">
          <a:xfrm>
            <a:off x="8920164" y="4857750"/>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F974F2E0-F514-C322-9D5E-B764CF8D738A}"/>
              </a:ext>
            </a:extLst>
          </p:cNvPr>
          <p:cNvCxnSpPr/>
          <p:nvPr>
            <p:custDataLst>
              <p:tags r:id="rId154"/>
            </p:custDataLst>
          </p:nvPr>
        </p:nvCxnSpPr>
        <p:spPr bwMode="auto">
          <a:xfrm>
            <a:off x="8920164" y="5756275"/>
            <a:ext cx="111125"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 name="Chart 7">
            <a:extLst>
              <a:ext uri="{FF2B5EF4-FFF2-40B4-BE49-F238E27FC236}">
                <a16:creationId xmlns:a16="http://schemas.microsoft.com/office/drawing/2014/main" id="{B4565E84-6106-F29C-0858-A399FD6378F5}"/>
              </a:ext>
            </a:extLst>
          </p:cNvPr>
          <p:cNvGraphicFramePr/>
          <p:nvPr>
            <p:custDataLst>
              <p:tags r:id="rId155"/>
            </p:custDataLst>
            <p:extLst>
              <p:ext uri="{D42A27DB-BD31-4B8C-83A1-F6EECF244321}">
                <p14:modId xmlns:p14="http://schemas.microsoft.com/office/powerpoint/2010/main" val="1647600380"/>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280"/>
          </a:graphicData>
        </a:graphic>
      </p:graphicFrame>
      <p:cxnSp>
        <p:nvCxnSpPr>
          <p:cNvPr id="545" name="Straight Connector 544">
            <a:extLst>
              <a:ext uri="{FF2B5EF4-FFF2-40B4-BE49-F238E27FC236}">
                <a16:creationId xmlns:a16="http://schemas.microsoft.com/office/drawing/2014/main" id="{D3786D24-AB43-A68D-A522-4D1511A65F01}"/>
              </a:ext>
            </a:extLst>
          </p:cNvPr>
          <p:cNvCxnSpPr/>
          <p:nvPr>
            <p:custDataLst>
              <p:tags r:id="rId156"/>
            </p:custDataLst>
          </p:nvPr>
        </p:nvCxnSpPr>
        <p:spPr bwMode="auto">
          <a:xfrm>
            <a:off x="31654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6" name="Straight Connector 545">
            <a:extLst>
              <a:ext uri="{FF2B5EF4-FFF2-40B4-BE49-F238E27FC236}">
                <a16:creationId xmlns:a16="http://schemas.microsoft.com/office/drawing/2014/main" id="{CA4086F8-F11A-D120-5D74-2930FEC8D643}"/>
              </a:ext>
            </a:extLst>
          </p:cNvPr>
          <p:cNvCxnSpPr/>
          <p:nvPr>
            <p:custDataLst>
              <p:tags r:id="rId157"/>
            </p:custDataLst>
          </p:nvPr>
        </p:nvCxnSpPr>
        <p:spPr bwMode="auto">
          <a:xfrm>
            <a:off x="346233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75FBD992-4940-B378-C670-0C338365C7F3}"/>
              </a:ext>
            </a:extLst>
          </p:cNvPr>
          <p:cNvCxnSpPr/>
          <p:nvPr>
            <p:custDataLst>
              <p:tags r:id="rId158"/>
            </p:custDataLst>
          </p:nvPr>
        </p:nvCxnSpPr>
        <p:spPr bwMode="auto">
          <a:xfrm>
            <a:off x="376078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8" name="Straight Connector 547">
            <a:extLst>
              <a:ext uri="{FF2B5EF4-FFF2-40B4-BE49-F238E27FC236}">
                <a16:creationId xmlns:a16="http://schemas.microsoft.com/office/drawing/2014/main" id="{4BC0B360-0262-271B-6AD8-232A02B1B4A1}"/>
              </a:ext>
            </a:extLst>
          </p:cNvPr>
          <p:cNvCxnSpPr/>
          <p:nvPr>
            <p:custDataLst>
              <p:tags r:id="rId159"/>
            </p:custDataLst>
          </p:nvPr>
        </p:nvCxnSpPr>
        <p:spPr bwMode="auto">
          <a:xfrm>
            <a:off x="405923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EA486540-AF0A-A256-844D-953A7E07F924}"/>
              </a:ext>
            </a:extLst>
          </p:cNvPr>
          <p:cNvCxnSpPr/>
          <p:nvPr>
            <p:custDataLst>
              <p:tags r:id="rId160"/>
            </p:custDataLst>
          </p:nvPr>
        </p:nvCxnSpPr>
        <p:spPr bwMode="auto">
          <a:xfrm>
            <a:off x="435610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id="{C88A4ACD-EACB-C1DE-2110-80F86F5E05B3}"/>
              </a:ext>
            </a:extLst>
          </p:cNvPr>
          <p:cNvCxnSpPr/>
          <p:nvPr>
            <p:custDataLst>
              <p:tags r:id="rId161"/>
            </p:custDataLst>
          </p:nvPr>
        </p:nvCxnSpPr>
        <p:spPr bwMode="auto">
          <a:xfrm>
            <a:off x="465455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1" name="Straight Connector 550">
            <a:extLst>
              <a:ext uri="{FF2B5EF4-FFF2-40B4-BE49-F238E27FC236}">
                <a16:creationId xmlns:a16="http://schemas.microsoft.com/office/drawing/2014/main" id="{485F53FC-F684-C67B-15DF-D72535B94467}"/>
              </a:ext>
            </a:extLst>
          </p:cNvPr>
          <p:cNvCxnSpPr/>
          <p:nvPr>
            <p:custDataLst>
              <p:tags r:id="rId162"/>
            </p:custDataLst>
          </p:nvPr>
        </p:nvCxnSpPr>
        <p:spPr bwMode="auto">
          <a:xfrm>
            <a:off x="495300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2" name="Straight Connector 551">
            <a:extLst>
              <a:ext uri="{FF2B5EF4-FFF2-40B4-BE49-F238E27FC236}">
                <a16:creationId xmlns:a16="http://schemas.microsoft.com/office/drawing/2014/main" id="{2EF851C2-0759-7707-AEFA-06E5FC26FBDF}"/>
              </a:ext>
            </a:extLst>
          </p:cNvPr>
          <p:cNvCxnSpPr/>
          <p:nvPr>
            <p:custDataLst>
              <p:tags r:id="rId163"/>
            </p:custDataLst>
          </p:nvPr>
        </p:nvCxnSpPr>
        <p:spPr bwMode="auto">
          <a:xfrm>
            <a:off x="525145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3" name="Straight Connector 552">
            <a:extLst>
              <a:ext uri="{FF2B5EF4-FFF2-40B4-BE49-F238E27FC236}">
                <a16:creationId xmlns:a16="http://schemas.microsoft.com/office/drawing/2014/main" id="{1DE758AD-2A12-8FC3-7B6C-044EC81BACD1}"/>
              </a:ext>
            </a:extLst>
          </p:cNvPr>
          <p:cNvCxnSpPr/>
          <p:nvPr>
            <p:custDataLst>
              <p:tags r:id="rId164"/>
            </p:custDataLst>
          </p:nvPr>
        </p:nvCxnSpPr>
        <p:spPr bwMode="auto">
          <a:xfrm>
            <a:off x="5548313" y="47720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4" name="Straight Connector 553">
            <a:extLst>
              <a:ext uri="{FF2B5EF4-FFF2-40B4-BE49-F238E27FC236}">
                <a16:creationId xmlns:a16="http://schemas.microsoft.com/office/drawing/2014/main" id="{A532E8F1-2B2C-4B87-5B30-E93ADE0B8586}"/>
              </a:ext>
            </a:extLst>
          </p:cNvPr>
          <p:cNvCxnSpPr/>
          <p:nvPr>
            <p:custDataLst>
              <p:tags r:id="rId165"/>
            </p:custDataLst>
          </p:nvPr>
        </p:nvCxnSpPr>
        <p:spPr bwMode="auto">
          <a:xfrm>
            <a:off x="5846763" y="47720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5" name="Straight Connector 554">
            <a:extLst>
              <a:ext uri="{FF2B5EF4-FFF2-40B4-BE49-F238E27FC236}">
                <a16:creationId xmlns:a16="http://schemas.microsoft.com/office/drawing/2014/main" id="{FADFDD64-EC72-4497-69D1-27F0CAD33E23}"/>
              </a:ext>
            </a:extLst>
          </p:cNvPr>
          <p:cNvCxnSpPr/>
          <p:nvPr>
            <p:custDataLst>
              <p:tags r:id="rId166"/>
            </p:custDataLst>
          </p:nvPr>
        </p:nvCxnSpPr>
        <p:spPr bwMode="auto">
          <a:xfrm>
            <a:off x="6145213" y="47720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433788AF-941D-BCE1-39E5-87B17E200E8F}"/>
              </a:ext>
            </a:extLst>
          </p:cNvPr>
          <p:cNvCxnSpPr/>
          <p:nvPr>
            <p:custDataLst>
              <p:tags r:id="rId167"/>
            </p:custDataLst>
          </p:nvPr>
        </p:nvCxnSpPr>
        <p:spPr bwMode="auto">
          <a:xfrm>
            <a:off x="674052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8" name="Straight Connector 557">
            <a:extLst>
              <a:ext uri="{FF2B5EF4-FFF2-40B4-BE49-F238E27FC236}">
                <a16:creationId xmlns:a16="http://schemas.microsoft.com/office/drawing/2014/main" id="{FBC96B5F-2C1C-3277-172F-92CD448F0CC5}"/>
              </a:ext>
            </a:extLst>
          </p:cNvPr>
          <p:cNvCxnSpPr/>
          <p:nvPr>
            <p:custDataLst>
              <p:tags r:id="rId168"/>
            </p:custDataLst>
          </p:nvPr>
        </p:nvCxnSpPr>
        <p:spPr bwMode="auto">
          <a:xfrm>
            <a:off x="703897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id="{6CD6835E-B995-58E7-5708-E41550E8E92E}"/>
              </a:ext>
            </a:extLst>
          </p:cNvPr>
          <p:cNvCxnSpPr/>
          <p:nvPr>
            <p:custDataLst>
              <p:tags r:id="rId169"/>
            </p:custDataLst>
          </p:nvPr>
        </p:nvCxnSpPr>
        <p:spPr bwMode="auto">
          <a:xfrm>
            <a:off x="733742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id="{70573788-6D24-6DCB-CDB4-A305A6113F8F}"/>
              </a:ext>
            </a:extLst>
          </p:cNvPr>
          <p:cNvCxnSpPr/>
          <p:nvPr>
            <p:custDataLst>
              <p:tags r:id="rId170"/>
            </p:custDataLst>
          </p:nvPr>
        </p:nvCxnSpPr>
        <p:spPr bwMode="auto">
          <a:xfrm>
            <a:off x="7634288"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5741BDCC-94AD-7050-6C07-8A460C090861}"/>
              </a:ext>
            </a:extLst>
          </p:cNvPr>
          <p:cNvCxnSpPr/>
          <p:nvPr>
            <p:custDataLst>
              <p:tags r:id="rId171"/>
            </p:custDataLst>
          </p:nvPr>
        </p:nvCxnSpPr>
        <p:spPr bwMode="auto">
          <a:xfrm>
            <a:off x="7932738"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6D2B477E-6147-E5CB-2F50-7F22478196C7}"/>
              </a:ext>
            </a:extLst>
          </p:cNvPr>
          <p:cNvCxnSpPr/>
          <p:nvPr>
            <p:custDataLst>
              <p:tags r:id="rId172"/>
            </p:custDataLst>
          </p:nvPr>
        </p:nvCxnSpPr>
        <p:spPr bwMode="auto">
          <a:xfrm>
            <a:off x="8231188"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6" name="Straight Connector 555">
            <a:extLst>
              <a:ext uri="{FF2B5EF4-FFF2-40B4-BE49-F238E27FC236}">
                <a16:creationId xmlns:a16="http://schemas.microsoft.com/office/drawing/2014/main" id="{48124762-F92F-717B-8DA5-7F2D194445F7}"/>
              </a:ext>
            </a:extLst>
          </p:cNvPr>
          <p:cNvCxnSpPr/>
          <p:nvPr>
            <p:custDataLst>
              <p:tags r:id="rId173"/>
            </p:custDataLst>
          </p:nvPr>
        </p:nvCxnSpPr>
        <p:spPr bwMode="auto">
          <a:xfrm>
            <a:off x="644207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316BAD2F-9847-DB6D-7E34-A99EF80E7F7A}"/>
              </a:ext>
            </a:extLst>
          </p:cNvPr>
          <p:cNvCxnSpPr/>
          <p:nvPr>
            <p:custDataLst>
              <p:tags r:id="rId174"/>
            </p:custDataLst>
          </p:nvPr>
        </p:nvCxnSpPr>
        <p:spPr bwMode="auto">
          <a:xfrm>
            <a:off x="85296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B30CEA45-6A0B-BFA0-A397-4A99A7BA65B2}"/>
              </a:ext>
            </a:extLst>
          </p:cNvPr>
          <p:cNvCxnSpPr/>
          <p:nvPr>
            <p:custDataLst>
              <p:tags r:id="rId175"/>
            </p:custDataLst>
          </p:nvPr>
        </p:nvCxnSpPr>
        <p:spPr bwMode="auto">
          <a:xfrm>
            <a:off x="882650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3" name="Straight Connector 572">
            <a:extLst>
              <a:ext uri="{FF2B5EF4-FFF2-40B4-BE49-F238E27FC236}">
                <a16:creationId xmlns:a16="http://schemas.microsoft.com/office/drawing/2014/main" id="{07E877BF-4E9E-BE4E-B4E3-FD79514307E3}"/>
              </a:ext>
            </a:extLst>
          </p:cNvPr>
          <p:cNvCxnSpPr/>
          <p:nvPr>
            <p:custDataLst>
              <p:tags r:id="rId176"/>
            </p:custDataLst>
          </p:nvPr>
        </p:nvCxnSpPr>
        <p:spPr bwMode="auto">
          <a:xfrm>
            <a:off x="912495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92B69D99-EB24-5D52-C031-AF71FDBE29B5}"/>
              </a:ext>
            </a:extLst>
          </p:cNvPr>
          <p:cNvCxnSpPr/>
          <p:nvPr>
            <p:custDataLst>
              <p:tags r:id="rId177"/>
            </p:custDataLst>
          </p:nvPr>
        </p:nvCxnSpPr>
        <p:spPr bwMode="auto">
          <a:xfrm>
            <a:off x="25685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7" name="Straight Connector 536">
            <a:extLst>
              <a:ext uri="{FF2B5EF4-FFF2-40B4-BE49-F238E27FC236}">
                <a16:creationId xmlns:a16="http://schemas.microsoft.com/office/drawing/2014/main" id="{8A5B2D12-2BFA-FA8F-3AD0-4E6999D28019}"/>
              </a:ext>
            </a:extLst>
          </p:cNvPr>
          <p:cNvCxnSpPr/>
          <p:nvPr>
            <p:custDataLst>
              <p:tags r:id="rId178"/>
            </p:custDataLst>
          </p:nvPr>
        </p:nvCxnSpPr>
        <p:spPr bwMode="auto">
          <a:xfrm>
            <a:off x="78105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id="{65956868-31F9-14C9-F678-948503B32641}"/>
              </a:ext>
            </a:extLst>
          </p:cNvPr>
          <p:cNvCxnSpPr/>
          <p:nvPr>
            <p:custDataLst>
              <p:tags r:id="rId179"/>
            </p:custDataLst>
          </p:nvPr>
        </p:nvCxnSpPr>
        <p:spPr bwMode="auto">
          <a:xfrm>
            <a:off x="1077913"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id="{A45D1711-5EE3-1BDC-A0AC-D2D51C703044}"/>
              </a:ext>
            </a:extLst>
          </p:cNvPr>
          <p:cNvCxnSpPr/>
          <p:nvPr>
            <p:custDataLst>
              <p:tags r:id="rId180"/>
            </p:custDataLst>
          </p:nvPr>
        </p:nvCxnSpPr>
        <p:spPr bwMode="auto">
          <a:xfrm>
            <a:off x="13763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id="{085BF30C-2074-94A9-AC9C-6707A8AFED7C}"/>
              </a:ext>
            </a:extLst>
          </p:cNvPr>
          <p:cNvCxnSpPr/>
          <p:nvPr>
            <p:custDataLst>
              <p:tags r:id="rId181"/>
            </p:custDataLst>
          </p:nvPr>
        </p:nvCxnSpPr>
        <p:spPr bwMode="auto">
          <a:xfrm>
            <a:off x="1674813" y="4772024"/>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2E8B9961-12AB-C89A-482F-C77173C115A2}"/>
              </a:ext>
            </a:extLst>
          </p:cNvPr>
          <p:cNvCxnSpPr/>
          <p:nvPr>
            <p:custDataLst>
              <p:tags r:id="rId182"/>
            </p:custDataLst>
          </p:nvPr>
        </p:nvCxnSpPr>
        <p:spPr bwMode="auto">
          <a:xfrm>
            <a:off x="19732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2" name="Straight Connector 541">
            <a:extLst>
              <a:ext uri="{FF2B5EF4-FFF2-40B4-BE49-F238E27FC236}">
                <a16:creationId xmlns:a16="http://schemas.microsoft.com/office/drawing/2014/main" id="{26510090-D90A-971F-FE64-6502152F6659}"/>
              </a:ext>
            </a:extLst>
          </p:cNvPr>
          <p:cNvCxnSpPr/>
          <p:nvPr>
            <p:custDataLst>
              <p:tags r:id="rId183"/>
            </p:custDataLst>
          </p:nvPr>
        </p:nvCxnSpPr>
        <p:spPr bwMode="auto">
          <a:xfrm>
            <a:off x="227012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2E68D358-546D-22C2-1795-13DEC0BF7909}"/>
              </a:ext>
            </a:extLst>
          </p:cNvPr>
          <p:cNvCxnSpPr/>
          <p:nvPr>
            <p:custDataLst>
              <p:tags r:id="rId184"/>
            </p:custDataLst>
          </p:nvPr>
        </p:nvCxnSpPr>
        <p:spPr bwMode="auto">
          <a:xfrm>
            <a:off x="286702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6" name="テキスト プレースホルダ 9">
            <a:extLst>
              <a:ext uri="{FF2B5EF4-FFF2-40B4-BE49-F238E27FC236}">
                <a16:creationId xmlns:a16="http://schemas.microsoft.com/office/drawing/2014/main" id="{7BF19FA4-7853-1687-5BA1-00AAB83EFDE4}"/>
              </a:ext>
            </a:extLst>
          </p:cNvPr>
          <p:cNvSpPr>
            <a:spLocks/>
          </p:cNvSpPr>
          <p:nvPr>
            <p:custDataLst>
              <p:tags r:id="rId185"/>
            </p:custDataLst>
          </p:nvPr>
        </p:nvSpPr>
        <p:spPr bwMode="gray">
          <a:xfrm>
            <a:off x="8985250"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DEA811-66F3-41CD-81D9-EF28998B28D9}" type="datetime'''''2''8''''''.''''''2'''''''''''''''''''''''''''''''''''''''">
              <a:rPr lang="ja-JP" altLang="en-US" sz="1000" smtClean="0">
                <a:solidFill>
                  <a:schemeClr val="bg1"/>
                </a:solidFill>
                <a:effectLst/>
                <a:sym typeface="+mn-lt"/>
              </a:rPr>
              <a:pPr marL="0" lvl="0" indent="0" algn="ctr">
                <a:spcBef>
                  <a:spcPct val="0"/>
                </a:spcBef>
                <a:buNone/>
              </a:pPr>
              <a:t>28.2</a:t>
            </a:fld>
            <a:endParaRPr kumimoji="1" lang="ja-JP" altLang="en-US" sz="1000" dirty="0">
              <a:solidFill>
                <a:schemeClr val="bg1"/>
              </a:solidFill>
              <a:sym typeface="+mn-lt"/>
            </a:endParaRPr>
          </a:p>
        </p:txBody>
      </p:sp>
      <p:sp>
        <p:nvSpPr>
          <p:cNvPr id="605" name="テキスト プレースホルダ 9">
            <a:extLst>
              <a:ext uri="{FF2B5EF4-FFF2-40B4-BE49-F238E27FC236}">
                <a16:creationId xmlns:a16="http://schemas.microsoft.com/office/drawing/2014/main" id="{61F0E4B6-8A77-8C04-F1E8-967EC9302265}"/>
              </a:ext>
            </a:extLst>
          </p:cNvPr>
          <p:cNvSpPr>
            <a:spLocks/>
          </p:cNvSpPr>
          <p:nvPr>
            <p:custDataLst>
              <p:tags r:id="rId186"/>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99033F-72C9-44BA-B289-F57461198766}" type="datetime'''''''''''''''''''''''5''''''''''0'''">
              <a:rPr lang="ja-JP" altLang="en-US" sz="1000" smtClean="0"/>
              <a:pPr/>
              <a:t>50</a:t>
            </a:fld>
            <a:endParaRPr kumimoji="1" lang="ja-JP" altLang="en-US" sz="1000" dirty="0">
              <a:sym typeface="+mn-lt"/>
            </a:endParaRPr>
          </a:p>
        </p:txBody>
      </p:sp>
      <p:sp>
        <p:nvSpPr>
          <p:cNvPr id="125" name="Text Placeholder 12"/>
          <p:cNvSpPr>
            <a:spLocks/>
          </p:cNvSpPr>
          <p:nvPr>
            <p:custDataLst>
              <p:tags r:id="rId187"/>
            </p:custDataLst>
          </p:nvPr>
        </p:nvSpPr>
        <p:spPr bwMode="auto">
          <a:xfrm>
            <a:off x="9320213"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p:cNvSpPr>
          <p:nvPr>
            <p:custDataLst>
              <p:tags r:id="rId188"/>
            </p:custDataLst>
          </p:nvPr>
        </p:nvSpPr>
        <p:spPr bwMode="auto">
          <a:xfrm>
            <a:off x="9320213" y="52641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p:cNvSpPr>
          <p:nvPr>
            <p:custDataLst>
              <p:tags r:id="rId189"/>
            </p:custDataLst>
          </p:nvPr>
        </p:nvSpPr>
        <p:spPr bwMode="auto">
          <a:xfrm>
            <a:off x="9320213" y="59261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50" name="テキスト プレースホルダ 9">
            <a:extLst>
              <a:ext uri="{FF2B5EF4-FFF2-40B4-BE49-F238E27FC236}">
                <a16:creationId xmlns:a16="http://schemas.microsoft.com/office/drawing/2014/main" id="{97B50EEF-D3D6-D12E-E15C-856CC6A182F8}"/>
              </a:ext>
            </a:extLst>
          </p:cNvPr>
          <p:cNvSpPr>
            <a:spLocks/>
          </p:cNvSpPr>
          <p:nvPr>
            <p:custDataLst>
              <p:tags r:id="rId190"/>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2BBA5C-5274-4BC8-B183-78CE8BF62549}" type="datetime'''''''''''''''''''2''''''''''''4'''''''''''''''">
              <a:rPr lang="ja-JP" altLang="en-US" sz="1000" smtClean="0"/>
              <a:pPr/>
              <a:t>24</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7C3169E8-D46F-EFCF-B4BA-80D727E429BC}"/>
              </a:ext>
            </a:extLst>
          </p:cNvPr>
          <p:cNvSpPr>
            <a:spLocks/>
          </p:cNvSpPr>
          <p:nvPr>
            <p:custDataLst>
              <p:tags r:id="rId191"/>
            </p:custDataLst>
          </p:nvPr>
        </p:nvSpPr>
        <p:spPr bwMode="gray">
          <a:xfrm>
            <a:off x="7793038" y="5865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7FADD0-6BC0-42FB-B4D0-AD2E6FD79F2A}" type="datetime'''''''''''3''''''''6''''''''''''''''''''''''''''.''8'">
              <a:rPr lang="ja-JP" altLang="en-US" sz="1000" smtClean="0">
                <a:solidFill>
                  <a:schemeClr val="bg1"/>
                </a:solidFill>
                <a:effectLst/>
              </a:rPr>
              <a:pPr/>
              <a:t>36.8</a:t>
            </a:fld>
            <a:endParaRPr kumimoji="1" lang="ja-JP" altLang="en-US" sz="1000" dirty="0">
              <a:solidFill>
                <a:schemeClr val="bg1"/>
              </a:solidFill>
              <a:sym typeface="+mn-lt"/>
            </a:endParaRPr>
          </a:p>
        </p:txBody>
      </p:sp>
      <p:sp>
        <p:nvSpPr>
          <p:cNvPr id="450" name="テキスト プレースホルダ 9">
            <a:extLst>
              <a:ext uri="{FF2B5EF4-FFF2-40B4-BE49-F238E27FC236}">
                <a16:creationId xmlns:a16="http://schemas.microsoft.com/office/drawing/2014/main" id="{F2BA1EC1-FC6B-E97D-847E-D313BEA51B33}"/>
              </a:ext>
            </a:extLst>
          </p:cNvPr>
          <p:cNvSpPr>
            <a:spLocks/>
          </p:cNvSpPr>
          <p:nvPr>
            <p:custDataLst>
              <p:tags r:id="rId192"/>
            </p:custDataLst>
          </p:nvPr>
        </p:nvSpPr>
        <p:spPr bwMode="gray">
          <a:xfrm>
            <a:off x="7793038" y="5184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2FA367-0328-4095-88CA-578B45A465BD}" type="datetime'6''0''''''''''''''''''''.''2'''''''''''''''''''''''''''''''''">
              <a:rPr lang="ja-JP" altLang="en-US" sz="1000" smtClean="0">
                <a:effectLst/>
              </a:rPr>
              <a:pPr/>
              <a:t>60.2</a:t>
            </a:fld>
            <a:endParaRPr kumimoji="1" lang="ja-JP" altLang="en-US" sz="1000" dirty="0">
              <a:sym typeface="+mn-lt"/>
            </a:endParaRPr>
          </a:p>
        </p:txBody>
      </p:sp>
      <p:sp>
        <p:nvSpPr>
          <p:cNvPr id="602" name="テキスト プレースホルダ 9">
            <a:extLst>
              <a:ext uri="{FF2B5EF4-FFF2-40B4-BE49-F238E27FC236}">
                <a16:creationId xmlns:a16="http://schemas.microsoft.com/office/drawing/2014/main" id="{6A823E95-675D-519C-3CF4-5B679F57395D}"/>
              </a:ext>
            </a:extLst>
          </p:cNvPr>
          <p:cNvSpPr>
            <a:spLocks/>
          </p:cNvSpPr>
          <p:nvPr>
            <p:custDataLst>
              <p:tags r:id="rId193"/>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5C589E-5ED7-4530-8C64-B7EDCA883662}" type="datetime'''2''''''3'''''''''''''''''''''''''''''''''">
              <a:rPr lang="ja-JP" altLang="en-US" sz="1000" smtClean="0"/>
              <a:pPr/>
              <a:t>23</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612012A5-3A57-B0A4-9494-7D9ACEB2376A}"/>
              </a:ext>
            </a:extLst>
          </p:cNvPr>
          <p:cNvSpPr>
            <a:spLocks/>
          </p:cNvSpPr>
          <p:nvPr>
            <p:custDataLst>
              <p:tags r:id="rId194"/>
            </p:custDataLst>
          </p:nvPr>
        </p:nvSpPr>
        <p:spPr bwMode="gray">
          <a:xfrm>
            <a:off x="7494588" y="5861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B44AC3-B351-4B13-96FE-6C73D226F8CB}" type="datetime'''''''''''''''''''''''''''''''''''''''37''.''''''''4'">
              <a:rPr lang="ja-JP" altLang="en-US" sz="1000" smtClean="0">
                <a:solidFill>
                  <a:schemeClr val="bg1"/>
                </a:solidFill>
                <a:effectLst/>
                <a:sym typeface="+mn-lt"/>
              </a:rPr>
              <a:pPr marL="0" lvl="0" indent="0" algn="ctr">
                <a:spcBef>
                  <a:spcPct val="0"/>
                </a:spcBef>
                <a:buNone/>
              </a:pPr>
              <a:t>37.4</a:t>
            </a:fld>
            <a:endParaRPr kumimoji="1" lang="ja-JP" altLang="en-US" sz="1000" dirty="0">
              <a:solidFill>
                <a:schemeClr val="bg1"/>
              </a:solidFill>
              <a:sym typeface="+mn-lt"/>
            </a:endParaRPr>
          </a:p>
        </p:txBody>
      </p:sp>
      <p:sp>
        <p:nvSpPr>
          <p:cNvPr id="529" name="テキスト プレースホルダ 9">
            <a:extLst>
              <a:ext uri="{FF2B5EF4-FFF2-40B4-BE49-F238E27FC236}">
                <a16:creationId xmlns:a16="http://schemas.microsoft.com/office/drawing/2014/main" id="{D55B2836-9967-6503-D6B4-6260B29A4310}"/>
              </a:ext>
            </a:extLst>
          </p:cNvPr>
          <p:cNvSpPr>
            <a:spLocks/>
          </p:cNvSpPr>
          <p:nvPr>
            <p:custDataLst>
              <p:tags r:id="rId195"/>
            </p:custDataLst>
          </p:nvPr>
        </p:nvSpPr>
        <p:spPr bwMode="gray">
          <a:xfrm>
            <a:off x="7494588" y="5180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CECC3B-3A0E-4C3A-8941-6D0033A5670C}" type="datetime'''''''5''''''''''''''''''''''''''''''''''9.''''''''''''6'''">
              <a:rPr lang="ja-JP" altLang="en-US" sz="1000" smtClean="0">
                <a:effectLst/>
                <a:sym typeface="+mn-lt"/>
              </a:rPr>
              <a:pPr marL="0" lvl="0" indent="0" algn="ctr">
                <a:spcBef>
                  <a:spcPct val="0"/>
                </a:spcBef>
                <a:buNone/>
              </a:pPr>
              <a:t>59.6</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1DAD9B5D-3558-9232-F91C-FE83AF2C5FAB}"/>
              </a:ext>
            </a:extLst>
          </p:cNvPr>
          <p:cNvSpPr>
            <a:spLocks/>
          </p:cNvSpPr>
          <p:nvPr>
            <p:custDataLst>
              <p:tags r:id="rId196"/>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5D990C-36A7-49A5-999E-81A956EEB0AA}" type="datetime'''''''''''''''''''''''2''''''2'''''''''''''''''''''''">
              <a:rPr lang="ja-JP" altLang="en-US" sz="1000" smtClean="0"/>
              <a:pPr/>
              <a:t>22</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21709B39-D1CF-3E72-1420-CFC0F6EA788E}"/>
              </a:ext>
            </a:extLst>
          </p:cNvPr>
          <p:cNvSpPr>
            <a:spLocks/>
          </p:cNvSpPr>
          <p:nvPr>
            <p:custDataLst>
              <p:tags r:id="rId197"/>
            </p:custDataLst>
          </p:nvPr>
        </p:nvSpPr>
        <p:spPr bwMode="gray">
          <a:xfrm>
            <a:off x="7197725" y="58562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62A1A6-F6F5-4F46-96D8-6119FD1D233A}" type="datetime'''''''3''8''''''''.''''''''''''''''1'''''''''">
              <a:rPr lang="ja-JP" altLang="en-US" sz="1000" smtClean="0">
                <a:solidFill>
                  <a:schemeClr val="bg1"/>
                </a:solidFill>
                <a:effectLst/>
                <a:sym typeface="+mn-lt"/>
              </a:rPr>
              <a:pPr marL="0" lvl="0" indent="0" algn="ctr">
                <a:spcBef>
                  <a:spcPct val="0"/>
                </a:spcBef>
                <a:buNone/>
              </a:pPr>
              <a:t>38.1</a:t>
            </a:fld>
            <a:endParaRPr kumimoji="1" lang="ja-JP" altLang="en-US" sz="1000" dirty="0">
              <a:solidFill>
                <a:schemeClr val="bg1"/>
              </a:solidFill>
              <a:sym typeface="+mn-lt"/>
            </a:endParaRPr>
          </a:p>
        </p:txBody>
      </p:sp>
      <p:sp>
        <p:nvSpPr>
          <p:cNvPr id="96" name="テキスト プレースホルダ 9">
            <a:extLst>
              <a:ext uri="{FF2B5EF4-FFF2-40B4-BE49-F238E27FC236}">
                <a16:creationId xmlns:a16="http://schemas.microsoft.com/office/drawing/2014/main" id="{8A6C91DB-DF2B-E7B0-A8F0-668A88759BC5}"/>
              </a:ext>
            </a:extLst>
          </p:cNvPr>
          <p:cNvSpPr>
            <a:spLocks/>
          </p:cNvSpPr>
          <p:nvPr>
            <p:custDataLst>
              <p:tags r:id="rId198"/>
            </p:custDataLst>
          </p:nvPr>
        </p:nvSpPr>
        <p:spPr bwMode="gray">
          <a:xfrm>
            <a:off x="8091488" y="5189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BF1A9-7E5E-4515-9D66-5AB0A9A3742E}" type="datetime'''''''''''''''''''6''0''.''''''''''''''7'''''''''''">
              <a:rPr lang="ja-JP" altLang="en-US" sz="1000" smtClean="0">
                <a:effectLst/>
              </a:rPr>
              <a:pPr/>
              <a:t>60.7</a:t>
            </a:fld>
            <a:endParaRPr kumimoji="1" lang="ja-JP" altLang="en-US" sz="1000" dirty="0">
              <a:sym typeface="+mn-lt"/>
            </a:endParaRPr>
          </a:p>
        </p:txBody>
      </p:sp>
      <p:sp>
        <p:nvSpPr>
          <p:cNvPr id="527" name="テキスト プレースホルダ 9">
            <a:extLst>
              <a:ext uri="{FF2B5EF4-FFF2-40B4-BE49-F238E27FC236}">
                <a16:creationId xmlns:a16="http://schemas.microsoft.com/office/drawing/2014/main" id="{E06E2F33-7D9E-D1AA-E920-1D3B2D4619D2}"/>
              </a:ext>
            </a:extLst>
          </p:cNvPr>
          <p:cNvSpPr>
            <a:spLocks/>
          </p:cNvSpPr>
          <p:nvPr>
            <p:custDataLst>
              <p:tags r:id="rId199"/>
            </p:custDataLst>
          </p:nvPr>
        </p:nvSpPr>
        <p:spPr bwMode="gray">
          <a:xfrm>
            <a:off x="7197725" y="5175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3860D4-4FBA-4981-A16E-4A7638D0A99B}" type="datetime'''''''''''''5''''''''''''''''''''9.1'''''">
              <a:rPr lang="ja-JP" altLang="en-US" sz="1000" smtClean="0">
                <a:effectLst/>
                <a:sym typeface="+mn-lt"/>
              </a:rPr>
              <a:pPr marL="0" lvl="0" indent="0" algn="ctr">
                <a:spcBef>
                  <a:spcPct val="0"/>
                </a:spcBef>
                <a:buNone/>
              </a:pPr>
              <a:t>59.1</a:t>
            </a:fld>
            <a:endParaRPr kumimoji="1" lang="ja-JP" altLang="en-US" sz="1000" dirty="0">
              <a:sym typeface="+mn-lt"/>
            </a:endParaRPr>
          </a:p>
        </p:txBody>
      </p:sp>
      <p:sp>
        <p:nvSpPr>
          <p:cNvPr id="600" name="テキスト プレースホルダ 9">
            <a:extLst>
              <a:ext uri="{FF2B5EF4-FFF2-40B4-BE49-F238E27FC236}">
                <a16:creationId xmlns:a16="http://schemas.microsoft.com/office/drawing/2014/main" id="{F149FD1A-0824-AB98-3429-A3FC9A1D1790}"/>
              </a:ext>
            </a:extLst>
          </p:cNvPr>
          <p:cNvSpPr>
            <a:spLocks/>
          </p:cNvSpPr>
          <p:nvPr>
            <p:custDataLst>
              <p:tags r:id="rId200"/>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45609-1C24-4A6F-9AE7-F1D45187620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26" name="テキスト プレースホルダ 9">
            <a:extLst>
              <a:ext uri="{FF2B5EF4-FFF2-40B4-BE49-F238E27FC236}">
                <a16:creationId xmlns:a16="http://schemas.microsoft.com/office/drawing/2014/main" id="{4736B121-2460-1459-615C-F72736FAA57D}"/>
              </a:ext>
            </a:extLst>
          </p:cNvPr>
          <p:cNvSpPr>
            <a:spLocks/>
          </p:cNvSpPr>
          <p:nvPr>
            <p:custDataLst>
              <p:tags r:id="rId201"/>
            </p:custDataLst>
          </p:nvPr>
        </p:nvSpPr>
        <p:spPr bwMode="gray">
          <a:xfrm>
            <a:off x="6899275" y="5853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33175-0E0E-4A6C-99CB-34E91D90E3D6}" type="datetime'''''3''''''''''''''8''''''''''''''''''.''''''7'''">
              <a:rPr lang="ja-JP" altLang="en-US" sz="1000" smtClean="0">
                <a:solidFill>
                  <a:schemeClr val="bg1"/>
                </a:solidFill>
                <a:effectLst/>
                <a:sym typeface="+mn-lt"/>
              </a:rPr>
              <a:pPr marL="0" lvl="0" indent="0" algn="ctr">
                <a:spcBef>
                  <a:spcPct val="0"/>
                </a:spcBef>
                <a:buNone/>
              </a:pPr>
              <a:t>38.7</a:t>
            </a:fld>
            <a:endParaRPr kumimoji="1" lang="ja-JP" altLang="en-US" sz="1000" dirty="0">
              <a:solidFill>
                <a:schemeClr val="bg1"/>
              </a:solidFill>
              <a:sym typeface="+mn-lt"/>
            </a:endParaRPr>
          </a:p>
        </p:txBody>
      </p:sp>
      <p:sp>
        <p:nvSpPr>
          <p:cNvPr id="525" name="テキスト プレースホルダ 9">
            <a:extLst>
              <a:ext uri="{FF2B5EF4-FFF2-40B4-BE49-F238E27FC236}">
                <a16:creationId xmlns:a16="http://schemas.microsoft.com/office/drawing/2014/main" id="{A447D199-2BF7-03F1-76DF-F2F4889E4DC7}"/>
              </a:ext>
            </a:extLst>
          </p:cNvPr>
          <p:cNvSpPr>
            <a:spLocks/>
          </p:cNvSpPr>
          <p:nvPr>
            <p:custDataLst>
              <p:tags r:id="rId202"/>
            </p:custDataLst>
          </p:nvPr>
        </p:nvSpPr>
        <p:spPr bwMode="gray">
          <a:xfrm>
            <a:off x="6899275" y="5170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A77383-BDC0-4FA9-9FF0-3108597D44D6}" type="datetime'5''8''''.''''''''''''''''''''''''''''''5'''">
              <a:rPr lang="ja-JP" altLang="en-US" sz="1000" smtClean="0">
                <a:effectLst/>
                <a:sym typeface="+mn-lt"/>
              </a:rPr>
              <a:pPr marL="0" lvl="0" indent="0" algn="ctr">
                <a:spcBef>
                  <a:spcPct val="0"/>
                </a:spcBef>
                <a:buNone/>
              </a:pPr>
              <a:t>58.5</a:t>
            </a:fld>
            <a:endParaRPr kumimoji="1" lang="ja-JP" altLang="en-US" sz="1000" dirty="0">
              <a:sym typeface="+mn-lt"/>
            </a:endParaRPr>
          </a:p>
        </p:txBody>
      </p:sp>
      <p:sp>
        <p:nvSpPr>
          <p:cNvPr id="599" name="テキスト プレースホルダ 9">
            <a:extLst>
              <a:ext uri="{FF2B5EF4-FFF2-40B4-BE49-F238E27FC236}">
                <a16:creationId xmlns:a16="http://schemas.microsoft.com/office/drawing/2014/main" id="{49325BF9-A959-AE43-7AB3-5D237BC64CE8}"/>
              </a:ext>
            </a:extLst>
          </p:cNvPr>
          <p:cNvSpPr>
            <a:spLocks/>
          </p:cNvSpPr>
          <p:nvPr>
            <p:custDataLst>
              <p:tags r:id="rId203"/>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AC7AB-4845-49F5-96C9-9457A061F29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1F1055C1-D8B8-4ADD-E6DE-266551FDDCED}"/>
              </a:ext>
            </a:extLst>
          </p:cNvPr>
          <p:cNvSpPr>
            <a:spLocks/>
          </p:cNvSpPr>
          <p:nvPr>
            <p:custDataLst>
              <p:tags r:id="rId204"/>
            </p:custDataLst>
          </p:nvPr>
        </p:nvSpPr>
        <p:spPr bwMode="gray">
          <a:xfrm>
            <a:off x="6600825" y="58483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15BA46-775A-464A-8192-43B9CDBB799C}" type="datetime'''3''''''''''9''''''''''.3'''''''''''''">
              <a:rPr lang="ja-JP" altLang="en-US" sz="1000" smtClean="0">
                <a:solidFill>
                  <a:schemeClr val="bg1"/>
                </a:solidFill>
                <a:effectLst/>
                <a:sym typeface="+mn-lt"/>
              </a:rPr>
              <a:pPr marL="0" lvl="0" indent="0" algn="ctr">
                <a:spcBef>
                  <a:spcPct val="0"/>
                </a:spcBef>
                <a:buNone/>
              </a:pPr>
              <a:t>39.3</a:t>
            </a:fld>
            <a:endParaRPr kumimoji="1" lang="ja-JP" altLang="en-US" sz="1000" dirty="0">
              <a:solidFill>
                <a:schemeClr val="bg1"/>
              </a:solidFill>
              <a:sym typeface="+mn-lt"/>
            </a:endParaRPr>
          </a:p>
        </p:txBody>
      </p:sp>
      <p:sp>
        <p:nvSpPr>
          <p:cNvPr id="523" name="テキスト プレースホルダ 9">
            <a:extLst>
              <a:ext uri="{FF2B5EF4-FFF2-40B4-BE49-F238E27FC236}">
                <a16:creationId xmlns:a16="http://schemas.microsoft.com/office/drawing/2014/main" id="{303A5076-14F1-3642-A12C-6B8BB07FBBCD}"/>
              </a:ext>
            </a:extLst>
          </p:cNvPr>
          <p:cNvSpPr>
            <a:spLocks/>
          </p:cNvSpPr>
          <p:nvPr>
            <p:custDataLst>
              <p:tags r:id="rId205"/>
            </p:custDataLst>
          </p:nvPr>
        </p:nvSpPr>
        <p:spPr bwMode="gray">
          <a:xfrm>
            <a:off x="6600825" y="5165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ADB71-D38C-487C-A537-5CEE12B1C5D0}" type="datetime'''''''''''''''''''''''''''''''''''''5''''''7.''9'''''">
              <a:rPr lang="ja-JP" altLang="en-US" sz="1000" smtClean="0">
                <a:effectLst/>
                <a:sym typeface="+mn-lt"/>
              </a:rPr>
              <a:pPr marL="0" lvl="0" indent="0" algn="ctr">
                <a:spcBef>
                  <a:spcPct val="0"/>
                </a:spcBef>
                <a:buNone/>
              </a:pPr>
              <a:t>57.9</a:t>
            </a:fld>
            <a:endParaRPr kumimoji="1" lang="ja-JP" altLang="en-US" sz="1000" dirty="0">
              <a:sym typeface="+mn-lt"/>
            </a:endParaRPr>
          </a:p>
        </p:txBody>
      </p:sp>
      <p:sp>
        <p:nvSpPr>
          <p:cNvPr id="598" name="テキスト プレースホルダ 9">
            <a:extLst>
              <a:ext uri="{FF2B5EF4-FFF2-40B4-BE49-F238E27FC236}">
                <a16:creationId xmlns:a16="http://schemas.microsoft.com/office/drawing/2014/main" id="{1907BDCB-A25E-2B73-426D-F8B5E2A36708}"/>
              </a:ext>
            </a:extLst>
          </p:cNvPr>
          <p:cNvSpPr>
            <a:spLocks/>
          </p:cNvSpPr>
          <p:nvPr>
            <p:custDataLst>
              <p:tags r:id="rId206"/>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E4E602-2E2B-4A4C-BA32-B1C2551F9B4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22" name="テキスト プレースホルダ 9">
            <a:extLst>
              <a:ext uri="{FF2B5EF4-FFF2-40B4-BE49-F238E27FC236}">
                <a16:creationId xmlns:a16="http://schemas.microsoft.com/office/drawing/2014/main" id="{FB529A69-83E0-F303-8314-E52E22BE1CFA}"/>
              </a:ext>
            </a:extLst>
          </p:cNvPr>
          <p:cNvSpPr>
            <a:spLocks/>
          </p:cNvSpPr>
          <p:nvPr>
            <p:custDataLst>
              <p:tags r:id="rId207"/>
            </p:custDataLst>
          </p:nvPr>
        </p:nvSpPr>
        <p:spPr bwMode="gray">
          <a:xfrm>
            <a:off x="6302375" y="58435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F5728D-FD93-4FBC-BBAE-E09E86D39B31}" type="datetime'''3''''''9''''.''''''''''''''''9'''''''''''">
              <a:rPr lang="ja-JP" altLang="en-US" sz="1000" smtClean="0">
                <a:solidFill>
                  <a:schemeClr val="bg1"/>
                </a:solidFill>
                <a:effectLst/>
                <a:sym typeface="+mn-lt"/>
              </a:rPr>
              <a:pPr marL="0" lvl="0" indent="0" algn="ctr">
                <a:spcBef>
                  <a:spcPct val="0"/>
                </a:spcBef>
                <a:buNone/>
              </a:pPr>
              <a:t>39.9</a:t>
            </a:fld>
            <a:endParaRPr kumimoji="1" lang="ja-JP" altLang="en-US" sz="1000" dirty="0">
              <a:solidFill>
                <a:schemeClr val="bg1"/>
              </a:solidFill>
              <a:sym typeface="+mn-lt"/>
            </a:endParaRPr>
          </a:p>
        </p:txBody>
      </p:sp>
      <p:sp>
        <p:nvSpPr>
          <p:cNvPr id="521" name="テキスト プレースホルダ 9">
            <a:extLst>
              <a:ext uri="{FF2B5EF4-FFF2-40B4-BE49-F238E27FC236}">
                <a16:creationId xmlns:a16="http://schemas.microsoft.com/office/drawing/2014/main" id="{D4209342-659C-F146-97FC-8400896BC70D}"/>
              </a:ext>
            </a:extLst>
          </p:cNvPr>
          <p:cNvSpPr>
            <a:spLocks/>
          </p:cNvSpPr>
          <p:nvPr>
            <p:custDataLst>
              <p:tags r:id="rId208"/>
            </p:custDataLst>
          </p:nvPr>
        </p:nvSpPr>
        <p:spPr bwMode="gray">
          <a:xfrm>
            <a:off x="6302375" y="5160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125A2-B040-4BA9-91BE-7B8634C25035}" type="datetime'''''''''''5''''''''''7''''''''''''''''''''''''''.''4'''''">
              <a:rPr lang="ja-JP" altLang="en-US" sz="1000" smtClean="0">
                <a:effectLst/>
                <a:sym typeface="+mn-lt"/>
              </a:rPr>
              <a:pPr marL="0" lvl="0" indent="0" algn="ctr">
                <a:spcBef>
                  <a:spcPct val="0"/>
                </a:spcBef>
                <a:buNone/>
              </a:pPr>
              <a:t>57.4</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A82F7D0F-6727-CDB4-77DA-C266323952F7}"/>
              </a:ext>
            </a:extLst>
          </p:cNvPr>
          <p:cNvSpPr>
            <a:spLocks/>
          </p:cNvSpPr>
          <p:nvPr>
            <p:custDataLst>
              <p:tags r:id="rId209"/>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E15F77-B626-4485-9893-6D359E3AF90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BD614532-F77F-88B3-5C18-B107A7CC594E}"/>
              </a:ext>
            </a:extLst>
          </p:cNvPr>
          <p:cNvSpPr>
            <a:spLocks/>
          </p:cNvSpPr>
          <p:nvPr>
            <p:custDataLst>
              <p:tags r:id="rId210"/>
            </p:custDataLst>
          </p:nvPr>
        </p:nvSpPr>
        <p:spPr bwMode="gray">
          <a:xfrm>
            <a:off x="6005513" y="5840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E7DD7A-C857-4D83-8463-F13E6F734D87}" type="datetime'''''4''''''''''''''''''''0.''''''''''''''''''''''5'">
              <a:rPr lang="ja-JP" altLang="en-US" sz="1000" smtClean="0">
                <a:solidFill>
                  <a:schemeClr val="bg1"/>
                </a:solidFill>
                <a:effectLst/>
                <a:sym typeface="+mn-lt"/>
              </a:rPr>
              <a:pPr marL="0" lvl="0" indent="0" algn="ctr">
                <a:spcBef>
                  <a:spcPct val="0"/>
                </a:spcBef>
                <a:buNone/>
              </a:pPr>
              <a:t>40.5</a:t>
            </a:fld>
            <a:endParaRPr kumimoji="1" lang="ja-JP" altLang="en-US" sz="1000" dirty="0">
              <a:solidFill>
                <a:schemeClr val="bg1"/>
              </a:solidFill>
              <a:sym typeface="+mn-lt"/>
            </a:endParaRPr>
          </a:p>
        </p:txBody>
      </p:sp>
      <p:sp>
        <p:nvSpPr>
          <p:cNvPr id="519" name="テキスト プレースホルダ 9">
            <a:extLst>
              <a:ext uri="{FF2B5EF4-FFF2-40B4-BE49-F238E27FC236}">
                <a16:creationId xmlns:a16="http://schemas.microsoft.com/office/drawing/2014/main" id="{CBD23EED-4EB3-32C2-FB70-25DEDA4DB20A}"/>
              </a:ext>
            </a:extLst>
          </p:cNvPr>
          <p:cNvSpPr>
            <a:spLocks/>
          </p:cNvSpPr>
          <p:nvPr>
            <p:custDataLst>
              <p:tags r:id="rId211"/>
            </p:custDataLst>
          </p:nvPr>
        </p:nvSpPr>
        <p:spPr bwMode="gray">
          <a:xfrm>
            <a:off x="6005513" y="5156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E7A28-C9C0-4787-85F8-2B5722EF5FB6}" type="datetime'''''''''''''''''''''5''''''''6''''''''''''''''''''.''''9'">
              <a:rPr lang="ja-JP" altLang="en-US" sz="1000" smtClean="0">
                <a:effectLst/>
                <a:sym typeface="+mn-lt"/>
              </a:rPr>
              <a:pPr marL="0" lvl="0" indent="0" algn="ctr">
                <a:spcBef>
                  <a:spcPct val="0"/>
                </a:spcBef>
                <a:buNone/>
              </a:pPr>
              <a:t>56.9</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3401BF23-B8DF-A8B3-E427-FCBD3BF7E80B}"/>
              </a:ext>
            </a:extLst>
          </p:cNvPr>
          <p:cNvSpPr>
            <a:spLocks/>
          </p:cNvSpPr>
          <p:nvPr>
            <p:custDataLst>
              <p:tags r:id="rId212"/>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6CF700-DB70-4F0F-A75E-79DF7D7291D9}"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18" name="テキスト プレースホルダ 9">
            <a:extLst>
              <a:ext uri="{FF2B5EF4-FFF2-40B4-BE49-F238E27FC236}">
                <a16:creationId xmlns:a16="http://schemas.microsoft.com/office/drawing/2014/main" id="{1E4534F6-67E5-F159-58B2-C32BD7A8434E}"/>
              </a:ext>
            </a:extLst>
          </p:cNvPr>
          <p:cNvSpPr>
            <a:spLocks/>
          </p:cNvSpPr>
          <p:nvPr>
            <p:custDataLst>
              <p:tags r:id="rId213"/>
            </p:custDataLst>
          </p:nvPr>
        </p:nvSpPr>
        <p:spPr bwMode="gray">
          <a:xfrm>
            <a:off x="5707063" y="5835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29356F-680F-4240-9B8B-7C3D525C5C84}" type="datetime'''''''4''1''''''''''''''''''''''.''''''''''''''''''0'">
              <a:rPr lang="ja-JP" altLang="en-US" sz="1000" smtClean="0">
                <a:solidFill>
                  <a:schemeClr val="bg1"/>
                </a:solidFill>
                <a:effectLst/>
                <a:sym typeface="+mn-lt"/>
              </a:rPr>
              <a:pPr marL="0" lvl="0" indent="0" algn="ctr">
                <a:spcBef>
                  <a:spcPct val="0"/>
                </a:spcBef>
                <a:buNone/>
              </a:pPr>
              <a:t>41.0</a:t>
            </a:fld>
            <a:endParaRPr kumimoji="1" lang="ja-JP" altLang="en-US" sz="1000" dirty="0">
              <a:solidFill>
                <a:schemeClr val="bg1"/>
              </a:solidFill>
              <a:sym typeface="+mn-lt"/>
            </a:endParaRPr>
          </a:p>
        </p:txBody>
      </p:sp>
      <p:sp>
        <p:nvSpPr>
          <p:cNvPr id="517" name="テキスト プレースホルダ 9">
            <a:extLst>
              <a:ext uri="{FF2B5EF4-FFF2-40B4-BE49-F238E27FC236}">
                <a16:creationId xmlns:a16="http://schemas.microsoft.com/office/drawing/2014/main" id="{19E27907-4E98-4776-0222-07EAD3F5CE8D}"/>
              </a:ext>
            </a:extLst>
          </p:cNvPr>
          <p:cNvSpPr>
            <a:spLocks/>
          </p:cNvSpPr>
          <p:nvPr>
            <p:custDataLst>
              <p:tags r:id="rId214"/>
            </p:custDataLst>
          </p:nvPr>
        </p:nvSpPr>
        <p:spPr bwMode="gray">
          <a:xfrm>
            <a:off x="5707063" y="5151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EB1943-C7F1-4566-A0F1-89C0056CCB8E}" type="datetime'''''''''''''''''''''''5''''''''''''6''''''''''''''''''.''4'''">
              <a:rPr lang="ja-JP" altLang="en-US" sz="1000" smtClean="0">
                <a:effectLst/>
                <a:sym typeface="+mn-lt"/>
              </a:rPr>
              <a:pPr marL="0" lvl="0" indent="0" algn="ctr">
                <a:spcBef>
                  <a:spcPct val="0"/>
                </a:spcBef>
                <a:buNone/>
              </a:pPr>
              <a:t>56.4</a:t>
            </a:fld>
            <a:endParaRPr kumimoji="1" lang="ja-JP" altLang="en-US" sz="1000" dirty="0">
              <a:sym typeface="+mn-lt"/>
            </a:endParaRPr>
          </a:p>
        </p:txBody>
      </p:sp>
      <p:sp>
        <p:nvSpPr>
          <p:cNvPr id="595" name="テキスト プレースホルダ 9">
            <a:extLst>
              <a:ext uri="{FF2B5EF4-FFF2-40B4-BE49-F238E27FC236}">
                <a16:creationId xmlns:a16="http://schemas.microsoft.com/office/drawing/2014/main" id="{A881F13D-EC68-ADA6-F4C6-D686554E2DDB}"/>
              </a:ext>
            </a:extLst>
          </p:cNvPr>
          <p:cNvSpPr>
            <a:spLocks/>
          </p:cNvSpPr>
          <p:nvPr>
            <p:custDataLst>
              <p:tags r:id="rId215"/>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C63C09-563B-4950-9098-16AD104AE90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16" name="テキスト プレースホルダ 9">
            <a:extLst>
              <a:ext uri="{FF2B5EF4-FFF2-40B4-BE49-F238E27FC236}">
                <a16:creationId xmlns:a16="http://schemas.microsoft.com/office/drawing/2014/main" id="{53BE6923-62F4-2BF2-7E6D-5C2C4BB690D5}"/>
              </a:ext>
            </a:extLst>
          </p:cNvPr>
          <p:cNvSpPr>
            <a:spLocks/>
          </p:cNvSpPr>
          <p:nvPr>
            <p:custDataLst>
              <p:tags r:id="rId216"/>
            </p:custDataLst>
          </p:nvPr>
        </p:nvSpPr>
        <p:spPr bwMode="gray">
          <a:xfrm>
            <a:off x="5408613" y="58324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48CADD-7C44-496E-8920-A54F3346D747}" type="datetime'''4''''1''''''''''''''''''''.''''''''''''5'''''''''''">
              <a:rPr lang="ja-JP" altLang="en-US" sz="1000" smtClean="0">
                <a:solidFill>
                  <a:schemeClr val="bg1"/>
                </a:solidFill>
                <a:effectLst/>
                <a:sym typeface="+mn-lt"/>
              </a:rPr>
              <a:pPr marL="0" lvl="0" indent="0" algn="ctr">
                <a:spcBef>
                  <a:spcPct val="0"/>
                </a:spcBef>
                <a:buNone/>
              </a:pPr>
              <a:t>41.5</a:t>
            </a:fld>
            <a:endParaRPr kumimoji="1" lang="ja-JP" altLang="en-US" sz="1000" dirty="0">
              <a:solidFill>
                <a:schemeClr val="bg1"/>
              </a:solidFill>
              <a:sym typeface="+mn-lt"/>
            </a:endParaRPr>
          </a:p>
        </p:txBody>
      </p:sp>
      <p:sp>
        <p:nvSpPr>
          <p:cNvPr id="515" name="テキスト プレースホルダ 9">
            <a:extLst>
              <a:ext uri="{FF2B5EF4-FFF2-40B4-BE49-F238E27FC236}">
                <a16:creationId xmlns:a16="http://schemas.microsoft.com/office/drawing/2014/main" id="{F452D027-F232-FCC7-7976-3638F4DD3370}"/>
              </a:ext>
            </a:extLst>
          </p:cNvPr>
          <p:cNvSpPr>
            <a:spLocks/>
          </p:cNvSpPr>
          <p:nvPr>
            <p:custDataLst>
              <p:tags r:id="rId217"/>
            </p:custDataLst>
          </p:nvPr>
        </p:nvSpPr>
        <p:spPr bwMode="gray">
          <a:xfrm>
            <a:off x="5408613" y="5148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CD19FA-D02B-4D1D-91BF-F7F96413A03B}" type="datetime'''56''''''''''''''.''''''''''''''''''0'">
              <a:rPr lang="ja-JP" altLang="en-US" sz="1000" smtClean="0">
                <a:effectLst/>
                <a:sym typeface="+mn-lt"/>
              </a:rPr>
              <a:pPr marL="0" lvl="0" indent="0" algn="ctr">
                <a:spcBef>
                  <a:spcPct val="0"/>
                </a:spcBef>
                <a:buNone/>
              </a:pPr>
              <a:t>56.0</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E70FCCF7-9803-B6C1-10F8-A15BD4B31F12}"/>
              </a:ext>
            </a:extLst>
          </p:cNvPr>
          <p:cNvSpPr>
            <a:spLocks/>
          </p:cNvSpPr>
          <p:nvPr>
            <p:custDataLst>
              <p:tags r:id="rId218"/>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4BC96A-7E35-4D7A-8F83-9F28B0606AE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14" name="テキスト プレースホルダ 9">
            <a:extLst>
              <a:ext uri="{FF2B5EF4-FFF2-40B4-BE49-F238E27FC236}">
                <a16:creationId xmlns:a16="http://schemas.microsoft.com/office/drawing/2014/main" id="{484F2099-D3BA-2C32-4A01-99B68288A87E}"/>
              </a:ext>
            </a:extLst>
          </p:cNvPr>
          <p:cNvSpPr>
            <a:spLocks/>
          </p:cNvSpPr>
          <p:nvPr>
            <p:custDataLst>
              <p:tags r:id="rId219"/>
            </p:custDataLst>
          </p:nvPr>
        </p:nvSpPr>
        <p:spPr bwMode="gray">
          <a:xfrm>
            <a:off x="5111750" y="5829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7B3D82-42E7-4804-8110-4A51D7552AE8}" type="datetime'''''4''''''''''''''2''.''''0'''''''''''''''''''''''">
              <a:rPr lang="ja-JP" altLang="en-US" sz="1000" smtClean="0">
                <a:solidFill>
                  <a:schemeClr val="bg1"/>
                </a:solidFill>
                <a:effectLst/>
                <a:sym typeface="+mn-lt"/>
              </a:rPr>
              <a:pPr marL="0" lvl="0" indent="0" algn="ctr">
                <a:spcBef>
                  <a:spcPct val="0"/>
                </a:spcBef>
                <a:buNone/>
              </a:pPr>
              <a:t>42.0</a:t>
            </a:fld>
            <a:endParaRPr kumimoji="1" lang="ja-JP" altLang="en-US" sz="1000" dirty="0">
              <a:solidFill>
                <a:schemeClr val="bg1"/>
              </a:solidFill>
              <a:sym typeface="+mn-lt"/>
            </a:endParaRPr>
          </a:p>
        </p:txBody>
      </p:sp>
      <p:sp>
        <p:nvSpPr>
          <p:cNvPr id="513" name="テキスト プレースホルダ 9">
            <a:extLst>
              <a:ext uri="{FF2B5EF4-FFF2-40B4-BE49-F238E27FC236}">
                <a16:creationId xmlns:a16="http://schemas.microsoft.com/office/drawing/2014/main" id="{24218C7C-7947-15AA-80EA-94BA33E8EF18}"/>
              </a:ext>
            </a:extLst>
          </p:cNvPr>
          <p:cNvSpPr>
            <a:spLocks/>
          </p:cNvSpPr>
          <p:nvPr>
            <p:custDataLst>
              <p:tags r:id="rId220"/>
            </p:custDataLst>
          </p:nvPr>
        </p:nvSpPr>
        <p:spPr bwMode="gray">
          <a:xfrm>
            <a:off x="5111750" y="5145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CAEF3B-E649-447A-80F2-10D1A8DD3148}" type="datetime'''''''''''''''''''''''''''''''''''''''55''''''''''.6'''''">
              <a:rPr lang="ja-JP" altLang="en-US" sz="1000" smtClean="0">
                <a:effectLst/>
                <a:sym typeface="+mn-lt"/>
              </a:rPr>
              <a:pPr marL="0" lvl="0" indent="0" algn="ctr">
                <a:spcBef>
                  <a:spcPct val="0"/>
                </a:spcBef>
                <a:buNone/>
              </a:pPr>
              <a:t>55.6</a:t>
            </a:fld>
            <a:endParaRPr kumimoji="1" lang="ja-JP" altLang="en-US" sz="1000" dirty="0">
              <a:sym typeface="+mn-lt"/>
            </a:endParaRPr>
          </a:p>
        </p:txBody>
      </p:sp>
      <p:sp>
        <p:nvSpPr>
          <p:cNvPr id="593" name="テキスト プレースホルダ 9">
            <a:extLst>
              <a:ext uri="{FF2B5EF4-FFF2-40B4-BE49-F238E27FC236}">
                <a16:creationId xmlns:a16="http://schemas.microsoft.com/office/drawing/2014/main" id="{D87CAAF3-C69D-3FC0-6059-937B6DBD5518}"/>
              </a:ext>
            </a:extLst>
          </p:cNvPr>
          <p:cNvSpPr>
            <a:spLocks/>
          </p:cNvSpPr>
          <p:nvPr>
            <p:custDataLst>
              <p:tags r:id="rId221"/>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A2466-E723-4EE0-8F48-4E8F98B65EA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12" name="テキスト プレースホルダ 9">
            <a:extLst>
              <a:ext uri="{FF2B5EF4-FFF2-40B4-BE49-F238E27FC236}">
                <a16:creationId xmlns:a16="http://schemas.microsoft.com/office/drawing/2014/main" id="{140D9B1E-44C5-F0DD-74E8-B963A4BF5361}"/>
              </a:ext>
            </a:extLst>
          </p:cNvPr>
          <p:cNvSpPr>
            <a:spLocks/>
          </p:cNvSpPr>
          <p:nvPr>
            <p:custDataLst>
              <p:tags r:id="rId222"/>
            </p:custDataLst>
          </p:nvPr>
        </p:nvSpPr>
        <p:spPr bwMode="gray">
          <a:xfrm>
            <a:off x="4813300" y="5826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761CA3-0233-4C62-8EC0-BEB3246B5C11}" type="datetime'4''2''.''''''4'''''">
              <a:rPr lang="ja-JP" altLang="en-US" sz="1000" smtClean="0">
                <a:solidFill>
                  <a:schemeClr val="bg1"/>
                </a:solidFill>
                <a:effectLst/>
                <a:sym typeface="+mn-lt"/>
              </a:rPr>
              <a:pPr marL="0" lvl="0" indent="0" algn="ctr">
                <a:spcBef>
                  <a:spcPct val="0"/>
                </a:spcBef>
                <a:buNone/>
              </a:pPr>
              <a:t>42.4</a:t>
            </a:fld>
            <a:endParaRPr kumimoji="1" lang="ja-JP" altLang="en-US" sz="1000" dirty="0">
              <a:solidFill>
                <a:schemeClr val="bg1"/>
              </a:solidFill>
              <a:sym typeface="+mn-lt"/>
            </a:endParaRPr>
          </a:p>
        </p:txBody>
      </p:sp>
      <p:sp>
        <p:nvSpPr>
          <p:cNvPr id="445" name="テキスト プレースホルダ 9">
            <a:extLst>
              <a:ext uri="{FF2B5EF4-FFF2-40B4-BE49-F238E27FC236}">
                <a16:creationId xmlns:a16="http://schemas.microsoft.com/office/drawing/2014/main" id="{8E09F377-3063-D3D6-CA2A-807F6049AD0C}"/>
              </a:ext>
            </a:extLst>
          </p:cNvPr>
          <p:cNvSpPr>
            <a:spLocks/>
          </p:cNvSpPr>
          <p:nvPr>
            <p:custDataLst>
              <p:tags r:id="rId223"/>
            </p:custDataLst>
          </p:nvPr>
        </p:nvSpPr>
        <p:spPr bwMode="gray">
          <a:xfrm>
            <a:off x="4813300" y="5141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983ED7-466E-4FDC-953E-E98BE7581ED6}" type="datetime'5''''''''5''''''''''''''.''2'''''''''''''''''''''">
              <a:rPr lang="ja-JP" altLang="en-US" sz="1000" smtClean="0">
                <a:effectLst/>
                <a:sym typeface="+mn-lt"/>
              </a:rPr>
              <a:pPr marL="0" lvl="0" indent="0" algn="ctr">
                <a:spcBef>
                  <a:spcPct val="0"/>
                </a:spcBef>
                <a:buNone/>
              </a:pPr>
              <a:t>55.2</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69A6689D-2A87-EB25-9FEE-9FE30CE0E8BC}"/>
              </a:ext>
            </a:extLst>
          </p:cNvPr>
          <p:cNvSpPr>
            <a:spLocks/>
          </p:cNvSpPr>
          <p:nvPr>
            <p:custDataLst>
              <p:tags r:id="rId224"/>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3ADE76-D9A8-47AD-8454-10684C7B61B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578F23C6-FF53-5499-FAE9-88984D2E28D0}"/>
              </a:ext>
            </a:extLst>
          </p:cNvPr>
          <p:cNvSpPr>
            <a:spLocks/>
          </p:cNvSpPr>
          <p:nvPr>
            <p:custDataLst>
              <p:tags r:id="rId225"/>
            </p:custDataLst>
          </p:nvPr>
        </p:nvSpPr>
        <p:spPr bwMode="gray">
          <a:xfrm>
            <a:off x="4514850" y="5822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9CD354-9EB3-4463-AFD4-29C8CD64160E}" type="datetime'''''42.''''8'''''''''''''''''''''''''''''''''''''''''''''''''">
              <a:rPr lang="ja-JP" altLang="en-US" sz="1000" smtClean="0">
                <a:solidFill>
                  <a:schemeClr val="bg1"/>
                </a:solidFill>
                <a:effectLst/>
                <a:sym typeface="+mn-lt"/>
              </a:rPr>
              <a:pPr marL="0" lvl="0" indent="0" algn="ctr">
                <a:spcBef>
                  <a:spcPct val="0"/>
                </a:spcBef>
                <a:buNone/>
              </a:pPr>
              <a:t>42.8</a:t>
            </a:fld>
            <a:endParaRPr kumimoji="1" lang="ja-JP" altLang="en-US" sz="1000" dirty="0">
              <a:solidFill>
                <a:schemeClr val="bg1"/>
              </a:solidFill>
              <a:sym typeface="+mn-lt"/>
            </a:endParaRPr>
          </a:p>
        </p:txBody>
      </p:sp>
      <p:sp>
        <p:nvSpPr>
          <p:cNvPr id="441" name="テキスト プレースホルダ 9">
            <a:extLst>
              <a:ext uri="{FF2B5EF4-FFF2-40B4-BE49-F238E27FC236}">
                <a16:creationId xmlns:a16="http://schemas.microsoft.com/office/drawing/2014/main" id="{747C9ECC-9481-3F58-4843-1B4EA7E04B6C}"/>
              </a:ext>
            </a:extLst>
          </p:cNvPr>
          <p:cNvSpPr>
            <a:spLocks/>
          </p:cNvSpPr>
          <p:nvPr>
            <p:custDataLst>
              <p:tags r:id="rId226"/>
            </p:custDataLst>
          </p:nvPr>
        </p:nvSpPr>
        <p:spPr bwMode="gray">
          <a:xfrm>
            <a:off x="4514850" y="5137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211769-1521-4AA7-B865-F68154929D61}" type="datetime'''''5''''4''''''''''''''''''''.''''''''9'''''''''''''''''">
              <a:rPr lang="ja-JP" altLang="en-US" sz="1000" smtClean="0">
                <a:effectLst/>
                <a:sym typeface="+mn-lt"/>
              </a:rPr>
              <a:pPr marL="0" lvl="0" indent="0" algn="ctr">
                <a:spcBef>
                  <a:spcPct val="0"/>
                </a:spcBef>
                <a:buNone/>
              </a:pPr>
              <a:t>54.9</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A4B770B6-4197-B4FA-0ED2-A87AF23B3976}"/>
              </a:ext>
            </a:extLst>
          </p:cNvPr>
          <p:cNvSpPr>
            <a:spLocks/>
          </p:cNvSpPr>
          <p:nvPr>
            <p:custDataLst>
              <p:tags r:id="rId227"/>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5E2764-E295-451A-A3C2-E9040FC37F0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93897797-CB37-0A71-4EE8-5D749415A124}"/>
              </a:ext>
            </a:extLst>
          </p:cNvPr>
          <p:cNvSpPr>
            <a:spLocks/>
          </p:cNvSpPr>
          <p:nvPr>
            <p:custDataLst>
              <p:tags r:id="rId228"/>
            </p:custDataLst>
          </p:nvPr>
        </p:nvSpPr>
        <p:spPr bwMode="gray">
          <a:xfrm>
            <a:off x="4216400" y="5821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0DBBF-E934-4BC7-A975-211790126D77}" type="datetime'''''''''''''4''''''''''''''''3.''''''''''''2'''''''''''''''''">
              <a:rPr lang="ja-JP" altLang="en-US" sz="1000" smtClean="0">
                <a:solidFill>
                  <a:schemeClr val="bg1"/>
                </a:solidFill>
                <a:effectLst/>
                <a:sym typeface="+mn-lt"/>
              </a:rPr>
              <a:pPr marL="0" lvl="0" indent="0" algn="ctr">
                <a:spcBef>
                  <a:spcPct val="0"/>
                </a:spcBef>
                <a:buNone/>
              </a:pPr>
              <a:t>43.2</a:t>
            </a:fld>
            <a:endParaRPr kumimoji="1" lang="ja-JP" altLang="en-US" sz="1000" dirty="0">
              <a:solidFill>
                <a:schemeClr val="bg1"/>
              </a:solidFill>
              <a:sym typeface="+mn-lt"/>
            </a:endParaRPr>
          </a:p>
        </p:txBody>
      </p:sp>
      <p:sp>
        <p:nvSpPr>
          <p:cNvPr id="438" name="テキスト プレースホルダ 9">
            <a:extLst>
              <a:ext uri="{FF2B5EF4-FFF2-40B4-BE49-F238E27FC236}">
                <a16:creationId xmlns:a16="http://schemas.microsoft.com/office/drawing/2014/main" id="{D3C9981D-023B-1A72-AEF1-CA6C6FF443AB}"/>
              </a:ext>
            </a:extLst>
          </p:cNvPr>
          <p:cNvSpPr>
            <a:spLocks/>
          </p:cNvSpPr>
          <p:nvPr>
            <p:custDataLst>
              <p:tags r:id="rId229"/>
            </p:custDataLst>
          </p:nvPr>
        </p:nvSpPr>
        <p:spPr bwMode="gray">
          <a:xfrm>
            <a:off x="4216400" y="5133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72D5AA-A5AF-491E-B681-F76339766483}" type="datetime'''''5''''''''''''''''''''''4''''''''.''''''''''''6'''''">
              <a:rPr lang="ja-JP" altLang="en-US" sz="1000" smtClean="0">
                <a:effectLst/>
                <a:sym typeface="+mn-lt"/>
              </a:rPr>
              <a:pPr marL="0" lvl="0" indent="0" algn="ctr">
                <a:spcBef>
                  <a:spcPct val="0"/>
                </a:spcBef>
                <a:buNone/>
              </a:pPr>
              <a:t>54.6</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13941E1C-763E-572E-666A-65420544315F}"/>
              </a:ext>
            </a:extLst>
          </p:cNvPr>
          <p:cNvSpPr>
            <a:spLocks/>
          </p:cNvSpPr>
          <p:nvPr>
            <p:custDataLst>
              <p:tags r:id="rId230"/>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902BA9-0A05-4F5A-B005-8CCB5B9F1736}"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95214AFF-755F-3945-907A-EE150964B50B}"/>
              </a:ext>
            </a:extLst>
          </p:cNvPr>
          <p:cNvSpPr>
            <a:spLocks/>
          </p:cNvSpPr>
          <p:nvPr>
            <p:custDataLst>
              <p:tags r:id="rId231"/>
            </p:custDataLst>
          </p:nvPr>
        </p:nvSpPr>
        <p:spPr bwMode="gray">
          <a:xfrm>
            <a:off x="3919538" y="5819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6143B-6163-4AF5-871C-0331B7BB047B}" type="datetime'4''''''''''3''''''''''''''''.''''''''4'''''''''">
              <a:rPr lang="ja-JP" altLang="en-US" sz="1000" smtClean="0">
                <a:solidFill>
                  <a:schemeClr val="bg1"/>
                </a:solidFill>
                <a:effectLst/>
                <a:sym typeface="+mn-lt"/>
              </a:rPr>
              <a:pPr marL="0" lvl="0" indent="0" algn="ctr">
                <a:spcBef>
                  <a:spcPct val="0"/>
                </a:spcBef>
                <a:buNone/>
              </a:pPr>
              <a:t>43.4</a:t>
            </a:fld>
            <a:endParaRPr kumimoji="1" lang="ja-JP" altLang="en-US" sz="1000" dirty="0">
              <a:solidFill>
                <a:schemeClr val="bg1"/>
              </a:solidFill>
              <a:sym typeface="+mn-lt"/>
            </a:endParaRPr>
          </a:p>
        </p:txBody>
      </p:sp>
      <p:sp>
        <p:nvSpPr>
          <p:cNvPr id="431" name="テキスト プレースホルダ 9">
            <a:extLst>
              <a:ext uri="{FF2B5EF4-FFF2-40B4-BE49-F238E27FC236}">
                <a16:creationId xmlns:a16="http://schemas.microsoft.com/office/drawing/2014/main" id="{8D5866DB-E303-D023-7812-E1F1A9259C49}"/>
              </a:ext>
            </a:extLst>
          </p:cNvPr>
          <p:cNvSpPr>
            <a:spLocks/>
          </p:cNvSpPr>
          <p:nvPr>
            <p:custDataLst>
              <p:tags r:id="rId232"/>
            </p:custDataLst>
          </p:nvPr>
        </p:nvSpPr>
        <p:spPr bwMode="gray">
          <a:xfrm>
            <a:off x="3919538" y="5132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86B24-08DB-44F1-B161-5C4EDEAF944F}" type="datetime'''54''''.''''''''''''''''4'''">
              <a:rPr lang="ja-JP" altLang="en-US" sz="1000" smtClean="0">
                <a:effectLst/>
                <a:sym typeface="+mn-lt"/>
              </a:rPr>
              <a:pPr marL="0" lvl="0" indent="0" algn="ctr">
                <a:spcBef>
                  <a:spcPct val="0"/>
                </a:spcBef>
                <a:buNone/>
              </a:pPr>
              <a:t>54.4</a:t>
            </a:fld>
            <a:endParaRPr kumimoji="1" lang="ja-JP" altLang="en-US" sz="1000" dirty="0">
              <a:sym typeface="+mn-lt"/>
            </a:endParaRPr>
          </a:p>
        </p:txBody>
      </p:sp>
      <p:sp>
        <p:nvSpPr>
          <p:cNvPr id="589" name="テキスト プレースホルダ 9">
            <a:extLst>
              <a:ext uri="{FF2B5EF4-FFF2-40B4-BE49-F238E27FC236}">
                <a16:creationId xmlns:a16="http://schemas.microsoft.com/office/drawing/2014/main" id="{542B5FB3-B58D-4085-30C7-EA0EC21AD5D2}"/>
              </a:ext>
            </a:extLst>
          </p:cNvPr>
          <p:cNvSpPr>
            <a:spLocks/>
          </p:cNvSpPr>
          <p:nvPr>
            <p:custDataLst>
              <p:tags r:id="rId233"/>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95E7E4-3B52-4D0E-94E2-83C72951E2CD}"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D9E5D07C-96F1-B9E5-ABF7-A85275653E59}"/>
              </a:ext>
            </a:extLst>
          </p:cNvPr>
          <p:cNvSpPr>
            <a:spLocks/>
          </p:cNvSpPr>
          <p:nvPr>
            <p:custDataLst>
              <p:tags r:id="rId234"/>
            </p:custDataLst>
          </p:nvPr>
        </p:nvSpPr>
        <p:spPr bwMode="gray">
          <a:xfrm>
            <a:off x="3621088" y="5818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4D4507-618A-4849-B04B-06276B325B90}" type="datetime'''''''''''''4''''''''3''.''''''''''6'''''''">
              <a:rPr lang="ja-JP" altLang="en-US" sz="1000" smtClean="0">
                <a:solidFill>
                  <a:schemeClr val="bg1"/>
                </a:solidFill>
                <a:effectLst/>
                <a:sym typeface="+mn-lt"/>
              </a:rPr>
              <a:pPr marL="0" lvl="0" indent="0" algn="ctr">
                <a:spcBef>
                  <a:spcPct val="0"/>
                </a:spcBef>
                <a:buNone/>
              </a:pPr>
              <a:t>43.6</a:t>
            </a:fld>
            <a:endParaRPr kumimoji="1" lang="ja-JP" altLang="en-US" sz="1000" dirty="0">
              <a:solidFill>
                <a:schemeClr val="bg1"/>
              </a:solidFill>
              <a:sym typeface="+mn-lt"/>
            </a:endParaRPr>
          </a:p>
        </p:txBody>
      </p:sp>
      <p:sp>
        <p:nvSpPr>
          <p:cNvPr id="428" name="テキスト プレースホルダ 9">
            <a:extLst>
              <a:ext uri="{FF2B5EF4-FFF2-40B4-BE49-F238E27FC236}">
                <a16:creationId xmlns:a16="http://schemas.microsoft.com/office/drawing/2014/main" id="{7D5E4A0F-A85F-7CDE-3DD2-AF5E36DA5CC3}"/>
              </a:ext>
            </a:extLst>
          </p:cNvPr>
          <p:cNvSpPr>
            <a:spLocks/>
          </p:cNvSpPr>
          <p:nvPr>
            <p:custDataLst>
              <p:tags r:id="rId235"/>
            </p:custDataLst>
          </p:nvPr>
        </p:nvSpPr>
        <p:spPr bwMode="gray">
          <a:xfrm>
            <a:off x="3621088" y="5130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F1EAFF-8130-4FE5-80BB-954A5E319B50}" type="datetime'''''''''''''''''''''''''''''''''''''5''4.3'''''''">
              <a:rPr lang="ja-JP" altLang="en-US" sz="1000" smtClean="0">
                <a:effectLst/>
                <a:sym typeface="+mn-lt"/>
              </a:rPr>
              <a:pPr marL="0" lvl="0" indent="0" algn="ctr">
                <a:spcBef>
                  <a:spcPct val="0"/>
                </a:spcBef>
                <a:buNone/>
              </a:pPr>
              <a:t>54.3</a:t>
            </a:fld>
            <a:endParaRPr kumimoji="1" lang="ja-JP" altLang="en-US" sz="1000" dirty="0">
              <a:sym typeface="+mn-lt"/>
            </a:endParaRPr>
          </a:p>
        </p:txBody>
      </p:sp>
      <p:sp>
        <p:nvSpPr>
          <p:cNvPr id="588" name="テキスト プレースホルダ 9">
            <a:extLst>
              <a:ext uri="{FF2B5EF4-FFF2-40B4-BE49-F238E27FC236}">
                <a16:creationId xmlns:a16="http://schemas.microsoft.com/office/drawing/2014/main" id="{53E6074B-FB6E-9C84-7416-0C4D44B35CF9}"/>
              </a:ext>
            </a:extLst>
          </p:cNvPr>
          <p:cNvSpPr>
            <a:spLocks/>
          </p:cNvSpPr>
          <p:nvPr>
            <p:custDataLst>
              <p:tags r:id="rId236"/>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6A83D5-E24E-4A50-BFAC-AEA95870B10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13FB0CE4-4A8E-37AD-9326-47B0899182B7}"/>
              </a:ext>
            </a:extLst>
          </p:cNvPr>
          <p:cNvSpPr>
            <a:spLocks/>
          </p:cNvSpPr>
          <p:nvPr>
            <p:custDataLst>
              <p:tags r:id="rId237"/>
            </p:custDataLst>
          </p:nvPr>
        </p:nvSpPr>
        <p:spPr bwMode="gray">
          <a:xfrm>
            <a:off x="3322638" y="5816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3C974A-F8B1-491B-912E-3593C9ADDC91}" type="datetime'''''4''''''''''''''''''''''3''''''''''''''''.8'">
              <a:rPr lang="ja-JP" altLang="en-US" sz="1000" smtClean="0">
                <a:solidFill>
                  <a:schemeClr val="bg1"/>
                </a:solidFill>
                <a:effectLst/>
                <a:sym typeface="+mn-lt"/>
              </a:rPr>
              <a:pPr marL="0" lvl="0" indent="0" algn="ctr">
                <a:spcBef>
                  <a:spcPct val="0"/>
                </a:spcBef>
                <a:buNone/>
              </a:pPr>
              <a:t>43.8</a:t>
            </a:fld>
            <a:endParaRPr kumimoji="1" lang="ja-JP" altLang="en-US" sz="1000" dirty="0">
              <a:solidFill>
                <a:schemeClr val="bg1"/>
              </a:solidFill>
              <a:sym typeface="+mn-lt"/>
            </a:endParaRPr>
          </a:p>
        </p:txBody>
      </p:sp>
      <p:sp>
        <p:nvSpPr>
          <p:cNvPr id="425" name="テキスト プレースホルダ 9">
            <a:extLst>
              <a:ext uri="{FF2B5EF4-FFF2-40B4-BE49-F238E27FC236}">
                <a16:creationId xmlns:a16="http://schemas.microsoft.com/office/drawing/2014/main" id="{DB4AEC97-F8E5-A4D4-9A06-0605050DB37A}"/>
              </a:ext>
            </a:extLst>
          </p:cNvPr>
          <p:cNvSpPr>
            <a:spLocks/>
          </p:cNvSpPr>
          <p:nvPr>
            <p:custDataLst>
              <p:tags r:id="rId238"/>
            </p:custDataLst>
          </p:nvPr>
        </p:nvSpPr>
        <p:spPr bwMode="gray">
          <a:xfrm>
            <a:off x="3322638" y="5129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FEF24-521C-4570-85BA-CE9A6BB43BD8}" type="datetime'5''4.''''2'''''">
              <a:rPr lang="ja-JP" altLang="en-US" sz="1000" smtClean="0">
                <a:effectLst/>
                <a:sym typeface="+mn-lt"/>
              </a:rPr>
              <a:pPr marL="0" lvl="0" indent="0" algn="ctr">
                <a:spcBef>
                  <a:spcPct val="0"/>
                </a:spcBef>
                <a:buNone/>
              </a:pPr>
              <a:t>54.2</a:t>
            </a:fld>
            <a:endParaRPr kumimoji="1" lang="ja-JP" altLang="en-US" sz="1000" dirty="0">
              <a:sym typeface="+mn-lt"/>
            </a:endParaRPr>
          </a:p>
        </p:txBody>
      </p:sp>
      <p:sp>
        <p:nvSpPr>
          <p:cNvPr id="587" name="テキスト プレースホルダ 9">
            <a:extLst>
              <a:ext uri="{FF2B5EF4-FFF2-40B4-BE49-F238E27FC236}">
                <a16:creationId xmlns:a16="http://schemas.microsoft.com/office/drawing/2014/main" id="{1073EF99-FCF8-2D23-555C-275A85415DB2}"/>
              </a:ext>
            </a:extLst>
          </p:cNvPr>
          <p:cNvSpPr>
            <a:spLocks/>
          </p:cNvSpPr>
          <p:nvPr>
            <p:custDataLst>
              <p:tags r:id="rId239"/>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1CF52C-061E-49CF-8448-EFFFDE90F62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E5638948-C062-5CD6-26FA-1BE41215D20E}"/>
              </a:ext>
            </a:extLst>
          </p:cNvPr>
          <p:cNvSpPr>
            <a:spLocks/>
          </p:cNvSpPr>
          <p:nvPr>
            <p:custDataLst>
              <p:tags r:id="rId240"/>
            </p:custDataLst>
          </p:nvPr>
        </p:nvSpPr>
        <p:spPr bwMode="gray">
          <a:xfrm>
            <a:off x="3025775" y="5816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55E956-BB59-4FC4-8969-BDF7732F018D}" type="datetime'4''3.''''''9'''''''''''''''''''''''''''''''">
              <a:rPr lang="ja-JP" altLang="en-US" sz="1000" smtClean="0">
                <a:solidFill>
                  <a:schemeClr val="bg1"/>
                </a:solidFill>
                <a:effectLst/>
                <a:sym typeface="+mn-lt"/>
              </a:rPr>
              <a:pPr marL="0" lvl="0" indent="0" algn="ctr">
                <a:spcBef>
                  <a:spcPct val="0"/>
                </a:spcBef>
                <a:buNone/>
              </a:pPr>
              <a:t>43.9</a:t>
            </a:fld>
            <a:endParaRPr kumimoji="1" lang="ja-JP" altLang="en-US" sz="1000" dirty="0">
              <a:solidFill>
                <a:schemeClr val="bg1"/>
              </a:solidFill>
              <a:sym typeface="+mn-lt"/>
            </a:endParaRPr>
          </a:p>
        </p:txBody>
      </p:sp>
      <p:sp>
        <p:nvSpPr>
          <p:cNvPr id="423" name="テキスト プレースホルダ 9">
            <a:extLst>
              <a:ext uri="{FF2B5EF4-FFF2-40B4-BE49-F238E27FC236}">
                <a16:creationId xmlns:a16="http://schemas.microsoft.com/office/drawing/2014/main" id="{A46682A3-A974-08C8-3DDE-1A496F1AEC1C}"/>
              </a:ext>
            </a:extLst>
          </p:cNvPr>
          <p:cNvSpPr>
            <a:spLocks/>
          </p:cNvSpPr>
          <p:nvPr>
            <p:custDataLst>
              <p:tags r:id="rId241"/>
            </p:custDataLst>
          </p:nvPr>
        </p:nvSpPr>
        <p:spPr bwMode="gray">
          <a:xfrm>
            <a:off x="3025775" y="5129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ECD760-64AC-4900-8F24-382D4344FA90}" type="datetime'''''5''''''''''''''''''''''''''''4''''''''''.''0'''''''''''">
              <a:rPr lang="ja-JP" altLang="en-US" sz="1000" smtClean="0">
                <a:effectLst/>
                <a:sym typeface="+mn-lt"/>
              </a:rPr>
              <a:pPr marL="0" lvl="0" indent="0" algn="ctr">
                <a:spcBef>
                  <a:spcPct val="0"/>
                </a:spcBef>
                <a:buNone/>
              </a:pPr>
              <a:t>54.0</a:t>
            </a:fld>
            <a:endParaRPr kumimoji="1" lang="ja-JP" altLang="en-US" sz="1000" dirty="0">
              <a:sym typeface="+mn-lt"/>
            </a:endParaRPr>
          </a:p>
        </p:txBody>
      </p:sp>
      <p:sp>
        <p:nvSpPr>
          <p:cNvPr id="586" name="テキスト プレースホルダ 9">
            <a:extLst>
              <a:ext uri="{FF2B5EF4-FFF2-40B4-BE49-F238E27FC236}">
                <a16:creationId xmlns:a16="http://schemas.microsoft.com/office/drawing/2014/main" id="{7991101A-93EE-5DC7-978E-DF3EE07E726F}"/>
              </a:ext>
            </a:extLst>
          </p:cNvPr>
          <p:cNvSpPr>
            <a:spLocks/>
          </p:cNvSpPr>
          <p:nvPr>
            <p:custDataLst>
              <p:tags r:id="rId242"/>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DBFD65-4C97-46DD-B90F-83294A749BF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CD8333D3-06A1-4767-EC61-47153213C7AC}"/>
              </a:ext>
            </a:extLst>
          </p:cNvPr>
          <p:cNvSpPr>
            <a:spLocks/>
          </p:cNvSpPr>
          <p:nvPr>
            <p:custDataLst>
              <p:tags r:id="rId243"/>
            </p:custDataLst>
          </p:nvPr>
        </p:nvSpPr>
        <p:spPr bwMode="gray">
          <a:xfrm>
            <a:off x="2727325" y="5815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C494C3-ECB2-4E35-B2EE-0EF085716CAF}" type="datetime'''''''''''''''''''''''''''''''''''''''''''''''''44''.''0'">
              <a:rPr lang="ja-JP" altLang="en-US" sz="1000" smtClean="0">
                <a:solidFill>
                  <a:schemeClr val="bg1"/>
                </a:solidFill>
                <a:effectLst/>
                <a:sym typeface="+mn-lt"/>
              </a:rPr>
              <a:pPr marL="0" lvl="0" indent="0" algn="ctr">
                <a:spcBef>
                  <a:spcPct val="0"/>
                </a:spcBef>
                <a:buNone/>
              </a:pPr>
              <a:t>44.0</a:t>
            </a:fld>
            <a:endParaRPr kumimoji="1" lang="ja-JP" altLang="en-US" sz="1000" dirty="0">
              <a:solidFill>
                <a:schemeClr val="bg1"/>
              </a:solidFill>
              <a:sym typeface="+mn-lt"/>
            </a:endParaRPr>
          </a:p>
        </p:txBody>
      </p:sp>
      <p:sp>
        <p:nvSpPr>
          <p:cNvPr id="421" name="テキスト プレースホルダ 9">
            <a:extLst>
              <a:ext uri="{FF2B5EF4-FFF2-40B4-BE49-F238E27FC236}">
                <a16:creationId xmlns:a16="http://schemas.microsoft.com/office/drawing/2014/main" id="{FB0CA5BF-BA51-DA36-1D4F-E48160D623D4}"/>
              </a:ext>
            </a:extLst>
          </p:cNvPr>
          <p:cNvSpPr>
            <a:spLocks/>
          </p:cNvSpPr>
          <p:nvPr>
            <p:custDataLst>
              <p:tags r:id="rId244"/>
            </p:custDataLst>
          </p:nvPr>
        </p:nvSpPr>
        <p:spPr bwMode="gray">
          <a:xfrm>
            <a:off x="2727325" y="5129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2A33A-7508-4BB3-95DE-FD47503DF043}" type="datetime'''''5''3''''''''''.''''''''''9'''''''''''''''''''''''''">
              <a:rPr lang="ja-JP" altLang="en-US" sz="1000" smtClean="0">
                <a:effectLst/>
                <a:sym typeface="+mn-lt"/>
              </a:rPr>
              <a:pPr marL="0" lvl="0" indent="0" algn="ctr">
                <a:spcBef>
                  <a:spcPct val="0"/>
                </a:spcBef>
                <a:buNone/>
              </a:pPr>
              <a:t>53.9</a:t>
            </a:fld>
            <a:endParaRPr kumimoji="1" lang="ja-JP" altLang="en-US" sz="1000" dirty="0">
              <a:sym typeface="+mn-lt"/>
            </a:endParaRPr>
          </a:p>
        </p:txBody>
      </p:sp>
      <p:sp>
        <p:nvSpPr>
          <p:cNvPr id="585" name="テキスト プレースホルダ 9">
            <a:extLst>
              <a:ext uri="{FF2B5EF4-FFF2-40B4-BE49-F238E27FC236}">
                <a16:creationId xmlns:a16="http://schemas.microsoft.com/office/drawing/2014/main" id="{DDA7F692-17F8-3FD2-BE22-8B60A2ED2FF1}"/>
              </a:ext>
            </a:extLst>
          </p:cNvPr>
          <p:cNvSpPr>
            <a:spLocks/>
          </p:cNvSpPr>
          <p:nvPr>
            <p:custDataLst>
              <p:tags r:id="rId245"/>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BA4246-E143-43DB-8158-39182CCBEBCF}"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2F5CEB23-DF17-E3CC-31FE-0CEA82CE4D78}"/>
              </a:ext>
            </a:extLst>
          </p:cNvPr>
          <p:cNvSpPr>
            <a:spLocks/>
          </p:cNvSpPr>
          <p:nvPr>
            <p:custDataLst>
              <p:tags r:id="rId246"/>
            </p:custDataLst>
          </p:nvPr>
        </p:nvSpPr>
        <p:spPr bwMode="gray">
          <a:xfrm>
            <a:off x="2428875" y="5815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DC73E3-5FA5-42EB-B349-90570CA06A82}" type="datetime'''''4''''4''.''''''2'''''''''''''''''''''''">
              <a:rPr lang="ja-JP" altLang="en-US" sz="1000" smtClean="0">
                <a:solidFill>
                  <a:schemeClr val="bg1"/>
                </a:solidFill>
                <a:effectLst/>
                <a:sym typeface="+mn-lt"/>
              </a:rPr>
              <a:pPr marL="0" lvl="0" indent="0" algn="ctr">
                <a:spcBef>
                  <a:spcPct val="0"/>
                </a:spcBef>
                <a:buNone/>
              </a:pPr>
              <a:t>44.2</a:t>
            </a:fld>
            <a:endParaRPr kumimoji="1" lang="ja-JP" altLang="en-US" sz="1000" dirty="0">
              <a:solidFill>
                <a:schemeClr val="bg1"/>
              </a:solidFill>
              <a:sym typeface="+mn-lt"/>
            </a:endParaRPr>
          </a:p>
        </p:txBody>
      </p:sp>
      <p:sp>
        <p:nvSpPr>
          <p:cNvPr id="419" name="テキスト プレースホルダ 9">
            <a:extLst>
              <a:ext uri="{FF2B5EF4-FFF2-40B4-BE49-F238E27FC236}">
                <a16:creationId xmlns:a16="http://schemas.microsoft.com/office/drawing/2014/main" id="{7E9F56F3-575E-5AEF-CC6B-37D083AB2A50}"/>
              </a:ext>
            </a:extLst>
          </p:cNvPr>
          <p:cNvSpPr>
            <a:spLocks/>
          </p:cNvSpPr>
          <p:nvPr>
            <p:custDataLst>
              <p:tags r:id="rId247"/>
            </p:custDataLst>
          </p:nvPr>
        </p:nvSpPr>
        <p:spPr bwMode="gray">
          <a:xfrm>
            <a:off x="2428875" y="5127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2BCEBB-31C2-4D2F-9908-4355FF2AA5A3}" type="datetime'''''''''''''''''''''''5''''''''''''3''''''''''''''''.''7'''">
              <a:rPr lang="ja-JP" altLang="en-US" sz="1000" smtClean="0">
                <a:effectLst/>
                <a:sym typeface="+mn-lt"/>
              </a:rPr>
              <a:pPr marL="0" lvl="0" indent="0" algn="ctr">
                <a:spcBef>
                  <a:spcPct val="0"/>
                </a:spcBef>
                <a:buNone/>
              </a:pPr>
              <a:t>53.7</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9B8A8C9C-606D-FA20-2701-B0672E4F5E86}"/>
              </a:ext>
            </a:extLst>
          </p:cNvPr>
          <p:cNvSpPr>
            <a:spLocks/>
          </p:cNvSpPr>
          <p:nvPr>
            <p:custDataLst>
              <p:tags r:id="rId248"/>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94F14-056E-4234-A8A2-657BBB03E8E3}"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81BF75A8-457A-D20E-4C49-FA421FC3AA28}"/>
              </a:ext>
            </a:extLst>
          </p:cNvPr>
          <p:cNvSpPr>
            <a:spLocks/>
          </p:cNvSpPr>
          <p:nvPr>
            <p:custDataLst>
              <p:tags r:id="rId249"/>
            </p:custDataLst>
          </p:nvPr>
        </p:nvSpPr>
        <p:spPr bwMode="gray">
          <a:xfrm>
            <a:off x="2130425" y="5813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2D6E9F-7301-4028-BDB3-62BA01432B7F}" type="datetime'''''''''''''4''''''''4''''.''''''''''''''''''''4'''">
              <a:rPr lang="ja-JP" altLang="en-US" sz="1000" smtClean="0">
                <a:solidFill>
                  <a:schemeClr val="bg1"/>
                </a:solidFill>
                <a:effectLst/>
                <a:sym typeface="+mn-lt"/>
              </a:rPr>
              <a:pPr marL="0" lvl="0" indent="0" algn="ctr">
                <a:spcBef>
                  <a:spcPct val="0"/>
                </a:spcBef>
                <a:buNone/>
              </a:pPr>
              <a:t>44.4</a:t>
            </a:fld>
            <a:endParaRPr kumimoji="1" lang="ja-JP" altLang="en-US" sz="1000" dirty="0">
              <a:solidFill>
                <a:schemeClr val="bg1"/>
              </a:solidFill>
              <a:sym typeface="+mn-lt"/>
            </a:endParaRPr>
          </a:p>
        </p:txBody>
      </p:sp>
      <p:sp>
        <p:nvSpPr>
          <p:cNvPr id="103" name="Text Placeholder 12"/>
          <p:cNvSpPr>
            <a:spLocks/>
          </p:cNvSpPr>
          <p:nvPr>
            <p:custDataLst>
              <p:tags r:id="rId250"/>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417" name="テキスト プレースホルダ 9">
            <a:extLst>
              <a:ext uri="{FF2B5EF4-FFF2-40B4-BE49-F238E27FC236}">
                <a16:creationId xmlns:a16="http://schemas.microsoft.com/office/drawing/2014/main" id="{FA36604A-9B23-D4A2-6EC4-F94A8C7A58A3}"/>
              </a:ext>
            </a:extLst>
          </p:cNvPr>
          <p:cNvSpPr>
            <a:spLocks/>
          </p:cNvSpPr>
          <p:nvPr>
            <p:custDataLst>
              <p:tags r:id="rId251"/>
            </p:custDataLst>
          </p:nvPr>
        </p:nvSpPr>
        <p:spPr bwMode="gray">
          <a:xfrm>
            <a:off x="2130425" y="5126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9B4B7C-149F-4B6E-85FF-051928EA9CEB}" type="datetime'''''''''''5''''''''''''''''3.''''''''5'''''''''''''''''''">
              <a:rPr lang="ja-JP" altLang="en-US" sz="1000" smtClean="0">
                <a:effectLst/>
                <a:sym typeface="+mn-lt"/>
              </a:rPr>
              <a:pPr marL="0" lvl="0" indent="0" algn="ctr">
                <a:spcBef>
                  <a:spcPct val="0"/>
                </a:spcBef>
                <a:buNone/>
              </a:pPr>
              <a:t>53.5</a:t>
            </a:fld>
            <a:endParaRPr kumimoji="1" lang="ja-JP" altLang="en-US" sz="1000" dirty="0">
              <a:sym typeface="+mn-lt"/>
            </a:endParaRPr>
          </a:p>
        </p:txBody>
      </p:sp>
      <p:sp>
        <p:nvSpPr>
          <p:cNvPr id="583" name="テキスト プレースホルダ 9">
            <a:extLst>
              <a:ext uri="{FF2B5EF4-FFF2-40B4-BE49-F238E27FC236}">
                <a16:creationId xmlns:a16="http://schemas.microsoft.com/office/drawing/2014/main" id="{82B8175F-0AF8-A9A9-5510-B2E0D6A9C4CD}"/>
              </a:ext>
            </a:extLst>
          </p:cNvPr>
          <p:cNvSpPr>
            <a:spLocks/>
          </p:cNvSpPr>
          <p:nvPr>
            <p:custDataLst>
              <p:tags r:id="rId252"/>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C4637D-B552-4C50-AAA7-A3524FE65B22}"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B8BA3E3B-32DD-3A0D-FB9E-55C328A389E9}"/>
              </a:ext>
            </a:extLst>
          </p:cNvPr>
          <p:cNvSpPr>
            <a:spLocks/>
          </p:cNvSpPr>
          <p:nvPr>
            <p:custDataLst>
              <p:tags r:id="rId253"/>
            </p:custDataLst>
          </p:nvPr>
        </p:nvSpPr>
        <p:spPr bwMode="gray">
          <a:xfrm>
            <a:off x="1833563" y="5810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6426B6-6B94-4E2C-A1F8-6693B77941FD}" type="datetime'''''''4''''4''''''.''''''''''''''''''''''''''''''''''''6'''''">
              <a:rPr lang="ja-JP" altLang="en-US" sz="1000" smtClean="0">
                <a:solidFill>
                  <a:schemeClr val="bg1"/>
                </a:solidFill>
                <a:effectLst/>
                <a:sym typeface="+mn-lt"/>
              </a:rPr>
              <a:pPr marL="0" lvl="0" indent="0" algn="ctr">
                <a:spcBef>
                  <a:spcPct val="0"/>
                </a:spcBef>
                <a:buNone/>
              </a:pPr>
              <a:t>44.6</a:t>
            </a:fld>
            <a:endParaRPr kumimoji="1" lang="ja-JP" altLang="en-US" sz="1000" dirty="0">
              <a:solidFill>
                <a:schemeClr val="bg1"/>
              </a:solidFill>
              <a:sym typeface="+mn-lt"/>
            </a:endParaRPr>
          </a:p>
        </p:txBody>
      </p:sp>
      <p:sp>
        <p:nvSpPr>
          <p:cNvPr id="415" name="テキスト プレースホルダ 9">
            <a:extLst>
              <a:ext uri="{FF2B5EF4-FFF2-40B4-BE49-F238E27FC236}">
                <a16:creationId xmlns:a16="http://schemas.microsoft.com/office/drawing/2014/main" id="{B6525CEA-3B19-366A-F016-861E48FA32E4}"/>
              </a:ext>
            </a:extLst>
          </p:cNvPr>
          <p:cNvSpPr>
            <a:spLocks/>
          </p:cNvSpPr>
          <p:nvPr>
            <p:custDataLst>
              <p:tags r:id="rId254"/>
            </p:custDataLst>
          </p:nvPr>
        </p:nvSpPr>
        <p:spPr bwMode="gray">
          <a:xfrm>
            <a:off x="1833563" y="5124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50F2EF-1425-4C16-983B-D3DE934C7DC9}" type="datetime'''''''5''''''3.''''''''2'''''''''''''''''''''''''''''">
              <a:rPr lang="ja-JP" altLang="en-US" sz="1000" smtClean="0">
                <a:effectLst/>
                <a:sym typeface="+mn-lt"/>
              </a:rPr>
              <a:pPr marL="0" lvl="0" indent="0" algn="ctr">
                <a:spcBef>
                  <a:spcPct val="0"/>
                </a:spcBef>
                <a:buNone/>
              </a:pPr>
              <a:t>53.2</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6D508EA7-BD6B-16D8-B511-8B2F950C5D73}"/>
              </a:ext>
            </a:extLst>
          </p:cNvPr>
          <p:cNvSpPr>
            <a:spLocks/>
          </p:cNvSpPr>
          <p:nvPr>
            <p:custDataLst>
              <p:tags r:id="rId255"/>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35F83-0F0F-40A2-8BBA-078F6F32D693}"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566BDBB8-A361-2778-1F12-B5307B62E065}"/>
              </a:ext>
            </a:extLst>
          </p:cNvPr>
          <p:cNvSpPr>
            <a:spLocks/>
          </p:cNvSpPr>
          <p:nvPr>
            <p:custDataLst>
              <p:tags r:id="rId256"/>
            </p:custDataLst>
          </p:nvPr>
        </p:nvSpPr>
        <p:spPr bwMode="gray">
          <a:xfrm>
            <a:off x="1535113" y="5808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0DB45B-40D8-4EB8-8C6B-E8CF9C1CCB2D}" type="datetime'''''''''''''''''''4''''''''''5''''.''0'''''">
              <a:rPr lang="ja-JP" altLang="en-US" sz="1000" smtClean="0">
                <a:solidFill>
                  <a:schemeClr val="bg1"/>
                </a:solidFill>
                <a:effectLst/>
              </a:rPr>
              <a:pPr/>
              <a:t>45.0</a:t>
            </a:fld>
            <a:endParaRPr kumimoji="1" lang="ja-JP" altLang="en-US" sz="1000" dirty="0">
              <a:solidFill>
                <a:schemeClr val="bg1"/>
              </a:solidFill>
              <a:sym typeface="+mn-lt"/>
            </a:endParaRPr>
          </a:p>
        </p:txBody>
      </p:sp>
      <p:sp>
        <p:nvSpPr>
          <p:cNvPr id="413" name="テキスト プレースホルダ 9">
            <a:extLst>
              <a:ext uri="{FF2B5EF4-FFF2-40B4-BE49-F238E27FC236}">
                <a16:creationId xmlns:a16="http://schemas.microsoft.com/office/drawing/2014/main" id="{1150A3E3-8222-9638-6F6A-62CF64B464FB}"/>
              </a:ext>
            </a:extLst>
          </p:cNvPr>
          <p:cNvSpPr>
            <a:spLocks/>
          </p:cNvSpPr>
          <p:nvPr>
            <p:custDataLst>
              <p:tags r:id="rId257"/>
            </p:custDataLst>
          </p:nvPr>
        </p:nvSpPr>
        <p:spPr bwMode="gray">
          <a:xfrm>
            <a:off x="1535113" y="5121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E6E38C-2380-4F91-9E70-F245EAFB9716}" type="datetime'''''''''''''''''''''''''''''''5''2''''''''''''''''.''''''''8'">
              <a:rPr lang="ja-JP" altLang="en-US" sz="1000" smtClean="0">
                <a:effectLst/>
              </a:rPr>
              <a:pPr/>
              <a:t>52.8</a:t>
            </a:fld>
            <a:endParaRPr kumimoji="1" lang="ja-JP" altLang="en-US" sz="1000" dirty="0">
              <a:sym typeface="+mn-lt"/>
            </a:endParaRPr>
          </a:p>
        </p:txBody>
      </p:sp>
      <p:sp>
        <p:nvSpPr>
          <p:cNvPr id="581" name="テキスト プレースホルダ 9">
            <a:extLst>
              <a:ext uri="{FF2B5EF4-FFF2-40B4-BE49-F238E27FC236}">
                <a16:creationId xmlns:a16="http://schemas.microsoft.com/office/drawing/2014/main" id="{A47A85F0-3EE8-6876-1106-24D416FE5AB8}"/>
              </a:ext>
            </a:extLst>
          </p:cNvPr>
          <p:cNvSpPr>
            <a:spLocks/>
          </p:cNvSpPr>
          <p:nvPr>
            <p:custDataLst>
              <p:tags r:id="rId258"/>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DE043-400C-42DE-9678-2957FC8B3CDD}"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6FFE9AAB-9039-9233-AA44-EBC4D2985629}"/>
              </a:ext>
            </a:extLst>
          </p:cNvPr>
          <p:cNvSpPr>
            <a:spLocks/>
          </p:cNvSpPr>
          <p:nvPr>
            <p:custDataLst>
              <p:tags r:id="rId259"/>
            </p:custDataLst>
          </p:nvPr>
        </p:nvSpPr>
        <p:spPr bwMode="gray">
          <a:xfrm>
            <a:off x="1236663" y="5805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57CC2-D51E-445C-BE0A-ACFDF8A4BFD9}" type="datetime'''''4''''''''''''''''''''''''''''''''5''''''''''''.3'">
              <a:rPr lang="ja-JP" altLang="en-US" sz="1000" smtClean="0">
                <a:solidFill>
                  <a:schemeClr val="bg1"/>
                </a:solidFill>
                <a:effectLst/>
                <a:sym typeface="+mn-lt"/>
              </a:rPr>
              <a:pPr marL="0" lvl="0" indent="0" algn="ctr">
                <a:spcBef>
                  <a:spcPct val="0"/>
                </a:spcBef>
                <a:buNone/>
              </a:pPr>
              <a:t>45.3</a:t>
            </a:fld>
            <a:endParaRPr kumimoji="1" lang="ja-JP" altLang="en-US" sz="1000" dirty="0">
              <a:solidFill>
                <a:schemeClr val="bg1"/>
              </a:solidFill>
              <a:sym typeface="+mn-lt"/>
            </a:endParaRPr>
          </a:p>
        </p:txBody>
      </p:sp>
      <p:sp>
        <p:nvSpPr>
          <p:cNvPr id="411" name="テキスト プレースホルダ 9">
            <a:extLst>
              <a:ext uri="{FF2B5EF4-FFF2-40B4-BE49-F238E27FC236}">
                <a16:creationId xmlns:a16="http://schemas.microsoft.com/office/drawing/2014/main" id="{AB8BF971-8886-904E-FD0D-9A2BC8679003}"/>
              </a:ext>
            </a:extLst>
          </p:cNvPr>
          <p:cNvSpPr>
            <a:spLocks/>
          </p:cNvSpPr>
          <p:nvPr>
            <p:custDataLst>
              <p:tags r:id="rId260"/>
            </p:custDataLst>
          </p:nvPr>
        </p:nvSpPr>
        <p:spPr bwMode="gray">
          <a:xfrm>
            <a:off x="1236663" y="5119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F3E7D7-A6AB-499D-83B0-E2A550380A89}" type="datetime'''''''''''''''''''''''''5''''''2.5'''''''''''">
              <a:rPr lang="ja-JP" altLang="en-US" sz="1000" smtClean="0">
                <a:effectLst/>
                <a:sym typeface="+mn-lt"/>
              </a:rPr>
              <a:pPr marL="0" lvl="0" indent="0" algn="ctr">
                <a:spcBef>
                  <a:spcPct val="0"/>
                </a:spcBef>
                <a:buNone/>
              </a:pPr>
              <a:t>52.5</a:t>
            </a:fld>
            <a:endParaRPr kumimoji="1" lang="ja-JP" altLang="en-US" sz="1000" dirty="0">
              <a:sym typeface="+mn-lt"/>
            </a:endParaRPr>
          </a:p>
        </p:txBody>
      </p:sp>
      <p:sp>
        <p:nvSpPr>
          <p:cNvPr id="580" name="テキスト プレースホルダ 9">
            <a:extLst>
              <a:ext uri="{FF2B5EF4-FFF2-40B4-BE49-F238E27FC236}">
                <a16:creationId xmlns:a16="http://schemas.microsoft.com/office/drawing/2014/main" id="{855AB8C4-D336-37E1-8F19-C85AF1F11672}"/>
              </a:ext>
            </a:extLst>
          </p:cNvPr>
          <p:cNvSpPr>
            <a:spLocks/>
          </p:cNvSpPr>
          <p:nvPr>
            <p:custDataLst>
              <p:tags r:id="rId261"/>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F460D-047B-4356-AF4A-9533CD09410A}"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52E8CE08-A2F6-C32D-AA86-068A0DFEE1AC}"/>
              </a:ext>
            </a:extLst>
          </p:cNvPr>
          <p:cNvSpPr>
            <a:spLocks/>
          </p:cNvSpPr>
          <p:nvPr>
            <p:custDataLst>
              <p:tags r:id="rId262"/>
            </p:custDataLst>
          </p:nvPr>
        </p:nvSpPr>
        <p:spPr bwMode="gray">
          <a:xfrm>
            <a:off x="938213" y="5803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A8AC8-6921-41F8-B47B-BF0F5E304324}" type="datetime'''''''4''''''''''''''''''''''5''''.''''''''7'''''''''''''">
              <a:rPr lang="ja-JP" altLang="en-US" sz="1000" smtClean="0">
                <a:solidFill>
                  <a:schemeClr val="bg1"/>
                </a:solidFill>
                <a:effectLst/>
                <a:sym typeface="+mn-lt"/>
              </a:rPr>
              <a:pPr marL="0" lvl="0" indent="0" algn="ctr">
                <a:spcBef>
                  <a:spcPct val="0"/>
                </a:spcBef>
                <a:buNone/>
              </a:pPr>
              <a:t>45.7</a:t>
            </a:fld>
            <a:endParaRPr kumimoji="1" lang="ja-JP" altLang="en-US" sz="1000" dirty="0">
              <a:solidFill>
                <a:schemeClr val="bg1"/>
              </a:solidFill>
              <a:sym typeface="+mn-lt"/>
            </a:endParaRPr>
          </a:p>
        </p:txBody>
      </p:sp>
      <p:sp>
        <p:nvSpPr>
          <p:cNvPr id="409" name="テキスト プレースホルダ 9">
            <a:extLst>
              <a:ext uri="{FF2B5EF4-FFF2-40B4-BE49-F238E27FC236}">
                <a16:creationId xmlns:a16="http://schemas.microsoft.com/office/drawing/2014/main" id="{021938C6-26C4-1D30-0F44-A695DCEC055B}"/>
              </a:ext>
            </a:extLst>
          </p:cNvPr>
          <p:cNvSpPr>
            <a:spLocks/>
          </p:cNvSpPr>
          <p:nvPr>
            <p:custDataLst>
              <p:tags r:id="rId263"/>
            </p:custDataLst>
          </p:nvPr>
        </p:nvSpPr>
        <p:spPr bwMode="gray">
          <a:xfrm>
            <a:off x="938213" y="5118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0DDBF-3E52-4189-910B-93A2058FCCB3}" type="datetime'''''5''''2''.''''''''''''''''''''''''''''1'''''''''">
              <a:rPr lang="ja-JP" altLang="en-US" sz="1000" smtClean="0">
                <a:effectLst/>
                <a:sym typeface="+mn-lt"/>
              </a:rPr>
              <a:pPr marL="0" lvl="0" indent="0" algn="ctr">
                <a:spcBef>
                  <a:spcPct val="0"/>
                </a:spcBef>
                <a:buNone/>
              </a:pPr>
              <a:t>52.1</a:t>
            </a:fld>
            <a:endParaRPr kumimoji="1" lang="ja-JP" altLang="en-US" sz="1000" dirty="0">
              <a:sym typeface="+mn-lt"/>
            </a:endParaRPr>
          </a:p>
        </p:txBody>
      </p:sp>
      <p:sp>
        <p:nvSpPr>
          <p:cNvPr id="579" name="テキスト プレースホルダ 9">
            <a:extLst>
              <a:ext uri="{FF2B5EF4-FFF2-40B4-BE49-F238E27FC236}">
                <a16:creationId xmlns:a16="http://schemas.microsoft.com/office/drawing/2014/main" id="{4FE84089-B634-BC76-FF7C-6D9CBBBD1D1B}"/>
              </a:ext>
            </a:extLst>
          </p:cNvPr>
          <p:cNvSpPr>
            <a:spLocks/>
          </p:cNvSpPr>
          <p:nvPr>
            <p:custDataLst>
              <p:tags r:id="rId264"/>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143ED-05AA-475D-8A49-B93189CFF96D}"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33737466-015A-AF9F-9B20-A5310AB85117}"/>
              </a:ext>
            </a:extLst>
          </p:cNvPr>
          <p:cNvSpPr>
            <a:spLocks/>
          </p:cNvSpPr>
          <p:nvPr>
            <p:custDataLst>
              <p:tags r:id="rId265"/>
            </p:custDataLst>
          </p:nvPr>
        </p:nvSpPr>
        <p:spPr bwMode="gray">
          <a:xfrm>
            <a:off x="641350" y="5800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A997D8-D09F-49E2-8671-DA92C1C614A4}" type="datetime'''''''''4''''''''''''''''''''''''''6''''''''.''''''''''''1'">
              <a:rPr lang="ja-JP" altLang="en-US" sz="1000" smtClean="0">
                <a:solidFill>
                  <a:schemeClr val="bg1"/>
                </a:solidFill>
                <a:effectLst/>
                <a:sym typeface="+mn-lt"/>
              </a:rPr>
              <a:pPr marL="0" lvl="0" indent="0" algn="ctr">
                <a:spcBef>
                  <a:spcPct val="0"/>
                </a:spcBef>
                <a:buNone/>
              </a:pPr>
              <a:t>46.1</a:t>
            </a:fld>
            <a:endParaRPr kumimoji="1" lang="ja-JP" altLang="en-US" sz="1000" dirty="0">
              <a:solidFill>
                <a:schemeClr val="bg1"/>
              </a:solidFill>
              <a:sym typeface="+mn-lt"/>
            </a:endParaRPr>
          </a:p>
        </p:txBody>
      </p:sp>
      <p:sp>
        <p:nvSpPr>
          <p:cNvPr id="407" name="テキスト プレースホルダ 9">
            <a:extLst>
              <a:ext uri="{FF2B5EF4-FFF2-40B4-BE49-F238E27FC236}">
                <a16:creationId xmlns:a16="http://schemas.microsoft.com/office/drawing/2014/main" id="{14C00332-E49A-8CD1-AC95-F54D2A2E77C4}"/>
              </a:ext>
            </a:extLst>
          </p:cNvPr>
          <p:cNvSpPr>
            <a:spLocks/>
          </p:cNvSpPr>
          <p:nvPr>
            <p:custDataLst>
              <p:tags r:id="rId266"/>
            </p:custDataLst>
          </p:nvPr>
        </p:nvSpPr>
        <p:spPr bwMode="gray">
          <a:xfrm>
            <a:off x="641350" y="5114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DAAC09-1D15-4846-9724-915F430E863A}" type="datetime'''''''''''''''''51''''''''''''''''.7'''''''''''''">
              <a:rPr lang="ja-JP" altLang="en-US" sz="1000" smtClean="0">
                <a:effectLst/>
                <a:sym typeface="+mn-lt"/>
              </a:rPr>
              <a:pPr marL="0" lvl="0" indent="0" algn="ctr">
                <a:spcBef>
                  <a:spcPct val="0"/>
                </a:spcBef>
                <a:buNone/>
              </a:pPr>
              <a:t>51.7</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2606542F-40A6-367C-524C-F31624A9081A}"/>
              </a:ext>
            </a:extLst>
          </p:cNvPr>
          <p:cNvSpPr>
            <a:spLocks/>
          </p:cNvSpPr>
          <p:nvPr>
            <p:custDataLst>
              <p:tags r:id="rId267"/>
            </p:custDataLst>
          </p:nvPr>
        </p:nvSpPr>
        <p:spPr bwMode="gray">
          <a:xfrm>
            <a:off x="8389938"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B50DE3-0B24-4587-8987-CB541EC9832D}" type="datetime'''''''''3''''''''''''''''4''''''''''''.''''''''''''2'''''">
              <a:rPr lang="ja-JP" altLang="en-US" sz="1000" smtClean="0">
                <a:solidFill>
                  <a:schemeClr val="bg1"/>
                </a:solidFill>
                <a:effectLst/>
                <a:sym typeface="+mn-lt"/>
              </a:rPr>
              <a:pPr marL="0" lvl="0" indent="0" algn="ctr">
                <a:spcBef>
                  <a:spcPct val="0"/>
                </a:spcBef>
                <a:buNone/>
              </a:pPr>
              <a:t>34.2</a:t>
            </a:fld>
            <a:endParaRPr kumimoji="1" lang="ja-JP" altLang="en-US" sz="1000" dirty="0">
              <a:solidFill>
                <a:schemeClr val="bg1"/>
              </a:solidFill>
              <a:sym typeface="+mn-lt"/>
            </a:endParaRPr>
          </a:p>
        </p:txBody>
      </p:sp>
      <p:sp>
        <p:nvSpPr>
          <p:cNvPr id="603" name="テキスト プレースホルダ 9">
            <a:extLst>
              <a:ext uri="{FF2B5EF4-FFF2-40B4-BE49-F238E27FC236}">
                <a16:creationId xmlns:a16="http://schemas.microsoft.com/office/drawing/2014/main" id="{6972F53E-97F2-02AC-9B52-A2D16B547FDF}"/>
              </a:ext>
            </a:extLst>
          </p:cNvPr>
          <p:cNvSpPr>
            <a:spLocks/>
          </p:cNvSpPr>
          <p:nvPr>
            <p:custDataLst>
              <p:tags r:id="rId268"/>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7DE98-8AF4-41A5-9349-B1F23E6904CE}" type="datetime'''''''''''''3''''''''''''''''''''0'''''''''''''''''''''''">
              <a:rPr lang="ja-JP" altLang="en-US" sz="1000" smtClean="0"/>
              <a:pPr/>
              <a:t>30</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EB39F92C-5CD8-274B-8589-09341EA975B2}"/>
              </a:ext>
            </a:extLst>
          </p:cNvPr>
          <p:cNvSpPr>
            <a:spLocks/>
          </p:cNvSpPr>
          <p:nvPr>
            <p:custDataLst>
              <p:tags r:id="rId269"/>
            </p:custDataLst>
          </p:nvPr>
        </p:nvSpPr>
        <p:spPr bwMode="gray">
          <a:xfrm>
            <a:off x="8091488" y="58689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D8EEB-B94A-4355-9D70-35A3B5E85E78}" type="datetime'''''''''''''36''''''''''''.''''''''3'''''''''">
              <a:rPr lang="ja-JP" altLang="en-US" sz="1000" smtClean="0">
                <a:solidFill>
                  <a:schemeClr val="bg1"/>
                </a:solidFill>
                <a:effectLst/>
              </a:rPr>
              <a:pPr/>
              <a:t>36.3</a:t>
            </a:fld>
            <a:endParaRPr kumimoji="1" lang="ja-JP" altLang="en-US" sz="1000" dirty="0">
              <a:solidFill>
                <a:schemeClr val="bg1"/>
              </a:solidFill>
              <a:sym typeface="+mn-lt"/>
            </a:endParaRPr>
          </a:p>
        </p:txBody>
      </p:sp>
      <p:sp>
        <p:nvSpPr>
          <p:cNvPr id="533" name="テキスト プレースホルダ 9">
            <a:extLst>
              <a:ext uri="{FF2B5EF4-FFF2-40B4-BE49-F238E27FC236}">
                <a16:creationId xmlns:a16="http://schemas.microsoft.com/office/drawing/2014/main" id="{7FDCE027-F2BE-34A1-498C-5B31B59B58A8}"/>
              </a:ext>
            </a:extLst>
          </p:cNvPr>
          <p:cNvSpPr>
            <a:spLocks/>
          </p:cNvSpPr>
          <p:nvPr>
            <p:custDataLst>
              <p:tags r:id="rId270"/>
            </p:custDataLst>
          </p:nvPr>
        </p:nvSpPr>
        <p:spPr bwMode="gray">
          <a:xfrm>
            <a:off x="8686800" y="5230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F55FD-46D6-42C4-9DF8-A9B5D16F09EF}" type="datetime'6''4.0'''''''''''''''''''''''''''''''''''">
              <a:rPr lang="ja-JP" altLang="en-US" sz="1000" smtClean="0">
                <a:effectLst/>
                <a:sym typeface="+mn-lt"/>
              </a:rPr>
              <a:pPr marL="0" lvl="0" indent="0" algn="ctr">
                <a:spcBef>
                  <a:spcPct val="0"/>
                </a:spcBef>
                <a:buNone/>
              </a:pPr>
              <a:t>64.0</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4889791B-1363-9C02-00E9-4E9E0B097AAD}"/>
              </a:ext>
            </a:extLst>
          </p:cNvPr>
          <p:cNvSpPr>
            <a:spLocks/>
          </p:cNvSpPr>
          <p:nvPr>
            <p:custDataLst>
              <p:tags r:id="rId271"/>
            </p:custDataLst>
          </p:nvPr>
        </p:nvSpPr>
        <p:spPr bwMode="gray">
          <a:xfrm>
            <a:off x="8686800" y="59023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0C01A3-1300-4126-BD03-2C42A4AC158F}" type="datetime'''''''''''''''''''''''''''''''3''''1''''.''''7'''''''">
              <a:rPr lang="ja-JP" altLang="en-US" sz="1000" smtClean="0">
                <a:solidFill>
                  <a:schemeClr val="bg1"/>
                </a:solidFill>
                <a:effectLst/>
                <a:sym typeface="+mn-lt"/>
              </a:rPr>
              <a:pPr marL="0" lvl="0" indent="0" algn="ctr">
                <a:spcBef>
                  <a:spcPct val="0"/>
                </a:spcBef>
                <a:buNone/>
              </a:pPr>
              <a:t>31.7</a:t>
            </a:fld>
            <a:endParaRPr kumimoji="1" lang="ja-JP" altLang="en-US" sz="1000" dirty="0">
              <a:solidFill>
                <a:schemeClr val="bg1"/>
              </a:solidFill>
              <a:sym typeface="+mn-lt"/>
            </a:endParaRPr>
          </a:p>
        </p:txBody>
      </p:sp>
      <p:sp>
        <p:nvSpPr>
          <p:cNvPr id="604" name="テキスト プレースホルダ 9">
            <a:extLst>
              <a:ext uri="{FF2B5EF4-FFF2-40B4-BE49-F238E27FC236}">
                <a16:creationId xmlns:a16="http://schemas.microsoft.com/office/drawing/2014/main" id="{7DD52158-08A4-F64D-A548-E8BE3A50CB45}"/>
              </a:ext>
            </a:extLst>
          </p:cNvPr>
          <p:cNvSpPr>
            <a:spLocks/>
          </p:cNvSpPr>
          <p:nvPr>
            <p:custDataLst>
              <p:tags r:id="rId272"/>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AE821-C726-4CD4-B364-A80B533C6800}" type="datetime'''''''''''4''''''''''''''''''0'''''''''''''''''''">
              <a:rPr lang="ja-JP" altLang="en-US" sz="1000" smtClean="0"/>
              <a:pPr/>
              <a:t>40</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02D67B1E-012E-5F06-7CB6-49BE17DBA1A8}"/>
              </a:ext>
            </a:extLst>
          </p:cNvPr>
          <p:cNvSpPr>
            <a:spLocks/>
          </p:cNvSpPr>
          <p:nvPr>
            <p:custDataLst>
              <p:tags r:id="rId273"/>
            </p:custDataLst>
          </p:nvPr>
        </p:nvSpPr>
        <p:spPr bwMode="gray">
          <a:xfrm>
            <a:off x="8389938" y="5207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18C9B0-A743-4949-AE80-6DA5CBA7CEB3}" type="datetime'''''''6''''''''''''''''''''''''''''''2''''''''.''4'''''''">
              <a:rPr lang="ja-JP" altLang="en-US" sz="1000" smtClean="0">
                <a:effectLst/>
                <a:sym typeface="+mn-lt"/>
              </a:rPr>
              <a:pPr marL="0" lvl="0" indent="0" algn="ctr">
                <a:spcBef>
                  <a:spcPct val="0"/>
                </a:spcBef>
                <a:buNone/>
              </a:pPr>
              <a:t>62.4</a:t>
            </a:fld>
            <a:endParaRPr kumimoji="1" lang="ja-JP" altLang="en-US" sz="1000" dirty="0">
              <a:sym typeface="+mn-lt"/>
            </a:endParaRPr>
          </a:p>
        </p:txBody>
      </p:sp>
      <p:sp>
        <p:nvSpPr>
          <p:cNvPr id="4" name="テキスト プレースホルダ 9">
            <a:extLst>
              <a:ext uri="{FF2B5EF4-FFF2-40B4-BE49-F238E27FC236}">
                <a16:creationId xmlns:a16="http://schemas.microsoft.com/office/drawing/2014/main" id="{6ADC62B2-2B21-5F62-721B-0D8EA26B6612}"/>
              </a:ext>
            </a:extLst>
          </p:cNvPr>
          <p:cNvSpPr>
            <a:spLocks/>
          </p:cNvSpPr>
          <p:nvPr>
            <p:custDataLst>
              <p:tags r:id="rId274"/>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3CBE9-AF40-452C-AA86-11457120E097}" type="datetime'''''''''''''''''''''''''''''''''''25'''''''''''''''''''''''''">
              <a:rPr lang="ja-JP" altLang="en-US" sz="1000" smtClean="0"/>
              <a:pPr/>
              <a:t>25</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EAAC6013-8285-B008-A4B3-C071D9108F52}"/>
              </a:ext>
            </a:extLst>
          </p:cNvPr>
          <p:cNvSpPr>
            <a:spLocks/>
          </p:cNvSpPr>
          <p:nvPr>
            <p:custDataLst>
              <p:tags r:id="rId275"/>
            </p:custDataLst>
          </p:nvPr>
        </p:nvSpPr>
        <p:spPr bwMode="gray">
          <a:xfrm>
            <a:off x="8985250"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DEEDC-44BE-4265-8C28-46041B2BE8D7}" type="datetime'''''6''''6''''''''''.''1'''''''">
              <a:rPr lang="ja-JP" altLang="en-US" sz="1000" smtClean="0">
                <a:effectLst/>
                <a:sym typeface="+mn-lt"/>
              </a:rPr>
              <a:pPr marL="0" lvl="0" indent="0" algn="ctr">
                <a:spcBef>
                  <a:spcPct val="0"/>
                </a:spcBef>
                <a:buNone/>
              </a:pPr>
              <a:t>66.1</a:t>
            </a:fld>
            <a:endParaRPr kumimoji="1" lang="ja-JP" altLang="en-US" sz="1000" dirty="0">
              <a:sym typeface="+mn-lt"/>
            </a:endParaRPr>
          </a:p>
        </p:txBody>
      </p:sp>
    </p:spTree>
    <p:extLst>
      <p:ext uri="{BB962C8B-B14F-4D97-AF65-F5344CB8AC3E}">
        <p14:creationId xmlns:p14="http://schemas.microsoft.com/office/powerpoint/2010/main" val="3738668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836900912"/>
              </p:ext>
            </p:extLst>
          </p:nvPr>
        </p:nvGraphicFramePr>
        <p:xfrm>
          <a:off x="201526" y="1901770"/>
          <a:ext cx="9504000" cy="30556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663282">
                  <a:extLst>
                    <a:ext uri="{9D8B030D-6E8A-4147-A177-3AD203B41FA5}">
                      <a16:colId xmlns:a16="http://schemas.microsoft.com/office/drawing/2014/main" val="20001"/>
                    </a:ext>
                  </a:extLst>
                </a:gridCol>
                <a:gridCol w="2088718">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Terumo</a:t>
                      </a:r>
                      <a:r>
                        <a:rPr kumimoji="1" lang="ja-JP" altLang="en-US" sz="1200" b="0" i="0" u="none" strike="noStrike" kern="1200" dirty="0">
                          <a:solidFill>
                            <a:srgbClr val="000000"/>
                          </a:solidFill>
                          <a:effectLst/>
                          <a:latin typeface="+mn-lt"/>
                          <a:ea typeface="+mj-ea"/>
                          <a:cs typeface="+mn-cs"/>
                        </a:rPr>
                        <a:t>　ナイロビ事業所</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テルモ株式会社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血液バッグや関連製品の販売、医療従事者の研修と教育、ケニア国家輸血サービスなどと協力した複数回献血者を増やすためのプログラムを実施している。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err="1">
                          <a:solidFill>
                            <a:srgbClr val="000000"/>
                          </a:solidFill>
                          <a:effectLst/>
                          <a:latin typeface="+mn-lt"/>
                          <a:ea typeface="+mj-ea"/>
                          <a:cs typeface="+mn-cs"/>
                        </a:rPr>
                        <a:t>Nipro</a:t>
                      </a:r>
                      <a:r>
                        <a:rPr kumimoji="1" lang="en-US" altLang="zh-TW" sz="1200" b="0" i="0" u="none" strike="noStrike" kern="1200" dirty="0">
                          <a:solidFill>
                            <a:srgbClr val="000000"/>
                          </a:solidFill>
                          <a:effectLst/>
                          <a:latin typeface="+mn-lt"/>
                          <a:ea typeface="+mj-ea"/>
                          <a:cs typeface="+mn-cs"/>
                        </a:rPr>
                        <a:t> Middle East F</a:t>
                      </a:r>
                      <a:r>
                        <a:rPr kumimoji="1" lang="en-US" altLang="ja-JP" sz="1200" b="0" i="0" u="none" strike="noStrike" kern="1200" dirty="0">
                          <a:solidFill>
                            <a:srgbClr val="000000"/>
                          </a:solidFill>
                          <a:effectLst/>
                          <a:latin typeface="+mn-lt"/>
                          <a:ea typeface="+mj-ea"/>
                          <a:cs typeface="+mn-cs"/>
                        </a:rPr>
                        <a:t>ZE</a:t>
                      </a:r>
                      <a:r>
                        <a:rPr kumimoji="1" lang="ja-JP" altLang="en-US" sz="1200" b="0" i="0" u="none" strike="noStrike" kern="1200" dirty="0">
                          <a:solidFill>
                            <a:srgbClr val="000000"/>
                          </a:solidFill>
                          <a:effectLst/>
                          <a:latin typeface="+mn-lt"/>
                          <a:ea typeface="+mj-ea"/>
                          <a:cs typeface="+mn-cs"/>
                        </a:rPr>
                        <a:t>　ケニア支店</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ニプロ</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医療機器のマーケティングをしている。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Nihon </a:t>
                      </a:r>
                      <a:r>
                        <a:rPr kumimoji="1" lang="en-US" altLang="ja-JP" sz="1200" b="0" i="0" u="none" strike="noStrike" kern="1200" dirty="0" err="1">
                          <a:solidFill>
                            <a:srgbClr val="000000"/>
                          </a:solidFill>
                          <a:effectLst/>
                          <a:latin typeface="+mn-lt"/>
                          <a:ea typeface="+mj-ea"/>
                          <a:cs typeface="+mn-cs"/>
                        </a:rPr>
                        <a:t>Koden</a:t>
                      </a:r>
                      <a:r>
                        <a:rPr kumimoji="1" lang="ja-JP" altLang="en-US" sz="1200" b="0" i="0" u="none" strike="noStrike" kern="1200" dirty="0">
                          <a:solidFill>
                            <a:srgbClr val="000000"/>
                          </a:solidFill>
                          <a:effectLst/>
                          <a:latin typeface="+mn-lt"/>
                          <a:ea typeface="+mj-ea"/>
                          <a:cs typeface="+mn-cs"/>
                        </a:rPr>
                        <a:t>　ナイロビ支店</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医療機器の販売およびアフターサービスに関するサポートを提供する。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noProof="1">
                          <a:solidFill>
                            <a:srgbClr val="000000"/>
                          </a:solidFill>
                          <a:effectLst/>
                          <a:latin typeface="Arial" panose="020B0604020202020204" pitchFamily="34" charset="0"/>
                          <a:ea typeface="+mn-ea"/>
                          <a:cs typeface="Arial" panose="020B0604020202020204" pitchFamily="34" charset="0"/>
                        </a:rPr>
                        <a:t>Olympus</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オリンパス株式会社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ケニヤッタ国立病院にて消化器疾患診断の開発支援事業を開始した。</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833626"/>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noProof="1">
                          <a:solidFill>
                            <a:srgbClr val="000000"/>
                          </a:solidFill>
                          <a:effectLst/>
                          <a:latin typeface="Arial" panose="020B0604020202020204" pitchFamily="34" charset="0"/>
                          <a:ea typeface="+mn-ea"/>
                          <a:cs typeface="Arial" panose="020B0604020202020204" pitchFamily="34" charset="0"/>
                        </a:rPr>
                        <a:t>Sysmex Middle East</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シスメックス株式会社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ケニア全土で流通ネットワークを通して医療機器の提供を行う。</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 </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Hass Scientific &amp; Medical Supplies Ltd. and Sciencescope Limited</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38951472"/>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月時点における日本企業のケニア現地法人・支店は全業種合わせても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医療機器関連で現地法人や支店・駐在員事務所の存在が確認できたのは下記の通り。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9"/>
          <p:cNvSpPr txBox="1"/>
          <p:nvPr/>
        </p:nvSpPr>
        <p:spPr>
          <a:xfrm>
            <a:off x="211063" y="5111162"/>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11063" y="640149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p:cNvGraphicFramePr>
          <p:nvPr>
            <p:custDataLst>
              <p:tags r:id="rId1"/>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ja-JP" altLang="en-US" sz="1400" i="0" dirty="0">
                <a:effectLst/>
                <a:latin typeface="arial" panose="020B0604020202020204" pitchFamily="34" charset="0"/>
              </a:rPr>
              <a:t>ケニア</a:t>
            </a:r>
            <a:r>
              <a:rPr lang="ja-JP" altLang="en-US" sz="1400" b="0" i="0" dirty="0">
                <a:effectLst/>
                <a:latin typeface="arial" panose="020B0604020202020204" pitchFamily="34" charset="0"/>
              </a:rPr>
              <a:t>医薬品供給機関</a:t>
            </a:r>
            <a:r>
              <a:rPr lang="ja-JP" altLang="en-US" sz="1400" dirty="0"/>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 </a:t>
            </a:r>
            <a:r>
              <a:rPr lang="en-US" altLang="ja-JP" sz="1400" dirty="0"/>
              <a:t>Kenya Medical Supplies Agency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）が公的医療機関の医療資機材調達の大半を担う一方、民間医療機関では様々な規模・専門の代理店が医療機器を供給している。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による不明瞭な入札問題については、米国政府などから批判を受けており、改革の過程にある。</a:t>
            </a:r>
          </a:p>
        </p:txBody>
      </p:sp>
      <p:grpSp>
        <p:nvGrpSpPr>
          <p:cNvPr id="8" name="グループ化 7"/>
          <p:cNvGrpSpPr/>
          <p:nvPr/>
        </p:nvGrpSpPr>
        <p:grpSpPr>
          <a:xfrm>
            <a:off x="5004131" y="2210670"/>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51603" y="221067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ThinkWell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Kenya Health Purchasing Factsheet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Duke University Global Health Innovation center</a:t>
            </a:r>
          </a:p>
        </p:txBody>
      </p:sp>
      <p:sp>
        <p:nvSpPr>
          <p:cNvPr id="46" name="TextBox 45">
            <a:extLst>
              <a:ext uri="{FF2B5EF4-FFF2-40B4-BE49-F238E27FC236}">
                <a16:creationId xmlns:a16="http://schemas.microsoft.com/office/drawing/2014/main" id="{78651A6E-55D7-4AC6-A6A1-00B8573E1034}"/>
              </a:ext>
            </a:extLst>
          </p:cNvPr>
          <p:cNvSpPr txBox="1"/>
          <p:nvPr/>
        </p:nvSpPr>
        <p:spPr>
          <a:xfrm>
            <a:off x="4968881" y="2640936"/>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公共セクターにおける医療機器の調達については、保健省傘下の</a:t>
            </a:r>
            <a:r>
              <a:rPr lang="en-US" altLang="ja-JP" sz="1400" dirty="0"/>
              <a:t>KEMSA</a:t>
            </a:r>
            <a:r>
              <a:rPr lang="ja-JP" altLang="en-US" sz="1400" dirty="0"/>
              <a:t>が担当している。</a:t>
            </a:r>
          </a:p>
          <a:p>
            <a:r>
              <a:rPr lang="en-US" altLang="ja-JP" sz="1400" dirty="0"/>
              <a:t>KEMSA</a:t>
            </a:r>
            <a:r>
              <a:rPr lang="ja-JP" altLang="en-US" sz="1400" dirty="0"/>
              <a:t>の公募案件はウェブサイト</a:t>
            </a:r>
            <a:r>
              <a:rPr lang="en-US" altLang="ja-JP" sz="1400" baseline="30000" dirty="0"/>
              <a:t>1</a:t>
            </a:r>
            <a:r>
              <a:rPr lang="ja-JP" altLang="en-US" sz="1400" dirty="0"/>
              <a:t>に掲載されており、</a:t>
            </a:r>
            <a:r>
              <a:rPr lang="en-US" altLang="ja-JP" sz="1400" dirty="0"/>
              <a:t>Public Procurement Act</a:t>
            </a:r>
            <a:r>
              <a:rPr lang="ja-JP" altLang="en-US" sz="1400" dirty="0"/>
              <a:t>に則って入札が行われることとなっている。しかし、実際は腐敗や癒着が横行しており、機能していないとの批判もあり、現状解明および改革の過程にある。</a:t>
            </a:r>
          </a:p>
          <a:p>
            <a:r>
              <a:rPr lang="en-US" altLang="ja-JP" sz="1400" dirty="0"/>
              <a:t>2013</a:t>
            </a:r>
            <a:r>
              <a:rPr lang="ja-JP" altLang="en-US" sz="1400" dirty="0"/>
              <a:t>年以降、</a:t>
            </a:r>
            <a:r>
              <a:rPr lang="en-US" altLang="ja-JP" sz="1400" dirty="0"/>
              <a:t>47</a:t>
            </a:r>
            <a:r>
              <a:rPr lang="ja-JP" altLang="en-US" sz="1400" dirty="0"/>
              <a:t>のカウンティ保健局も調達に携わっており、</a:t>
            </a:r>
            <a:r>
              <a:rPr lang="en-US" altLang="ja-JP" sz="1400" dirty="0"/>
              <a:t>2019</a:t>
            </a:r>
            <a:r>
              <a:rPr lang="ja-JP" altLang="en-US" sz="1400" dirty="0"/>
              <a:t>年時点ではヘルスケア関連予算の半額程度はカウンティレベルに移譲されている。</a:t>
            </a:r>
            <a:endParaRPr lang="en-US" altLang="ja-JP" sz="1400" dirty="0"/>
          </a:p>
        </p:txBody>
      </p:sp>
      <p:sp>
        <p:nvSpPr>
          <p:cNvPr id="47" name="TextBox 46">
            <a:extLst>
              <a:ext uri="{FF2B5EF4-FFF2-40B4-BE49-F238E27FC236}">
                <a16:creationId xmlns:a16="http://schemas.microsoft.com/office/drawing/2014/main" id="{102481E1-C408-4F80-8FF7-A3CD7D47E634}"/>
              </a:ext>
            </a:extLst>
          </p:cNvPr>
          <p:cNvSpPr txBox="1"/>
          <p:nvPr/>
        </p:nvSpPr>
        <p:spPr>
          <a:xfrm>
            <a:off x="251604" y="2679485"/>
            <a:ext cx="4464495" cy="19451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民間医療機関においては、個々の病院が独自に調達を行っている。</a:t>
            </a:r>
            <a:endParaRPr lang="en-US" altLang="ja-JP" sz="1400" dirty="0"/>
          </a:p>
          <a:p>
            <a:r>
              <a:rPr lang="ja-JP" altLang="en-US" sz="1400" dirty="0"/>
              <a:t>多くの海外サプライヤーは現地法人もしくは代理店を通じて製品を販売している。</a:t>
            </a:r>
            <a:endParaRPr lang="en-US" altLang="ja-JP" sz="1400" dirty="0"/>
          </a:p>
          <a:p>
            <a:r>
              <a:rPr lang="en-US" altLang="ja-JP" sz="1400" dirty="0"/>
              <a:t> FBO</a:t>
            </a:r>
            <a:r>
              <a:rPr lang="ja-JP" altLang="en-US" sz="1400" dirty="0"/>
              <a:t>（</a:t>
            </a:r>
            <a:r>
              <a:rPr lang="en-US" altLang="ja-JP" sz="1400" dirty="0"/>
              <a:t>Faith-based Organizations</a:t>
            </a:r>
            <a:r>
              <a:rPr lang="ja-JP" altLang="en-US" sz="1400" dirty="0"/>
              <a:t>）や</a:t>
            </a:r>
            <a:r>
              <a:rPr lang="en-US" altLang="ja-JP" sz="1400" dirty="0"/>
              <a:t>NGO</a:t>
            </a:r>
            <a:r>
              <a:rPr lang="ja-JP" altLang="en-US" sz="1400" dirty="0"/>
              <a:t>運営の医療機関に対しては、</a:t>
            </a:r>
            <a:r>
              <a:rPr lang="en-US" altLang="ja-JP" sz="1400" dirty="0"/>
              <a:t>KEMSA</a:t>
            </a:r>
            <a:r>
              <a:rPr lang="ja-JP" altLang="en-US" sz="1400" dirty="0"/>
              <a:t>や</a:t>
            </a:r>
            <a:r>
              <a:rPr lang="en-US" altLang="ja-JP" sz="1400" dirty="0"/>
              <a:t>MEDS</a:t>
            </a:r>
            <a:r>
              <a:rPr lang="ja-JP" altLang="en-US" sz="1400" dirty="0"/>
              <a:t>（</a:t>
            </a:r>
            <a:r>
              <a:rPr lang="en-US" altLang="ja-JP" sz="1400" dirty="0"/>
              <a:t>Mission for Essential Drugs and Supplies</a:t>
            </a:r>
            <a:r>
              <a:rPr lang="ja-JP" altLang="en-US" sz="1400" dirty="0"/>
              <a:t>）が主なサプライヤーとなっている。</a:t>
            </a:r>
            <a:endParaRPr lang="en-US" altLang="ja-JP" sz="1400" dirty="0"/>
          </a:p>
        </p:txBody>
      </p:sp>
      <p:sp>
        <p:nvSpPr>
          <p:cNvPr id="6" name="4. Footnote">
            <a:extLst>
              <a:ext uri="{FF2B5EF4-FFF2-40B4-BE49-F238E27FC236}">
                <a16:creationId xmlns:a16="http://schemas.microsoft.com/office/drawing/2014/main" id="{8E6261A9-6382-4B5B-A8C5-433BFC791516}"/>
              </a:ext>
            </a:extLst>
          </p:cNvPr>
          <p:cNvSpPr txBox="1"/>
          <p:nvPr>
            <p:custDataLst>
              <p:tags r:id="rId2"/>
            </p:custDataLst>
          </p:nvPr>
        </p:nvSpPr>
        <p:spPr>
          <a:xfrm>
            <a:off x="233149" y="6307798"/>
            <a:ext cx="4181480"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https://www.kemsa.co.ke/tenders</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845181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521055"/>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799041"/>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a:t>
            </a:r>
            <a:r>
              <a:rPr lang="ja-JP" altLang="en-US" sz="1400" dirty="0">
                <a:latin typeface="+mj-lt"/>
                <a:ea typeface="HGP創英角ｺﾞｼｯｸUB" panose="020B0900000000000000" pitchFamily="50" charset="-128"/>
                <a:cs typeface="Arial" panose="020B0604020202020204" pitchFamily="34" charset="0"/>
              </a:rPr>
              <a:t>（</a:t>
            </a:r>
            <a:r>
              <a:rPr lang="en-US" altLang="ja-JP" sz="1400" dirty="0">
                <a:latin typeface="+mj-lt"/>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3302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p:cNvSpPr>
          <p:nvPr>
            <p:custDataLst>
              <p:tags r:id="rId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7BC8B0-79F3-4B2B-82A8-7EAF73AE28FF}" type="datetime'''''''''輸''''''''''''''''''出'">
              <a:rPr kumimoji="0" lang="ja-JP" altLang="en-US" sz="1000" smtClean="0"/>
              <a:pPr/>
              <a:t>輸出</a:t>
            </a:fld>
            <a:endParaRPr kumimoji="0" lang="ja-JP" altLang="en-US" sz="1000" dirty="0">
              <a:sym typeface="+mn-lt"/>
            </a:endParaRPr>
          </a:p>
        </p:txBody>
      </p:sp>
      <p:sp>
        <p:nvSpPr>
          <p:cNvPr id="43" name="テキスト プレースホルダ 9"/>
          <p:cNvSpPr>
            <a:spLocks/>
          </p:cNvSpPr>
          <p:nvPr>
            <p:custDataLst>
              <p:tags r:id="rId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89C2E42-B013-4E25-BE75-879AF7B8AD61}" type="datetime'''''''''''''''''''''''''''''''''輸''''''''''''入'">
              <a:rPr kumimoji="0" lang="ja-JP" altLang="en-US" sz="1000" smtClean="0"/>
              <a:pPr/>
              <a:t>輸入</a:t>
            </a:fld>
            <a:endParaRPr kumimoji="0" lang="ja-JP" altLang="en-US" sz="1000" dirty="0">
              <a:sym typeface="+mn-lt"/>
            </a:endParaRPr>
          </a:p>
        </p:txBody>
      </p:sp>
      <p:sp>
        <p:nvSpPr>
          <p:cNvPr id="56" name="テキスト ボックス 18"/>
          <p:cNvSpPr txBox="1"/>
          <p:nvPr/>
        </p:nvSpPr>
        <p:spPr>
          <a:xfrm>
            <a:off x="200472" y="105653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医薬品部門では輸入が大きく輸出を上回っており、インドが輸入額の半分弱を占めている。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2024年の5.3億US$から2028年には6.5億US$に成長すると推定されている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CAGR:5.37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ケニア医学研究所（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）によると、がん、糖尿病などの非感染性疾患は、総死亡者数の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％、総入院者数の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％以上を占めており、今後もこれらの疾患領域に対応する医薬品の市場規模は成長することが想定される。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Chart 3">
            <a:extLst>
              <a:ext uri="{FF2B5EF4-FFF2-40B4-BE49-F238E27FC236}">
                <a16:creationId xmlns:a16="http://schemas.microsoft.com/office/drawing/2014/main" id="{4BA4431A-161E-E73F-451A-28B17B99839F}"/>
              </a:ext>
            </a:extLst>
          </p:cNvPr>
          <p:cNvGraphicFramePr/>
          <p:nvPr>
            <p:custDataLst>
              <p:tags r:id="rId7"/>
            </p:custDataLst>
            <p:extLst>
              <p:ext uri="{D42A27DB-BD31-4B8C-83A1-F6EECF244321}">
                <p14:modId xmlns:p14="http://schemas.microsoft.com/office/powerpoint/2010/main" val="2842151860"/>
              </p:ext>
            </p:extLst>
          </p:nvPr>
        </p:nvGraphicFramePr>
        <p:xfrm>
          <a:off x="6926263" y="3100388"/>
          <a:ext cx="2689225" cy="2949575"/>
        </p:xfrm>
        <a:graphic>
          <a:graphicData uri="http://schemas.openxmlformats.org/drawingml/2006/chart">
            <c:chart xmlns:c="http://schemas.openxmlformats.org/drawingml/2006/chart" xmlns:r="http://schemas.openxmlformats.org/officeDocument/2006/relationships" r:id="rId42"/>
          </a:graphicData>
        </a:graphic>
      </p:graphicFrame>
      <p:sp>
        <p:nvSpPr>
          <p:cNvPr id="36" name="テキスト プレースホルダ 9">
            <a:extLst>
              <a:ext uri="{FF2B5EF4-FFF2-40B4-BE49-F238E27FC236}">
                <a16:creationId xmlns:a16="http://schemas.microsoft.com/office/drawing/2014/main" id="{C6C55984-4C5B-E1B1-DAE5-A3A77147779D}"/>
              </a:ext>
            </a:extLst>
          </p:cNvPr>
          <p:cNvSpPr>
            <a:spLocks/>
          </p:cNvSpPr>
          <p:nvPr>
            <p:custDataLst>
              <p:tags r:id="rId8"/>
            </p:custDataLst>
          </p:nvPr>
        </p:nvSpPr>
        <p:spPr bwMode="auto">
          <a:xfrm>
            <a:off x="9475788" y="44989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インド</a:t>
            </a:r>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CD47B8D6-1B33-8A60-1722-38240ECF6825}"/>
              </a:ext>
            </a:extLst>
          </p:cNvPr>
          <p:cNvSpPr>
            <a:spLocks/>
          </p:cNvSpPr>
          <p:nvPr>
            <p:custDataLst>
              <p:tags r:id="rId9"/>
            </p:custDataLst>
          </p:nvPr>
        </p:nvSpPr>
        <p:spPr bwMode="auto">
          <a:xfrm>
            <a:off x="7754938" y="57562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ドイツ</a:t>
            </a:r>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1D36ACCF-9411-C883-EB5D-29C240A32414}"/>
              </a:ext>
            </a:extLst>
          </p:cNvPr>
          <p:cNvSpPr>
            <a:spLocks/>
          </p:cNvSpPr>
          <p:nvPr>
            <p:custDataLst>
              <p:tags r:id="rId10"/>
            </p:custDataLst>
          </p:nvPr>
        </p:nvSpPr>
        <p:spPr bwMode="auto">
          <a:xfrm>
            <a:off x="7124700" y="5543550"/>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フランス</a:t>
            </a:r>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7D51A8B0-175B-499D-5B76-A83FAD759567}"/>
              </a:ext>
            </a:extLst>
          </p:cNvPr>
          <p:cNvSpPr>
            <a:spLocks/>
          </p:cNvSpPr>
          <p:nvPr>
            <p:custDataLst>
              <p:tags r:id="rId11"/>
            </p:custDataLst>
          </p:nvPr>
        </p:nvSpPr>
        <p:spPr bwMode="auto">
          <a:xfrm>
            <a:off x="6958013" y="51847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中国</a:t>
            </a:r>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DF384339-5805-49B8-AD6A-2D91CAAE6B1B}"/>
              </a:ext>
            </a:extLst>
          </p:cNvPr>
          <p:cNvSpPr>
            <a:spLocks/>
          </p:cNvSpPr>
          <p:nvPr>
            <p:custDataLst>
              <p:tags r:id="rId12"/>
            </p:custDataLst>
          </p:nvPr>
        </p:nvSpPr>
        <p:spPr bwMode="auto">
          <a:xfrm>
            <a:off x="6586538" y="4822825"/>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89EA21A-2C22-490B-91B2-5428FF6BC7B4}" type="datetime'''''''''''''ベ''''''''''''ル''''''ギ''''''ー'''''''''">
              <a:rPr lang="ja-JP" altLang="en-US" sz="1000" smtClean="0">
                <a:effectLst/>
                <a:sym typeface="+mn-lt"/>
              </a:rPr>
              <a:pPr marL="0" lvl="0" indent="0" algn="r">
                <a:spcBef>
                  <a:spcPct val="0"/>
                </a:spcBef>
                <a:buNone/>
              </a:pPr>
              <a:t>ベルギー</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6764DDC-D371-B776-2E4A-4C308ECE7EC8}"/>
              </a:ext>
            </a:extLst>
          </p:cNvPr>
          <p:cNvSpPr>
            <a:spLocks/>
          </p:cNvSpPr>
          <p:nvPr>
            <p:custDataLst>
              <p:tags r:id="rId13"/>
            </p:custDataLst>
          </p:nvPr>
        </p:nvSpPr>
        <p:spPr bwMode="auto">
          <a:xfrm>
            <a:off x="6981825" y="36306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2054FA9-14A2-4D7F-9117-BA388DDA7314}"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IN" dirty="0"/>
              <a:t>（</a:t>
            </a:r>
            <a:r>
              <a:rPr lang="en-IN" altLang="ja-JP" dirty="0"/>
              <a:t>2026</a:t>
            </a:r>
            <a:r>
              <a:rPr lang="ja-JP" altLang="en-US" dirty="0"/>
              <a:t>年</a:t>
            </a:r>
            <a:r>
              <a:rPr lang="en-US" altLang="ja-JP" dirty="0"/>
              <a:t>3</a:t>
            </a:r>
            <a:r>
              <a:rPr lang="ja-JP" altLang="en-US" dirty="0"/>
              <a:t>月時点）</a:t>
            </a:r>
            <a:endParaRPr lang="en-US" altLang="ja-JP" dirty="0"/>
          </a:p>
        </p:txBody>
      </p:sp>
      <p:graphicFrame>
        <p:nvGraphicFramePr>
          <p:cNvPr id="87" name="Chart 86">
            <a:extLst>
              <a:ext uri="{FF2B5EF4-FFF2-40B4-BE49-F238E27FC236}">
                <a16:creationId xmlns:a16="http://schemas.microsoft.com/office/drawing/2014/main" id="{BC57E565-B619-F8C0-2C1F-5D21A0E5CCC4}"/>
              </a:ext>
            </a:extLst>
          </p:cNvPr>
          <p:cNvGraphicFramePr/>
          <p:nvPr>
            <p:custDataLst>
              <p:tags r:id="rId14"/>
            </p:custDataLst>
            <p:extLst>
              <p:ext uri="{D42A27DB-BD31-4B8C-83A1-F6EECF244321}">
                <p14:modId xmlns:p14="http://schemas.microsoft.com/office/powerpoint/2010/main" val="2072314342"/>
              </p:ext>
            </p:extLst>
          </p:nvPr>
        </p:nvGraphicFramePr>
        <p:xfrm>
          <a:off x="438150" y="2816225"/>
          <a:ext cx="5888038" cy="3224213"/>
        </p:xfrm>
        <a:graphic>
          <a:graphicData uri="http://schemas.openxmlformats.org/drawingml/2006/chart">
            <c:chart xmlns:c="http://schemas.openxmlformats.org/drawingml/2006/chart" xmlns:r="http://schemas.openxmlformats.org/officeDocument/2006/relationships" r:id="rId43"/>
          </a:graphicData>
        </a:graphic>
      </p:graphicFrame>
      <p:sp>
        <p:nvSpPr>
          <p:cNvPr id="64" name="テキスト プレースホルダ 9">
            <a:extLst>
              <a:ext uri="{FF2B5EF4-FFF2-40B4-BE49-F238E27FC236}">
                <a16:creationId xmlns:a16="http://schemas.microsoft.com/office/drawing/2014/main" id="{C22EDCEF-C770-8EAE-96D0-54CBAC359A37}"/>
              </a:ext>
            </a:extLst>
          </p:cNvPr>
          <p:cNvSpPr>
            <a:spLocks/>
          </p:cNvSpPr>
          <p:nvPr>
            <p:custDataLst>
              <p:tags r:id="rId15"/>
            </p:custDataLst>
          </p:nvPr>
        </p:nvSpPr>
        <p:spPr bwMode="gray">
          <a:xfrm>
            <a:off x="531813" y="5643563"/>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58758D-FE93-47A8-931C-FC5BF12C5AAC}" type="datetime'1''''''2''''4''''.''''''1''''''''''''9'''">
              <a:rPr lang="en-US" altLang="en-US" sz="1000" smtClean="0">
                <a:effectLst/>
              </a:rPr>
              <a:pPr/>
              <a:t>124.19</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B7CCCDC2-6276-CBA4-A3DB-9DC30EB7F62F}"/>
              </a:ext>
            </a:extLst>
          </p:cNvPr>
          <p:cNvSpPr>
            <a:spLocks/>
          </p:cNvSpPr>
          <p:nvPr>
            <p:custDataLst>
              <p:tags r:id="rId16"/>
            </p:custDataLst>
          </p:nvPr>
        </p:nvSpPr>
        <p:spPr bwMode="gray">
          <a:xfrm>
            <a:off x="806450" y="4889500"/>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16E8B6-EBFA-47F8-8562-FF7100F7BE0E}" type="datetime'''''''''''''5''''''''''18''''.''''''''3''8'''''''''''''''''''">
              <a:rPr lang="en-US" altLang="en-US" sz="1000" smtClean="0">
                <a:effectLst/>
              </a:rPr>
              <a:pPr/>
              <a:t>518.38</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B34F23E3-7762-669C-17CC-3E0AC9103D71}"/>
              </a:ext>
            </a:extLst>
          </p:cNvPr>
          <p:cNvSpPr>
            <a:spLocks/>
          </p:cNvSpPr>
          <p:nvPr>
            <p:custDataLst>
              <p:tags r:id="rId17"/>
            </p:custDataLst>
          </p:nvPr>
        </p:nvSpPr>
        <p:spPr bwMode="auto">
          <a:xfrm>
            <a:off x="731838"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B6411-08CA-4B30-9717-3B751DE03EB1}"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23FB86DF-216B-EB89-EECA-59BAC2C8C683}"/>
              </a:ext>
            </a:extLst>
          </p:cNvPr>
          <p:cNvSpPr>
            <a:spLocks/>
          </p:cNvSpPr>
          <p:nvPr>
            <p:custDataLst>
              <p:tags r:id="rId18"/>
            </p:custDataLst>
          </p:nvPr>
        </p:nvSpPr>
        <p:spPr bwMode="gray">
          <a:xfrm>
            <a:off x="1246188" y="563245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CAAA3-DDFA-4315-90D1-932BD9DE853B}" type="datetime'1''''''''3''0''.''''''''''''''1''''''''4'''''''''''''''">
              <a:rPr lang="en-US" altLang="en-US" sz="1000" smtClean="0">
                <a:effectLst/>
              </a:rPr>
              <a:pPr/>
              <a:t>130.14</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F2A891FD-0782-E9C4-789A-B59A5A5A32E1}"/>
              </a:ext>
            </a:extLst>
          </p:cNvPr>
          <p:cNvSpPr>
            <a:spLocks/>
          </p:cNvSpPr>
          <p:nvPr>
            <p:custDataLst>
              <p:tags r:id="rId19"/>
            </p:custDataLst>
          </p:nvPr>
        </p:nvSpPr>
        <p:spPr bwMode="gray">
          <a:xfrm>
            <a:off x="1520825" y="4813300"/>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469DAC-53D2-4B56-B83A-A56B2B224113}" type="datetime'5''''5''''''''''''''8''.''''''''''''''4''9'''">
              <a:rPr lang="en-US" altLang="en-US" sz="1000" smtClean="0">
                <a:effectLst/>
              </a:rPr>
              <a:pPr/>
              <a:t>558.49</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9D52AC98-9FD5-63D7-668D-91BD001ABC9D}"/>
              </a:ext>
            </a:extLst>
          </p:cNvPr>
          <p:cNvSpPr>
            <a:spLocks/>
          </p:cNvSpPr>
          <p:nvPr>
            <p:custDataLst>
              <p:tags r:id="rId20"/>
            </p:custDataLst>
          </p:nvPr>
        </p:nvSpPr>
        <p:spPr bwMode="auto">
          <a:xfrm>
            <a:off x="151606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39D7F-DB33-45CC-937C-8A9470D36D3E}"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612BFB37-88F1-DC65-3452-D9712AF4B708}"/>
              </a:ext>
            </a:extLst>
          </p:cNvPr>
          <p:cNvSpPr>
            <a:spLocks/>
          </p:cNvSpPr>
          <p:nvPr>
            <p:custDataLst>
              <p:tags r:id="rId21"/>
            </p:custDataLst>
          </p:nvPr>
        </p:nvSpPr>
        <p:spPr bwMode="gray">
          <a:xfrm>
            <a:off x="1962150" y="565785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6DB687-C2AA-4902-820B-B0E35CF67C96}" type="datetime'''1''''''''''''''''1''''''''''''''6''''''.5''''''''3'''''">
              <a:rPr lang="en-US" altLang="en-US" sz="1000" smtClean="0">
                <a:effectLst/>
              </a:rPr>
              <a:pPr/>
              <a:t>116.53</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A676856F-FF52-48E2-18BD-0F9BA8C51E96}"/>
              </a:ext>
            </a:extLst>
          </p:cNvPr>
          <p:cNvSpPr>
            <a:spLocks/>
          </p:cNvSpPr>
          <p:nvPr>
            <p:custDataLst>
              <p:tags r:id="rId22"/>
            </p:custDataLst>
          </p:nvPr>
        </p:nvSpPr>
        <p:spPr bwMode="gray">
          <a:xfrm>
            <a:off x="2236788" y="4816475"/>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00F86-E8EE-4D9E-9675-954AD8ADEFC2}" type="datetime'''''''''5''5''''7''''''''''''''.''''''''''''''''''25'''''''''">
              <a:rPr lang="en-US" altLang="en-US" sz="1000" smtClean="0">
                <a:effectLst/>
              </a:rPr>
              <a:pPr/>
              <a:t>557.25</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B49F8E87-CDC5-F584-B6AE-90B03EC0A28B}"/>
              </a:ext>
            </a:extLst>
          </p:cNvPr>
          <p:cNvSpPr>
            <a:spLocks/>
          </p:cNvSpPr>
          <p:nvPr>
            <p:custDataLst>
              <p:tags r:id="rId23"/>
            </p:custDataLst>
          </p:nvPr>
        </p:nvSpPr>
        <p:spPr bwMode="auto">
          <a:xfrm>
            <a:off x="223202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E90EB-8AC7-45D7-AECF-DB6B22C9E3B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46FA6E9E-E8A8-6B48-E19E-1154BA0E062E}"/>
              </a:ext>
            </a:extLst>
          </p:cNvPr>
          <p:cNvSpPr>
            <a:spLocks/>
          </p:cNvSpPr>
          <p:nvPr>
            <p:custDataLst>
              <p:tags r:id="rId24"/>
            </p:custDataLst>
          </p:nvPr>
        </p:nvSpPr>
        <p:spPr bwMode="gray">
          <a:xfrm>
            <a:off x="2678113" y="5635625"/>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C35C31-D384-4991-915C-55FCB3B0D304}" type="datetime'''''''1''''''2''''''''''''''''8''''''''.5''''5'''''''''''''''">
              <a:rPr lang="en-US" altLang="en-US" sz="1000" smtClean="0">
                <a:effectLst/>
              </a:rPr>
              <a:pPr/>
              <a:t>128.55</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D275E733-2D2E-27F0-22B0-7F527E024198}"/>
              </a:ext>
            </a:extLst>
          </p:cNvPr>
          <p:cNvSpPr>
            <a:spLocks/>
          </p:cNvSpPr>
          <p:nvPr>
            <p:custDataLst>
              <p:tags r:id="rId25"/>
            </p:custDataLst>
          </p:nvPr>
        </p:nvSpPr>
        <p:spPr bwMode="gray">
          <a:xfrm>
            <a:off x="2952750" y="4560888"/>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3B633-2869-4853-BD6C-D00146A9AD00}" type="datetime'''6''''''''''''''9''''0''''''''.''5''''''''2'''''">
              <a:rPr lang="en-US" altLang="en-US" sz="1000" smtClean="0">
                <a:effectLst/>
              </a:rPr>
              <a:pPr/>
              <a:t>690.52</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62F49039-E26A-AAAA-947B-DF295D666E92}"/>
              </a:ext>
            </a:extLst>
          </p:cNvPr>
          <p:cNvSpPr>
            <a:spLocks/>
          </p:cNvSpPr>
          <p:nvPr>
            <p:custDataLst>
              <p:tags r:id="rId26"/>
            </p:custDataLst>
          </p:nvPr>
        </p:nvSpPr>
        <p:spPr bwMode="auto">
          <a:xfrm>
            <a:off x="2947988"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B539F9-869F-4C74-BB16-BC82D19B2EA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44C1D9FB-2239-15F8-0A24-C2024F33C2AA}"/>
              </a:ext>
            </a:extLst>
          </p:cNvPr>
          <p:cNvSpPr>
            <a:spLocks/>
          </p:cNvSpPr>
          <p:nvPr>
            <p:custDataLst>
              <p:tags r:id="rId27"/>
            </p:custDataLst>
          </p:nvPr>
        </p:nvSpPr>
        <p:spPr bwMode="gray">
          <a:xfrm>
            <a:off x="3392488" y="5618163"/>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A2BD26-1448-42BF-9866-CD1105020A72}" type="datetime'''1''''3''''''7''''''''''''''''''''''''.''''''8''''''6'''''">
              <a:rPr lang="en-US" altLang="en-US" sz="1000" smtClean="0">
                <a:effectLst/>
              </a:rPr>
              <a:pPr/>
              <a:t>137.86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19FDC339-2F0B-2902-5FCD-53E09EBFDBAA}"/>
              </a:ext>
            </a:extLst>
          </p:cNvPr>
          <p:cNvSpPr>
            <a:spLocks/>
          </p:cNvSpPr>
          <p:nvPr>
            <p:custDataLst>
              <p:tags r:id="rId28"/>
            </p:custDataLst>
          </p:nvPr>
        </p:nvSpPr>
        <p:spPr bwMode="gray">
          <a:xfrm>
            <a:off x="3667125" y="4395788"/>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DF00B-97F7-447F-9F85-41CD8B08D40F}" type="datetime'''''''''7''''''''7''''''6''.''''''''8''''0'''''''">
              <a:rPr lang="en-US" altLang="en-US" sz="1000" smtClean="0">
                <a:effectLst/>
              </a:rPr>
              <a:pPr/>
              <a:t>776.80</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EE1D8FFF-DAFC-E483-C815-5B03178CD62B}"/>
              </a:ext>
            </a:extLst>
          </p:cNvPr>
          <p:cNvSpPr>
            <a:spLocks/>
          </p:cNvSpPr>
          <p:nvPr>
            <p:custDataLst>
              <p:tags r:id="rId29"/>
            </p:custDataLst>
          </p:nvPr>
        </p:nvSpPr>
        <p:spPr bwMode="auto">
          <a:xfrm>
            <a:off x="366236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21B9AE-D0A4-4AE8-B4A2-6F067DFCC7C7}"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3AA5DB9E-625B-CA05-E84F-5E22345B3E6B}"/>
              </a:ext>
            </a:extLst>
          </p:cNvPr>
          <p:cNvSpPr>
            <a:spLocks/>
          </p:cNvSpPr>
          <p:nvPr>
            <p:custDataLst>
              <p:tags r:id="rId30"/>
            </p:custDataLst>
          </p:nvPr>
        </p:nvSpPr>
        <p:spPr bwMode="gray">
          <a:xfrm>
            <a:off x="4108450" y="559435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A2C832-2927-495F-9A7C-AD9C61399792}" type="datetime'''''''''''''''''1''''''''''''49''''''.''8''''''''''''5'''''">
              <a:rPr lang="en-US" altLang="en-US" sz="1000" smtClean="0">
                <a:effectLst/>
              </a:rPr>
              <a:pPr/>
              <a:t>149.85</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A597C921-2051-A209-285D-8B584F0440D8}"/>
              </a:ext>
            </a:extLst>
          </p:cNvPr>
          <p:cNvSpPr>
            <a:spLocks/>
          </p:cNvSpPr>
          <p:nvPr>
            <p:custDataLst>
              <p:tags r:id="rId31"/>
            </p:custDataLst>
          </p:nvPr>
        </p:nvSpPr>
        <p:spPr bwMode="gray">
          <a:xfrm>
            <a:off x="4383088" y="4429125"/>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59E01A-3C6E-4E48-B5D2-04B675C975A2}" type="datetime'7''5''''''''''''9''''''''''''''''''''.6''''''''6'">
              <a:rPr lang="en-US" altLang="en-US" sz="1000" smtClean="0">
                <a:effectLst/>
              </a:rPr>
              <a:pPr/>
              <a:t>759.66</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B6A644C7-FCE5-1476-C368-C49D7FAEBB3F}"/>
              </a:ext>
            </a:extLst>
          </p:cNvPr>
          <p:cNvSpPr>
            <a:spLocks/>
          </p:cNvSpPr>
          <p:nvPr>
            <p:custDataLst>
              <p:tags r:id="rId32"/>
            </p:custDataLst>
          </p:nvPr>
        </p:nvSpPr>
        <p:spPr bwMode="auto">
          <a:xfrm>
            <a:off x="437832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B4E24-0B05-449C-AEB4-D81D9A8001FD}"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82BB574D-4A1B-553C-A64C-0520C4102490}"/>
              </a:ext>
            </a:extLst>
          </p:cNvPr>
          <p:cNvSpPr>
            <a:spLocks/>
          </p:cNvSpPr>
          <p:nvPr>
            <p:custDataLst>
              <p:tags r:id="rId33"/>
            </p:custDataLst>
          </p:nvPr>
        </p:nvSpPr>
        <p:spPr bwMode="gray">
          <a:xfrm>
            <a:off x="4822825" y="556260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8FAA5-5CBD-4BA8-BD4D-CBBAF7AB8C0C}" type="datetime'''''''''''''''''''''''1''6''''6''.4''''''''1'''''">
              <a:rPr lang="en-US" altLang="en-US" sz="1000" smtClean="0">
                <a:effectLst/>
              </a:rPr>
              <a:pPr/>
              <a:t>166.41</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AED3E7C8-B59B-CD50-F534-5F663FFF9B28}"/>
              </a:ext>
            </a:extLst>
          </p:cNvPr>
          <p:cNvSpPr>
            <a:spLocks/>
          </p:cNvSpPr>
          <p:nvPr>
            <p:custDataLst>
              <p:tags r:id="rId34"/>
            </p:custDataLst>
          </p:nvPr>
        </p:nvSpPr>
        <p:spPr bwMode="gray">
          <a:xfrm>
            <a:off x="5097463" y="4703763"/>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5C77B-EB45-47C8-B1B8-095BA3D29398}" type="datetime'6''16''''''''''''''''''''''''''.''''''''''''''2''''6'''''''">
              <a:rPr lang="en-US" altLang="en-US" sz="1000" smtClean="0">
                <a:effectLst/>
              </a:rPr>
              <a:pPr/>
              <a:t>616.26</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28659E72-4E4E-33CD-7679-CE8EA90D516A}"/>
              </a:ext>
            </a:extLst>
          </p:cNvPr>
          <p:cNvSpPr>
            <a:spLocks/>
          </p:cNvSpPr>
          <p:nvPr>
            <p:custDataLst>
              <p:tags r:id="rId35"/>
            </p:custDataLst>
          </p:nvPr>
        </p:nvSpPr>
        <p:spPr bwMode="auto">
          <a:xfrm>
            <a:off x="5092700"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FB639F-43E2-406A-8FEA-586AF5DB77EA}"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52FCC0DF-19F4-8A1B-78E0-5125D51DDAB3}"/>
              </a:ext>
            </a:extLst>
          </p:cNvPr>
          <p:cNvSpPr>
            <a:spLocks/>
          </p:cNvSpPr>
          <p:nvPr>
            <p:custDataLst>
              <p:tags r:id="rId36"/>
            </p:custDataLst>
          </p:nvPr>
        </p:nvSpPr>
        <p:spPr bwMode="gray">
          <a:xfrm>
            <a:off x="5538788" y="5548313"/>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61DF1B-1889-4140-85F0-84BBD20FA934}" type="datetime'''''''''''''1''74.''''''''''5''''''''''''''''''''1'''''''">
              <a:rPr lang="en-US" altLang="en-US" sz="1000" smtClean="0">
                <a:effectLst/>
              </a:rPr>
              <a:pPr/>
              <a:t>174.51</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60B26B7A-6B80-1977-71A6-7D475B9D8A86}"/>
              </a:ext>
            </a:extLst>
          </p:cNvPr>
          <p:cNvSpPr>
            <a:spLocks/>
          </p:cNvSpPr>
          <p:nvPr>
            <p:custDataLst>
              <p:tags r:id="rId37"/>
            </p:custDataLst>
          </p:nvPr>
        </p:nvSpPr>
        <p:spPr bwMode="gray">
          <a:xfrm>
            <a:off x="5813425" y="4532313"/>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BE211-D683-4242-A8AA-A3A9A2595716}" type="datetime'7''''''''''''''''''''''05''.''''''''''''''''''''22'''''''">
              <a:rPr lang="en-US" altLang="en-US" sz="1000" smtClean="0">
                <a:effectLst/>
              </a:rPr>
              <a:pPr/>
              <a:t>705.22</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AAB01A5F-CE1A-D650-19C2-7169686B06ED}"/>
              </a:ext>
            </a:extLst>
          </p:cNvPr>
          <p:cNvSpPr>
            <a:spLocks/>
          </p:cNvSpPr>
          <p:nvPr>
            <p:custDataLst>
              <p:tags r:id="rId38"/>
            </p:custDataLst>
          </p:nvPr>
        </p:nvSpPr>
        <p:spPr bwMode="auto">
          <a:xfrm>
            <a:off x="580866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21B97-43CE-40D4-B71A-2C6F0E2F7D57}"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Tree>
    <p:extLst>
      <p:ext uri="{BB962C8B-B14F-4D97-AF65-F5344CB8AC3E}">
        <p14:creationId xmlns:p14="http://schemas.microsoft.com/office/powerpoint/2010/main" val="1667089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900000000000000" pitchFamily="50" charset="-128"/>
              </a:rPr>
              <a:t>業界構造 </a:t>
            </a:r>
            <a:r>
              <a:rPr lang="en-US" altLang="ja-JP" dirty="0">
                <a:latin typeface="HGP創英角ｺﾞｼｯｸUB" panose="020B0900000000000000" pitchFamily="50" charset="-128"/>
              </a:rPr>
              <a:t>- </a:t>
            </a:r>
            <a:r>
              <a:rPr lang="ja-JP" altLang="en-US" dirty="0">
                <a:latin typeface="HGP創英角ｺﾞｼｯｸUB" panose="020B0900000000000000" pitchFamily="50" charset="-128"/>
              </a:rPr>
              <a:t>主要メーカー </a:t>
            </a:r>
            <a:r>
              <a:rPr lang="ja-JP" altLang="en-US" dirty="0"/>
              <a:t>（</a:t>
            </a:r>
            <a:r>
              <a:rPr lang="ja-JP" altLang="en-US" dirty="0">
                <a:latin typeface="HGP創英角ｺﾞｼｯｸUB" panose="020B0900000000000000" pitchFamily="50" charset="-128"/>
              </a:rPr>
              <a:t>日本企業以外</a:t>
            </a:r>
            <a:r>
              <a:rPr lang="ja-JP" altLang="en-US" dirty="0"/>
              <a:t>）（</a:t>
            </a:r>
            <a:r>
              <a:rPr lang="en-US" altLang="ja-JP" dirty="0"/>
              <a:t>1/3</a:t>
            </a:r>
            <a:r>
              <a:rPr lang="ja-JP" altLang="en-US" dirty="0"/>
              <a:t>）</a:t>
            </a:r>
            <a:endParaRPr lang="ja-JP" altLang="en-US" dirty="0">
              <a:latin typeface="+mn-lt"/>
            </a:endParaRPr>
          </a:p>
        </p:txBody>
      </p:sp>
      <p:graphicFrame>
        <p:nvGraphicFramePr>
          <p:cNvPr id="5" name="表 4"/>
          <p:cNvGraphicFramePr>
            <a:graphicFrameLocks noGrp="1"/>
          </p:cNvGraphicFramePr>
          <p:nvPr>
            <p:extLst>
              <p:ext uri="{D42A27DB-BD31-4B8C-83A1-F6EECF244321}">
                <p14:modId xmlns:p14="http://schemas.microsoft.com/office/powerpoint/2010/main" val="736441763"/>
              </p:ext>
            </p:extLst>
          </p:nvPr>
        </p:nvGraphicFramePr>
        <p:xfrm>
          <a:off x="200025" y="2381081"/>
          <a:ext cx="9420329" cy="4100386"/>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567922">
                  <a:extLst>
                    <a:ext uri="{9D8B030D-6E8A-4147-A177-3AD203B41FA5}">
                      <a16:colId xmlns:a16="http://schemas.microsoft.com/office/drawing/2014/main" val="20001"/>
                    </a:ext>
                  </a:extLst>
                </a:gridCol>
                <a:gridCol w="1296144">
                  <a:extLst>
                    <a:ext uri="{9D8B030D-6E8A-4147-A177-3AD203B41FA5}">
                      <a16:colId xmlns:a16="http://schemas.microsoft.com/office/drawing/2014/main" val="3661723914"/>
                    </a:ext>
                  </a:extLst>
                </a:gridCol>
                <a:gridCol w="1138963">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0782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70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Kenya Medical Research Institute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UNAIDS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のゴール達成に向けたパートナーシップを締結し、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ウイルス量診断装置の設置や技術者への研修、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試薬の持続可能な価格設定を提供している。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9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年にはケニアの保健省と戦略的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を締結し、ケニアにおける質の高いメンタルヘルスケアサービスへのアクセスを促進（ケニアにおける精神科遠隔医療ソリューションの開発含む）。</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ケニアには</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か所のオフィスがあり、一つは東アフリカの拠点として機能。</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年にはケニア政府等のパートナーとの協力のもと、ケニアにおいて業界初の試みであり、低所得国において非感染性疾患（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）に対する安価な医薬品を提供することを目的とした「ノバルティス・アクセス」プログラムを開始。</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281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年にケニアオフィスを設立。</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年からは、ケニアの各州に</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Curafa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」と呼ばれる初期医療施設を展開するというプログラムを実施している。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25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東アフリカ事業を統括するナイロビオフィスを</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 </a:t>
            </a:r>
            <a:r>
              <a:rPr lang="en-US" altLang="ja-JP" sz="800" dirty="0"/>
              <a:t>JICA </a:t>
            </a:r>
            <a:r>
              <a:rPr lang="ja-JP" altLang="en-US" sz="800" dirty="0"/>
              <a:t>ケニア国 医薬品アクセス改善事業準備調査最終報告書、</a:t>
            </a:r>
            <a:r>
              <a:rPr lang="en-US" altLang="ja-JP" sz="800" dirty="0"/>
              <a:t>JETRO AREA REPORTS</a:t>
            </a:r>
            <a:r>
              <a:rPr lang="ja-JP" altLang="en-US" sz="800" dirty="0"/>
              <a:t>（</a:t>
            </a:r>
            <a:r>
              <a:rPr lang="en-US" altLang="ja-JP" sz="800" dirty="0"/>
              <a:t>2017</a:t>
            </a:r>
            <a:r>
              <a:rPr lang="ja-JP" altLang="en-US" sz="800" dirty="0"/>
              <a:t>年</a:t>
            </a:r>
            <a:r>
              <a:rPr lang="en-US" altLang="ja-JP" sz="800" dirty="0"/>
              <a:t>10</a:t>
            </a:r>
            <a:r>
              <a:rPr lang="ja-JP" altLang="en-US" sz="800" dirty="0"/>
              <a:t>月号）、</a:t>
            </a:r>
            <a:r>
              <a:rPr lang="en-US" altLang="ja-JP" sz="800" dirty="0"/>
              <a:t>Kenya Ministry of Health</a:t>
            </a:r>
            <a:r>
              <a:rPr lang="ja-JP" altLang="en-US" sz="800" dirty="0"/>
              <a:t>ウェブサイト、</a:t>
            </a:r>
            <a:r>
              <a:rPr lang="en-US" altLang="ja-JP" sz="800" dirty="0"/>
              <a:t>Business Daily </a:t>
            </a:r>
            <a:r>
              <a:rPr lang="ja-JP" altLang="en-US" sz="800" dirty="0"/>
              <a:t>（</a:t>
            </a:r>
            <a:r>
              <a:rPr lang="en-US" altLang="ja-JP" sz="800" dirty="0"/>
              <a:t>2013/10/3 </a:t>
            </a:r>
            <a:r>
              <a:rPr lang="ja-JP" altLang="en-US" sz="800" dirty="0"/>
              <a:t>記事）</a:t>
            </a:r>
            <a:r>
              <a:rPr lang="en-US" altLang="ja-JP"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2" name="Rectangle 6"/>
          <p:cNvSpPr>
            <a:spLocks noChangeArrowheads="1"/>
          </p:cNvSpPr>
          <p:nvPr/>
        </p:nvSpPr>
        <p:spPr bwMode="auto">
          <a:xfrm>
            <a:off x="242833" y="202873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829080" y="296448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829080" y="372297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829080" y="46092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829080" y="546896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835584" y="599017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4945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欧米メーカーにおいてもケニアオフィスを設立し、東アフリカのハブとして機能させている企業が多数見られる。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a:t>
            </a:r>
            <a:r>
              <a:rPr lang="en-US" altLang="ja-JP" sz="1400" dirty="0"/>
              <a:t>COMESA</a:t>
            </a:r>
            <a:r>
              <a:rPr lang="ja-JP" altLang="en-US" sz="1400" dirty="0"/>
              <a:t>（東南部アフリカ市場共同体）</a:t>
            </a:r>
            <a:r>
              <a:rPr lang="en-US" altLang="ja-JP" sz="1400" dirty="0"/>
              <a:t> </a:t>
            </a:r>
            <a:r>
              <a:rPr lang="ja-JP" altLang="en-US" sz="1400" dirty="0"/>
              <a:t>域内で活動する製薬関連 企業の約</a:t>
            </a:r>
            <a:r>
              <a:rPr lang="en-US" altLang="ja-JP" sz="1400" dirty="0"/>
              <a:t>6</a:t>
            </a:r>
            <a:r>
              <a:rPr lang="ja-JP" altLang="en-US" sz="1400" dirty="0"/>
              <a:t>割がケニアに拠点を置くと言われているほど、ケニアには医療分野の外資企業や国際 </a:t>
            </a:r>
            <a:r>
              <a:rPr lang="en-US" altLang="ja-JP" sz="1400" dirty="0"/>
              <a:t>NGO </a:t>
            </a:r>
            <a:r>
              <a:rPr lang="ja-JP" altLang="en-US" sz="1400" dirty="0"/>
              <a:t>の多くが地域の拠点を構えており、低所得国向けのパイロットプログラムを実施する場合もある。</a:t>
            </a:r>
            <a:endParaRPr lang="en-US" altLang="ja-JP" sz="1400" dirty="0"/>
          </a:p>
        </p:txBody>
      </p:sp>
    </p:spTree>
    <p:extLst>
      <p:ext uri="{BB962C8B-B14F-4D97-AF65-F5344CB8AC3E}">
        <p14:creationId xmlns:p14="http://schemas.microsoft.com/office/powerpoint/2010/main" val="1283048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a:t>
            </a:r>
            <a:r>
              <a:rPr lang="en-US" altLang="ja-JP" dirty="0"/>
              <a:t>2/3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258259782"/>
              </p:ext>
            </p:extLst>
          </p:nvPr>
        </p:nvGraphicFramePr>
        <p:xfrm>
          <a:off x="222183" y="2204864"/>
          <a:ext cx="9420329" cy="4116791"/>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617772">
                  <a:extLst>
                    <a:ext uri="{9D8B030D-6E8A-4147-A177-3AD203B41FA5}">
                      <a16:colId xmlns:a16="http://schemas.microsoft.com/office/drawing/2014/main" val="20001"/>
                    </a:ext>
                  </a:extLst>
                </a:gridCol>
                <a:gridCol w="1224136">
                  <a:extLst>
                    <a:ext uri="{9D8B030D-6E8A-4147-A177-3AD203B41FA5}">
                      <a16:colId xmlns:a16="http://schemas.microsoft.com/office/drawing/2014/main" val="3661723914"/>
                    </a:ext>
                  </a:extLst>
                </a:gridCol>
                <a:gridCol w="1161121">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55162">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25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024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の海外メンバー企業として</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Tridem Pharma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のケニア現地法人が存在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Ksh</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700~900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億円）相当の抗マラリア薬をケニアの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へ寄贈。</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10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120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72929" y="6531223"/>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800" dirty="0"/>
              <a:t> Kenya Ministry of Health</a:t>
            </a:r>
            <a:r>
              <a:rPr lang="ja-JP" altLang="en-US" sz="800" dirty="0"/>
              <a:t>ホームページ</a:t>
            </a:r>
            <a:endParaRPr kumimoji="0" lang="ja-JP" altLang="en-US" sz="800" dirty="0" bmk=""/>
          </a:p>
        </p:txBody>
      </p:sp>
      <p:sp>
        <p:nvSpPr>
          <p:cNvPr id="12" name="Rectangle 6"/>
          <p:cNvSpPr>
            <a:spLocks noChangeArrowheads="1"/>
          </p:cNvSpPr>
          <p:nvPr/>
        </p:nvSpPr>
        <p:spPr bwMode="auto">
          <a:xfrm>
            <a:off x="222183" y="183939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医薬品はケニアの主要輸入品の一つであり、輸入製品への大きな需要が存在する。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中国の医薬品メーカーのケニアにおけるプレゼンスに関する情報は極端に限られている。</a:t>
            </a:r>
          </a:p>
          <a:p>
            <a:pPr algn="just">
              <a:lnSpc>
                <a:spcPct val="110000"/>
              </a:lnSpc>
              <a:spcAft>
                <a:spcPts val="200"/>
              </a:spcAft>
              <a:buClr>
                <a:srgbClr val="5F8AC3"/>
              </a:buClr>
            </a:pPr>
            <a:endParaRPr lang="en-US" altLang="ja-JP" sz="1400" dirty="0"/>
          </a:p>
        </p:txBody>
      </p:sp>
      <p:sp>
        <p:nvSpPr>
          <p:cNvPr id="4" name="Isosceles Triangle 3">
            <a:extLst>
              <a:ext uri="{FF2B5EF4-FFF2-40B4-BE49-F238E27FC236}">
                <a16:creationId xmlns:a16="http://schemas.microsoft.com/office/drawing/2014/main" id="{6B35AF7D-D560-41E7-B16E-5A8A1F37EC94}"/>
              </a:ext>
            </a:extLst>
          </p:cNvPr>
          <p:cNvSpPr/>
          <p:nvPr/>
        </p:nvSpPr>
        <p:spPr>
          <a:xfrm>
            <a:off x="3872880" y="3541439"/>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7" name="TextBox 6">
            <a:extLst>
              <a:ext uri="{FF2B5EF4-FFF2-40B4-BE49-F238E27FC236}">
                <a16:creationId xmlns:a16="http://schemas.microsoft.com/office/drawing/2014/main" id="{1E734609-3061-414C-A7AB-515178A3E51C}"/>
              </a:ext>
            </a:extLst>
          </p:cNvPr>
          <p:cNvSpPr txBox="1"/>
          <p:nvPr/>
        </p:nvSpPr>
        <p:spPr>
          <a:xfrm>
            <a:off x="3656856" y="3924705"/>
            <a:ext cx="1008112"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800" dirty="0"/>
              <a:t>グループ企業の　現地法人が存在</a:t>
            </a:r>
            <a:endParaRPr lang="en-US" sz="800" dirty="0"/>
          </a:p>
        </p:txBody>
      </p:sp>
    </p:spTree>
    <p:extLst>
      <p:ext uri="{BB962C8B-B14F-4D97-AF65-F5344CB8AC3E}">
        <p14:creationId xmlns:p14="http://schemas.microsoft.com/office/powerpoint/2010/main" val="3600616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graphicFrame>
        <p:nvGraphicFramePr>
          <p:cNvPr id="5" name="表 4"/>
          <p:cNvGraphicFramePr>
            <a:graphicFrameLocks noGrp="1"/>
          </p:cNvGraphicFramePr>
          <p:nvPr>
            <p:extLst>
              <p:ext uri="{D42A27DB-BD31-4B8C-83A1-F6EECF244321}">
                <p14:modId xmlns:p14="http://schemas.microsoft.com/office/powerpoint/2010/main" val="404742148"/>
              </p:ext>
            </p:extLst>
          </p:nvPr>
        </p:nvGraphicFramePr>
        <p:xfrm>
          <a:off x="219767" y="2121902"/>
          <a:ext cx="9420329" cy="4171811"/>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584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84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Sun Pharmaceuticals Industries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0818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東アフリカではケニア・ナイロビの他タンザニア・ダルエスサラームにもオフィスが存在。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2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53</a:t>
                      </a:r>
                      <a:endParaRPr kumimoji="1" lang="ja-JP" altLang="en-US" sz="1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Kenya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604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76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9767" y="6474539"/>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800" dirty="0"/>
              <a:t> Cipla Limited Annual Report 2022-23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t> </a:t>
            </a:r>
            <a:endParaRPr kumimoji="0" lang="ja-JP" altLang="en-US" sz="800" dirty="0" bmk=""/>
          </a:p>
        </p:txBody>
      </p:sp>
      <p:sp>
        <p:nvSpPr>
          <p:cNvPr id="12" name="Rectangle 6"/>
          <p:cNvSpPr>
            <a:spLocks noChangeArrowheads="1"/>
          </p:cNvSpPr>
          <p:nvPr/>
        </p:nvSpPr>
        <p:spPr bwMode="auto">
          <a:xfrm>
            <a:off x="239423" y="170080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39423" y="11083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Cipla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FY2022-2023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年度のケニアにおける医薬品市場で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位を達しており、年々ケニア市場でのプレゼンを高めている。</a:t>
            </a:r>
          </a:p>
        </p:txBody>
      </p:sp>
      <p:sp>
        <p:nvSpPr>
          <p:cNvPr id="13" name="Circle: Hollow 12">
            <a:extLst>
              <a:ext uri="{FF2B5EF4-FFF2-40B4-BE49-F238E27FC236}">
                <a16:creationId xmlns:a16="http://schemas.microsoft.com/office/drawing/2014/main" id="{6830317A-44BE-4CDA-9526-5316A4359645}"/>
              </a:ext>
            </a:extLst>
          </p:cNvPr>
          <p:cNvSpPr/>
          <p:nvPr/>
        </p:nvSpPr>
        <p:spPr>
          <a:xfrm>
            <a:off x="3656856" y="27089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9CC7A039-E6D9-4FB1-8C4B-8948412AFEA3}"/>
              </a:ext>
            </a:extLst>
          </p:cNvPr>
          <p:cNvSpPr/>
          <p:nvPr/>
        </p:nvSpPr>
        <p:spPr>
          <a:xfrm>
            <a:off x="3656856" y="356773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Circle: Hollow 16">
            <a:extLst>
              <a:ext uri="{FF2B5EF4-FFF2-40B4-BE49-F238E27FC236}">
                <a16:creationId xmlns:a16="http://schemas.microsoft.com/office/drawing/2014/main" id="{978181B2-B5C3-4BB1-BFEF-04E4FE29740C}"/>
              </a:ext>
            </a:extLst>
          </p:cNvPr>
          <p:cNvSpPr/>
          <p:nvPr/>
        </p:nvSpPr>
        <p:spPr>
          <a:xfrm>
            <a:off x="3656856" y="426769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4" name="テキスト プレースホルダー 3">
            <a:extLst>
              <a:ext uri="{FF2B5EF4-FFF2-40B4-BE49-F238E27FC236}">
                <a16:creationId xmlns:a16="http://schemas.microsoft.com/office/drawing/2014/main" id="{9145F7CE-E2C3-9E4C-069F-CBFCB799C046}"/>
              </a:ext>
            </a:extLst>
          </p:cNvPr>
          <p:cNvSpPr>
            <a:spLocks noGrp="1"/>
          </p:cNvSpPr>
          <p:nvPr>
            <p:ph type="body" sz="quarter" idx="15"/>
          </p:nvPr>
        </p:nvSpPr>
        <p:spPr/>
        <p:txBody>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a:t>
            </a:r>
            <a:r>
              <a:rPr lang="en-US" altLang="ja-JP" dirty="0"/>
              <a:t>3/3</a:t>
            </a:r>
            <a:r>
              <a:rPr lang="ja-JP" altLang="en-US" dirty="0"/>
              <a:t>）</a:t>
            </a:r>
          </a:p>
        </p:txBody>
      </p:sp>
    </p:spTree>
    <p:extLst>
      <p:ext uri="{BB962C8B-B14F-4D97-AF65-F5344CB8AC3E}">
        <p14:creationId xmlns:p14="http://schemas.microsoft.com/office/powerpoint/2010/main" val="2916291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900000000000000" pitchFamily="50" charset="-128"/>
              </a:rPr>
              <a:t>業界構造 </a:t>
            </a:r>
            <a:r>
              <a:rPr lang="en-US" altLang="ja-JP" dirty="0">
                <a:latin typeface="HGP創英角ｺﾞｼｯｸUB" panose="020B0900000000000000" pitchFamily="50" charset="-128"/>
              </a:rPr>
              <a:t>- </a:t>
            </a:r>
            <a:r>
              <a:rPr lang="ja-JP" altLang="en-US" dirty="0">
                <a:latin typeface="HGP創英角ｺﾞｼｯｸUB" panose="020B0900000000000000" pitchFamily="50" charset="-128"/>
              </a:rPr>
              <a:t>主要メーカー </a:t>
            </a:r>
            <a:r>
              <a:rPr lang="ja-JP" altLang="en-US" dirty="0"/>
              <a:t>（</a:t>
            </a:r>
            <a:r>
              <a:rPr lang="ja-JP" altLang="en-US" dirty="0">
                <a:latin typeface="HGP創英角ｺﾞｼｯｸUB" panose="020B0900000000000000" pitchFamily="50" charset="-128"/>
              </a:rPr>
              <a:t>ローカル企業</a:t>
            </a:r>
            <a:r>
              <a:rPr lang="ja-JP" altLang="en-US" dirty="0"/>
              <a:t>）</a:t>
            </a:r>
            <a:endParaRPr lang="ja-JP" altLang="en-US" dirty="0">
              <a:latin typeface="+mj-lt"/>
            </a:endParaRPr>
          </a:p>
        </p:txBody>
      </p:sp>
      <p:graphicFrame>
        <p:nvGraphicFramePr>
          <p:cNvPr id="5" name="表 4"/>
          <p:cNvGraphicFramePr>
            <a:graphicFrameLocks noGrp="1"/>
          </p:cNvGraphicFramePr>
          <p:nvPr>
            <p:extLst>
              <p:ext uri="{D42A27DB-BD31-4B8C-83A1-F6EECF244321}">
                <p14:modId xmlns:p14="http://schemas.microsoft.com/office/powerpoint/2010/main" val="377542731"/>
              </p:ext>
            </p:extLst>
          </p:nvPr>
        </p:nvGraphicFramePr>
        <p:xfrm>
          <a:off x="230163" y="3016407"/>
          <a:ext cx="9475811" cy="3341855"/>
        </p:xfrm>
        <a:graphic>
          <a:graphicData uri="http://schemas.openxmlformats.org/drawingml/2006/table">
            <a:tbl>
              <a:tblPr firstRow="1" bandRow="1">
                <a:tableStyleId>{5C22544A-7EE6-4342-B048-85BDC9FD1C3A}</a:tableStyleId>
              </a:tblPr>
              <a:tblGrid>
                <a:gridCol w="1842517">
                  <a:extLst>
                    <a:ext uri="{9D8B030D-6E8A-4147-A177-3AD203B41FA5}">
                      <a16:colId xmlns:a16="http://schemas.microsoft.com/office/drawing/2014/main" val="20000"/>
                    </a:ext>
                  </a:extLst>
                </a:gridCol>
                <a:gridCol w="2232490">
                  <a:extLst>
                    <a:ext uri="{9D8B030D-6E8A-4147-A177-3AD203B41FA5}">
                      <a16:colId xmlns:a16="http://schemas.microsoft.com/office/drawing/2014/main" val="20001"/>
                    </a:ext>
                  </a:extLst>
                </a:gridCol>
                <a:gridCol w="977198">
                  <a:extLst>
                    <a:ext uri="{9D8B030D-6E8A-4147-A177-3AD203B41FA5}">
                      <a16:colId xmlns:a16="http://schemas.microsoft.com/office/drawing/2014/main" val="3386509722"/>
                    </a:ext>
                  </a:extLst>
                </a:gridCol>
                <a:gridCol w="2211803">
                  <a:extLst>
                    <a:ext uri="{9D8B030D-6E8A-4147-A177-3AD203B41FA5}">
                      <a16:colId xmlns:a16="http://schemas.microsoft.com/office/drawing/2014/main" val="20003"/>
                    </a:ext>
                  </a:extLst>
                </a:gridCol>
                <a:gridCol w="2211803">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200" b="0" kern="1200" dirty="0">
                          <a:solidFill>
                            <a:schemeClr val="lt1"/>
                          </a:solidFill>
                          <a:latin typeface="+mj-lt"/>
                          <a:ea typeface="HGP創英角ｺﾞｼｯｸUB" panose="020B0900000000000000" pitchFamily="50" charset="-128"/>
                          <a:cs typeface="+mn-cs"/>
                        </a:rPr>
                        <a:t>URL</a:t>
                      </a:r>
                      <a:endParaRPr kumimoji="1" lang="ja-JP" altLang="en-US" sz="1200" b="0" kern="1200" dirty="0">
                        <a:solidFill>
                          <a:schemeClr val="lt1"/>
                        </a:solidFill>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err="1">
                          <a:solidFill>
                            <a:schemeClr val="tx1"/>
                          </a:solidFill>
                          <a:latin typeface="Arial" panose="020B0604020202020204" pitchFamily="34" charset="0"/>
                          <a:ea typeface="HGP創英角ｺﾞｼｯｸUB" pitchFamily="50" charset="-128"/>
                          <a:cs typeface="Arial" panose="020B0604020202020204" pitchFamily="34" charset="0"/>
                        </a:rPr>
                        <a:t>Dawa</a:t>
                      </a:r>
                      <a:r>
                        <a:rPr kumimoji="1" lang="en-US" altLang="ja-JP" sz="1400" b="1" dirty="0">
                          <a:solidFill>
                            <a:schemeClr val="tx1"/>
                          </a:solidFill>
                          <a:latin typeface="Arial" panose="020B0604020202020204" pitchFamily="34" charset="0"/>
                          <a:ea typeface="HGP創英角ｺﾞｼｯｸUB" pitchFamily="50" charset="-128"/>
                          <a:cs typeface="Arial" panose="020B0604020202020204" pitchFamily="34" charset="0"/>
                        </a:rPr>
                        <a:t> Limited</a:t>
                      </a:r>
                      <a:endParaRPr kumimoji="1" lang="ja-JP" altLang="en-US" sz="14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感染症、循環器、神経、消化器、内分泌関連のジェネリック医薬品が中心。動物薬や化学品も手掛ける。</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年設立。ケニアを中心にサブサハラの</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カ国に拠点を持っている。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https://dawagenerics.com/</a:t>
                      </a:r>
                      <a:endParaRPr kumimoji="1" lang="en-US" altLang="ja-JP" sz="12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Arial" panose="020B0604020202020204" pitchFamily="34" charset="0"/>
                          <a:ea typeface="HGP創英角ｺﾞｼｯｸUB" pitchFamily="50" charset="-128"/>
                          <a:cs typeface="Arial" panose="020B0604020202020204" pitchFamily="34" charset="0"/>
                        </a:rPr>
                        <a:t>Cosmos Limited.</a:t>
                      </a:r>
                      <a:endParaRPr kumimoji="1" lang="ja-JP" altLang="en-US" sz="14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心臓疾患、糖尿病、感染症、胃腸、神経、呼吸器・アレルギ関連等医薬品、動物用医薬品</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名未満</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年創業。ケニアだけでなく、タンザニア、ウガンダ、ルワンダ、ボツワナ、ブルンジ、マラウィにも輸出している。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https://cosmos-pharm.com/</a:t>
                      </a:r>
                      <a:endPar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053931"/>
                  </a:ext>
                </a:extLst>
              </a:tr>
              <a:tr h="7711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Arial" panose="020B0604020202020204" pitchFamily="34" charset="0"/>
                          <a:ea typeface="HGP創英角ｺﾞｼｯｸUB" pitchFamily="50" charset="-128"/>
                          <a:cs typeface="Arial" panose="020B0604020202020204" pitchFamily="34" charset="0"/>
                        </a:rPr>
                        <a:t>United Pharma</a:t>
                      </a:r>
                      <a:endParaRPr kumimoji="1" lang="ja-JP" altLang="en-US" sz="14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ジェネリック医薬品、循環器関連、呼吸器関連、感染症関連、糖尿病関連の製品</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United Pharma</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は、ケニア、エチオピア、タンザニア、ザンビア、南スーダン、ソマリア、モザンビーク、今後など、サハラ以南のアフリカで強いプレゼンスを確立している。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https://unitedpharma.co.ke/</a:t>
                      </a:r>
                      <a:endPar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85185107"/>
                  </a:ext>
                </a:extLst>
              </a:tr>
            </a:tbl>
          </a:graphicData>
        </a:graphic>
      </p:graphicFrame>
      <p:sp>
        <p:nvSpPr>
          <p:cNvPr id="6" name="テキスト ボックス 5"/>
          <p:cNvSpPr txBox="1"/>
          <p:nvPr/>
        </p:nvSpPr>
        <p:spPr>
          <a:xfrm>
            <a:off x="200025" y="6474539"/>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ホームページ、各社ホームページ、</a:t>
            </a:r>
            <a:r>
              <a:rPr lang="en-US" altLang="ja-JP" sz="800" noProof="1">
                <a:solidFill>
                  <a:srgbClr val="000000"/>
                </a:solidFill>
                <a:latin typeface="Arial"/>
                <a:ea typeface="ＭＳ Ｐゴシック"/>
              </a:rPr>
              <a:t>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he EAC Regional Pharmaceutical Plan of Action 2017–2027</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COMESA</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Market Research to Identify and Analyze Supply and Demand</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 </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Gaps in COVID-19 Related Pharmaceutical Goods and Services in the COMESA</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 </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Region</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2" name="Rectangle 6"/>
          <p:cNvSpPr>
            <a:spLocks noChangeArrowheads="1"/>
          </p:cNvSpPr>
          <p:nvPr/>
        </p:nvSpPr>
        <p:spPr bwMode="auto">
          <a:xfrm>
            <a:off x="259762" y="265636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30163" y="1093831"/>
            <a:ext cx="9505056" cy="147854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a:ea typeface="ＭＳ Ｐゴシック"/>
              </a:rPr>
              <a:t>2017~2027</a:t>
            </a:r>
            <a:r>
              <a:rPr lang="ja-JP" altLang="en-US" sz="1400" noProof="1">
                <a:solidFill>
                  <a:srgbClr val="000000"/>
                </a:solidFill>
                <a:latin typeface="Arial"/>
                <a:ea typeface="ＭＳ Ｐゴシック"/>
              </a:rPr>
              <a:t>年の</a:t>
            </a:r>
            <a:r>
              <a:rPr lang="en-US" altLang="ja-JP" sz="1400" noProof="1">
                <a:solidFill>
                  <a:srgbClr val="000000"/>
                </a:solidFill>
                <a:latin typeface="Arial"/>
                <a:ea typeface="ＭＳ Ｐゴシック"/>
              </a:rPr>
              <a:t>EAC</a:t>
            </a:r>
            <a:r>
              <a:rPr lang="ja-JP" altLang="en-US" sz="1400" noProof="1">
                <a:solidFill>
                  <a:srgbClr val="000000"/>
                </a:solidFill>
                <a:latin typeface="Arial"/>
                <a:ea typeface="ＭＳ Ｐゴシック"/>
              </a:rPr>
              <a:t>地域医薬品行動計画 （</a:t>
            </a:r>
            <a:r>
              <a:rPr lang="en-US" altLang="ja-JP" sz="1400" noProof="1">
                <a:solidFill>
                  <a:srgbClr val="000000"/>
                </a:solidFill>
                <a:latin typeface="Arial"/>
                <a:ea typeface="ＭＳ Ｐゴシック"/>
              </a:rPr>
              <a:t>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he EAC Regional Pharmaceutical Plan of Action 2017–2027</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）によると、ケニアの製薬会社は現在、</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億</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US$</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規模のケニアの医薬品市場の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 </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a:ea typeface="ＭＳ Ｐゴシック"/>
              </a:rPr>
              <a:t>ケニアは、南東部アフリカ共同市場 （</a:t>
            </a:r>
            <a:r>
              <a:rPr lang="en-US" altLang="ja-JP" sz="1400" noProof="1">
                <a:solidFill>
                  <a:srgbClr val="000000"/>
                </a:solidFill>
                <a:latin typeface="Arial"/>
                <a:ea typeface="ＭＳ Ｐゴシック"/>
              </a:rPr>
              <a:t>COMESA: </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T</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he Common Market for Eastern and Southern Countries</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）で第</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位の医薬品生産国である。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医薬品の現地メーカーは約</a:t>
            </a:r>
            <a:r>
              <a:rPr lang="en-US" altLang="ja-JP" sz="1400" dirty="0"/>
              <a:t>40</a:t>
            </a:r>
            <a:r>
              <a:rPr lang="ja-JP" altLang="en-US" sz="1400" dirty="0"/>
              <a:t>社程度である。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東南部アフリカ諸国への輸出も行っている一方で、ケニア国内では現地生産品への評価が低いとされている。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900000000000000" pitchFamily="50" charset="-128"/>
              </a:rPr>
              <a:t>業界構造 </a:t>
            </a:r>
            <a:r>
              <a:rPr lang="en-US" altLang="ja-JP" dirty="0">
                <a:latin typeface="HGP創英角ｺﾞｼｯｸUB" panose="020B0900000000000000" pitchFamily="50" charset="-128"/>
              </a:rPr>
              <a:t>- </a:t>
            </a:r>
            <a:r>
              <a:rPr lang="ja-JP" altLang="en-US" dirty="0">
                <a:latin typeface="HGP創英角ｺﾞｼｯｸUB" panose="020B0900000000000000" pitchFamily="50" charset="-128"/>
              </a:rPr>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36552248"/>
              </p:ext>
            </p:extLst>
          </p:nvPr>
        </p:nvGraphicFramePr>
        <p:xfrm>
          <a:off x="201526" y="2187000"/>
          <a:ext cx="9504000" cy="167404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951314">
                  <a:extLst>
                    <a:ext uri="{9D8B030D-6E8A-4147-A177-3AD203B41FA5}">
                      <a16:colId xmlns:a16="http://schemas.microsoft.com/office/drawing/2014/main" val="20001"/>
                    </a:ext>
                  </a:extLst>
                </a:gridCol>
                <a:gridCol w="1800686">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en-US" altLang="ja-JP" sz="105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050" b="1" kern="1200" dirty="0">
                        <a:solidFill>
                          <a:schemeClr val="bg1"/>
                        </a:solidFill>
                        <a:latin typeface="+mn-lt"/>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Takeda Pharmaceuticals</a:t>
                      </a:r>
                      <a:r>
                        <a:rPr kumimoji="1" lang="ja-JP" altLang="en-US" sz="1200" b="0" i="0" u="none" strike="noStrike" kern="1200" dirty="0">
                          <a:solidFill>
                            <a:srgbClr val="000000"/>
                          </a:solidFill>
                          <a:effectLst/>
                          <a:latin typeface="+mn-lt"/>
                          <a:ea typeface="+mj-ea"/>
                          <a:cs typeface="+mn-cs"/>
                        </a:rPr>
                        <a:t>　ナイロビ事業所</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武田薬品工業株式会社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2016</a:t>
                      </a:r>
                      <a:r>
                        <a:rPr kumimoji="1" lang="ja-JP" altLang="en-US" sz="1050" b="0" i="0" u="none" strike="noStrike" kern="1200" dirty="0">
                          <a:solidFill>
                            <a:srgbClr val="000000"/>
                          </a:solidFill>
                          <a:effectLst/>
                          <a:latin typeface="+mn-lt"/>
                          <a:ea typeface="+mj-ea"/>
                          <a:cs typeface="+mn-cs"/>
                        </a:rPr>
                        <a:t>年頃より、</a:t>
                      </a:r>
                      <a:r>
                        <a:rPr kumimoji="1" lang="en-US" altLang="ja-JP" sz="1050" b="0" i="0" u="none" strike="noStrike" kern="1200" dirty="0">
                          <a:solidFill>
                            <a:srgbClr val="000000"/>
                          </a:solidFill>
                          <a:effectLst/>
                          <a:latin typeface="+mn-lt"/>
                          <a:ea typeface="+mj-ea"/>
                          <a:cs typeface="+mn-cs"/>
                        </a:rPr>
                        <a:t>JICA</a:t>
                      </a:r>
                      <a:r>
                        <a:rPr kumimoji="1" lang="ja-JP" altLang="en-US" sz="1050" b="0" i="0" u="none" strike="noStrike" kern="1200" dirty="0">
                          <a:solidFill>
                            <a:srgbClr val="000000"/>
                          </a:solidFill>
                          <a:effectLst/>
                          <a:latin typeface="+mn-lt"/>
                          <a:ea typeface="+mj-ea"/>
                          <a:cs typeface="+mn-cs"/>
                        </a:rPr>
                        <a:t>の支援を受けて医薬品アクセス改善プログラムに取り組んでいる。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Eisai</a:t>
                      </a:r>
                      <a:r>
                        <a:rPr kumimoji="1" lang="ja-JP" altLang="en-US" sz="1200" b="0" i="0" u="none" strike="noStrike" kern="1200" dirty="0">
                          <a:solidFill>
                            <a:srgbClr val="000000"/>
                          </a:solidFill>
                          <a:effectLst/>
                          <a:latin typeface="+mn-lt"/>
                          <a:ea typeface="+mj-ea"/>
                          <a:cs typeface="+mn-cs"/>
                        </a:rPr>
                        <a:t>　ケニア支店</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エーザイ株式会社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2022</a:t>
                      </a:r>
                      <a:r>
                        <a:rPr kumimoji="1" lang="ja-JP" altLang="en-US" sz="1050" b="0" i="0" u="none" strike="noStrike" kern="1200" dirty="0">
                          <a:solidFill>
                            <a:srgbClr val="000000"/>
                          </a:solidFill>
                          <a:effectLst/>
                          <a:latin typeface="+mn-lt"/>
                          <a:ea typeface="+mj-ea"/>
                          <a:cs typeface="+mn-cs"/>
                        </a:rPr>
                        <a:t>年に支店を設立し、医薬品の輸入・販売、</a:t>
                      </a:r>
                      <a:r>
                        <a:rPr kumimoji="1" lang="en-US" altLang="ja-JP" sz="1050" b="0" i="0" u="none" strike="noStrike" kern="1200" dirty="0">
                          <a:solidFill>
                            <a:srgbClr val="000000"/>
                          </a:solidFill>
                          <a:effectLst/>
                          <a:latin typeface="+mn-lt"/>
                          <a:ea typeface="+mj-ea"/>
                          <a:cs typeface="+mn-cs"/>
                        </a:rPr>
                        <a:t>SDGs</a:t>
                      </a:r>
                      <a:r>
                        <a:rPr kumimoji="1" lang="ja-JP" altLang="en-US" sz="1050" b="0" i="0" u="none" strike="noStrike" kern="1200" dirty="0">
                          <a:solidFill>
                            <a:srgbClr val="000000"/>
                          </a:solidFill>
                          <a:effectLst/>
                          <a:latin typeface="+mn-lt"/>
                          <a:ea typeface="+mj-ea"/>
                          <a:cs typeface="+mn-cs"/>
                        </a:rPr>
                        <a:t>に関連するパートナーとの連携・活動予定である。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6048">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t>Rohto </a:t>
                      </a:r>
                      <a:r>
                        <a:rPr lang="en-US" altLang="ja-JP" sz="1200" dirty="0" err="1"/>
                        <a:t>Mentholatum</a:t>
                      </a:r>
                      <a:r>
                        <a:rPr lang="en-US" altLang="ja-JP" sz="1200" dirty="0"/>
                        <a:t> </a:t>
                      </a:r>
                      <a:r>
                        <a:rPr lang="ja-JP" altLang="en-US" sz="1200" dirty="0"/>
                        <a:t>（</a:t>
                      </a:r>
                      <a:r>
                        <a:rPr lang="en-US" altLang="ja-JP" sz="1200" dirty="0"/>
                        <a:t>Kenya</a:t>
                      </a:r>
                      <a:r>
                        <a:rPr lang="ja-JP" altLang="en-US" sz="1200" dirty="0"/>
                        <a:t>）</a:t>
                      </a:r>
                      <a:r>
                        <a:rPr lang="en-US" altLang="ja-JP" sz="1200" dirty="0"/>
                        <a:t> Limited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2013</a:t>
                      </a:r>
                      <a:r>
                        <a:rPr kumimoji="1" lang="ja-JP" altLang="en-US" sz="1050" b="0" i="0" u="none" strike="noStrike" kern="1200" dirty="0">
                          <a:solidFill>
                            <a:srgbClr val="000000"/>
                          </a:solidFill>
                          <a:effectLst/>
                          <a:latin typeface="+mn-lt"/>
                          <a:ea typeface="+mj-ea"/>
                          <a:cs typeface="+mn-cs"/>
                        </a:rPr>
                        <a:t>年設立。スキンケア製品が中心だが、鎮痛消炎剤なども扱っている。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外務省の調査によれば、ケニアにおける日本企業の現地法人・支店は全業種合わせても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医薬品関連で現地法人や支店・駐在員事務所の存在が確認できたのは下記の通り。</a:t>
            </a:r>
          </a:p>
        </p:txBody>
      </p:sp>
      <p:sp>
        <p:nvSpPr>
          <p:cNvPr id="12" name="テキスト ボックス 9"/>
          <p:cNvSpPr txBox="1"/>
          <p:nvPr/>
        </p:nvSpPr>
        <p:spPr>
          <a:xfrm>
            <a:off x="5313040" y="1724470"/>
            <a:ext cx="4176464" cy="132337"/>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0025" y="645363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外務省ホームページ、各社ホームページ、日本経済新聞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53687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ケニアでは高齢化が進んでいないため、国の保健政策は介護サービスについてはあまり触れていない。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万人以上の国民が何らかの障がいを持っているとも言われ、大半が農村部に居住していることもあり、適切なサービスを受けられていない可能性がある。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5249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ホームページ、ケニア政府ホームページ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口腔保健について、ケニア政府は目標を設定している。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52858"/>
            <a:ext cx="7414060"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年 口腔保健に関する目標</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Kenya National Oral Health Policy 2022-2030</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pSp>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953497"/>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1018202811"/>
              </p:ext>
            </p:extLst>
          </p:nvPr>
        </p:nvGraphicFramePr>
        <p:xfrm>
          <a:off x="209736" y="4267881"/>
          <a:ext cx="8847720" cy="2105136"/>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279736">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4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9736">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79736">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79736">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279736">
                <a:tc rowSpan="3">
                  <a:txBody>
                    <a:bodyPr/>
                    <a:lstStyle/>
                    <a:p>
                      <a:pPr algn="l" fontAlgn="ctr">
                        <a:spcAft>
                          <a:spcPts val="0"/>
                        </a:spcAft>
                      </a:pP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279736">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279736">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537176" y="6473161"/>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graphicFrame>
        <p:nvGraphicFramePr>
          <p:cNvPr id="2" name="表 18">
            <a:extLst>
              <a:ext uri="{FF2B5EF4-FFF2-40B4-BE49-F238E27FC236}">
                <a16:creationId xmlns:a16="http://schemas.microsoft.com/office/drawing/2014/main" id="{12F413E8-E3CD-42C2-7018-78A7F2E6FF54}"/>
              </a:ext>
            </a:extLst>
          </p:cNvPr>
          <p:cNvGraphicFramePr>
            <a:graphicFrameLocks noGrp="1"/>
          </p:cNvGraphicFramePr>
          <p:nvPr>
            <p:extLst>
              <p:ext uri="{D42A27DB-BD31-4B8C-83A1-F6EECF244321}">
                <p14:modId xmlns:p14="http://schemas.microsoft.com/office/powerpoint/2010/main" val="3635771496"/>
              </p:ext>
            </p:extLst>
          </p:nvPr>
        </p:nvGraphicFramePr>
        <p:xfrm>
          <a:off x="235587" y="2284795"/>
          <a:ext cx="5293478" cy="1282785"/>
        </p:xfrm>
        <a:graphic>
          <a:graphicData uri="http://schemas.openxmlformats.org/drawingml/2006/table">
            <a:tbl>
              <a:tblPr firstRow="1" bandRow="1">
                <a:tableStyleId>{5C22544A-7EE6-4342-B048-85BDC9FD1C3A}</a:tableStyleId>
              </a:tblPr>
              <a:tblGrid>
                <a:gridCol w="3325685">
                  <a:extLst>
                    <a:ext uri="{9D8B030D-6E8A-4147-A177-3AD203B41FA5}">
                      <a16:colId xmlns:a16="http://schemas.microsoft.com/office/drawing/2014/main" val="20000"/>
                    </a:ext>
                  </a:extLst>
                </a:gridCol>
                <a:gridCol w="1967793">
                  <a:extLst>
                    <a:ext uri="{9D8B030D-6E8A-4147-A177-3AD203B41FA5}">
                      <a16:colId xmlns:a16="http://schemas.microsoft.com/office/drawing/2014/main" val="20001"/>
                    </a:ext>
                  </a:extLst>
                </a:gridCol>
              </a:tblGrid>
              <a:tr h="256557">
                <a:tc>
                  <a:txBody>
                    <a:bodyPr/>
                    <a:lstStyle/>
                    <a:p>
                      <a:pPr algn="l" fontAlgn="ctr">
                        <a:spcAft>
                          <a:spcPts val="0"/>
                        </a:spcAft>
                      </a:pP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歳児における虫歯</a:t>
                      </a: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有病率</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b="0" noProof="1">
                          <a:solidFill>
                            <a:schemeClr val="tx1"/>
                          </a:solidFill>
                        </a:rPr>
                        <a:t>34.7%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56557">
                <a:tc>
                  <a:txBody>
                    <a:bodyPr/>
                    <a:lstStyle/>
                    <a:p>
                      <a:pPr algn="l" fontAlgn="ctr">
                        <a:spcAft>
                          <a:spcPts val="0"/>
                        </a:spcAft>
                      </a:pP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歳の子供における虫歯</a:t>
                      </a: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有病率</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5655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成人</a:t>
                      </a:r>
                      <a:r>
                        <a:rPr lang="ja-JP" altLang="en-US"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の虫歯有病率</a:t>
                      </a:r>
                      <a:endPar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25.7%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56557">
                <a:tc>
                  <a:txBody>
                    <a:bodyPr/>
                    <a:lstStyle/>
                    <a:p>
                      <a:pPr algn="l" fontAlgn="ctr">
                        <a:spcAft>
                          <a:spcPts val="0"/>
                        </a:spcAft>
                      </a:pPr>
                      <a:r>
                        <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歯周病の有病率</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49.0%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7689494"/>
                  </a:ext>
                </a:extLst>
              </a:tr>
              <a:tr h="256557">
                <a:tc>
                  <a:txBody>
                    <a:bodyPr/>
                    <a:lstStyle/>
                    <a:p>
                      <a:pPr algn="l" fontAlgn="ctr">
                        <a:spcAft>
                          <a:spcPts val="0"/>
                        </a:spcAft>
                      </a:pPr>
                      <a:r>
                        <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小児のフッ素</a:t>
                      </a:r>
                      <a:r>
                        <a:rPr lang="ja-JP" altLang="en-US"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症有病率</a:t>
                      </a:r>
                      <a:endPar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0211120"/>
                  </a:ext>
                </a:extLst>
              </a:tr>
            </a:tbl>
          </a:graphicData>
        </a:graphic>
      </p:graphicFrame>
    </p:spTree>
    <p:extLst>
      <p:ext uri="{BB962C8B-B14F-4D97-AF65-F5344CB8AC3E}">
        <p14:creationId xmlns:p14="http://schemas.microsoft.com/office/powerpoint/2010/main" val="28557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885816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6" imgW="360" imgH="360" progId="TCLayout.ActiveDocument.1">
                  <p:embed/>
                </p:oleObj>
              </mc:Choice>
              <mc:Fallback>
                <p:oleObj name="think-cellスライド" r:id="rId46" imgW="360" imgH="360" progId="TCLayout.ActiveDocument.1">
                  <p:embed/>
                  <p:pic>
                    <p:nvPicPr>
                      <p:cNvPr id="7" name="Object 6"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ケニアの人口の大半は農村部で暮らしているが、ケニアの都市化は急速に進んでいる。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年、ナイロビは最も人口の多い都市だった。</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都市化により、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年までに都市部の人口は増加すると予測されている。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2060848"/>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7349678" cy="15240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2025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Population and Housing Census 1999, 2009,2019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14" name="グループ化 7"/>
          <p:cNvGrpSpPr/>
          <p:nvPr/>
        </p:nvGrpSpPr>
        <p:grpSpPr>
          <a:xfrm>
            <a:off x="5169024" y="2060848"/>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95" name="Chart 94">
            <a:extLst>
              <a:ext uri="{FF2B5EF4-FFF2-40B4-BE49-F238E27FC236}">
                <a16:creationId xmlns:a16="http://schemas.microsoft.com/office/drawing/2014/main" id="{B6CB1FA5-CB19-1893-0627-743F4C013EC4}"/>
              </a:ext>
            </a:extLst>
          </p:cNvPr>
          <p:cNvGraphicFramePr/>
          <p:nvPr>
            <p:custDataLst>
              <p:tags r:id="rId3"/>
            </p:custDataLst>
            <p:extLst>
              <p:ext uri="{D42A27DB-BD31-4B8C-83A1-F6EECF244321}">
                <p14:modId xmlns:p14="http://schemas.microsoft.com/office/powerpoint/2010/main" val="1665953569"/>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48"/>
          </a:graphicData>
        </a:graphic>
      </p:graphicFrame>
      <p:cxnSp>
        <p:nvCxnSpPr>
          <p:cNvPr id="4" name="Straight Connector 3">
            <a:extLst>
              <a:ext uri="{FF2B5EF4-FFF2-40B4-BE49-F238E27FC236}">
                <a16:creationId xmlns:a16="http://schemas.microsoft.com/office/drawing/2014/main" id="{45958003-DF7D-DC3D-FCA2-A49C9B35B4A1}"/>
              </a:ext>
            </a:extLst>
          </p:cNvPr>
          <p:cNvCxnSpPr/>
          <p:nvPr>
            <p:custDataLst>
              <p:tags r:id="rId4"/>
            </p:custDataLst>
          </p:nvPr>
        </p:nvCxnSpPr>
        <p:spPr bwMode="auto">
          <a:xfrm flipH="1">
            <a:off x="725488" y="5130800"/>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p:cNvSpPr>
          <p:nvPr>
            <p:custDataLst>
              <p:tags r:id="rId5"/>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42" name="テキスト プレースホルダ 9">
            <a:extLst>
              <a:ext uri="{FF2B5EF4-FFF2-40B4-BE49-F238E27FC236}">
                <a16:creationId xmlns:a16="http://schemas.microsoft.com/office/drawing/2014/main" id="{9C9B68CC-BE36-4FEC-EFB4-C7DC39BB3073}"/>
              </a:ext>
            </a:extLst>
          </p:cNvPr>
          <p:cNvSpPr>
            <a:spLocks/>
          </p:cNvSpPr>
          <p:nvPr>
            <p:custDataLst>
              <p:tags r:id="rId6"/>
            </p:custDataLst>
          </p:nvPr>
        </p:nvSpPr>
        <p:spPr bwMode="gray">
          <a:xfrm>
            <a:off x="704850" y="4978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C93C1D-9A64-46D1-860B-CB04C9829E15}" type="datetime'''''''1''''''''''''''''9''''''''''''''''''''''.''''''''''5'''">
              <a:rPr lang="en-US" altLang="en-US" sz="1000" smtClean="0">
                <a:effectLst/>
                <a:sym typeface="+mn-lt"/>
              </a:rPr>
              <a:pPr marL="0" lvl="0" indent="0" algn="ctr">
                <a:spcBef>
                  <a:spcPct val="0"/>
                </a:spcBef>
                <a:buNone/>
              </a:pPr>
              <a:t>19.5</a:t>
            </a:fld>
            <a:endParaRPr kumimoji="1" lang="en-US" altLang="ja-JP" sz="1000" dirty="0">
              <a:sym typeface="+mn-lt"/>
            </a:endParaRPr>
          </a:p>
        </p:txBody>
      </p:sp>
      <p:sp>
        <p:nvSpPr>
          <p:cNvPr id="19" name="Text Placeholder 12"/>
          <p:cNvSpPr>
            <a:spLocks/>
          </p:cNvSpPr>
          <p:nvPr>
            <p:custDataLst>
              <p:tags r:id="rId7"/>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p:cNvSpPr>
          <p:nvPr>
            <p:custDataLst>
              <p:tags r:id="rId8"/>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p:cNvSpPr>
          <p:nvPr>
            <p:custDataLst>
              <p:tags r:id="rId9"/>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p:cNvSpPr>
          <p:nvPr>
            <p:custDataLst>
              <p:tags r:id="rId10"/>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p:cNvSpPr>
          <p:nvPr>
            <p:custDataLst>
              <p:tags r:id="rId11"/>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p:cNvSpPr>
          <p:nvPr>
            <p:custDataLst>
              <p:tags r:id="rId12"/>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p:cNvSpPr>
          <p:nvPr>
            <p:custDataLst>
              <p:tags r:id="rId13"/>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p:cNvSpPr>
          <p:nvPr>
            <p:custDataLst>
              <p:tags r:id="rId14"/>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p:cNvSpPr>
          <p:nvPr>
            <p:custDataLst>
              <p:tags r:id="rId15"/>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useBgFill="1">
        <p:nvSpPr>
          <p:cNvPr id="92" name="テキスト プレースホルダ 9">
            <a:extLst>
              <a:ext uri="{FF2B5EF4-FFF2-40B4-BE49-F238E27FC236}">
                <a16:creationId xmlns:a16="http://schemas.microsoft.com/office/drawing/2014/main" id="{B581C53D-7AD1-F52A-4A9A-09474C39F677}"/>
              </a:ext>
            </a:extLst>
          </p:cNvPr>
          <p:cNvSpPr>
            <a:spLocks/>
          </p:cNvSpPr>
          <p:nvPr>
            <p:custDataLst>
              <p:tags r:id="rId16"/>
            </p:custDataLst>
          </p:nvPr>
        </p:nvSpPr>
        <p:spPr bwMode="gray">
          <a:xfrm>
            <a:off x="3990975" y="427355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5B5C50B-7696-41C1-940B-E44B5314C152}" type="datetime'''''''''''''''''''''''''4''9''''''''''''''.3'''''''''''''">
              <a:rPr lang="en-US" altLang="en-US" sz="1000" smtClean="0">
                <a:effectLst/>
                <a:sym typeface="+mn-lt"/>
              </a:rPr>
              <a:pPr marL="0" lvl="0" indent="0">
                <a:spcBef>
                  <a:spcPct val="0"/>
                </a:spcBef>
                <a:buNone/>
              </a:pPr>
              <a:t>49.3</a:t>
            </a:fld>
            <a:endParaRPr kumimoji="1" lang="en-US" altLang="ja-JP" sz="1000" dirty="0">
              <a:sym typeface="+mn-lt"/>
            </a:endParaRPr>
          </a:p>
        </p:txBody>
      </p:sp>
      <p:sp>
        <p:nvSpPr>
          <p:cNvPr id="28" name="Text Placeholder 12"/>
          <p:cNvSpPr>
            <a:spLocks/>
          </p:cNvSpPr>
          <p:nvPr>
            <p:custDataLst>
              <p:tags r:id="rId17"/>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p:cNvSpPr>
          <p:nvPr>
            <p:custDataLst>
              <p:tags r:id="rId18"/>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9"/>
            </p:custDataLst>
          </p:nvPr>
        </p:nvCxnSpPr>
        <p:spPr bwMode="gray">
          <a:xfrm>
            <a:off x="1355725" y="26511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0"/>
            </p:custDataLst>
          </p:nvPr>
        </p:nvCxnSpPr>
        <p:spPr bwMode="gray">
          <a:xfrm>
            <a:off x="1355725" y="285432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21"/>
            </p:custDataLst>
          </p:nvPr>
        </p:nvSpPr>
        <p:spPr bwMode="gray">
          <a:xfrm>
            <a:off x="1444624" y="26130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Rectangle 35"/>
          <p:cNvSpPr/>
          <p:nvPr>
            <p:custDataLst>
              <p:tags r:id="rId22"/>
            </p:custDataLst>
          </p:nvPr>
        </p:nvSpPr>
        <p:spPr bwMode="gray">
          <a:xfrm>
            <a:off x="1444624" y="2816225"/>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p:cNvSpPr>
          <p:nvPr>
            <p:custDataLst>
              <p:tags r:id="rId23"/>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p:cNvSpPr>
          <p:nvPr>
            <p:custDataLst>
              <p:tags r:id="rId24"/>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136" name="Chart 135">
            <a:extLst>
              <a:ext uri="{FF2B5EF4-FFF2-40B4-BE49-F238E27FC236}">
                <a16:creationId xmlns:a16="http://schemas.microsoft.com/office/drawing/2014/main" id="{C59602E1-9BF1-5262-A0FF-713CC243C205}"/>
              </a:ext>
            </a:extLst>
          </p:cNvPr>
          <p:cNvGraphicFramePr/>
          <p:nvPr>
            <p:custDataLst>
              <p:tags r:id="rId25"/>
            </p:custDataLst>
            <p:extLst>
              <p:ext uri="{D42A27DB-BD31-4B8C-83A1-F6EECF244321}">
                <p14:modId xmlns:p14="http://schemas.microsoft.com/office/powerpoint/2010/main" val="2894796836"/>
              </p:ext>
            </p:extLst>
          </p:nvPr>
        </p:nvGraphicFramePr>
        <p:xfrm>
          <a:off x="5200650" y="2451100"/>
          <a:ext cx="4156075" cy="3735388"/>
        </p:xfrm>
        <a:graphic>
          <a:graphicData uri="http://schemas.openxmlformats.org/drawingml/2006/chart">
            <c:chart xmlns:c="http://schemas.openxmlformats.org/drawingml/2006/chart" xmlns:r="http://schemas.openxmlformats.org/officeDocument/2006/relationships" r:id="rId49"/>
          </a:graphicData>
        </a:graphic>
      </p:graphicFrame>
      <p:sp>
        <p:nvSpPr>
          <p:cNvPr id="75" name="テキスト プレースホルダ 9">
            <a:extLst>
              <a:ext uri="{FF2B5EF4-FFF2-40B4-BE49-F238E27FC236}">
                <a16:creationId xmlns:a16="http://schemas.microsoft.com/office/drawing/2014/main" id="{AC7B6565-C4A8-26E1-CC4A-36C95F8016D0}"/>
              </a:ext>
            </a:extLst>
          </p:cNvPr>
          <p:cNvSpPr>
            <a:spLocks/>
          </p:cNvSpPr>
          <p:nvPr>
            <p:custDataLst>
              <p:tags r:id="rId26"/>
            </p:custDataLst>
          </p:nvPr>
        </p:nvSpPr>
        <p:spPr bwMode="gray">
          <a:xfrm>
            <a:off x="6013450" y="4795838"/>
            <a:ext cx="200025" cy="122238"/>
          </a:xfrm>
          <a:prstGeom prst="rect">
            <a:avLst/>
          </a:prstGeom>
          <a:solidFill>
            <a:srgbClr val="3399CC"/>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B44FDF-0AF8-4422-96E8-E98CC6459C57}" type="datetime'''''''''''''''''''2''''''''''20'''''''''''''''''''''''''''''">
              <a:rPr lang="en-US" altLang="en-US" sz="800" smtClean="0">
                <a:solidFill>
                  <a:schemeClr val="bg1"/>
                </a:solidFill>
                <a:effectLst/>
                <a:sym typeface="+mn-lt"/>
              </a:rPr>
              <a:pPr marL="0" lvl="0" indent="0" algn="ctr">
                <a:spcBef>
                  <a:spcPct val="0"/>
                </a:spcBef>
                <a:buNone/>
              </a:pPr>
              <a:t>220</a:t>
            </a:fld>
            <a:endParaRPr kumimoji="1" lang="en-US" altLang="ja-JP" sz="800" dirty="0">
              <a:solidFill>
                <a:schemeClr val="bg1"/>
              </a:solidFill>
              <a:sym typeface="+mn-lt"/>
            </a:endParaRPr>
          </a:p>
        </p:txBody>
      </p:sp>
      <p:sp>
        <p:nvSpPr>
          <p:cNvPr id="82" name="テキスト プレースホルダ 9">
            <a:extLst>
              <a:ext uri="{FF2B5EF4-FFF2-40B4-BE49-F238E27FC236}">
                <a16:creationId xmlns:a16="http://schemas.microsoft.com/office/drawing/2014/main" id="{5C62DE06-2098-99AE-D0A3-E35F284DD145}"/>
              </a:ext>
            </a:extLst>
          </p:cNvPr>
          <p:cNvSpPr>
            <a:spLocks/>
          </p:cNvSpPr>
          <p:nvPr>
            <p:custDataLst>
              <p:tags r:id="rId27"/>
            </p:custDataLst>
          </p:nvPr>
        </p:nvSpPr>
        <p:spPr bwMode="gray">
          <a:xfrm>
            <a:off x="6284913" y="47212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CA913C-7E5C-4610-9D62-CBD70F072915}" type="datetime'''''''''''''2''2''''''''''6'''''">
              <a:rPr lang="en-US" altLang="en-US" sz="800" smtClean="0">
                <a:effectLst/>
                <a:sym typeface="+mn-lt"/>
              </a:rPr>
              <a:pPr/>
              <a:t>226</a:t>
            </a:fld>
            <a:endParaRPr kumimoji="1" lang="en-US" altLang="ja-JP" sz="800" dirty="0">
              <a:sym typeface="+mn-lt"/>
            </a:endParaRPr>
          </a:p>
        </p:txBody>
      </p:sp>
      <p:sp>
        <p:nvSpPr>
          <p:cNvPr id="47" name="Text Placeholder 12"/>
          <p:cNvSpPr>
            <a:spLocks/>
          </p:cNvSpPr>
          <p:nvPr>
            <p:custDataLst>
              <p:tags r:id="rId28"/>
            </p:custDataLst>
          </p:nvPr>
        </p:nvSpPr>
        <p:spPr bwMode="auto">
          <a:xfrm>
            <a:off x="6102350"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2B2BDD-2C19-493F-80FC-DF631954E70C}" type="datetime'''''''''''2''''''''''0''''''0''''''''''''''''''''''0'''''">
              <a:rPr lang="en-US" altLang="en-US" sz="1000" b="0" smtClean="0"/>
              <a:pPr/>
              <a:t>2000</a:t>
            </a:fld>
            <a:endParaRPr kumimoji="0" lang="ja-JP" altLang="en-US" sz="1000" b="0" dirty="0">
              <a:sym typeface="+mn-lt"/>
            </a:endParaRPr>
          </a:p>
        </p:txBody>
      </p:sp>
      <p:sp>
        <p:nvSpPr>
          <p:cNvPr id="83" name="テキスト プレースホルダ 9">
            <a:extLst>
              <a:ext uri="{FF2B5EF4-FFF2-40B4-BE49-F238E27FC236}">
                <a16:creationId xmlns:a16="http://schemas.microsoft.com/office/drawing/2014/main" id="{7E20EBA8-2C9E-4990-5B5E-028136DF79EE}"/>
              </a:ext>
            </a:extLst>
          </p:cNvPr>
          <p:cNvSpPr>
            <a:spLocks/>
          </p:cNvSpPr>
          <p:nvPr>
            <p:custDataLst>
              <p:tags r:id="rId29"/>
            </p:custDataLst>
          </p:nvPr>
        </p:nvSpPr>
        <p:spPr bwMode="gray">
          <a:xfrm>
            <a:off x="7148513" y="416877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1F257D-8ADD-4D6D-96FC-FB2EDBDEF0F0}" type="datetime'''2''''''8''''''''4'''''''''''''">
              <a:rPr lang="en-US" altLang="en-US" sz="800" smtClean="0">
                <a:effectLst/>
                <a:sym typeface="+mn-lt"/>
              </a:rPr>
              <a:pPr/>
              <a:t>284</a:t>
            </a:fld>
            <a:endParaRPr kumimoji="1" lang="en-US" altLang="ja-JP" sz="800" dirty="0">
              <a:sym typeface="+mn-lt"/>
            </a:endParaRPr>
          </a:p>
        </p:txBody>
      </p:sp>
      <p:sp>
        <p:nvSpPr>
          <p:cNvPr id="90" name="テキスト プレースホルダ 9">
            <a:extLst>
              <a:ext uri="{FF2B5EF4-FFF2-40B4-BE49-F238E27FC236}">
                <a16:creationId xmlns:a16="http://schemas.microsoft.com/office/drawing/2014/main" id="{D8D012CF-0E40-6B41-9F18-6EEFE7219642}"/>
              </a:ext>
            </a:extLst>
          </p:cNvPr>
          <p:cNvSpPr>
            <a:spLocks/>
          </p:cNvSpPr>
          <p:nvPr>
            <p:custDataLst>
              <p:tags r:id="rId30"/>
            </p:custDataLst>
          </p:nvPr>
        </p:nvSpPr>
        <p:spPr bwMode="gray">
          <a:xfrm>
            <a:off x="6878638" y="4071938"/>
            <a:ext cx="200025"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41B76-3CD2-40B2-AE71-8C52BD100BCD}" type="datetime'''''2''9''''''''''''''''''''''''''''''''''''0'''''''''''''''''">
              <a:rPr lang="en-US" altLang="en-US" sz="800" smtClean="0">
                <a:solidFill>
                  <a:schemeClr val="bg1"/>
                </a:solidFill>
                <a:effectLst/>
                <a:sym typeface="+mn-lt"/>
              </a:rPr>
              <a:pPr/>
              <a:t>290</a:t>
            </a:fld>
            <a:endParaRPr kumimoji="1" lang="en-US" altLang="ja-JP" sz="800" dirty="0">
              <a:solidFill>
                <a:schemeClr val="bg1"/>
              </a:solidFill>
              <a:sym typeface="+mn-lt"/>
            </a:endParaRPr>
          </a:p>
        </p:txBody>
      </p:sp>
      <p:sp>
        <p:nvSpPr>
          <p:cNvPr id="49" name="Text Placeholder 12"/>
          <p:cNvSpPr>
            <a:spLocks/>
          </p:cNvSpPr>
          <p:nvPr>
            <p:custDataLst>
              <p:tags r:id="rId31"/>
            </p:custDataLst>
          </p:nvPr>
        </p:nvSpPr>
        <p:spPr bwMode="auto">
          <a:xfrm>
            <a:off x="69675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8BC495-E7B3-4A6B-84EB-0E94BE28DD43}" type="datetime'2''''''''0''''''''''''''''''1''''0'''''''''''''''">
              <a:rPr lang="en-US" altLang="en-US" sz="1000" b="0" smtClean="0"/>
              <a:pPr/>
              <a:t>2010</a:t>
            </a:fld>
            <a:endParaRPr kumimoji="0" lang="ja-JP" altLang="en-US" sz="1000" b="0" dirty="0">
              <a:sym typeface="+mn-lt"/>
            </a:endParaRPr>
          </a:p>
        </p:txBody>
      </p:sp>
      <p:sp>
        <p:nvSpPr>
          <p:cNvPr id="50" name="Text Placeholder 12"/>
          <p:cNvSpPr>
            <a:spLocks/>
          </p:cNvSpPr>
          <p:nvPr>
            <p:custDataLst>
              <p:tags r:id="rId32"/>
            </p:custDataLst>
          </p:nvPr>
        </p:nvSpPr>
        <p:spPr bwMode="auto">
          <a:xfrm>
            <a:off x="78311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4946F-A219-4033-978E-09861C55842D}" type="datetime'2''''''''''''''''''''''''''''''''''''''''''''''''02''''''5'''">
              <a:rPr lang="en-US" altLang="en-US" sz="1000" b="0" smtClean="0"/>
              <a:pPr/>
              <a:t>2025</a:t>
            </a:fld>
            <a:endParaRPr kumimoji="0" lang="ja-JP" altLang="en-US" sz="1000" b="0" dirty="0">
              <a:sym typeface="+mn-lt"/>
            </a:endParaRPr>
          </a:p>
        </p:txBody>
      </p:sp>
      <p:sp>
        <p:nvSpPr>
          <p:cNvPr id="9" name="Text Placeholder 12">
            <a:extLst>
              <a:ext uri="{FF2B5EF4-FFF2-40B4-BE49-F238E27FC236}">
                <a16:creationId xmlns:a16="http://schemas.microsoft.com/office/drawing/2014/main" id="{EAD63246-919E-4746-975D-64BEE6C2025C}"/>
              </a:ext>
            </a:extLst>
          </p:cNvPr>
          <p:cNvSpPr>
            <a:spLocks/>
          </p:cNvSpPr>
          <p:nvPr>
            <p:custDataLst>
              <p:tags r:id="rId33"/>
            </p:custDataLst>
          </p:nvPr>
        </p:nvSpPr>
        <p:spPr bwMode="auto">
          <a:xfrm>
            <a:off x="8696325"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B6E8C-4783-4BA4-A0FF-D510472D8D53}" type="datetime'''''''''''''''2''''0''''''''''30'''''''''''''''''''">
              <a:rPr kumimoji="0" lang="en-IN" altLang="en-US" sz="1000" b="0" smtClean="0"/>
              <a:pPr/>
              <a:t>2030</a:t>
            </a:fld>
            <a:endParaRPr kumimoji="0" lang="ja-JP" altLang="en-US" sz="1000" b="0" dirty="0">
              <a:sym typeface="+mn-lt"/>
            </a:endParaRPr>
          </a:p>
        </p:txBody>
      </p:sp>
      <p:sp>
        <p:nvSpPr>
          <p:cNvPr id="119" name="テキスト プレースホルダ 9">
            <a:extLst>
              <a:ext uri="{FF2B5EF4-FFF2-40B4-BE49-F238E27FC236}">
                <a16:creationId xmlns:a16="http://schemas.microsoft.com/office/drawing/2014/main" id="{667E1CD0-DE32-93C0-3489-365150D35773}"/>
              </a:ext>
            </a:extLst>
          </p:cNvPr>
          <p:cNvSpPr>
            <a:spLocks/>
          </p:cNvSpPr>
          <p:nvPr>
            <p:custDataLst>
              <p:tags r:id="rId34"/>
            </p:custDataLst>
          </p:nvPr>
        </p:nvSpPr>
        <p:spPr bwMode="gray">
          <a:xfrm>
            <a:off x="6013450" y="4648200"/>
            <a:ext cx="200025"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842889-4BBF-4F66-BFF9-FCFD27D47002}" type="datetime'''''''''''''''''''''''''''''''2''''''''''''''''''''''''1''''1'">
              <a:rPr lang="en-US" altLang="en-US" sz="800" smtClean="0">
                <a:solidFill>
                  <a:schemeClr val="bg1"/>
                </a:solidFill>
                <a:effectLst/>
                <a:sym typeface="+mn-lt"/>
              </a:rPr>
              <a:pPr marL="0" lvl="0" indent="0" algn="ctr">
                <a:spcBef>
                  <a:spcPct val="0"/>
                </a:spcBef>
                <a:buNone/>
              </a:pPr>
              <a:t>211</a:t>
            </a:fld>
            <a:endParaRPr kumimoji="1" lang="en-US" altLang="ja-JP" sz="800" dirty="0">
              <a:solidFill>
                <a:schemeClr val="bg1"/>
              </a:solidFill>
              <a:sym typeface="+mn-lt"/>
            </a:endParaRPr>
          </a:p>
        </p:txBody>
      </p:sp>
      <p:sp>
        <p:nvSpPr>
          <p:cNvPr id="54" name="Rectangle 53"/>
          <p:cNvSpPr/>
          <p:nvPr>
            <p:custDataLst>
              <p:tags r:id="rId35"/>
            </p:custDataLst>
          </p:nvPr>
        </p:nvSpPr>
        <p:spPr bwMode="gray">
          <a:xfrm>
            <a:off x="6021388" y="2584450"/>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2" name="Rectangle 71">
            <a:extLst>
              <a:ext uri="{FF2B5EF4-FFF2-40B4-BE49-F238E27FC236}">
                <a16:creationId xmlns:a16="http://schemas.microsoft.com/office/drawing/2014/main" id="{582CD709-6A9B-5891-B6FE-C9CD37384ACA}"/>
              </a:ext>
            </a:extLst>
          </p:cNvPr>
          <p:cNvSpPr/>
          <p:nvPr>
            <p:custDataLst>
              <p:tags r:id="rId36"/>
            </p:custDataLst>
          </p:nvPr>
        </p:nvSpPr>
        <p:spPr bwMode="auto">
          <a:xfrm>
            <a:off x="6021388" y="27876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0" name="Rectangle 79">
            <a:extLst>
              <a:ext uri="{FF2B5EF4-FFF2-40B4-BE49-F238E27FC236}">
                <a16:creationId xmlns:a16="http://schemas.microsoft.com/office/drawing/2014/main" id="{95C13A60-6699-4F8B-6BFB-2EC660B0B30F}"/>
              </a:ext>
            </a:extLst>
          </p:cNvPr>
          <p:cNvSpPr/>
          <p:nvPr>
            <p:custDataLst>
              <p:tags r:id="rId37"/>
            </p:custDataLst>
          </p:nvPr>
        </p:nvSpPr>
        <p:spPr bwMode="auto">
          <a:xfrm>
            <a:off x="6021388" y="2990850"/>
            <a:ext cx="179388" cy="133350"/>
          </a:xfrm>
          <a:prstGeom prst="rect">
            <a:avLst/>
          </a:prstGeom>
          <a:solidFill>
            <a:srgbClr val="3399CC"/>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7" name="Rectangle 86">
            <a:extLst>
              <a:ext uri="{FF2B5EF4-FFF2-40B4-BE49-F238E27FC236}">
                <a16:creationId xmlns:a16="http://schemas.microsoft.com/office/drawing/2014/main" id="{A7CD9F45-B04A-4BD3-B97E-54D7D0492407}"/>
              </a:ext>
            </a:extLst>
          </p:cNvPr>
          <p:cNvSpPr/>
          <p:nvPr>
            <p:custDataLst>
              <p:tags r:id="rId38"/>
            </p:custDataLst>
          </p:nvPr>
        </p:nvSpPr>
        <p:spPr bwMode="auto">
          <a:xfrm>
            <a:off x="6021388" y="31940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7" name="Rectangle 96">
            <a:extLst>
              <a:ext uri="{FF2B5EF4-FFF2-40B4-BE49-F238E27FC236}">
                <a16:creationId xmlns:a16="http://schemas.microsoft.com/office/drawing/2014/main" id="{1CFD5321-2608-8FE0-5743-F300F40EFB12}"/>
              </a:ext>
            </a:extLst>
          </p:cNvPr>
          <p:cNvSpPr/>
          <p:nvPr>
            <p:custDataLst>
              <p:tags r:id="rId39"/>
            </p:custDataLst>
          </p:nvPr>
        </p:nvSpPr>
        <p:spPr bwMode="auto">
          <a:xfrm>
            <a:off x="6021388" y="3397250"/>
            <a:ext cx="179388" cy="133350"/>
          </a:xfrm>
          <a:prstGeom prst="rect">
            <a:avLst/>
          </a:prstGeom>
          <a:solidFill>
            <a:srgbClr val="0064C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Text Placeholder 12"/>
          <p:cNvSpPr>
            <a:spLocks/>
          </p:cNvSpPr>
          <p:nvPr>
            <p:custDataLst>
              <p:tags r:id="rId40"/>
            </p:custDataLst>
          </p:nvPr>
        </p:nvSpPr>
        <p:spPr bwMode="auto">
          <a:xfrm>
            <a:off x="6251575" y="2579688"/>
            <a:ext cx="442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CE92EF2-BB7F-4D33-A639-1C7BFACF9942}" type="datetime'''''''''''''''ナ''''''''''イ''''''''''''''''''''''ロビ'''''''''''">
              <a:rPr lang="ja-JP" altLang="en-US" sz="1000" b="0" smtClean="0"/>
              <a:pPr/>
              <a:t>ナイロビ</a:t>
            </a:fld>
            <a:endParaRPr kumimoji="0" lang="ja-JP" altLang="en-US" sz="1000" b="0" dirty="0">
              <a:sym typeface="+mn-lt"/>
            </a:endParaRPr>
          </a:p>
        </p:txBody>
      </p:sp>
      <p:sp>
        <p:nvSpPr>
          <p:cNvPr id="69" name="Text Placeholder 12">
            <a:extLst>
              <a:ext uri="{FF2B5EF4-FFF2-40B4-BE49-F238E27FC236}">
                <a16:creationId xmlns:a16="http://schemas.microsoft.com/office/drawing/2014/main" id="{39EAB093-38B6-8CC4-775D-AA61FECAE64E}"/>
              </a:ext>
            </a:extLst>
          </p:cNvPr>
          <p:cNvSpPr>
            <a:spLocks/>
          </p:cNvSpPr>
          <p:nvPr>
            <p:custDataLst>
              <p:tags r:id="rId41"/>
            </p:custDataLst>
          </p:nvPr>
        </p:nvSpPr>
        <p:spPr bwMode="auto">
          <a:xfrm>
            <a:off x="6251575" y="2782888"/>
            <a:ext cx="4778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7114A23-3503-48D1-A5FC-062C8CAAFB59}" type="datetime'''''''''''モンバ''''''''''''''''''''''''''''''''''''''''サ'''">
              <a:rPr kumimoji="0" lang="ja-JP" altLang="en-US" sz="1000" b="0" smtClean="0"/>
              <a:pPr/>
              <a:t>モンバサ</a:t>
            </a:fld>
            <a:endParaRPr kumimoji="0" lang="ja-JP" altLang="en-US" sz="1000" b="0" dirty="0">
              <a:sym typeface="+mn-lt"/>
            </a:endParaRPr>
          </a:p>
        </p:txBody>
      </p:sp>
      <p:sp>
        <p:nvSpPr>
          <p:cNvPr id="73" name="Text Placeholder 12">
            <a:extLst>
              <a:ext uri="{FF2B5EF4-FFF2-40B4-BE49-F238E27FC236}">
                <a16:creationId xmlns:a16="http://schemas.microsoft.com/office/drawing/2014/main" id="{EB940065-F50F-6F6E-89C8-57B9EF0F0B6A}"/>
              </a:ext>
            </a:extLst>
          </p:cNvPr>
          <p:cNvSpPr>
            <a:spLocks/>
          </p:cNvSpPr>
          <p:nvPr>
            <p:custDataLst>
              <p:tags r:id="rId42"/>
            </p:custDataLst>
          </p:nvPr>
        </p:nvSpPr>
        <p:spPr bwMode="auto">
          <a:xfrm>
            <a:off x="6251576" y="2986088"/>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E2E16E8-BA1D-4872-94B1-8F13E28F3E5F}" type="datetime'''''''''''ナ''ク''''''''''''''''''''''''''''ル'''''''''''''''''''">
              <a:rPr kumimoji="0" lang="ja-JP" altLang="en-US" sz="1000" b="0" smtClean="0"/>
              <a:pPr/>
              <a:t>ナクル</a:t>
            </a:fld>
            <a:endParaRPr kumimoji="0" lang="ja-JP" altLang="en-US" sz="1000" b="0" dirty="0">
              <a:sym typeface="+mn-lt"/>
            </a:endParaRPr>
          </a:p>
        </p:txBody>
      </p:sp>
      <p:sp>
        <p:nvSpPr>
          <p:cNvPr id="81" name="Text Placeholder 12">
            <a:extLst>
              <a:ext uri="{FF2B5EF4-FFF2-40B4-BE49-F238E27FC236}">
                <a16:creationId xmlns:a16="http://schemas.microsoft.com/office/drawing/2014/main" id="{D4F964D8-3DE8-C604-7992-494A30E0AB84}"/>
              </a:ext>
            </a:extLst>
          </p:cNvPr>
          <p:cNvSpPr>
            <a:spLocks/>
          </p:cNvSpPr>
          <p:nvPr>
            <p:custDataLst>
              <p:tags r:id="rId43"/>
            </p:custDataLst>
          </p:nvPr>
        </p:nvSpPr>
        <p:spPr bwMode="auto">
          <a:xfrm>
            <a:off x="6251575" y="3189288"/>
            <a:ext cx="422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キスム</a:t>
            </a:r>
          </a:p>
        </p:txBody>
      </p:sp>
      <p:sp>
        <p:nvSpPr>
          <p:cNvPr id="88" name="Text Placeholder 12">
            <a:extLst>
              <a:ext uri="{FF2B5EF4-FFF2-40B4-BE49-F238E27FC236}">
                <a16:creationId xmlns:a16="http://schemas.microsoft.com/office/drawing/2014/main" id="{FDEEB4A9-C11D-F318-B703-369A44582B0F}"/>
              </a:ext>
            </a:extLst>
          </p:cNvPr>
          <p:cNvSpPr>
            <a:spLocks/>
          </p:cNvSpPr>
          <p:nvPr>
            <p:custDataLst>
              <p:tags r:id="rId44"/>
            </p:custDataLst>
          </p:nvPr>
        </p:nvSpPr>
        <p:spPr bwMode="auto">
          <a:xfrm>
            <a:off x="6251575" y="3392488"/>
            <a:ext cx="400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t>エルドレッド</a:t>
            </a:r>
            <a:endParaRPr kumimoji="0" lang="ja-JP" altLang="en-US" sz="1000" b="0" dirty="0">
              <a:sym typeface="+mn-lt"/>
            </a:endParaRPr>
          </a:p>
        </p:txBody>
      </p:sp>
      <p:sp>
        <p:nvSpPr>
          <p:cNvPr id="130" name="TextBox 129">
            <a:extLst>
              <a:ext uri="{FF2B5EF4-FFF2-40B4-BE49-F238E27FC236}">
                <a16:creationId xmlns:a16="http://schemas.microsoft.com/office/drawing/2014/main" id="{93981425-3BD4-FC18-3091-83BD1BD2D282}"/>
              </a:ext>
            </a:extLst>
          </p:cNvPr>
          <p:cNvSpPr txBox="1"/>
          <p:nvPr/>
        </p:nvSpPr>
        <p:spPr>
          <a:xfrm>
            <a:off x="5261719" y="2348880"/>
            <a:ext cx="503238"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千単位</a:t>
            </a:r>
            <a:endParaRPr kumimoji="1" lang="en-IN"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198078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p:cNvGraphicFramePr>
          <p:nvPr>
            <p:custDataLst>
              <p:tags r:id="rId1"/>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4883213" y="3086678"/>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794810"/>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542729"/>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ケニア／医療関連／その他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1/2</a:t>
            </a:r>
            <a:r>
              <a:rPr lang="ja-JP" altLang="en-US" dirty="0"/>
              <a:t>）</a:t>
            </a:r>
          </a:p>
        </p:txBody>
      </p:sp>
      <p:sp>
        <p:nvSpPr>
          <p:cNvPr id="4" name="テキスト プレースホルダ 1"/>
          <p:cNvSpPr txBox="1">
            <a:spLocks/>
          </p:cNvSpPr>
          <p:nvPr/>
        </p:nvSpPr>
        <p:spPr>
          <a:xfrm>
            <a:off x="279621" y="1057602"/>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b="1" dirty="0">
                <a:solidFill>
                  <a:srgbClr val="000000"/>
                </a:solidFill>
                <a:latin typeface="+mn-lt"/>
                <a:ea typeface="+mn-ea"/>
              </a:rPr>
              <a:t>ケニアには、重点分野と実施内容をまとめた「</a:t>
            </a:r>
            <a:r>
              <a:rPr lang="en-US" altLang="ja-JP" sz="1200" b="1" dirty="0">
                <a:solidFill>
                  <a:srgbClr val="000000"/>
                </a:solidFill>
                <a:latin typeface="+mn-lt"/>
                <a:ea typeface="+mn-ea"/>
              </a:rPr>
              <a:t>eHealth</a:t>
            </a:r>
            <a:r>
              <a:rPr lang="ja-JP" altLang="en-US" sz="1200" b="1" dirty="0">
                <a:solidFill>
                  <a:srgbClr val="000000"/>
                </a:solidFill>
                <a:latin typeface="+mn-lt"/>
                <a:ea typeface="+mn-ea"/>
              </a:rPr>
              <a:t>政策（</a:t>
            </a:r>
            <a:r>
              <a:rPr lang="en-US" altLang="ja-JP" sz="1200" b="1" dirty="0">
                <a:solidFill>
                  <a:srgbClr val="000000"/>
                </a:solidFill>
                <a:latin typeface="+mn-lt"/>
                <a:ea typeface="+mn-ea"/>
              </a:rPr>
              <a:t>2016-2030</a:t>
            </a:r>
            <a:r>
              <a:rPr lang="ja-JP" altLang="en-US" sz="1200" b="1" dirty="0">
                <a:solidFill>
                  <a:srgbClr val="000000"/>
                </a:solidFill>
                <a:latin typeface="+mn-lt"/>
                <a:ea typeface="+mn-ea"/>
              </a:rPr>
              <a:t>）」が策定されている。ケニアは、</a:t>
            </a:r>
            <a:r>
              <a:rPr lang="en-US" altLang="ja-JP" sz="1200" b="1" dirty="0">
                <a:solidFill>
                  <a:srgbClr val="000000"/>
                </a:solidFill>
                <a:latin typeface="+mn-lt"/>
                <a:ea typeface="+mn-ea"/>
              </a:rPr>
              <a:t>eHealth</a:t>
            </a:r>
            <a:r>
              <a:rPr lang="ja-JP" altLang="en-US" sz="1200" b="1" dirty="0">
                <a:solidFill>
                  <a:srgbClr val="000000"/>
                </a:solidFill>
                <a:latin typeface="+mn-lt"/>
                <a:ea typeface="+mn-ea"/>
              </a:rPr>
              <a:t>分野のイノベーションにおいて、アフリカ大陸で（南アフリカに次いで）</a:t>
            </a:r>
            <a:r>
              <a:rPr lang="en-US" altLang="ja-JP" sz="1200" b="1" dirty="0">
                <a:solidFill>
                  <a:srgbClr val="000000"/>
                </a:solidFill>
                <a:latin typeface="+mn-lt"/>
                <a:ea typeface="+mn-ea"/>
              </a:rPr>
              <a:t>2</a:t>
            </a:r>
            <a:r>
              <a:rPr lang="ja-JP" altLang="en-US" sz="1200" b="1" dirty="0">
                <a:solidFill>
                  <a:srgbClr val="000000"/>
                </a:solidFill>
                <a:latin typeface="+mn-lt"/>
                <a:ea typeface="+mn-ea"/>
              </a:rPr>
              <a:t>番目に高い国としてランク付けされている。</a:t>
            </a:r>
            <a:endParaRPr lang="en-US" altLang="ja-JP" sz="1200" b="1" dirty="0">
              <a:solidFill>
                <a:srgbClr val="000000"/>
              </a:solidFill>
              <a:latin typeface="+mn-lt"/>
              <a:ea typeface="+mn-ea"/>
            </a:endParaRPr>
          </a:p>
          <a:p>
            <a:r>
              <a:rPr lang="ja-JP" altLang="en-US" sz="1200" b="1" dirty="0">
                <a:solidFill>
                  <a:srgbClr val="000000"/>
                </a:solidFill>
                <a:latin typeface="+mn-lt"/>
                <a:ea typeface="+mn-ea"/>
              </a:rPr>
              <a:t>宗教的、経済的、政治的な差異に関わりなく、ユーザー中心の</a:t>
            </a:r>
            <a:r>
              <a:rPr lang="en-US" altLang="ja-JP" sz="1200" b="1" dirty="0">
                <a:solidFill>
                  <a:srgbClr val="000000"/>
                </a:solidFill>
                <a:latin typeface="+mn-lt"/>
                <a:ea typeface="+mn-ea"/>
              </a:rPr>
              <a:t>eHealth</a:t>
            </a:r>
            <a:r>
              <a:rPr lang="ja-JP" altLang="en-US" sz="1200" b="1" dirty="0">
                <a:solidFill>
                  <a:srgbClr val="000000"/>
                </a:solidFill>
                <a:latin typeface="+mn-lt"/>
                <a:ea typeface="+mn-ea"/>
              </a:rPr>
              <a:t>システムの実施がなされるよう、 </a:t>
            </a:r>
            <a:r>
              <a:rPr lang="en-US" altLang="ja-JP" sz="1200" b="1" dirty="0">
                <a:solidFill>
                  <a:srgbClr val="000000"/>
                </a:solidFill>
                <a:latin typeface="+mn-lt"/>
                <a:ea typeface="+mn-ea"/>
              </a:rPr>
              <a:t>ICT</a:t>
            </a:r>
            <a:r>
              <a:rPr lang="ja-JP" altLang="en-US" sz="1200" b="1" dirty="0">
                <a:solidFill>
                  <a:srgbClr val="000000"/>
                </a:solidFill>
                <a:latin typeface="+mn-lt"/>
                <a:ea typeface="+mn-ea"/>
              </a:rPr>
              <a:t>を活用した質の高いヘルスケアサービスへの公平なアクセス、 患者を中心としたヘルスケアサービス、参加型アプローチ等の指針が定められている。</a:t>
            </a:r>
            <a:endParaRPr lang="en-US" altLang="ja-JP" sz="1200" b="1" dirty="0">
              <a:solidFill>
                <a:srgbClr val="000000"/>
              </a:solidFill>
              <a:latin typeface="+mn-lt"/>
              <a:ea typeface="+mn-ea"/>
            </a:endParaRPr>
          </a:p>
        </p:txBody>
      </p:sp>
      <p:grpSp>
        <p:nvGrpSpPr>
          <p:cNvPr id="6" name="グループ化 7"/>
          <p:cNvGrpSpPr>
            <a:grpSpLocks/>
          </p:cNvGrpSpPr>
          <p:nvPr/>
        </p:nvGrpSpPr>
        <p:grpSpPr>
          <a:xfrm>
            <a:off x="200026" y="1988840"/>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（出所）世界銀行ホームページ、デスクトップリサーチ、米国商務省ホームページ、論文検索</a:t>
            </a:r>
          </a:p>
        </p:txBody>
      </p:sp>
      <p:graphicFrame>
        <p:nvGraphicFramePr>
          <p:cNvPr id="5" name="表 4"/>
          <p:cNvGraphicFramePr>
            <a:graphicFrameLocks noGrp="1"/>
          </p:cNvGraphicFramePr>
          <p:nvPr>
            <p:extLst>
              <p:ext uri="{D42A27DB-BD31-4B8C-83A1-F6EECF244321}">
                <p14:modId xmlns:p14="http://schemas.microsoft.com/office/powerpoint/2010/main" val="3914734706"/>
              </p:ext>
            </p:extLst>
          </p:nvPr>
        </p:nvGraphicFramePr>
        <p:xfrm>
          <a:off x="200025" y="2285808"/>
          <a:ext cx="9438944" cy="4321339"/>
        </p:xfrm>
        <a:graphic>
          <a:graphicData uri="http://schemas.openxmlformats.org/drawingml/2006/table">
            <a:tbl>
              <a:tblPr firstRow="1" bandRow="1">
                <a:tableStyleId>{5C22544A-7EE6-4342-B048-85BDC9FD1C3A}</a:tableStyleId>
              </a:tblPr>
              <a:tblGrid>
                <a:gridCol w="1080567">
                  <a:extLst>
                    <a:ext uri="{9D8B030D-6E8A-4147-A177-3AD203B41FA5}">
                      <a16:colId xmlns:a16="http://schemas.microsoft.com/office/drawing/2014/main" val="20000"/>
                    </a:ext>
                  </a:extLst>
                </a:gridCol>
                <a:gridCol w="3587915">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ケニア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1000" b="1" dirty="0"/>
                        <a:t>デジタルインフラ</a:t>
                      </a:r>
                      <a:endParaRPr lang="ja" altLang="en-US" sz="10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デジタルケイパビリティ</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デジタルヘルスポリシー</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900" dirty="0">
                          <a:solidFill>
                            <a:srgbClr val="000000"/>
                          </a:solidFill>
                        </a:rPr>
                        <a:t>eHealth</a:t>
                      </a:r>
                      <a:r>
                        <a:rPr lang="ja-JP" altLang="en-US" sz="900" dirty="0">
                          <a:solidFill>
                            <a:srgbClr val="000000"/>
                          </a:solidFill>
                        </a:rPr>
                        <a:t>システムの実施に必要なインフラ整備のため、 主要都市を結ぶ全国的な光ファイバー基幹網の敷設や手頃な価格の高速ワイヤレスブロードバンド接続の利用・アクセスを促進する取り組みが行われている。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デジタルヘルスのガバナンス</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データ保護一般規則（今後施行予定）において、データ主体の権利、個人情報の商業利用の制限、データ管理者等の義務および責務、データ保護の実施、個人情報の国外への移転等が規定されている。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デジタルヘルスケイパビリティ</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ロビ大学コンピューター・情報学部には、研究、トレーニング等を目的とした健康情報学・デジタルヘルスセンターが設置。同センターは、医療提供者、政府、国内外の大学、研究機関、パートナーとともに、効率的な医療提供のためのデジタルヘルスソリューションの評価、研究、設計、開発に取り組む。</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デジタルヘルスインフラ</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途上国で導入が進む電子健康記録システム（</a:t>
                      </a:r>
                      <a:r>
                        <a:rPr kumimoji="1" lang="en-US" altLang="ja-JP" sz="900" b="0" kern="1200" dirty="0">
                          <a:solidFill>
                            <a:schemeClr val="tx1"/>
                          </a:solidFill>
                          <a:latin typeface="+mn-lt"/>
                          <a:ea typeface="ＭＳ Ｐゴシック" charset="-128"/>
                          <a:cs typeface="Arial" pitchFamily="34" charset="0"/>
                        </a:rPr>
                        <a:t>EHR</a:t>
                      </a:r>
                      <a:r>
                        <a:rPr kumimoji="1" lang="ja-JP" altLang="en-US" sz="900" b="0" kern="1200" dirty="0">
                          <a:solidFill>
                            <a:schemeClr val="tx1"/>
                          </a:solidFill>
                          <a:latin typeface="+mn-lt"/>
                          <a:ea typeface="ＭＳ Ｐゴシック" charset="-128"/>
                          <a:cs typeface="Arial" pitchFamily="34" charset="0"/>
                        </a:rPr>
                        <a:t>）について、ケニアで</a:t>
                      </a:r>
                      <a:r>
                        <a:rPr kumimoji="1" lang="en-US" altLang="ja-JP" sz="900" b="0" kern="1200" dirty="0">
                          <a:solidFill>
                            <a:schemeClr val="tx1"/>
                          </a:solidFill>
                          <a:latin typeface="+mn-lt"/>
                          <a:ea typeface="ＭＳ Ｐゴシック" charset="-128"/>
                          <a:cs typeface="Arial" pitchFamily="34" charset="0"/>
                        </a:rPr>
                        <a:t>HIV</a:t>
                      </a:r>
                      <a:r>
                        <a:rPr kumimoji="1" lang="ja-JP" altLang="en-US" sz="900" b="0" kern="1200" dirty="0">
                          <a:solidFill>
                            <a:schemeClr val="tx1"/>
                          </a:solidFill>
                          <a:latin typeface="+mn-lt"/>
                          <a:ea typeface="ＭＳ Ｐゴシック" charset="-128"/>
                          <a:cs typeface="Arial" pitchFamily="34" charset="0"/>
                        </a:rPr>
                        <a:t>関係の医療サービスを提供する医療機関における導入実績を調査した研究では、導入施設は調査対象の</a:t>
                      </a:r>
                      <a:r>
                        <a:rPr kumimoji="1" lang="en-US" altLang="ja-JP" sz="900" b="0" kern="1200" dirty="0">
                          <a:solidFill>
                            <a:schemeClr val="tx1"/>
                          </a:solidFill>
                          <a:latin typeface="+mn-lt"/>
                          <a:ea typeface="ＭＳ Ｐゴシック" charset="-128"/>
                          <a:cs typeface="Arial" pitchFamily="34" charset="0"/>
                        </a:rPr>
                        <a:t>18%</a:t>
                      </a:r>
                      <a:r>
                        <a:rPr kumimoji="1" lang="ja-JP" altLang="en-US" sz="900" b="0" kern="1200" dirty="0">
                          <a:solidFill>
                            <a:schemeClr val="tx1"/>
                          </a:solidFill>
                          <a:latin typeface="+mn-lt"/>
                          <a:ea typeface="ＭＳ Ｐゴシック" charset="-128"/>
                          <a:cs typeface="Arial" pitchFamily="34" charset="0"/>
                        </a:rPr>
                        <a:t>程度に留まった。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ケニアの医療情報システムの中には、患者登録システムも含まれており、患者ひとりひとりについて、異なる医療機関で入力された情報を照合する機能が備えられている。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2860500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ケニア／医療関連／その他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2/2</a:t>
            </a:r>
            <a:r>
              <a:rPr lang="ja-JP" altLang="en-US" dirty="0"/>
              <a:t>）</a:t>
            </a:r>
          </a:p>
        </p:txBody>
      </p:sp>
      <p:sp>
        <p:nvSpPr>
          <p:cNvPr id="4" name="テキスト プレースホルダ 1"/>
          <p:cNvSpPr txBox="1">
            <a:spLocks/>
          </p:cNvSpPr>
          <p:nvPr/>
        </p:nvSpPr>
        <p:spPr>
          <a:xfrm>
            <a:off x="279621" y="1057602"/>
            <a:ext cx="9505950" cy="395557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dirty="0">
                <a:solidFill>
                  <a:srgbClr val="000000"/>
                </a:solidFill>
                <a:latin typeface="+mn-lt"/>
                <a:ea typeface="+mn-ea"/>
              </a:rPr>
              <a:t>デジタルヘルス法</a:t>
            </a:r>
            <a:endParaRPr lang="en-US" altLang="ja-JP" b="1" dirty="0">
              <a:solidFill>
                <a:srgbClr val="000000"/>
              </a:solidFill>
              <a:latin typeface="+mn-lt"/>
              <a:ea typeface="+mn-ea"/>
            </a:endParaRPr>
          </a:p>
          <a:p>
            <a:pPr marL="461963" lvl="1" indent="-285750">
              <a:buFont typeface="Wingdings" panose="05000000000000000000" pitchFamily="2" charset="2"/>
              <a:buChar char="Ø"/>
            </a:pPr>
            <a:r>
              <a:rPr lang="en-US" altLang="ja-JP" sz="1400" dirty="0">
                <a:solidFill>
                  <a:srgbClr val="000000"/>
                </a:solidFill>
              </a:rPr>
              <a:t>2023</a:t>
            </a:r>
            <a:r>
              <a:rPr lang="ja-JP" altLang="en-US" sz="1400" dirty="0">
                <a:solidFill>
                  <a:srgbClr val="000000"/>
                </a:solidFill>
              </a:rPr>
              <a:t>年</a:t>
            </a:r>
            <a:r>
              <a:rPr lang="en-US" altLang="ja-JP" sz="1400" dirty="0">
                <a:solidFill>
                  <a:srgbClr val="000000"/>
                </a:solidFill>
              </a:rPr>
              <a:t>10</a:t>
            </a:r>
            <a:r>
              <a:rPr lang="ja-JP" altLang="en-US" sz="1400" dirty="0">
                <a:solidFill>
                  <a:srgbClr val="000000"/>
                </a:solidFill>
              </a:rPr>
              <a:t>月、ケニア政府は医療技術の安全、効率的かつ効果的な利用を促進し、医療データのプライバシー、機密性、セキュリティを強化することを目的としたデジタルヘルス法を制定した。</a:t>
            </a:r>
            <a:endParaRPr lang="en-US" altLang="ja-JP" sz="1400" dirty="0">
              <a:solidFill>
                <a:srgbClr val="000000"/>
              </a:solidFill>
            </a:endParaRPr>
          </a:p>
          <a:p>
            <a:pPr marL="461963" lvl="1" indent="-285750">
              <a:spcBef>
                <a:spcPts val="600"/>
              </a:spcBef>
              <a:buFont typeface="Wingdings" panose="05000000000000000000" pitchFamily="2" charset="2"/>
              <a:buChar char="Ø"/>
            </a:pPr>
            <a:r>
              <a:rPr lang="ja-JP" altLang="en-US" sz="1400" b="1" dirty="0">
                <a:solidFill>
                  <a:srgbClr val="000000"/>
                </a:solidFill>
              </a:rPr>
              <a:t>デジタルヘルスエージェンシー設立：</a:t>
            </a:r>
            <a:endParaRPr lang="en-US" altLang="ja-JP" sz="1400" b="1" dirty="0">
              <a:solidFill>
                <a:srgbClr val="000000"/>
              </a:solidFill>
            </a:endParaRPr>
          </a:p>
          <a:p>
            <a:pPr marL="446088" lvl="1"/>
            <a:r>
              <a:rPr lang="ja-JP" altLang="en-US" sz="1400" dirty="0">
                <a:solidFill>
                  <a:srgbClr val="000000"/>
                </a:solidFill>
              </a:rPr>
              <a:t>同法は、デジタルヘルスサービスの提供を監督し、個人を特定できるヘルスデータの安全で確実な転送を確保し、包括的に統合されたデジタルヘルス情報システムの開発を促進することを任務としたデジタルヘルスエージェンシーを設立することを中核としている。</a:t>
            </a:r>
            <a:endParaRPr lang="en-US" altLang="ja-JP" sz="1400" dirty="0">
              <a:solidFill>
                <a:srgbClr val="000000"/>
              </a:solidFill>
            </a:endParaRPr>
          </a:p>
          <a:p>
            <a:pPr marL="461963" lvl="1" indent="-285750">
              <a:spcBef>
                <a:spcPts val="600"/>
              </a:spcBef>
              <a:buFont typeface="Wingdings" panose="05000000000000000000" pitchFamily="2" charset="2"/>
              <a:buChar char="Ø"/>
            </a:pPr>
            <a:r>
              <a:rPr lang="ja-JP" altLang="en-US" sz="1400" b="1" dirty="0">
                <a:solidFill>
                  <a:srgbClr val="000000"/>
                </a:solidFill>
              </a:rPr>
              <a:t>基本原則と主要構成要素：</a:t>
            </a:r>
            <a:endParaRPr lang="en-US" altLang="ja-JP" sz="1400" b="1" dirty="0">
              <a:solidFill>
                <a:srgbClr val="000000"/>
              </a:solidFill>
            </a:endParaRPr>
          </a:p>
          <a:p>
            <a:pPr marL="446088" lvl="1"/>
            <a:r>
              <a:rPr lang="ja-JP" altLang="en-US" sz="1400" dirty="0">
                <a:solidFill>
                  <a:srgbClr val="000000"/>
                </a:solidFill>
              </a:rPr>
              <a:t>基本原則として、医療データを戦略的国家資産として認識すること、医療データのプライバシー、機密性、セキュリティの保護、あらゆるレベルで情報に基づいた意思決定を行うためのデータの共有と使用を促進すること、などがある。</a:t>
            </a:r>
            <a:endParaRPr lang="en-US" altLang="ja-JP" sz="1400" dirty="0">
              <a:solidFill>
                <a:srgbClr val="000000"/>
              </a:solidFill>
            </a:endParaRPr>
          </a:p>
          <a:p>
            <a:pPr marL="446088" lvl="1"/>
            <a:r>
              <a:rPr lang="ja-JP" altLang="en-US" sz="1400" dirty="0">
                <a:solidFill>
                  <a:srgbClr val="000000"/>
                </a:solidFill>
              </a:rPr>
              <a:t>これらの原則は、デジタルヘルスが医療分野に漸進的かつ公平に役立ち、達成可能な最高水準の健康を実現することを目指すこの法律の取組みを強調している。</a:t>
            </a:r>
            <a:endParaRPr lang="en-US" altLang="ja-JP" sz="1400" dirty="0">
              <a:solidFill>
                <a:srgbClr val="000000"/>
              </a:solidFill>
            </a:endParaRPr>
          </a:p>
          <a:p>
            <a:pPr marL="446088" lvl="1" indent="-269875">
              <a:spcBef>
                <a:spcPts val="600"/>
              </a:spcBef>
              <a:buFont typeface="Wingdings" panose="05000000000000000000" pitchFamily="2" charset="2"/>
              <a:buChar char="Ø"/>
            </a:pPr>
            <a:r>
              <a:rPr lang="ja-JP" altLang="en-US" sz="1400" b="1" dirty="0">
                <a:solidFill>
                  <a:srgbClr val="000000"/>
                </a:solidFill>
              </a:rPr>
              <a:t>影響と懸念事項：</a:t>
            </a:r>
            <a:endParaRPr lang="en-US" altLang="ja-JP" sz="1400" b="1" dirty="0">
              <a:solidFill>
                <a:srgbClr val="000000"/>
              </a:solidFill>
            </a:endParaRPr>
          </a:p>
          <a:p>
            <a:pPr marL="446088" lvl="1"/>
            <a:r>
              <a:rPr lang="ja-JP" altLang="en-US" sz="1400" dirty="0">
                <a:solidFill>
                  <a:srgbClr val="000000"/>
                </a:solidFill>
              </a:rPr>
              <a:t>同法は、より効率的で統合されたサービスを通じて医療の提供を強化し、データの管理を促進し、ケニアを地域のデジタルヘルスの先駆けとして位置付けることが期待されている。しかし、同法には、特にデータのプライバシーとセキュリティのリスクに関して懸念もある。個人のプライバシーを保護し、データ侵害を防ぎ、デジタルヘルスエコシステムが医療分野に効果的に役立つようにするには、医療データに関する厳格なガイドラインと管理が不可欠である。</a:t>
            </a:r>
            <a:endParaRPr lang="en-US" altLang="ja-JP" sz="1400" dirty="0">
              <a:solidFill>
                <a:srgbClr val="000000"/>
              </a:solidFill>
            </a:endParaRPr>
          </a:p>
          <a:p>
            <a:pPr marL="461963" lvl="1" indent="-285750">
              <a:buFont typeface="Wingdings" panose="05000000000000000000" pitchFamily="2" charset="2"/>
              <a:buChar char="Ø"/>
            </a:pPr>
            <a:endParaRPr lang="en-US" altLang="ja-JP" sz="1400" dirty="0">
              <a:solidFill>
                <a:srgbClr val="000000"/>
              </a:solidFill>
              <a:latin typeface="+mn-lt"/>
              <a:ea typeface="+mn-ea"/>
            </a:endParaRP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79621" y="6392388"/>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BM&amp;Co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Kenya’s Digital Healthcare Evolution: Analyzing the 2023 Digital Health Act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776145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792177165"/>
              </p:ext>
            </p:extLst>
          </p:nvPr>
        </p:nvGraphicFramePr>
        <p:xfrm>
          <a:off x="225302" y="1795322"/>
          <a:ext cx="9408217" cy="4545168"/>
        </p:xfrm>
        <a:graphic>
          <a:graphicData uri="http://schemas.openxmlformats.org/drawingml/2006/table">
            <a:tbl>
              <a:tblPr firstRow="1" bandRow="1">
                <a:tableStyleId>{2D5ABB26-0587-4C30-8999-92F81FD0307C}</a:tableStyleId>
              </a:tblPr>
              <a:tblGrid>
                <a:gridCol w="414268">
                  <a:extLst>
                    <a:ext uri="{9D8B030D-6E8A-4147-A177-3AD203B41FA5}">
                      <a16:colId xmlns:a16="http://schemas.microsoft.com/office/drawing/2014/main" val="20000"/>
                    </a:ext>
                  </a:extLst>
                </a:gridCol>
                <a:gridCol w="1361102">
                  <a:extLst>
                    <a:ext uri="{9D8B030D-6E8A-4147-A177-3AD203B41FA5}">
                      <a16:colId xmlns:a16="http://schemas.microsoft.com/office/drawing/2014/main" val="20001"/>
                    </a:ext>
                  </a:extLst>
                </a:gridCol>
                <a:gridCol w="4786094">
                  <a:extLst>
                    <a:ext uri="{9D8B030D-6E8A-4147-A177-3AD203B41FA5}">
                      <a16:colId xmlns:a16="http://schemas.microsoft.com/office/drawing/2014/main" val="20002"/>
                    </a:ext>
                  </a:extLst>
                </a:gridCol>
                <a:gridCol w="2846753">
                  <a:extLst>
                    <a:ext uri="{9D8B030D-6E8A-4147-A177-3AD203B41FA5}">
                      <a16:colId xmlns:a16="http://schemas.microsoft.com/office/drawing/2014/main" val="3100871719"/>
                    </a:ext>
                  </a:extLst>
                </a:gridCol>
              </a:tblGrid>
              <a:tr h="340198">
                <a:tc>
                  <a:txBody>
                    <a:bodyPr/>
                    <a:lstStyle/>
                    <a:p>
                      <a:pPr algn="ctr" fontAlgn="ctr"/>
                      <a:r>
                        <a:rPr kumimoji="1" lang="en-US" altLang="ja-JP"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3600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 X Africa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ナイロビにあるセンターと電話やオンライン、チャットで結び、</a:t>
                      </a:r>
                      <a:r>
                        <a:rPr kumimoji="1" lang="en-US" altLang="ja-JP" sz="1100" kern="1200" dirty="0">
                          <a:solidFill>
                            <a:schemeClr val="tx1"/>
                          </a:solidFill>
                          <a:latin typeface="+mn-lt"/>
                          <a:ea typeface="+mn-ea"/>
                          <a:cs typeface="+mn-cs"/>
                        </a:rPr>
                        <a:t>24</a:t>
                      </a:r>
                      <a:r>
                        <a:rPr kumimoji="1" lang="ja-JP" altLang="en-US" sz="1100" kern="1200" dirty="0">
                          <a:solidFill>
                            <a:schemeClr val="tx1"/>
                          </a:solidFill>
                          <a:latin typeface="+mn-lt"/>
                          <a:ea typeface="+mn-ea"/>
                          <a:cs typeface="+mn-cs"/>
                        </a:rPr>
                        <a:t>時間体制でプライマリーケアに関するコンサルテーションを実施する。ユーザーは携帯電話アプリで自分のバイタル情報の記録をつけたり、保険情報の管理などをすることもできる。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https://www.healthxafrica.com/services/integrated-mobile-application/</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SASA Doctor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100" kern="1200" dirty="0">
                          <a:solidFill>
                            <a:schemeClr val="tx1"/>
                          </a:solidFill>
                          <a:latin typeface="+mn-lt"/>
                          <a:ea typeface="+mn-ea"/>
                          <a:cs typeface="+mn-cs"/>
                        </a:rPr>
                        <a:t>24</a:t>
                      </a:r>
                      <a:r>
                        <a:rPr kumimoji="1" lang="ja-JP" altLang="en-US" sz="1100" kern="1200" dirty="0">
                          <a:solidFill>
                            <a:schemeClr val="tx1"/>
                          </a:solidFill>
                          <a:latin typeface="+mn-lt"/>
                          <a:ea typeface="+mn-ea"/>
                          <a:cs typeface="+mn-cs"/>
                        </a:rPr>
                        <a:t>時間体制で携帯電話からアクセスし、その時にアクセス可能な医師を選んで診療や処方を受けることができる。費用は自分が入っている保険を利用して支払うこともできる。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https://sasadoctor.co.ke/</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Zuri</a:t>
                      </a:r>
                      <a: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100" kern="1200" dirty="0">
                          <a:solidFill>
                            <a:schemeClr val="tx1"/>
                          </a:solidFill>
                          <a:latin typeface="+mn-lt"/>
                          <a:ea typeface="+mn-ea"/>
                          <a:cs typeface="+mn-cs"/>
                        </a:rPr>
                        <a:t>What’s App</a:t>
                      </a:r>
                      <a:r>
                        <a:rPr kumimoji="1" lang="ja-JP" altLang="en-US" sz="1100" kern="1200" dirty="0">
                          <a:solidFill>
                            <a:schemeClr val="tx1"/>
                          </a:solidFill>
                          <a:latin typeface="+mn-lt"/>
                          <a:ea typeface="+mn-ea"/>
                          <a:cs typeface="+mn-cs"/>
                        </a:rPr>
                        <a:t>のチャボットを利用して医師との会話、処方の依頼、検査の予約などを行うことができる。英語、フランス語、スワヒリ語でサービスを提供している。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https://zuri.health/</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Health Africa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オンライン医師予約プラットフォームのプロバイダー、ユーザーは医師を検索し、予約を取ることが可能である。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https://techcrunch.com/2022/12/15/myhealth-africa-a-startup-connecting-patients-with-health-specialists-across-the-globe-lands-1m-funding/</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83251295"/>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ConnectMed</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患者が良しと</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対</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のビデオ診察を受けられるオンラインプラットフォーム。患者は、プラットフォームで利用可能な医師のリストから医師を選択し、予約を取ることが可能である。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https://connectmed.accessafya.com/</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126631015"/>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Livia </a:t>
                      </a: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Dawa</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医薬品、サプリメント、</a:t>
                      </a:r>
                      <a:r>
                        <a:rPr kumimoji="1" lang="en-US" altLang="ja-JP" sz="1100" kern="1200" dirty="0">
                          <a:solidFill>
                            <a:schemeClr val="tx1"/>
                          </a:solidFill>
                          <a:latin typeface="+mn-lt"/>
                          <a:ea typeface="+mn-ea"/>
                          <a:cs typeface="+mn-cs"/>
                        </a:rPr>
                        <a:t>OTC</a:t>
                      </a:r>
                      <a:r>
                        <a:rPr kumimoji="1" lang="ja-JP" altLang="en-US" sz="1100" kern="1200" dirty="0">
                          <a:solidFill>
                            <a:schemeClr val="tx1"/>
                          </a:solidFill>
                          <a:latin typeface="+mn-lt"/>
                          <a:ea typeface="+mn-ea"/>
                          <a:cs typeface="+mn-cs"/>
                        </a:rPr>
                        <a:t>医薬品、衛生用品を注文するためのアプリ。処方箋に対して薬剤師によるオンデマンドの相談と個別のケアを提供する。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https://www.liviahealth.com/</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723281859"/>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Healthier Kenya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複数のヘルスケアサービスを提供するオンラインプラットフォーム。ユーザーは複数の健康状態について病院を検索し、医師の予約を取ることが可能である。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https://vc4a.com/ventures/healthier-kenya/</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223865553"/>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mDaktari</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患者が医師と話すことを可能にするオンライン遠隔医療ソリューションを提供している。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https://mdaktari.care/</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105038994"/>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25303" y="105273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の医療機関にオンライン診療を行う許可を与えた。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272480" y="146419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r>
              <a:rPr lang="en-US" altLang="ja-JP" dirty="0"/>
              <a:t>1/2</a:t>
            </a:r>
            <a:r>
              <a:rPr lang="ja-JP" altLang="en-US" dirty="0"/>
              <a:t>）</a:t>
            </a:r>
          </a:p>
        </p:txBody>
      </p:sp>
      <p:sp>
        <p:nvSpPr>
          <p:cNvPr id="4" name="テキスト ボックス 3"/>
          <p:cNvSpPr txBox="1"/>
          <p:nvPr/>
        </p:nvSpPr>
        <p:spPr>
          <a:xfrm>
            <a:off x="200470" y="106390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代表的なイベントは以下の通り。</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Expogroup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ホームページ、各学会・団体ホームページ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3302215394"/>
              </p:ext>
            </p:extLst>
          </p:nvPr>
        </p:nvGraphicFramePr>
        <p:xfrm>
          <a:off x="375765" y="1711531"/>
          <a:ext cx="9328767" cy="1677008"/>
        </p:xfrm>
        <a:graphic>
          <a:graphicData uri="http://schemas.openxmlformats.org/drawingml/2006/table">
            <a:tbl>
              <a:tblPr firstRow="1" bandRow="1">
                <a:tableStyleId>{2D5ABB26-0587-4C30-8999-92F81FD0307C}</a:tableStyleId>
              </a:tblPr>
              <a:tblGrid>
                <a:gridCol w="2918741">
                  <a:extLst>
                    <a:ext uri="{9D8B030D-6E8A-4147-A177-3AD203B41FA5}">
                      <a16:colId xmlns:a16="http://schemas.microsoft.com/office/drawing/2014/main" val="2753323387"/>
                    </a:ext>
                  </a:extLst>
                </a:gridCol>
                <a:gridCol w="751594">
                  <a:extLst>
                    <a:ext uri="{9D8B030D-6E8A-4147-A177-3AD203B41FA5}">
                      <a16:colId xmlns:a16="http://schemas.microsoft.com/office/drawing/2014/main" val="2083171187"/>
                    </a:ext>
                  </a:extLst>
                </a:gridCol>
                <a:gridCol w="4173781">
                  <a:extLst>
                    <a:ext uri="{9D8B030D-6E8A-4147-A177-3AD203B41FA5}">
                      <a16:colId xmlns:a16="http://schemas.microsoft.com/office/drawing/2014/main" val="402676426"/>
                    </a:ext>
                  </a:extLst>
                </a:gridCol>
                <a:gridCol w="1484651">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1050" b="1" dirty="0"/>
                        <a:t>Kenya Medical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1968</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ケニアの医師・歯科医師の団体。医療レベルの向上や医療関係者の待遇改善を図るとともに、医師の継続的な教育・訓練を支えるためのセミナーや会議の開催などを行っている。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https://kma.co.ke/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r>
                        <a:rPr lang="en-US" altLang="ja-JP" sz="1050" b="1" dirty="0"/>
                        <a:t>Kenya Association of Physicians </a:t>
                      </a:r>
                      <a:r>
                        <a:rPr lang="ja-JP" altLang="en-US" sz="1050" b="1" dirty="0"/>
                        <a:t>（</a:t>
                      </a:r>
                      <a:r>
                        <a:rPr lang="en-US" altLang="ja-JP" sz="1050" b="1" dirty="0"/>
                        <a:t>KAP</a:t>
                      </a:r>
                      <a:r>
                        <a:rPr lang="ja-JP" altLang="en-US" sz="1050" b="1" dirty="0"/>
                        <a:t>）</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1992</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会員医師に対し、継続的な教育プログラムの提供や一般に対する啓発活動、国内外の医療関連団体との連携などを行っている。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https://kapkenya.org/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287852">
                <a:tc>
                  <a:txBody>
                    <a:bodyPr/>
                    <a:lstStyle/>
                    <a:p>
                      <a:r>
                        <a:rPr lang="en-US" altLang="ja-JP" sz="1050" b="1" dirty="0"/>
                        <a:t>Critical Care Society Kenya </a:t>
                      </a:r>
                      <a:r>
                        <a:rPr lang="ja-JP" altLang="en-US" sz="1050" b="1" dirty="0"/>
                        <a:t>（ケニア救命救急協会）</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2012</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ケニア国内における救急医療の向上のために設立された。</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4" name="Table 13">
            <a:extLst>
              <a:ext uri="{FF2B5EF4-FFF2-40B4-BE49-F238E27FC236}">
                <a16:creationId xmlns:a16="http://schemas.microsoft.com/office/drawing/2014/main" id="{6BE4FCCD-71BF-45FE-A25E-F31A93A41C61}"/>
              </a:ext>
            </a:extLst>
          </p:cNvPr>
          <p:cNvGraphicFramePr>
            <a:graphicFrameLocks noGrp="1"/>
          </p:cNvGraphicFramePr>
          <p:nvPr>
            <p:extLst>
              <p:ext uri="{D42A27DB-BD31-4B8C-83A1-F6EECF244321}">
                <p14:modId xmlns:p14="http://schemas.microsoft.com/office/powerpoint/2010/main" val="1260613920"/>
              </p:ext>
            </p:extLst>
          </p:nvPr>
        </p:nvGraphicFramePr>
        <p:xfrm>
          <a:off x="344488" y="3900677"/>
          <a:ext cx="9361037" cy="2631584"/>
        </p:xfrm>
        <a:graphic>
          <a:graphicData uri="http://schemas.openxmlformats.org/drawingml/2006/table">
            <a:tbl>
              <a:tblPr firstRow="1" bandRow="1">
                <a:tableStyleId>{2D5ABB26-0587-4C30-8999-92F81FD0307C}</a:tableStyleId>
              </a:tblPr>
              <a:tblGrid>
                <a:gridCol w="2928837">
                  <a:extLst>
                    <a:ext uri="{9D8B030D-6E8A-4147-A177-3AD203B41FA5}">
                      <a16:colId xmlns:a16="http://schemas.microsoft.com/office/drawing/2014/main" val="2753323387"/>
                    </a:ext>
                  </a:extLst>
                </a:gridCol>
                <a:gridCol w="754194">
                  <a:extLst>
                    <a:ext uri="{9D8B030D-6E8A-4147-A177-3AD203B41FA5}">
                      <a16:colId xmlns:a16="http://schemas.microsoft.com/office/drawing/2014/main" val="2083171187"/>
                    </a:ext>
                  </a:extLst>
                </a:gridCol>
                <a:gridCol w="4188219">
                  <a:extLst>
                    <a:ext uri="{9D8B030D-6E8A-4147-A177-3AD203B41FA5}">
                      <a16:colId xmlns:a16="http://schemas.microsoft.com/office/drawing/2014/main" val="402676426"/>
                    </a:ext>
                  </a:extLst>
                </a:gridCol>
                <a:gridCol w="1489787">
                  <a:extLst>
                    <a:ext uri="{9D8B030D-6E8A-4147-A177-3AD203B41FA5}">
                      <a16:colId xmlns:a16="http://schemas.microsoft.com/office/drawing/2014/main" val="3935625665"/>
                    </a:ext>
                  </a:extLst>
                </a:gridCol>
              </a:tblGrid>
              <a:tr h="303728">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3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Medical</a:t>
                      </a:r>
                      <a:r>
                        <a:rPr lang="ja-JP" altLang="en-US" sz="1050" b="1" dirty="0"/>
                        <a:t> </a:t>
                      </a:r>
                      <a:r>
                        <a:rPr lang="en-US" altLang="ja-JP" sz="1050" b="1" dirty="0"/>
                        <a:t>Technology</a:t>
                      </a:r>
                      <a:r>
                        <a:rPr lang="ja-JP" altLang="en-US" sz="1050" b="1" dirty="0"/>
                        <a:t> </a:t>
                      </a:r>
                      <a:r>
                        <a:rPr lang="en-US" altLang="ja-JP" sz="1050" b="1" dirty="0"/>
                        <a:t>Industry</a:t>
                      </a:r>
                      <a:r>
                        <a:rPr lang="ja-JP" altLang="en-US" sz="1050" b="1" dirty="0"/>
                        <a:t> </a:t>
                      </a:r>
                      <a:r>
                        <a:rPr lang="en-US" altLang="ja-JP" sz="1050" b="1" dirty="0"/>
                        <a:t>Association of Kenya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2019</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ケニアにおける医療機器メーカーや関連企業による業界団体。グローバル企業の現地子会社や医療機関などもメンバーとなっている。</a:t>
                      </a:r>
                      <a:endParaRPr kumimoji="1" lang="en-US" altLang="ja-JP" sz="1000" kern="1200" dirty="0">
                        <a:solidFill>
                          <a:schemeClr val="dk1"/>
                        </a:solidFill>
                        <a:latin typeface="+mn-lt"/>
                        <a:ea typeface="+mn-ea"/>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様々な製薬・医療機器メーカーが加入している。（</a:t>
                      </a:r>
                      <a:r>
                        <a:rPr kumimoji="1" lang="en-US" altLang="ja-JP" sz="1000" kern="1200" dirty="0" err="1">
                          <a:solidFill>
                            <a:schemeClr val="dk1"/>
                          </a:solidFill>
                          <a:latin typeface="+mn-lt"/>
                          <a:ea typeface="+mn-ea"/>
                          <a:cs typeface="+mn-cs"/>
                        </a:rPr>
                        <a:t>Johson</a:t>
                      </a:r>
                      <a:r>
                        <a:rPr kumimoji="1" lang="en-US" altLang="ja-JP" sz="1000" kern="1200" dirty="0">
                          <a:solidFill>
                            <a:schemeClr val="dk1"/>
                          </a:solidFill>
                          <a:latin typeface="+mn-lt"/>
                          <a:ea typeface="+mn-ea"/>
                          <a:cs typeface="+mn-cs"/>
                        </a:rPr>
                        <a:t> &amp; Johnson, Abbott, Medtronic, Roche</a:t>
                      </a:r>
                      <a:r>
                        <a:rPr kumimoji="1" lang="ja-JP" altLang="en-US" sz="1000" kern="1200" dirty="0">
                          <a:solidFill>
                            <a:schemeClr val="dk1"/>
                          </a:solidFill>
                          <a:latin typeface="+mn-lt"/>
                          <a:ea typeface="+mn-ea"/>
                          <a:cs typeface="+mn-cs"/>
                        </a:rPr>
                        <a:t>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https://www.medak.or.ke/</a:t>
                      </a:r>
                    </a:p>
                    <a:p>
                      <a:pPr marL="0" marR="0" indent="0" algn="l" defTabSz="914400" rtl="0" eaLnBrk="1" fontAlgn="auto"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3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Kenya Healthcare Federation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2004</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病院や医薬品メーカー、医療従事者、保険機関による団体。ケニアの民間企業団体を取りまとめる</a:t>
                      </a:r>
                      <a:r>
                        <a:rPr kumimoji="1" lang="en-US" altLang="ja-JP" sz="1000" kern="1200" dirty="0">
                          <a:solidFill>
                            <a:schemeClr val="dk1"/>
                          </a:solidFill>
                          <a:latin typeface="+mn-lt"/>
                          <a:ea typeface="+mn-ea"/>
                          <a:cs typeface="+mn-cs"/>
                        </a:rPr>
                        <a:t>Kenya Private Sector Alliance</a:t>
                      </a:r>
                      <a:r>
                        <a:rPr kumimoji="1" lang="ja-JP" altLang="en-US" sz="1000" kern="1200" dirty="0">
                          <a:solidFill>
                            <a:schemeClr val="dk1"/>
                          </a:solidFill>
                          <a:latin typeface="+mn-lt"/>
                          <a:ea typeface="+mn-ea"/>
                          <a:cs typeface="+mn-cs"/>
                        </a:rPr>
                        <a:t>のボードの一つという扱いになっている。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r h="3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Kenya Association of Manufacturers </a:t>
                      </a:r>
                      <a:r>
                        <a:rPr lang="ja-JP" altLang="en-US" sz="1050" b="1" dirty="0"/>
                        <a:t>（</a:t>
                      </a:r>
                      <a:r>
                        <a:rPr lang="en-US" altLang="ja-JP" sz="1050" b="1" dirty="0"/>
                        <a:t>KAM</a:t>
                      </a:r>
                      <a:r>
                        <a:rPr lang="ja-JP" altLang="en-US" sz="1050" b="1" dirty="0"/>
                        <a:t>）</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1959</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ケニアの製造業の業界団体</a:t>
                      </a:r>
                      <a:r>
                        <a:rPr kumimoji="1" lang="en-US" altLang="ja-JP" sz="1000" kern="1200" dirty="0">
                          <a:solidFill>
                            <a:schemeClr val="dk1"/>
                          </a:solidFill>
                          <a:latin typeface="+mn-lt"/>
                          <a:ea typeface="+mn-ea"/>
                          <a:cs typeface="+mn-cs"/>
                        </a:rPr>
                        <a:t>14</a:t>
                      </a:r>
                      <a:r>
                        <a:rPr kumimoji="1" lang="ja-JP" altLang="en-US" sz="1000" kern="1200" dirty="0">
                          <a:solidFill>
                            <a:schemeClr val="dk1"/>
                          </a:solidFill>
                          <a:latin typeface="+mn-lt"/>
                          <a:ea typeface="+mn-ea"/>
                          <a:cs typeface="+mn-cs"/>
                        </a:rPr>
                        <a:t>のセクターに分かれており、医薬品・医療機器もその一つである。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https://kam.co.ke/sectors/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777910"/>
                  </a:ext>
                </a:extLst>
              </a:tr>
              <a:tr h="404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Kenya Association of Pharmaceutical Industry </a:t>
                      </a:r>
                      <a:r>
                        <a:rPr lang="ja-JP" altLang="en-US" sz="1050" b="1" dirty="0"/>
                        <a:t>（</a:t>
                      </a:r>
                      <a:r>
                        <a:rPr lang="en-US" altLang="ja-JP" sz="1050" b="1" dirty="0"/>
                        <a:t>KAPI</a:t>
                      </a:r>
                      <a:r>
                        <a:rPr lang="ja-JP" altLang="en-US" sz="1050" b="1" dirty="0"/>
                        <a:t>）</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1960</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医薬品及び技術の研究発明及び開発を行うバイオ医薬品製造業者 （又はその地域の代表者）を代表する（バイオ医薬品、ワクチンヘルスケア、医療機器、診断薬など）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https://kapikenya.org/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749801"/>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368921" y="3596904"/>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416496" y="1404795"/>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r>
              <a:rPr lang="en-US" altLang="ja-JP" dirty="0"/>
              <a:t>2/2</a:t>
            </a:r>
            <a:r>
              <a:rPr lang="ja-JP" altLang="en-US" dirty="0"/>
              <a:t>）</a:t>
            </a:r>
          </a:p>
        </p:txBody>
      </p:sp>
      <p:sp>
        <p:nvSpPr>
          <p:cNvPr id="4" name="テキスト ボックス 3"/>
          <p:cNvSpPr txBox="1"/>
          <p:nvPr/>
        </p:nvSpPr>
        <p:spPr>
          <a:xfrm>
            <a:off x="200470" y="106390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代表的なイベントは以下の通り。</a:t>
            </a:r>
          </a:p>
        </p:txBody>
      </p:sp>
      <p:sp>
        <p:nvSpPr>
          <p:cNvPr id="27" name="テキスト ボックス 26"/>
          <p:cNvSpPr txBox="1"/>
          <p:nvPr/>
        </p:nvSpPr>
        <p:spPr>
          <a:xfrm>
            <a:off x="259924" y="6418551"/>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ホームページ、イベントホームページ、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EXPOGROUP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1402534967"/>
              </p:ext>
            </p:extLst>
          </p:nvPr>
        </p:nvGraphicFramePr>
        <p:xfrm>
          <a:off x="381063" y="1815378"/>
          <a:ext cx="9001000" cy="4434777"/>
        </p:xfrm>
        <a:graphic>
          <a:graphicData uri="http://schemas.openxmlformats.org/drawingml/2006/table">
            <a:tbl>
              <a:tblPr firstRow="1" bandRow="1">
                <a:tableStyleId>{2D5ABB26-0587-4C30-8999-92F81FD0307C}</a:tableStyleId>
              </a:tblPr>
              <a:tblGrid>
                <a:gridCol w="1629537">
                  <a:extLst>
                    <a:ext uri="{9D8B030D-6E8A-4147-A177-3AD203B41FA5}">
                      <a16:colId xmlns:a16="http://schemas.microsoft.com/office/drawing/2014/main" val="2753323387"/>
                    </a:ext>
                  </a:extLst>
                </a:gridCol>
                <a:gridCol w="1034759">
                  <a:extLst>
                    <a:ext uri="{9D8B030D-6E8A-4147-A177-3AD203B41FA5}">
                      <a16:colId xmlns:a16="http://schemas.microsoft.com/office/drawing/2014/main" val="783939283"/>
                    </a:ext>
                  </a:extLst>
                </a:gridCol>
                <a:gridCol w="4040539">
                  <a:extLst>
                    <a:ext uri="{9D8B030D-6E8A-4147-A177-3AD203B41FA5}">
                      <a16:colId xmlns:a16="http://schemas.microsoft.com/office/drawing/2014/main" val="2808370505"/>
                    </a:ext>
                  </a:extLst>
                </a:gridCol>
                <a:gridCol w="850291">
                  <a:extLst>
                    <a:ext uri="{9D8B030D-6E8A-4147-A177-3AD203B41FA5}">
                      <a16:colId xmlns:a16="http://schemas.microsoft.com/office/drawing/2014/main" val="2083171187"/>
                    </a:ext>
                  </a:extLst>
                </a:gridCol>
                <a:gridCol w="1445874">
                  <a:extLst>
                    <a:ext uri="{9D8B030D-6E8A-4147-A177-3AD203B41FA5}">
                      <a16:colId xmlns:a16="http://schemas.microsoft.com/office/drawing/2014/main" val="3935625665"/>
                    </a:ext>
                  </a:extLst>
                </a:gridCol>
              </a:tblGrid>
              <a:tr h="29831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465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Kenya Pharma &amp; Health International Expo 2025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ETSIPL</a:t>
                      </a: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にナイロビで開催されるこの博覧会には、医薬品、医療機器、ヘルスケアサービスなど、様々な分野の専門家が集まる。主な目的は、ネットワーキング、パートナーシップを促進し、医療分野の革新的な製品を紹介すること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'https://www.kenyapharmahealth.com/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47262037"/>
                  </a:ext>
                </a:extLst>
              </a:tr>
              <a:tr h="5465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MEDEXPO</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err="1">
                          <a:solidFill>
                            <a:schemeClr val="tx1"/>
                          </a:solidFill>
                          <a:latin typeface="+mn-lt"/>
                          <a:ea typeface="+mn-ea"/>
                          <a:cs typeface="+mn-cs"/>
                        </a:rPr>
                        <a:t>Expogroup</a:t>
                      </a:r>
                      <a:endParaRPr kumimoji="1" lang="ja-JP" altLang="en-US" sz="1200" kern="1200" dirty="0">
                        <a:solidFill>
                          <a:schemeClr val="tx1"/>
                        </a:solidFill>
                        <a:latin typeface="+mn-lt"/>
                        <a:ea typeface="+mn-ea"/>
                        <a:cs typeface="+mn-cs"/>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にナイロビで開催されたこの展示会は、医療機器、医薬品、歯科材料、動物医療関連、病院向け資材全般、サービスが展示される。東アフリカのバイヤーが新しいヘルスケアソリューションを探索するためのプラットフォームを提供す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tx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https://www.expogr.com/kenyamed/</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921626"/>
                  </a:ext>
                </a:extLst>
              </a:tr>
              <a:tr h="150817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 East Africa 2024</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Informa Markets</a:t>
                      </a: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2024</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月にナイロビで開催されたこの展示会には、東アフリカの医療関係者が一堂に会した。</a:t>
                      </a:r>
                      <a:r>
                        <a:rPr kumimoji="1" lang="en-US" altLang="ja-JP" sz="1200" kern="1200" dirty="0">
                          <a:solidFill>
                            <a:schemeClr val="tx1"/>
                          </a:solidFill>
                          <a:latin typeface="+mn-lt"/>
                          <a:ea typeface="+mn-ea"/>
                          <a:cs typeface="+mn-cs"/>
                        </a:rPr>
                        <a:t>200</a:t>
                      </a:r>
                      <a:r>
                        <a:rPr kumimoji="1" lang="ja-JP" altLang="en-US" sz="1200" kern="1200" dirty="0">
                          <a:solidFill>
                            <a:schemeClr val="tx1"/>
                          </a:solidFill>
                          <a:latin typeface="+mn-lt"/>
                          <a:ea typeface="+mn-ea"/>
                          <a:cs typeface="+mn-cs"/>
                        </a:rPr>
                        <a:t>以上の出展者が参加し、医学および実験分野の進歩に焦点を当てたいくつかの会議を開催した。</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https://www.mediceastafrica.com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25584604"/>
                  </a:ext>
                </a:extLst>
              </a:tr>
              <a:tr h="40626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Africa Health &amp; Hospitals Expo 2025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HealthCare Middle East &amp; Africa</a:t>
                      </a: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月にケニアのナイロビで開催予定のこの博覧会では、革新的な医療技術を紹介し、アフリカ全土の医療提供者やサプライヤー間のネットワーキングの機会を促進する。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https://www.africahospitalsexpo.com/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38472578"/>
                  </a:ext>
                </a:extLst>
              </a:tr>
            </a:tbl>
          </a:graphicData>
        </a:graphic>
      </p:graphicFrame>
      <p:sp>
        <p:nvSpPr>
          <p:cNvPr id="5" name="Rectangle 15">
            <a:extLst>
              <a:ext uri="{FF2B5EF4-FFF2-40B4-BE49-F238E27FC236}">
                <a16:creationId xmlns:a16="http://schemas.microsoft.com/office/drawing/2014/main" id="{01E860C7-F9C5-BC43-FA7E-CDED5C75097D}"/>
              </a:ext>
            </a:extLst>
          </p:cNvPr>
          <p:cNvSpPr>
            <a:spLocks noChangeArrowheads="1"/>
          </p:cNvSpPr>
          <p:nvPr/>
        </p:nvSpPr>
        <p:spPr bwMode="auto">
          <a:xfrm>
            <a:off x="369231" y="146188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26893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p:cNvGraphicFramePr>
          <p:nvPr>
            <p:custDataLst>
              <p:tags r:id="rId1"/>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a:t>
            </a:r>
            <a:r>
              <a:rPr lang="ja-JP" altLang="en-US" dirty="0"/>
              <a:t>／</a:t>
            </a:r>
            <a:r>
              <a:rPr lang="zh-CN" altLang="en-US" dirty="0"/>
              <a:t>医療渡航</a:t>
            </a:r>
            <a:endParaRPr lang="ja-JP" altLang="en-US" dirty="0"/>
          </a:p>
        </p:txBody>
      </p:sp>
      <p:sp>
        <p:nvSpPr>
          <p:cNvPr id="5" name="テキスト ボックス 4"/>
          <p:cNvSpPr txBox="1"/>
          <p:nvPr/>
        </p:nvSpPr>
        <p:spPr>
          <a:xfrm>
            <a:off x="200472" y="1124744"/>
            <a:ext cx="9505056" cy="300306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ケニアはいわゆる医療渡航の渡航先ではないが、周辺のアフリカ諸国からの患者のリファラルを受けている。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一方でケニアからの医療渡航先としては、</a:t>
            </a:r>
            <a:r>
              <a:rPr lang="en-US" altLang="ja-JP" sz="1400" dirty="0"/>
              <a:t>9</a:t>
            </a:r>
            <a:r>
              <a:rPr lang="ja-JP" altLang="en-US" sz="1400" dirty="0"/>
              <a:t>割以上がインドを選んでいる。ケニア国内では受けられない治療を受けるため以外にも、渡航費を含めてもより安く治療を受けられるケースが多いためと言われている。</a:t>
            </a:r>
            <a:endParaRPr lang="en-US" altLang="ja-JP" sz="1400" dirty="0"/>
          </a:p>
          <a:p>
            <a:pPr algn="just">
              <a:lnSpc>
                <a:spcPct val="110000"/>
              </a:lnSpc>
              <a:spcAft>
                <a:spcPts val="200"/>
              </a:spcAft>
              <a:buClr>
                <a:srgbClr val="5F8AC3"/>
              </a:buClr>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ケニアの医療は、国外居住者と観光客の両方が利用でき、サービスは公的セクターと民間セクターに分かれている。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公的医療は、特に地方において、待ち時間の長さや限られた施設などの課題に直面することが多い。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ナイロビやモンバサのような都市部の私立病院は、費用でより高いが、英語を話すスタッフにより、最新の設備を用いて優れた医療を提供している。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外国人居住者は、国民健康保険基金 （</a:t>
            </a:r>
            <a:r>
              <a:rPr lang="en-US" altLang="ja-JP" sz="1400" dirty="0"/>
              <a:t>NHIF:</a:t>
            </a:r>
            <a:r>
              <a:rPr lang="ja-JP" altLang="en-US" sz="1400" dirty="0"/>
              <a:t> </a:t>
            </a:r>
            <a:r>
              <a:rPr lang="en-US" altLang="ja-JP" sz="1400" dirty="0"/>
              <a:t>The National Health Insurance Fund</a:t>
            </a:r>
            <a:r>
              <a:rPr lang="ja-JP" altLang="en-US" sz="1400" dirty="0"/>
              <a:t>）に加入することができ、基本的な保険の補償範囲でサービスを受けることができる。しかし、より高いサービスと専門医への迅速なアクセスのために、民間の医療保険への加入が推奨されている。救急サービスは利用できるが、対応時間は異なる。</a:t>
            </a:r>
            <a:endParaRPr lang="en-US" altLang="ja-JP" sz="1400" dirty="0"/>
          </a:p>
        </p:txBody>
      </p:sp>
      <p:sp>
        <p:nvSpPr>
          <p:cNvPr id="58" name="テキスト ボックス 57"/>
          <p:cNvSpPr txBox="1"/>
          <p:nvPr/>
        </p:nvSpPr>
        <p:spPr>
          <a:xfrm>
            <a:off x="201273" y="6376289"/>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People Daily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expat financial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information for expatriates in Kenya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CITIZENS INSURANCE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Insurance in Kenya for Expats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expatriate group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Expat Healthcare in Kenya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Willian Russell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Insurance in Kenya: How to get it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 expats and locals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308482" y="1035644"/>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の活用等を通じて、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年までに可能な限り高度なヘルスケアサービスを国民に提供することを目標としている。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190133" y="6318046"/>
            <a:ext cx="8784976" cy="24622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内閣官房ホームページ、ケニア保健省ホームページ、デスクリサーチ、ケニア保健省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Universal Health Coverage Policy 2020-2030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LivingGoods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Kenya’s Landmark UHC Launch: Strengthening the Community Health Ecosystem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720424096"/>
              </p:ext>
            </p:extLst>
          </p:nvPr>
        </p:nvGraphicFramePr>
        <p:xfrm>
          <a:off x="210439" y="1850555"/>
          <a:ext cx="9505056" cy="4242741"/>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58286">
                <a:tc>
                  <a:txBody>
                    <a:bodyPr/>
                    <a:lstStyle/>
                    <a:p>
                      <a:pPr algn="ctr" fontAlgn="ctr" hangingPunct="0"/>
                      <a:r>
                        <a:rPr kumimoji="1" lang="ja-JP" altLang="en-US" sz="105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05264">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2017</a:t>
                      </a:r>
                      <a:r>
                        <a:rPr kumimoji="1" lang="ja-JP" altLang="en-US" sz="1050" b="1" u="none" dirty="0">
                          <a:solidFill>
                            <a:schemeClr val="bg1"/>
                          </a:solidFill>
                          <a:latin typeface="+mn-lt"/>
                          <a:ea typeface="+mn-ea"/>
                          <a:cs typeface="Arial" panose="020B0604020202020204" pitchFamily="34" charset="0"/>
                        </a:rPr>
                        <a:t>年保健法</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t>主要な行動項目の一つは、「保健に対す る権利の漸進的な実現に向けて、効率的かつ調和のとれた発展と共通の 利益のための活動を確保するために、公的および民間の保健機関の発展を 促進すること」に言及している。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1545">
                <a:tc>
                  <a:txBody>
                    <a:bodyPr/>
                    <a:lstStyle/>
                    <a:p>
                      <a:pPr algn="ctr" fontAlgn="ctr" hangingPunct="0"/>
                      <a:r>
                        <a:rPr lang="ja-JP" altLang="en-US" sz="1050" b="1" i="0" u="none" dirty="0">
                          <a:solidFill>
                            <a:schemeClr val="bg1"/>
                          </a:solidFill>
                          <a:effectLst/>
                          <a:latin typeface="+mn-lt"/>
                          <a:ea typeface="+mn-ea"/>
                        </a:rPr>
                        <a:t>ケニア国家 </a:t>
                      </a:r>
                      <a:r>
                        <a:rPr lang="en-US" altLang="ja-JP" sz="1050" b="1" i="0" u="none" dirty="0">
                          <a:solidFill>
                            <a:schemeClr val="bg1"/>
                          </a:solidFill>
                          <a:effectLst/>
                          <a:latin typeface="+mn-lt"/>
                          <a:ea typeface="+mn-ea"/>
                        </a:rPr>
                        <a:t>eHealth</a:t>
                      </a:r>
                    </a:p>
                    <a:p>
                      <a:pPr algn="ctr" fontAlgn="ctr" hangingPunct="0"/>
                      <a:r>
                        <a:rPr lang="ja-JP" altLang="en-US" sz="1050" b="1" i="0" u="none" dirty="0">
                          <a:solidFill>
                            <a:schemeClr val="bg1"/>
                          </a:solidFill>
                          <a:effectLst/>
                          <a:latin typeface="+mn-lt"/>
                          <a:ea typeface="+mn-ea"/>
                        </a:rPr>
                        <a:t>政策 </a:t>
                      </a:r>
                      <a:r>
                        <a:rPr lang="en-US" altLang="ja-JP" sz="1050" b="1" i="0" u="none" dirty="0">
                          <a:solidFill>
                            <a:schemeClr val="bg1"/>
                          </a:solidFill>
                          <a:effectLst/>
                          <a:latin typeface="+mn-lt"/>
                          <a:ea typeface="+mn-ea"/>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t>政府は民間部門と協力し、ケニアの十分なサービスを受けていない郡 への普及を目指し、遠隔医療などの </a:t>
                      </a:r>
                      <a:r>
                        <a:rPr lang="en-US" altLang="ja-JP" sz="1000" dirty="0"/>
                        <a:t>e-Health </a:t>
                      </a:r>
                      <a:r>
                        <a:rPr lang="ja-JP" altLang="en-US" sz="1000" dirty="0"/>
                        <a:t>技術の利用促進を目指す。</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737960">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ケニア保健政策</a:t>
                      </a:r>
                    </a:p>
                    <a:p>
                      <a:pPr algn="ctr" fontAlgn="ctr" hangingPunct="0"/>
                      <a:r>
                        <a:rPr kumimoji="1" lang="en-US" altLang="ja-JP" sz="1050" b="1" u="none" dirty="0">
                          <a:solidFill>
                            <a:schemeClr val="bg1"/>
                          </a:solidFill>
                          <a:latin typeface="+mn-lt"/>
                          <a:ea typeface="+mn-ea"/>
                          <a:cs typeface="Arial" panose="020B0604020202020204" pitchFamily="34" charset="0"/>
                        </a:rPr>
                        <a:t>2014-2030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t>政府が実施する様々なコミットメントやイニシアティブを通じて、ケニアの健康状態を改善することを目指している。 政府は民間セクターを公共セクターを補完するものとして、保健サービスの低虚と財政への関与を求めていく方針。保健サービスへのアクセスへの地理的拡大、提供されるサービスの範囲と規模の拡大という観点から、公共セクターを補完するものとする。</a:t>
                      </a:r>
                      <a:endParaRPr lang="en-US" altLang="ja-JP" sz="10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15730">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eHealth</a:t>
                      </a:r>
                      <a:r>
                        <a:rPr kumimoji="1" lang="ja-JP" altLang="en-US" sz="1050" b="1" u="none" dirty="0">
                          <a:solidFill>
                            <a:schemeClr val="bg1"/>
                          </a:solidFill>
                          <a:latin typeface="+mn-lt"/>
                          <a:ea typeface="+mn-ea"/>
                          <a:cs typeface="Arial" panose="020B0604020202020204" pitchFamily="34" charset="0"/>
                        </a:rPr>
                        <a:t>ポリシー</a:t>
                      </a:r>
                      <a:endParaRPr kumimoji="1" lang="en-US" altLang="ja-JP" sz="1050" b="1" u="none" dirty="0">
                        <a:solidFill>
                          <a:schemeClr val="bg1"/>
                        </a:solidFill>
                        <a:latin typeface="+mn-lt"/>
                        <a:ea typeface="+mn-ea"/>
                        <a:cs typeface="Arial" panose="020B0604020202020204" pitchFamily="34" charset="0"/>
                      </a:endParaRPr>
                    </a:p>
                    <a:p>
                      <a:pPr algn="ctr" fontAlgn="ctr" hangingPunct="0"/>
                      <a:r>
                        <a:rPr kumimoji="1" lang="en-US" altLang="ja-JP" sz="1050" b="1" u="none" dirty="0">
                          <a:solidFill>
                            <a:schemeClr val="bg1"/>
                          </a:solidFill>
                          <a:latin typeface="+mn-lt"/>
                          <a:ea typeface="+mn-ea"/>
                          <a:cs typeface="Arial" panose="020B0604020202020204" pitchFamily="34" charset="0"/>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ケニア保健政策を補完・推進する目的で、電子カルテの普及等による患者と医療機関の連携強化、ユニバーサル・ヘルス・カバレッジの実現、保健システム全体での保健データの共有などを進めていくことが目的として示されてい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r h="1573956">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Kenya Universal Health Coverage Policy 2020-2030</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月、ケニアは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つの重要な医療法の制定を通じて、ユニバーサル・ヘルス・カバレッジ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）を前進させる上で重要な節目を達成した。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プライマリ・ヘルスケア法 （</a:t>
                      </a:r>
                      <a:r>
                        <a:rPr lang="en-US" altLang="ja-JP" sz="1000" dirty="0">
                          <a:solidFill>
                            <a:srgbClr val="000000"/>
                          </a:solidFill>
                          <a:latin typeface="+mn-lt"/>
                          <a:ea typeface="+mn-ea"/>
                        </a:rPr>
                        <a:t>Primary Healthcare Act</a:t>
                      </a:r>
                      <a:r>
                        <a:rPr lang="ja-JP" altLang="en-US" sz="1000" dirty="0">
                          <a:solidFill>
                            <a:srgbClr val="000000"/>
                          </a:solidFill>
                          <a:latin typeface="+mn-lt"/>
                          <a:ea typeface="+mn-ea"/>
                        </a:rPr>
                        <a:t>）：この法律は、予防と保健サービスに焦点を当てており、</a:t>
                      </a:r>
                      <a:r>
                        <a:rPr lang="en-US" altLang="ja-JP" sz="1000" dirty="0">
                          <a:solidFill>
                            <a:srgbClr val="000000"/>
                          </a:solidFill>
                          <a:latin typeface="+mn-lt"/>
                          <a:ea typeface="+mn-ea"/>
                        </a:rPr>
                        <a:t>10</a:t>
                      </a:r>
                      <a:r>
                        <a:rPr lang="ja-JP" altLang="en-US" sz="1000" dirty="0">
                          <a:solidFill>
                            <a:srgbClr val="000000"/>
                          </a:solidFill>
                          <a:latin typeface="+mn-lt"/>
                          <a:ea typeface="+mn-ea"/>
                        </a:rPr>
                        <a:t>万人を超える地域のヘルスプロモーターを支援することにより、医療の利用しやすさと手頃な価格を推進することを目的としている。</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デジタルヘルス法 （</a:t>
                      </a:r>
                      <a:r>
                        <a:rPr lang="en-US" altLang="ja-JP" sz="1000" dirty="0">
                          <a:solidFill>
                            <a:srgbClr val="000000"/>
                          </a:solidFill>
                          <a:latin typeface="+mn-lt"/>
                          <a:ea typeface="+mn-ea"/>
                        </a:rPr>
                        <a:t>Digital Health Ac</a:t>
                      </a:r>
                      <a:r>
                        <a:rPr lang="ja-JP" altLang="en-US" sz="1000" dirty="0">
                          <a:solidFill>
                            <a:srgbClr val="000000"/>
                          </a:solidFill>
                          <a:latin typeface="+mn-lt"/>
                          <a:ea typeface="+mn-ea"/>
                        </a:rPr>
                        <a:t>）：この法律は、シームレスなデータ共有を促進し、患者ケアを改善するために、包括的で統合された医療情報システムを開発することを目的としている。</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社会健康保険法 （</a:t>
                      </a:r>
                      <a:r>
                        <a:rPr lang="en-US" altLang="ja-JP" sz="1000" dirty="0">
                          <a:solidFill>
                            <a:srgbClr val="000000"/>
                          </a:solidFill>
                          <a:latin typeface="+mn-lt"/>
                          <a:ea typeface="+mn-ea"/>
                        </a:rPr>
                        <a:t>Social Health Insurance Act</a:t>
                      </a:r>
                      <a:r>
                        <a:rPr lang="ja-JP" altLang="en-US" sz="1000" dirty="0">
                          <a:solidFill>
                            <a:srgbClr val="000000"/>
                          </a:solidFill>
                          <a:latin typeface="+mn-lt"/>
                          <a:ea typeface="+mn-ea"/>
                        </a:rPr>
                        <a:t>）：</a:t>
                      </a:r>
                      <a:r>
                        <a:rPr lang="en-US" altLang="ja-JP" sz="1000" dirty="0">
                          <a:solidFill>
                            <a:srgbClr val="000000"/>
                          </a:solidFill>
                          <a:latin typeface="+mn-lt"/>
                          <a:ea typeface="+mn-ea"/>
                        </a:rPr>
                        <a:t>PHF</a:t>
                      </a:r>
                      <a:r>
                        <a:rPr lang="ja-JP" altLang="en-US" sz="1000" dirty="0">
                          <a:solidFill>
                            <a:srgbClr val="000000"/>
                          </a:solidFill>
                          <a:latin typeface="+mn-lt"/>
                          <a:ea typeface="+mn-ea"/>
                        </a:rPr>
                        <a:t>（</a:t>
                      </a:r>
                      <a:r>
                        <a:rPr lang="en-US" altLang="ja-JP" sz="1000" dirty="0">
                          <a:solidFill>
                            <a:srgbClr val="000000"/>
                          </a:solidFill>
                          <a:latin typeface="+mn-lt"/>
                          <a:ea typeface="+mn-ea"/>
                        </a:rPr>
                        <a:t>The Primary Health Fund</a:t>
                      </a:r>
                      <a:r>
                        <a:rPr lang="ja-JP" altLang="en-US" sz="1000" dirty="0">
                          <a:solidFill>
                            <a:srgbClr val="000000"/>
                          </a:solidFill>
                          <a:latin typeface="+mn-lt"/>
                          <a:ea typeface="+mn-ea"/>
                        </a:rPr>
                        <a:t>）、</a:t>
                      </a:r>
                      <a:r>
                        <a:rPr lang="en-US" altLang="ja-JP" sz="1000" dirty="0">
                          <a:solidFill>
                            <a:srgbClr val="000000"/>
                          </a:solidFill>
                          <a:latin typeface="+mn-lt"/>
                          <a:ea typeface="+mn-ea"/>
                        </a:rPr>
                        <a:t>SHIFT</a:t>
                      </a:r>
                      <a:r>
                        <a:rPr lang="ja-JP" altLang="en-US" sz="1000" dirty="0">
                          <a:solidFill>
                            <a:srgbClr val="000000"/>
                          </a:solidFill>
                          <a:latin typeface="+mn-lt"/>
                          <a:ea typeface="+mn-ea"/>
                        </a:rPr>
                        <a:t>（</a:t>
                      </a:r>
                      <a:r>
                        <a:rPr lang="en-US" altLang="ja-JP" sz="1000" dirty="0">
                          <a:solidFill>
                            <a:srgbClr val="000000"/>
                          </a:solidFill>
                          <a:latin typeface="+mn-lt"/>
                          <a:ea typeface="+mn-ea"/>
                        </a:rPr>
                        <a:t>Social Health Insurance Fund</a:t>
                      </a:r>
                      <a:r>
                        <a:rPr lang="ja-JP" altLang="en-US" sz="1000" dirty="0">
                          <a:solidFill>
                            <a:srgbClr val="000000"/>
                          </a:solidFill>
                          <a:latin typeface="+mn-lt"/>
                          <a:ea typeface="+mn-ea"/>
                        </a:rPr>
                        <a:t>）、</a:t>
                      </a:r>
                      <a:r>
                        <a:rPr lang="en-US" altLang="ja-JP" sz="1000" dirty="0">
                          <a:solidFill>
                            <a:srgbClr val="000000"/>
                          </a:solidFill>
                          <a:latin typeface="+mn-lt"/>
                          <a:ea typeface="+mn-ea"/>
                        </a:rPr>
                        <a:t>ECCIF</a:t>
                      </a:r>
                      <a:r>
                        <a:rPr lang="ja-JP" altLang="en-US" sz="1000" dirty="0">
                          <a:solidFill>
                            <a:srgbClr val="000000"/>
                          </a:solidFill>
                          <a:latin typeface="+mn-lt"/>
                          <a:ea typeface="+mn-ea"/>
                        </a:rPr>
                        <a:t>（</a:t>
                      </a:r>
                      <a:r>
                        <a:rPr lang="en-US" altLang="ja-JP" sz="1000" dirty="0">
                          <a:solidFill>
                            <a:srgbClr val="000000"/>
                          </a:solidFill>
                          <a:latin typeface="+mn-lt"/>
                          <a:ea typeface="+mn-ea"/>
                        </a:rPr>
                        <a:t>The Emergency, Chronic, and Critical Illness Fund</a:t>
                      </a:r>
                      <a:r>
                        <a:rPr lang="ja-JP" altLang="en-US" sz="1000" dirty="0">
                          <a:solidFill>
                            <a:srgbClr val="000000"/>
                          </a:solidFill>
                          <a:latin typeface="+mn-lt"/>
                          <a:ea typeface="+mn-ea"/>
                        </a:rPr>
                        <a:t>）の</a:t>
                      </a:r>
                      <a:r>
                        <a:rPr lang="en-US" altLang="ja-JP" sz="1000" dirty="0">
                          <a:solidFill>
                            <a:srgbClr val="000000"/>
                          </a:solidFill>
                          <a:latin typeface="+mn-lt"/>
                          <a:ea typeface="+mn-ea"/>
                        </a:rPr>
                        <a:t>3</a:t>
                      </a:r>
                      <a:r>
                        <a:rPr lang="ja-JP" altLang="en-US" sz="1000" dirty="0">
                          <a:solidFill>
                            <a:srgbClr val="000000"/>
                          </a:solidFill>
                          <a:latin typeface="+mn-lt"/>
                          <a:ea typeface="+mn-ea"/>
                        </a:rPr>
                        <a:t>つの基金を導入し、統括機関として社会健康局を設立する。</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施設改善財政法 （</a:t>
                      </a:r>
                      <a:r>
                        <a:rPr lang="en-US" altLang="ja-JP" sz="1000" dirty="0">
                          <a:solidFill>
                            <a:srgbClr val="000000"/>
                          </a:solidFill>
                          <a:latin typeface="+mn-lt"/>
                          <a:ea typeface="+mn-ea"/>
                        </a:rPr>
                        <a:t>Facility Improvement Financing Act</a:t>
                      </a:r>
                      <a:r>
                        <a:rPr lang="ja-JP" altLang="en-US" sz="1000" dirty="0">
                          <a:solidFill>
                            <a:srgbClr val="000000"/>
                          </a:solidFill>
                          <a:latin typeface="+mn-lt"/>
                          <a:ea typeface="+mn-ea"/>
                        </a:rPr>
                        <a:t>）：この法律は、公衆衛生施設の運営と持続可能性を改善するために、自主性と一貫した資金源を提供する。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83118250"/>
                  </a:ext>
                </a:extLst>
              </a:tr>
            </a:tbl>
          </a:graphicData>
        </a:graphic>
      </p:graphicFrame>
      <p:sp>
        <p:nvSpPr>
          <p:cNvPr id="6" name="Rectangle 11">
            <a:extLst>
              <a:ext uri="{FF2B5EF4-FFF2-40B4-BE49-F238E27FC236}">
                <a16:creationId xmlns:a16="http://schemas.microsoft.com/office/drawing/2014/main" id="{44458307-C4D4-DA0C-E7FA-A5DC0425AA27}"/>
              </a:ext>
            </a:extLst>
          </p:cNvPr>
          <p:cNvSpPr>
            <a:spLocks noChangeArrowheads="1"/>
          </p:cNvSpPr>
          <p:nvPr/>
        </p:nvSpPr>
        <p:spPr bwMode="auto">
          <a:xfrm>
            <a:off x="273475" y="1606607"/>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ケニアにおける主な保健医療政策</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6666456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noProof="1"/>
              <a:t>ケニア/政策動向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ケニアの医療課題に対処するための主要政策とプログラムのリスト(1/2)</a:t>
            </a:r>
            <a:endParaRPr lang="en-US" altLang="ja-JP"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ケニアは、2020~2030年のケニア地域保健政策と一次医療戦略的枠組みを実施し、地域保健サービスを制度化し、</a:t>
            </a:r>
            <a:r>
              <a:rPr lang="en-US" altLang="ja-JP" sz="1400" noProof="1">
                <a:latin typeface="MS PGothic (Headings)"/>
                <a:ea typeface="ＭＳ Ｐゴシック" panose="020B0600070205080204" pitchFamily="50" charset="-128"/>
                <a:cs typeface="Arial" panose="020B0604020202020204" pitchFamily="34" charset="0"/>
              </a:rPr>
              <a:t>労働力の能力と資金を改善して一次医療を強化し</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、公平で人々を中心とした医療提供を確保した。</a:t>
            </a: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nvGraphicFramePr>
        <p:xfrm>
          <a:off x="213213" y="1648294"/>
          <a:ext cx="9505054" cy="48911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noProof="1">
                          <a:latin typeface="+mj-ea"/>
                          <a:ea typeface="+mj-ea"/>
                        </a:rPr>
                        <a:t>ケニア地域保健政策 (Kenya Community Health Policy)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2020-2030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本政策は、ケニアにおける地域保健サービスの実施を合理化するために実施された。</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本政策の主な目的は、以下に焦点を当て、公平で総合的かつ持続可能な地域保健構造を実施するための指針を提供することである。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リーダーシップとガバナンスおよび地域保健要員</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地域保健のためのサービス提供と資金調達</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地域ベースの保健情報システム、保健製品および技術</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モニタリング、評価、研究および地域ベースのサーベイランス</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ケニア一次医療の戦略的枠組み</a:t>
                      </a:r>
                    </a:p>
                    <a:p>
                      <a:pPr algn="ctr"/>
                      <a:r>
                        <a:rPr kumimoji="1" lang="en-US" altLang="ja-JP" sz="1000" b="1" noProof="1">
                          <a:latin typeface="+mj-ea"/>
                          <a:ea typeface="+mj-ea"/>
                        </a:rPr>
                        <a:t>(Kenya Primary Health Care Strategic Framework)</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2019-2024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この枠組みは、UHCおよび一次医療サービスの管理を実施するために策定されたものであり、ケニア憲法2010、ケニアビジョン2030およびケニア保健政策に沿ったものである。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その目的は、進歩的で、利用しやすく、手頃な価格で、回復力があり、迅速で、持続可能な、すべての人にとって最高水準の一次医療サービスを確保することである。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目標:包括的な保健サービスへの普遍的なアクセスを通じて、保健ニーズの負担を軽減すること</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この枠組みの目的は以下のとおりである。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すべてのPHCレベルで質の高い、効率的かつ効果的なサービスを提供するために、保健従事者の能力を構築する。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対象集団に包括的なプライマリ・ヘルス・ケアを提供するための学際的チームの設立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プライマリ・ヘルス・ケアサービスを提供するために利用可能な機能的コミュニティユニットへのアクセスを増加させる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質の高いプライマリ・ヘルス・ケアサービスの提供を確保する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緊急時準備・対応システムの強化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すべてのPHCレベルでの紹介システムの強化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脆弱な人々のためのプライマリ・ヘルス・サービスへのアクセスの強化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一次医療への財政支援の強化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あらゆるレベルで一次医療サービスに沿った医療保険適用範囲の拡大</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一次医療サービス提供のためのインフラの開発と改善</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保健省、ストゥドク、保育機構</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171995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0" imgW="360" imgH="360" progId="TCLayout.ActiveDocument.1">
                  <p:embed/>
                </p:oleObj>
              </mc:Choice>
              <mc:Fallback>
                <p:oleObj name="think-cellスライド" r:id="rId80" imgW="360" imgH="360" progId="TCLayout.ActiveDocument.1">
                  <p:embed/>
                  <p:pic>
                    <p:nvPicPr>
                      <p:cNvPr id="8" name="Object 7" hidden="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722735"/>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136.01</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700761"/>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349379"/>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2,549.28</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270986" y="1700808"/>
            <a:ext cx="943454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270986" y="4207590"/>
            <a:ext cx="943454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047020"/>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S PGothic (Headings)"/>
                <a:ea typeface="ＭＳ Ｐゴシック" panose="020B0600070205080204" pitchFamily="50" charset="-128"/>
                <a:cs typeface="Arial" panose="020B0604020202020204" pitchFamily="34" charset="0"/>
              </a:rPr>
              <a:t>2021</a:t>
            </a:r>
            <a:r>
              <a:rPr lang="ja-JP" altLang="en-US" sz="1400" dirty="0">
                <a:latin typeface="MS PGothic (Headings)"/>
                <a:ea typeface="ＭＳ Ｐゴシック" panose="020B0600070205080204" pitchFamily="50" charset="-128"/>
                <a:cs typeface="Arial" panose="020B0604020202020204" pitchFamily="34" charset="0"/>
              </a:rPr>
              <a:t>年の</a:t>
            </a:r>
            <a:r>
              <a:rPr lang="en-US" altLang="ja-JP" sz="1400" dirty="0">
                <a:latin typeface="MS PGothic (Headings)"/>
                <a:ea typeface="ＭＳ Ｐゴシック" panose="020B0600070205080204" pitchFamily="50" charset="-128"/>
                <a:cs typeface="Arial" panose="020B0604020202020204" pitchFamily="34" charset="0"/>
              </a:rPr>
              <a:t>GDP</a:t>
            </a:r>
            <a:r>
              <a:rPr lang="ja-JP" altLang="en-US" sz="1400" dirty="0">
                <a:latin typeface="MS PGothic (Headings)"/>
                <a:ea typeface="ＭＳ Ｐゴシック" panose="020B0600070205080204" pitchFamily="50" charset="-128"/>
                <a:cs typeface="Arial" panose="020B0604020202020204" pitchFamily="34" charset="0"/>
              </a:rPr>
              <a:t>は新型コロナ感染症流行による影響から回復を見せており、今後も成長は続くと見られている。</a:t>
            </a: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MS PGothic (Headings)"/>
                <a:ea typeface="ＭＳ Ｐゴシック" panose="020B0600070205080204" pitchFamily="50" charset="-128"/>
                <a:cs typeface="Arial" panose="020B0604020202020204" pitchFamily="34" charset="0"/>
              </a:rPr>
              <a:t>1</a:t>
            </a:r>
            <a:r>
              <a:rPr kumimoji="1" lang="ja-JP" altLang="en-US" sz="1400" dirty="0">
                <a:latin typeface="MS PGothic (Headings)"/>
                <a:ea typeface="ＭＳ Ｐゴシック" panose="020B0600070205080204" pitchFamily="50" charset="-128"/>
                <a:cs typeface="Arial" panose="020B0604020202020204" pitchFamily="34" charset="0"/>
              </a:rPr>
              <a:t>人当たり名目</a:t>
            </a:r>
            <a:r>
              <a:rPr kumimoji="1" lang="en-US" altLang="ja-JP" sz="1400" dirty="0">
                <a:latin typeface="MS PGothic (Headings)"/>
                <a:ea typeface="ＭＳ Ｐゴシック" panose="020B0600070205080204" pitchFamily="50" charset="-128"/>
                <a:cs typeface="Arial" panose="020B0604020202020204" pitchFamily="34" charset="0"/>
              </a:rPr>
              <a:t>GDP</a:t>
            </a:r>
            <a:r>
              <a:rPr lang="ja-JP" altLang="en-US" sz="1400" dirty="0">
                <a:latin typeface="MS PGothic (Headings)"/>
                <a:ea typeface="ＭＳ Ｐゴシック" panose="020B0600070205080204" pitchFamily="50" charset="-128"/>
                <a:cs typeface="Arial" panose="020B0604020202020204" pitchFamily="34" charset="0"/>
              </a:rPr>
              <a:t>は</a:t>
            </a:r>
            <a:r>
              <a:rPr lang="en-US" altLang="ja-JP" sz="1400" dirty="0">
                <a:latin typeface="MS PGothic (Headings)"/>
                <a:ea typeface="ＭＳ Ｐゴシック" panose="020B0600070205080204" pitchFamily="50" charset="-128"/>
                <a:cs typeface="Arial" panose="020B0604020202020204" pitchFamily="34" charset="0"/>
              </a:rPr>
              <a:t>2019</a:t>
            </a:r>
            <a:r>
              <a:rPr lang="ja-JP" altLang="en-US" sz="1400" dirty="0">
                <a:latin typeface="MS PGothic (Headings)"/>
                <a:ea typeface="ＭＳ Ｐゴシック" panose="020B0600070205080204" pitchFamily="50" charset="-128"/>
                <a:cs typeface="Arial" panose="020B0604020202020204" pitchFamily="34" charset="0"/>
              </a:rPr>
              <a:t>年以降、約</a:t>
            </a:r>
            <a:r>
              <a:rPr lang="en-US" altLang="ja-JP" sz="1400" dirty="0">
                <a:latin typeface="MS PGothic (Headings)"/>
                <a:ea typeface="ＭＳ Ｐゴシック" panose="020B0600070205080204" pitchFamily="50" charset="-128"/>
                <a:cs typeface="Arial" panose="020B0604020202020204" pitchFamily="34" charset="0"/>
              </a:rPr>
              <a:t>2,000US$</a:t>
            </a:r>
            <a:r>
              <a:rPr lang="ja-JP" altLang="en-US" sz="1400" dirty="0">
                <a:latin typeface="MS PGothic (Headings)"/>
                <a:ea typeface="ＭＳ Ｐゴシック" panose="020B0600070205080204" pitchFamily="50" charset="-128"/>
                <a:cs typeface="Arial" panose="020B0604020202020204" pitchFamily="34" charset="0"/>
              </a:rPr>
              <a:t>を超えて推移している。</a:t>
            </a:r>
            <a:endParaRPr kumimoji="1" lang="en-US" altLang="ja-JP" sz="1400" dirty="0">
              <a:latin typeface="MS PGothic (Headings)"/>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58597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915ADDB-2B34-4D39-B612-1AEE2AD6280C}" type="datetime'名''''目''G''''''''''''''DP（''''''10''''億''''U''''S''''''$''''）'">
              <a:rPr kumimoji="0" lang="zh-TW" altLang="en-US" sz="1000" smtClean="0"/>
              <a:pPr/>
              <a:t>名目GDP（10億US$）</a:t>
            </a:fld>
            <a:endParaRPr kumimoji="0" lang="ja-JP" altLang="en-US" sz="1000" dirty="0">
              <a:sym typeface="+mn-lt"/>
            </a:endParaRPr>
          </a:p>
        </p:txBody>
      </p:sp>
      <p:sp>
        <p:nvSpPr>
          <p:cNvPr id="81" name="テキスト プレースホルダ 9"/>
          <p:cNvSpPr>
            <a:spLocks/>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66065D-853F-4075-8D6F-5CCE7974E0E8}" type="datetime'実''''質GD''''P''''''成''''''長率''''''''''''（''''''''''％''''）'''">
              <a:rPr kumimoji="0" lang="zh-TW" altLang="en-US" sz="1000" smtClean="0"/>
              <a:pPr/>
              <a:t>実質GDP成長率（％）</a:t>
            </a:fld>
            <a:endParaRPr kumimoji="0" lang="ja-JP" altLang="en-US" sz="1000" dirty="0">
              <a:sym typeface="+mn-lt"/>
            </a:endParaRPr>
          </a:p>
        </p:txBody>
      </p:sp>
      <p:graphicFrame>
        <p:nvGraphicFramePr>
          <p:cNvPr id="21" name="Chart 20">
            <a:extLst>
              <a:ext uri="{FF2B5EF4-FFF2-40B4-BE49-F238E27FC236}">
                <a16:creationId xmlns:a16="http://schemas.microsoft.com/office/drawing/2014/main" id="{76A78A9B-4FA3-3374-4B68-F354C649A92C}"/>
              </a:ext>
            </a:extLst>
          </p:cNvPr>
          <p:cNvGraphicFramePr/>
          <p:nvPr>
            <p:custDataLst>
              <p:tags r:id="rId8"/>
            </p:custDataLst>
            <p:extLst>
              <p:ext uri="{D42A27DB-BD31-4B8C-83A1-F6EECF244321}">
                <p14:modId xmlns:p14="http://schemas.microsoft.com/office/powerpoint/2010/main" val="2706304094"/>
              </p:ext>
            </p:extLst>
          </p:nvPr>
        </p:nvGraphicFramePr>
        <p:xfrm>
          <a:off x="327025" y="2124075"/>
          <a:ext cx="7981950" cy="1987550"/>
        </p:xfrm>
        <a:graphic>
          <a:graphicData uri="http://schemas.openxmlformats.org/drawingml/2006/chart">
            <c:chart xmlns:c="http://schemas.openxmlformats.org/drawingml/2006/chart" xmlns:r="http://schemas.openxmlformats.org/officeDocument/2006/relationships" r:id="rId82"/>
          </a:graphicData>
        </a:graphic>
      </p:graphicFrame>
      <p:cxnSp>
        <p:nvCxnSpPr>
          <p:cNvPr id="19" name="Straight Connector 18">
            <a:extLst>
              <a:ext uri="{FF2B5EF4-FFF2-40B4-BE49-F238E27FC236}">
                <a16:creationId xmlns:a16="http://schemas.microsoft.com/office/drawing/2014/main" id="{B032258D-1595-F2DA-AB69-57BA98887643}"/>
              </a:ext>
            </a:extLst>
          </p:cNvPr>
          <p:cNvCxnSpPr/>
          <p:nvPr>
            <p:custDataLst>
              <p:tags r:id="rId9"/>
            </p:custDataLst>
          </p:nvPr>
        </p:nvCxnSpPr>
        <p:spPr bwMode="auto">
          <a:xfrm>
            <a:off x="1192213" y="3746500"/>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5F7FCB8-DB81-EC88-A0B2-3D3C8FABDEF4}"/>
              </a:ext>
            </a:extLst>
          </p:cNvPr>
          <p:cNvCxnSpPr/>
          <p:nvPr>
            <p:custDataLst>
              <p:tags r:id="rId10"/>
            </p:custDataLst>
          </p:nvPr>
        </p:nvCxnSpPr>
        <p:spPr bwMode="auto">
          <a:xfrm>
            <a:off x="1414463" y="37433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794AEA5-DF83-8627-A926-ED8B7313745A}"/>
              </a:ext>
            </a:extLst>
          </p:cNvPr>
          <p:cNvCxnSpPr/>
          <p:nvPr>
            <p:custDataLst>
              <p:tags r:id="rId11"/>
            </p:custDataLst>
          </p:nvPr>
        </p:nvCxnSpPr>
        <p:spPr bwMode="auto">
          <a:xfrm>
            <a:off x="909638" y="3338513"/>
            <a:ext cx="0" cy="4905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4009AC63-E4B2-7331-395D-9BC34FC9B558}"/>
              </a:ext>
            </a:extLst>
          </p:cNvPr>
          <p:cNvCxnSpPr/>
          <p:nvPr>
            <p:custDataLst>
              <p:tags r:id="rId12"/>
            </p:custDataLst>
          </p:nvPr>
        </p:nvCxnSpPr>
        <p:spPr bwMode="auto">
          <a:xfrm>
            <a:off x="6561138" y="3570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C7BC1587-798A-C3D9-9D48-760CA9B7F57E}"/>
              </a:ext>
            </a:extLst>
          </p:cNvPr>
          <p:cNvCxnSpPr/>
          <p:nvPr>
            <p:custDataLst>
              <p:tags r:id="rId13"/>
            </p:custDataLst>
          </p:nvPr>
        </p:nvCxnSpPr>
        <p:spPr bwMode="auto">
          <a:xfrm>
            <a:off x="6561138" y="3240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テキスト プレースホルダ 9">
            <a:extLst>
              <a:ext uri="{FF2B5EF4-FFF2-40B4-BE49-F238E27FC236}">
                <a16:creationId xmlns:a16="http://schemas.microsoft.com/office/drawing/2014/main" id="{2E4989B1-4DC9-73C1-3419-56FAC8FBC254}"/>
              </a:ext>
            </a:extLst>
          </p:cNvPr>
          <p:cNvSpPr>
            <a:spLocks/>
          </p:cNvSpPr>
          <p:nvPr>
            <p:custDataLst>
              <p:tags r:id="rId14"/>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F6CC9D-1B95-4BEE-8F9F-57A5B455C38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B65C8DC2-073A-53F0-D403-36B16EB8B908}"/>
              </a:ext>
            </a:extLst>
          </p:cNvPr>
          <p:cNvSpPr>
            <a:spLocks/>
          </p:cNvSpPr>
          <p:nvPr>
            <p:custDataLst>
              <p:tags r:id="rId15"/>
            </p:custDataLst>
          </p:nvPr>
        </p:nvSpPr>
        <p:spPr bwMode="auto">
          <a:xfrm>
            <a:off x="1116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146D15-57CA-48D5-96E8-8D75454ACA7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88" name="テキスト プレースホルダ 9">
            <a:extLst>
              <a:ext uri="{FF2B5EF4-FFF2-40B4-BE49-F238E27FC236}">
                <a16:creationId xmlns:a16="http://schemas.microsoft.com/office/drawing/2014/main" id="{27F1AE13-3DAC-5013-9AD6-0425D48906C4}"/>
              </a:ext>
            </a:extLst>
          </p:cNvPr>
          <p:cNvSpPr>
            <a:spLocks/>
          </p:cNvSpPr>
          <p:nvPr>
            <p:custDataLst>
              <p:tags r:id="rId16"/>
            </p:custDataLst>
          </p:nvPr>
        </p:nvSpPr>
        <p:spPr bwMode="gray">
          <a:xfrm>
            <a:off x="1370013" y="33210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A551C8-4533-4634-8009-4FED7AB3D61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17CB00C5-A866-7F55-2D6E-30CC5C3C855A}"/>
              </a:ext>
            </a:extLst>
          </p:cNvPr>
          <p:cNvSpPr>
            <a:spLocks/>
          </p:cNvSpPr>
          <p:nvPr>
            <p:custDataLst>
              <p:tags r:id="rId17"/>
            </p:custDataLst>
          </p:nvPr>
        </p:nvSpPr>
        <p:spPr bwMode="auto">
          <a:xfrm>
            <a:off x="139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9A4DC5-CE37-48DC-A5F3-A2B43408EBFF}"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C111796-0EF5-B658-6B7F-0EAB427B247D}"/>
              </a:ext>
            </a:extLst>
          </p:cNvPr>
          <p:cNvSpPr>
            <a:spLocks/>
          </p:cNvSpPr>
          <p:nvPr>
            <p:custDataLst>
              <p:tags r:id="rId18"/>
            </p:custDataLst>
          </p:nvPr>
        </p:nvSpPr>
        <p:spPr bwMode="auto">
          <a:xfrm>
            <a:off x="1681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F569A3-3C58-4768-A61E-C1CF5EEA5A89}"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7510A069-600D-DB89-AF1B-1C9C3F7F99DD}"/>
              </a:ext>
            </a:extLst>
          </p:cNvPr>
          <p:cNvSpPr>
            <a:spLocks/>
          </p:cNvSpPr>
          <p:nvPr>
            <p:custDataLst>
              <p:tags r:id="rId19"/>
            </p:custDataLst>
          </p:nvPr>
        </p:nvSpPr>
        <p:spPr bwMode="auto">
          <a:xfrm>
            <a:off x="1963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ADF4B0-FCA1-4FED-8BC5-82D2FC10F16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A4CCDCDD-3275-DECF-E1ED-7B3557524403}"/>
              </a:ext>
            </a:extLst>
          </p:cNvPr>
          <p:cNvSpPr>
            <a:spLocks/>
          </p:cNvSpPr>
          <p:nvPr>
            <p:custDataLst>
              <p:tags r:id="rId20"/>
            </p:custDataLst>
          </p:nvPr>
        </p:nvSpPr>
        <p:spPr bwMode="auto">
          <a:xfrm>
            <a:off x="2246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3A617A-D60E-4EFB-B087-0B1819A4440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3D517AAD-C8FB-BDFD-7E5C-014E82821A62}"/>
              </a:ext>
            </a:extLst>
          </p:cNvPr>
          <p:cNvSpPr>
            <a:spLocks/>
          </p:cNvSpPr>
          <p:nvPr>
            <p:custDataLst>
              <p:tags r:id="rId21"/>
            </p:custDataLst>
          </p:nvPr>
        </p:nvSpPr>
        <p:spPr bwMode="auto">
          <a:xfrm>
            <a:off x="2528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BD00E-57F1-4B10-8D21-754FE7B8278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F6FA7E99-B1AD-993B-2117-2B8406069C1E}"/>
              </a:ext>
            </a:extLst>
          </p:cNvPr>
          <p:cNvSpPr>
            <a:spLocks/>
          </p:cNvSpPr>
          <p:nvPr>
            <p:custDataLst>
              <p:tags r:id="rId22"/>
            </p:custDataLst>
          </p:nvPr>
        </p:nvSpPr>
        <p:spPr bwMode="auto">
          <a:xfrm>
            <a:off x="2811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D1C96F-2959-44AA-99F8-B033B06546B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useBgFill="1">
        <p:nvSpPr>
          <p:cNvPr id="89" name="テキスト プレースホルダ 9">
            <a:extLst>
              <a:ext uri="{FF2B5EF4-FFF2-40B4-BE49-F238E27FC236}">
                <a16:creationId xmlns:a16="http://schemas.microsoft.com/office/drawing/2014/main" id="{1F676A5C-CE0F-CA44-3228-F1514E831406}"/>
              </a:ext>
            </a:extLst>
          </p:cNvPr>
          <p:cNvSpPr>
            <a:spLocks/>
          </p:cNvSpPr>
          <p:nvPr>
            <p:custDataLst>
              <p:tags r:id="rId23"/>
            </p:custDataLst>
          </p:nvPr>
        </p:nvSpPr>
        <p:spPr bwMode="gray">
          <a:xfrm>
            <a:off x="3065463" y="33528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D4574-9E47-4386-A38F-47E4B72A699B}"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B809989D-4793-E04F-38B0-07C10CB29AD8}"/>
              </a:ext>
            </a:extLst>
          </p:cNvPr>
          <p:cNvSpPr>
            <a:spLocks/>
          </p:cNvSpPr>
          <p:nvPr>
            <p:custDataLst>
              <p:tags r:id="rId24"/>
            </p:custDataLst>
          </p:nvPr>
        </p:nvSpPr>
        <p:spPr bwMode="auto">
          <a:xfrm>
            <a:off x="3094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B924FE-58FD-46F9-8336-7F0E0E9B3607}"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90" name="テキスト プレースホルダ 9">
            <a:extLst>
              <a:ext uri="{FF2B5EF4-FFF2-40B4-BE49-F238E27FC236}">
                <a16:creationId xmlns:a16="http://schemas.microsoft.com/office/drawing/2014/main" id="{6579983B-67EB-8110-E572-E908FBCFBACE}"/>
              </a:ext>
            </a:extLst>
          </p:cNvPr>
          <p:cNvSpPr>
            <a:spLocks/>
          </p:cNvSpPr>
          <p:nvPr>
            <p:custDataLst>
              <p:tags r:id="rId25"/>
            </p:custDataLst>
          </p:nvPr>
        </p:nvSpPr>
        <p:spPr bwMode="gray">
          <a:xfrm>
            <a:off x="3348038" y="29591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57977D-6CD7-4CC7-B34D-F2F547273384}"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A6907957-7627-3E92-4D44-394D5D5F5DDC}"/>
              </a:ext>
            </a:extLst>
          </p:cNvPr>
          <p:cNvSpPr>
            <a:spLocks/>
          </p:cNvSpPr>
          <p:nvPr>
            <p:custDataLst>
              <p:tags r:id="rId26"/>
            </p:custDataLst>
          </p:nvPr>
        </p:nvSpPr>
        <p:spPr bwMode="auto">
          <a:xfrm>
            <a:off x="3376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3A20BB-1064-4D70-8246-23F5047EF069}"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62708096-86C8-5F2A-D73E-1384A9FFF9F5}"/>
              </a:ext>
            </a:extLst>
          </p:cNvPr>
          <p:cNvSpPr>
            <a:spLocks/>
          </p:cNvSpPr>
          <p:nvPr>
            <p:custDataLst>
              <p:tags r:id="rId27"/>
            </p:custDataLst>
          </p:nvPr>
        </p:nvSpPr>
        <p:spPr bwMode="auto">
          <a:xfrm>
            <a:off x="36591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00547-1BBE-4568-BC8A-F1516FA3CA13}"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useBgFill="1">
        <p:nvSpPr>
          <p:cNvPr id="156" name="テキスト プレースホルダ 9">
            <a:extLst>
              <a:ext uri="{FF2B5EF4-FFF2-40B4-BE49-F238E27FC236}">
                <a16:creationId xmlns:a16="http://schemas.microsoft.com/office/drawing/2014/main" id="{B7FA7675-58E3-CAC7-6007-2E99831B4DC7}"/>
              </a:ext>
            </a:extLst>
          </p:cNvPr>
          <p:cNvSpPr>
            <a:spLocks/>
          </p:cNvSpPr>
          <p:nvPr>
            <p:custDataLst>
              <p:tags r:id="rId28"/>
            </p:custDataLst>
          </p:nvPr>
        </p:nvSpPr>
        <p:spPr bwMode="gray">
          <a:xfrm>
            <a:off x="3913188" y="27257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77B91A-8DDE-48CC-AA85-653F92E9572A}" type="datetime'''''''''''''''''''''''''''''''''''''''''''5''''.1'''''''''''">
              <a:rPr lang="en-US" altLang="en-US" sz="1000" smtClean="0">
                <a:effectLst/>
                <a:sym typeface="+mn-lt"/>
              </a:rPr>
              <a:pPr marL="0" lvl="0" indent="0" algn="ctr">
                <a:spcBef>
                  <a:spcPct val="0"/>
                </a:spcBef>
                <a:buNone/>
              </a:pPr>
              <a:t>5.1</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5F027990-F175-8322-360B-C524626BE72C}"/>
              </a:ext>
            </a:extLst>
          </p:cNvPr>
          <p:cNvSpPr>
            <a:spLocks/>
          </p:cNvSpPr>
          <p:nvPr>
            <p:custDataLst>
              <p:tags r:id="rId29"/>
            </p:custDataLst>
          </p:nvPr>
        </p:nvSpPr>
        <p:spPr bwMode="auto">
          <a:xfrm>
            <a:off x="394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F0965C-A22F-4E61-A0FB-1DD11FDFA87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4" name="Text Placeholder 12"/>
          <p:cNvSpPr>
            <a:spLocks/>
          </p:cNvSpPr>
          <p:nvPr>
            <p:custDataLst>
              <p:tags r:id="rId30"/>
            </p:custDataLst>
          </p:nvPr>
        </p:nvSpPr>
        <p:spPr bwMode="auto">
          <a:xfrm>
            <a:off x="430212" y="2019300"/>
            <a:ext cx="13604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r>
              <a:rPr kumimoji="0" lang="en-US" altLang="ja-JP" sz="1000" b="0" baseline="30000" dirty="0">
                <a:sym typeface="+mn-lt"/>
              </a:rPr>
              <a:t>*2020</a:t>
            </a:r>
            <a:r>
              <a:rPr kumimoji="0" lang="ja-JP" altLang="en-US" sz="1000" b="0" baseline="30000" dirty="0">
                <a:sym typeface="+mn-lt"/>
              </a:rPr>
              <a:t>年価値で計算</a:t>
            </a:r>
          </a:p>
        </p:txBody>
      </p:sp>
      <p:sp>
        <p:nvSpPr>
          <p:cNvPr id="143" name="テキスト プレースホルダ 9">
            <a:extLst>
              <a:ext uri="{FF2B5EF4-FFF2-40B4-BE49-F238E27FC236}">
                <a16:creationId xmlns:a16="http://schemas.microsoft.com/office/drawing/2014/main" id="{96976C77-2284-8B8D-CF00-9E608F4E7414}"/>
              </a:ext>
            </a:extLst>
          </p:cNvPr>
          <p:cNvSpPr>
            <a:spLocks/>
          </p:cNvSpPr>
          <p:nvPr>
            <p:custDataLst>
              <p:tags r:id="rId31"/>
            </p:custDataLst>
          </p:nvPr>
        </p:nvSpPr>
        <p:spPr bwMode="auto">
          <a:xfrm>
            <a:off x="4506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7386CE-FF21-4D93-9343-C9263B4DD084}"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72DB402C-43EB-A46A-EC75-487C5019F552}"/>
              </a:ext>
            </a:extLst>
          </p:cNvPr>
          <p:cNvSpPr>
            <a:spLocks/>
          </p:cNvSpPr>
          <p:nvPr>
            <p:custDataLst>
              <p:tags r:id="rId32"/>
            </p:custDataLst>
          </p:nvPr>
        </p:nvSpPr>
        <p:spPr bwMode="auto">
          <a:xfrm>
            <a:off x="478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967EA2-E9BC-4A20-B871-830A3E437E4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E7848124-B998-0413-8850-59CA19791CA3}"/>
              </a:ext>
            </a:extLst>
          </p:cNvPr>
          <p:cNvSpPr>
            <a:spLocks/>
          </p:cNvSpPr>
          <p:nvPr>
            <p:custDataLst>
              <p:tags r:id="rId33"/>
            </p:custDataLst>
          </p:nvPr>
        </p:nvSpPr>
        <p:spPr bwMode="auto">
          <a:xfrm>
            <a:off x="5072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C06AB4-7224-4137-96DD-078E517D1637}"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8C8ADF5D-F4CA-AE98-8AA4-3E4AB81567FE}"/>
              </a:ext>
            </a:extLst>
          </p:cNvPr>
          <p:cNvSpPr>
            <a:spLocks/>
          </p:cNvSpPr>
          <p:nvPr>
            <p:custDataLst>
              <p:tags r:id="rId34"/>
            </p:custDataLst>
          </p:nvPr>
        </p:nvSpPr>
        <p:spPr bwMode="auto">
          <a:xfrm>
            <a:off x="5354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F91CF-C0B0-4AE2-9069-ED19C21595B6}"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7C5F986B-168A-F903-73C8-A0849801BFB6}"/>
              </a:ext>
            </a:extLst>
          </p:cNvPr>
          <p:cNvSpPr>
            <a:spLocks/>
          </p:cNvSpPr>
          <p:nvPr>
            <p:custDataLst>
              <p:tags r:id="rId35"/>
            </p:custDataLst>
          </p:nvPr>
        </p:nvSpPr>
        <p:spPr bwMode="auto">
          <a:xfrm>
            <a:off x="5637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107C69-B61F-4430-8887-58F20A11E1F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C7091AB9-355C-0BE8-F75F-54D88C0A9E23}"/>
              </a:ext>
            </a:extLst>
          </p:cNvPr>
          <p:cNvSpPr>
            <a:spLocks/>
          </p:cNvSpPr>
          <p:nvPr>
            <p:custDataLst>
              <p:tags r:id="rId36"/>
            </p:custDataLst>
          </p:nvPr>
        </p:nvSpPr>
        <p:spPr bwMode="auto">
          <a:xfrm>
            <a:off x="5919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A14EC8-2873-4ADF-8CB7-5B21E4E7176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A08951D0-5F10-4928-39AC-B88ADAA7CA1F}"/>
              </a:ext>
            </a:extLst>
          </p:cNvPr>
          <p:cNvSpPr>
            <a:spLocks/>
          </p:cNvSpPr>
          <p:nvPr>
            <p:custDataLst>
              <p:tags r:id="rId37"/>
            </p:custDataLst>
          </p:nvPr>
        </p:nvSpPr>
        <p:spPr bwMode="gray">
          <a:xfrm>
            <a:off x="6156325" y="3500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03C0C-D681-4744-A916-C90338867F3F}" type="datetime'''1''''''''''''''0''''''''''''''''''''''''''0'''''''''''''''">
              <a:rPr lang="en-US" altLang="en-US" sz="1000" smtClean="0">
                <a:effectLst/>
              </a:rPr>
              <a:pPr/>
              <a:t>100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77F8A989-D269-6F86-7782-CC01BF81AE12}"/>
              </a:ext>
            </a:extLst>
          </p:cNvPr>
          <p:cNvSpPr>
            <a:spLocks/>
          </p:cNvSpPr>
          <p:nvPr>
            <p:custDataLst>
              <p:tags r:id="rId38"/>
            </p:custDataLst>
          </p:nvPr>
        </p:nvSpPr>
        <p:spPr bwMode="auto">
          <a:xfrm>
            <a:off x="6202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E91D9E-3E41-48DF-AC78-5ED1037B3ED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2" name="Text Placeholder 12"/>
          <p:cNvSpPr>
            <a:spLocks/>
          </p:cNvSpPr>
          <p:nvPr>
            <p:custDataLst>
              <p:tags r:id="rId3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97" name="テキスト プレースホルダ 9">
            <a:extLst>
              <a:ext uri="{FF2B5EF4-FFF2-40B4-BE49-F238E27FC236}">
                <a16:creationId xmlns:a16="http://schemas.microsoft.com/office/drawing/2014/main" id="{19197148-3113-E178-8C14-A39971E52109}"/>
              </a:ext>
            </a:extLst>
          </p:cNvPr>
          <p:cNvSpPr>
            <a:spLocks/>
          </p:cNvSpPr>
          <p:nvPr>
            <p:custDataLst>
              <p:tags r:id="rId40"/>
            </p:custDataLst>
          </p:nvPr>
        </p:nvSpPr>
        <p:spPr bwMode="gray">
          <a:xfrm>
            <a:off x="6435725" y="3417888"/>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8B9101-C99A-4EEB-AF69-128A1EA8242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84" name="テキスト プレースホルダ 9">
            <a:extLst>
              <a:ext uri="{FF2B5EF4-FFF2-40B4-BE49-F238E27FC236}">
                <a16:creationId xmlns:a16="http://schemas.microsoft.com/office/drawing/2014/main" id="{329EE0A9-97BE-DCA1-02E1-050C438F4BB3}"/>
              </a:ext>
            </a:extLst>
          </p:cNvPr>
          <p:cNvSpPr>
            <a:spLocks/>
          </p:cNvSpPr>
          <p:nvPr>
            <p:custDataLst>
              <p:tags r:id="rId41"/>
            </p:custDataLst>
          </p:nvPr>
        </p:nvSpPr>
        <p:spPr bwMode="gray">
          <a:xfrm>
            <a:off x="804863" y="3338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6DB80-89FD-4EAC-A247-EDDF82856E1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255C3F76-5704-6478-7CB1-0270037A4EFA}"/>
              </a:ext>
            </a:extLst>
          </p:cNvPr>
          <p:cNvSpPr>
            <a:spLocks/>
          </p:cNvSpPr>
          <p:nvPr>
            <p:custDataLst>
              <p:tags r:id="rId42"/>
            </p:custDataLst>
          </p:nvPr>
        </p:nvSpPr>
        <p:spPr bwMode="auto">
          <a:xfrm>
            <a:off x="6484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3519E1-D03A-4DE9-AEA0-BFBAE0D83E0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82" name="テキスト プレースホルダ 9">
            <a:extLst>
              <a:ext uri="{FF2B5EF4-FFF2-40B4-BE49-F238E27FC236}">
                <a16:creationId xmlns:a16="http://schemas.microsoft.com/office/drawing/2014/main" id="{4443D9E0-503B-D081-A51B-1748C16C6321}"/>
              </a:ext>
            </a:extLst>
          </p:cNvPr>
          <p:cNvSpPr>
            <a:spLocks/>
          </p:cNvSpPr>
          <p:nvPr>
            <p:custDataLst>
              <p:tags r:id="rId43"/>
            </p:custDataLst>
          </p:nvPr>
        </p:nvSpPr>
        <p:spPr bwMode="gray">
          <a:xfrm>
            <a:off x="6721475" y="34718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FCA10-F14D-4FC4-8CAD-D35B9AF3CAF2}" type="datetime'''''''''''''''''''1''''''''''''1''''''0'''''''''">
              <a:rPr lang="en-US" altLang="en-US" sz="1000" smtClean="0">
                <a:effectLst/>
              </a:rPr>
              <a:pPr/>
              <a:t>110</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9077845E-FDD0-B1CD-B0E1-D5141FABC50B}"/>
              </a:ext>
            </a:extLst>
          </p:cNvPr>
          <p:cNvSpPr>
            <a:spLocks/>
          </p:cNvSpPr>
          <p:nvPr>
            <p:custDataLst>
              <p:tags r:id="rId44"/>
            </p:custDataLst>
          </p:nvPr>
        </p:nvSpPr>
        <p:spPr bwMode="auto">
          <a:xfrm>
            <a:off x="6767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E8749-BB19-4D12-BF76-5A0A0707F39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1E973162-08C6-3931-6AC9-DED755C99133}"/>
              </a:ext>
            </a:extLst>
          </p:cNvPr>
          <p:cNvSpPr>
            <a:spLocks/>
          </p:cNvSpPr>
          <p:nvPr>
            <p:custDataLst>
              <p:tags r:id="rId45"/>
            </p:custDataLst>
          </p:nvPr>
        </p:nvSpPr>
        <p:spPr bwMode="gray">
          <a:xfrm>
            <a:off x="7004050" y="34575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96F748-B7ED-41B8-8356-75BE79F76703}" type="datetime'''''1''''''1''''5'''''''''''''''''''''''''''''''''''''''''''''">
              <a:rPr lang="en-US" altLang="en-US" sz="1000" smtClean="0">
                <a:effectLst/>
                <a:sym typeface="+mn-lt"/>
              </a:rPr>
              <a:pPr marL="0" lvl="0" indent="0" algn="ctr">
                <a:spcBef>
                  <a:spcPct val="0"/>
                </a:spcBef>
                <a:buNone/>
              </a:pPr>
              <a:t>115</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E0D8FB54-0C8C-DADB-4346-71DBC49E8D5E}"/>
              </a:ext>
            </a:extLst>
          </p:cNvPr>
          <p:cNvSpPr>
            <a:spLocks/>
          </p:cNvSpPr>
          <p:nvPr>
            <p:custDataLst>
              <p:tags r:id="rId46"/>
            </p:custDataLst>
          </p:nvPr>
        </p:nvSpPr>
        <p:spPr bwMode="auto">
          <a:xfrm>
            <a:off x="4224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ECF3B-12CB-4E7E-BD7D-CECB6A3A9B6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93" name="テキスト プレースホルダ 9">
            <a:extLst>
              <a:ext uri="{FF2B5EF4-FFF2-40B4-BE49-F238E27FC236}">
                <a16:creationId xmlns:a16="http://schemas.microsoft.com/office/drawing/2014/main" id="{BC0A0425-3C15-9729-6B49-967AACB9CD61}"/>
              </a:ext>
            </a:extLst>
          </p:cNvPr>
          <p:cNvSpPr>
            <a:spLocks/>
          </p:cNvSpPr>
          <p:nvPr>
            <p:custDataLst>
              <p:tags r:id="rId47"/>
            </p:custDataLst>
          </p:nvPr>
        </p:nvSpPr>
        <p:spPr bwMode="gray">
          <a:xfrm>
            <a:off x="7286625" y="3476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AE4727-A0BA-4011-9A60-542F7CA06E4E}" type="datetime'''''''''''''''''''''1''''''''''08'''''''''''">
              <a:rPr lang="en-US" altLang="en-US" sz="1000" smtClean="0">
                <a:effectLst/>
              </a:rPr>
              <a:pPr/>
              <a:t>108</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86730785-B672-98BB-4232-6C8F6DD85A06}"/>
              </a:ext>
            </a:extLst>
          </p:cNvPr>
          <p:cNvSpPr>
            <a:spLocks/>
          </p:cNvSpPr>
          <p:nvPr>
            <p:custDataLst>
              <p:tags r:id="rId48"/>
            </p:custDataLst>
          </p:nvPr>
        </p:nvSpPr>
        <p:spPr bwMode="auto">
          <a:xfrm>
            <a:off x="73326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3A89BC-2FCB-4C0A-9232-29237E1CF50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7CBFCC76-E185-C060-AD37-97070410851D}"/>
              </a:ext>
            </a:extLst>
          </p:cNvPr>
          <p:cNvSpPr>
            <a:spLocks/>
          </p:cNvSpPr>
          <p:nvPr>
            <p:custDataLst>
              <p:tags r:id="rId49"/>
            </p:custDataLst>
          </p:nvPr>
        </p:nvSpPr>
        <p:spPr bwMode="gray">
          <a:xfrm>
            <a:off x="7569200"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69A8EC-247B-43E6-9D6D-1D2D7E35358F}" type="datetime'1''''''1''''9'''''''''''''''''''''''''''''''''''''">
              <a:rPr lang="en-US" altLang="en-US" sz="1000" smtClean="0">
                <a:effectLst/>
                <a:sym typeface="+mn-lt"/>
              </a:rPr>
              <a:pPr/>
              <a:t>119</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34F3A851-34DD-E400-357C-A42D5C720AA3}"/>
              </a:ext>
            </a:extLst>
          </p:cNvPr>
          <p:cNvSpPr>
            <a:spLocks/>
          </p:cNvSpPr>
          <p:nvPr>
            <p:custDataLst>
              <p:tags r:id="rId50"/>
            </p:custDataLst>
          </p:nvPr>
        </p:nvSpPr>
        <p:spPr bwMode="auto">
          <a:xfrm>
            <a:off x="7615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7C4A1-DDD6-4380-A225-849B9BDA1CFD}" type="datetime'''''''''2''''''''''''''''''''''''''''''''''''''''''''''4'''''">
              <a:rPr lang="en-US" altLang="en-US" sz="1000" smtClean="0"/>
              <a:pPr/>
              <a:t>24</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EA153152-55D6-1DA4-742C-E8FC8AB93C5B}"/>
              </a:ext>
            </a:extLst>
          </p:cNvPr>
          <p:cNvSpPr>
            <a:spLocks/>
          </p:cNvSpPr>
          <p:nvPr>
            <p:custDataLst>
              <p:tags r:id="rId51"/>
            </p:custDataLst>
          </p:nvPr>
        </p:nvSpPr>
        <p:spPr bwMode="auto">
          <a:xfrm>
            <a:off x="705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607B8-365F-4025-9B05-9041625C9E8C}"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graphicFrame>
        <p:nvGraphicFramePr>
          <p:cNvPr id="13" name="Chart 12">
            <a:extLst>
              <a:ext uri="{FF2B5EF4-FFF2-40B4-BE49-F238E27FC236}">
                <a16:creationId xmlns:a16="http://schemas.microsoft.com/office/drawing/2014/main" id="{BEDB16EE-060E-3377-AE66-02FC39C8CE4A}"/>
              </a:ext>
            </a:extLst>
          </p:cNvPr>
          <p:cNvGraphicFramePr/>
          <p:nvPr>
            <p:custDataLst>
              <p:tags r:id="rId52"/>
            </p:custDataLst>
            <p:extLst>
              <p:ext uri="{D42A27DB-BD31-4B8C-83A1-F6EECF244321}">
                <p14:modId xmlns:p14="http://schemas.microsoft.com/office/powerpoint/2010/main" val="1772686864"/>
              </p:ext>
            </p:extLst>
          </p:nvPr>
        </p:nvGraphicFramePr>
        <p:xfrm>
          <a:off x="188913" y="4533900"/>
          <a:ext cx="7813675" cy="1857375"/>
        </p:xfrm>
        <a:graphic>
          <a:graphicData uri="http://schemas.openxmlformats.org/drawingml/2006/chart">
            <c:chart xmlns:c="http://schemas.openxmlformats.org/drawingml/2006/chart" xmlns:r="http://schemas.openxmlformats.org/officeDocument/2006/relationships" r:id="rId83"/>
          </a:graphicData>
        </a:graphic>
      </p:graphicFrame>
      <p:sp>
        <p:nvSpPr>
          <p:cNvPr id="63" name="Text Placeholder 12"/>
          <p:cNvSpPr>
            <a:spLocks/>
          </p:cNvSpPr>
          <p:nvPr>
            <p:custDataLst>
              <p:tags r:id="rId53"/>
            </p:custDataLst>
          </p:nvPr>
        </p:nvSpPr>
        <p:spPr bwMode="auto">
          <a:xfrm>
            <a:off x="549275"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43" name="テキスト プレースホルダ 9">
            <a:extLst>
              <a:ext uri="{FF2B5EF4-FFF2-40B4-BE49-F238E27FC236}">
                <a16:creationId xmlns:a16="http://schemas.microsoft.com/office/drawing/2014/main" id="{B11F5020-2B6B-6BA3-B81D-15ACD967D917}"/>
              </a:ext>
            </a:extLst>
          </p:cNvPr>
          <p:cNvSpPr>
            <a:spLocks/>
          </p:cNvSpPr>
          <p:nvPr>
            <p:custDataLst>
              <p:tags r:id="rId54"/>
            </p:custDataLst>
          </p:nvPr>
        </p:nvSpPr>
        <p:spPr bwMode="auto">
          <a:xfrm>
            <a:off x="730250" y="6251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D66755-622B-49AD-BF99-D810C9D51D5B}"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99FFDE1F-87DB-9805-B346-6FE6140850E1}"/>
              </a:ext>
            </a:extLst>
          </p:cNvPr>
          <p:cNvSpPr>
            <a:spLocks/>
          </p:cNvSpPr>
          <p:nvPr>
            <p:custDataLst>
              <p:tags r:id="rId55"/>
            </p:custDataLst>
          </p:nvPr>
        </p:nvSpPr>
        <p:spPr bwMode="auto">
          <a:xfrm>
            <a:off x="10858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AD4137-0CE2-41F9-B2B8-51110D1F0C2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9808B129-C9CF-FA11-32BD-E04474B18032}"/>
              </a:ext>
            </a:extLst>
          </p:cNvPr>
          <p:cNvSpPr>
            <a:spLocks/>
          </p:cNvSpPr>
          <p:nvPr>
            <p:custDataLst>
              <p:tags r:id="rId56"/>
            </p:custDataLst>
          </p:nvPr>
        </p:nvSpPr>
        <p:spPr bwMode="auto">
          <a:xfrm>
            <a:off x="13716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1CA056-E999-408B-B664-B48B97907861}"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E280E838-0F01-80E8-D2FF-D2B895CA724A}"/>
              </a:ext>
            </a:extLst>
          </p:cNvPr>
          <p:cNvSpPr>
            <a:spLocks/>
          </p:cNvSpPr>
          <p:nvPr>
            <p:custDataLst>
              <p:tags r:id="rId57"/>
            </p:custDataLst>
          </p:nvPr>
        </p:nvSpPr>
        <p:spPr bwMode="auto">
          <a:xfrm>
            <a:off x="16557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1B002C-E262-403A-9C77-E2141E469FB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A7BC2496-B09E-C19C-6E67-F8A4D876782C}"/>
              </a:ext>
            </a:extLst>
          </p:cNvPr>
          <p:cNvSpPr>
            <a:spLocks/>
          </p:cNvSpPr>
          <p:nvPr>
            <p:custDataLst>
              <p:tags r:id="rId58"/>
            </p:custDataLst>
          </p:nvPr>
        </p:nvSpPr>
        <p:spPr bwMode="auto">
          <a:xfrm>
            <a:off x="19415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6E4084-C44D-486F-8C3A-CDD12EBE1B07}"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77A0D9AF-2768-37CE-797B-A671542F54F5}"/>
              </a:ext>
            </a:extLst>
          </p:cNvPr>
          <p:cNvSpPr>
            <a:spLocks/>
          </p:cNvSpPr>
          <p:nvPr>
            <p:custDataLst>
              <p:tags r:id="rId59"/>
            </p:custDataLst>
          </p:nvPr>
        </p:nvSpPr>
        <p:spPr bwMode="auto">
          <a:xfrm>
            <a:off x="22272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46E2C1-3F4E-4105-8AB7-49FAD680D94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122503BC-F37C-354E-3A43-6996991F0EF2}"/>
              </a:ext>
            </a:extLst>
          </p:cNvPr>
          <p:cNvSpPr>
            <a:spLocks/>
          </p:cNvSpPr>
          <p:nvPr>
            <p:custDataLst>
              <p:tags r:id="rId60"/>
            </p:custDataLst>
          </p:nvPr>
        </p:nvSpPr>
        <p:spPr bwMode="auto">
          <a:xfrm>
            <a:off x="25130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AF37E8-AF08-4621-86D0-266DE6DD404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AA9CC1A9-C319-AD50-E893-7592FB0FED82}"/>
              </a:ext>
            </a:extLst>
          </p:cNvPr>
          <p:cNvSpPr>
            <a:spLocks/>
          </p:cNvSpPr>
          <p:nvPr>
            <p:custDataLst>
              <p:tags r:id="rId61"/>
            </p:custDataLst>
          </p:nvPr>
        </p:nvSpPr>
        <p:spPr bwMode="auto">
          <a:xfrm>
            <a:off x="27987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050DD7-3651-463D-AA45-2590BF480498}"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0BD3F051-1D54-B20C-218E-F53ED9473B47}"/>
              </a:ext>
            </a:extLst>
          </p:cNvPr>
          <p:cNvSpPr>
            <a:spLocks/>
          </p:cNvSpPr>
          <p:nvPr>
            <p:custDataLst>
              <p:tags r:id="rId62"/>
            </p:custDataLst>
          </p:nvPr>
        </p:nvSpPr>
        <p:spPr bwMode="auto">
          <a:xfrm>
            <a:off x="30829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777042-AF90-462D-9207-162A508426D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F8D3DA95-3AAB-7EBA-2A33-F0A025389E88}"/>
              </a:ext>
            </a:extLst>
          </p:cNvPr>
          <p:cNvSpPr>
            <a:spLocks/>
          </p:cNvSpPr>
          <p:nvPr>
            <p:custDataLst>
              <p:tags r:id="rId63"/>
            </p:custDataLst>
          </p:nvPr>
        </p:nvSpPr>
        <p:spPr bwMode="auto">
          <a:xfrm>
            <a:off x="33686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B493E5-F179-4D1A-987D-095653DABFC2}"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E7485CFB-C993-4C71-875C-0EE37922E9B6}"/>
              </a:ext>
            </a:extLst>
          </p:cNvPr>
          <p:cNvSpPr>
            <a:spLocks/>
          </p:cNvSpPr>
          <p:nvPr>
            <p:custDataLst>
              <p:tags r:id="rId64"/>
            </p:custDataLst>
          </p:nvPr>
        </p:nvSpPr>
        <p:spPr bwMode="auto">
          <a:xfrm>
            <a:off x="36544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246D4-F00B-44D3-B276-DDA166808440}"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21D0AD11-882D-A384-F501-375502EAA34D}"/>
              </a:ext>
            </a:extLst>
          </p:cNvPr>
          <p:cNvSpPr>
            <a:spLocks/>
          </p:cNvSpPr>
          <p:nvPr>
            <p:custDataLst>
              <p:tags r:id="rId65"/>
            </p:custDataLst>
          </p:nvPr>
        </p:nvSpPr>
        <p:spPr bwMode="auto">
          <a:xfrm>
            <a:off x="39401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BAE57-B674-41A9-817F-23AFC0F4C10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9875B0D6-7E78-E46A-2088-F70C2A17C5CE}"/>
              </a:ext>
            </a:extLst>
          </p:cNvPr>
          <p:cNvSpPr>
            <a:spLocks/>
          </p:cNvSpPr>
          <p:nvPr>
            <p:custDataLst>
              <p:tags r:id="rId66"/>
            </p:custDataLst>
          </p:nvPr>
        </p:nvSpPr>
        <p:spPr bwMode="auto">
          <a:xfrm>
            <a:off x="42259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5FB9E-AC0F-49A9-8373-9C9DEC92D125}"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98768F02-97BD-2341-FCBD-6AA4123BC53F}"/>
              </a:ext>
            </a:extLst>
          </p:cNvPr>
          <p:cNvSpPr>
            <a:spLocks/>
          </p:cNvSpPr>
          <p:nvPr>
            <p:custDataLst>
              <p:tags r:id="rId67"/>
            </p:custDataLst>
          </p:nvPr>
        </p:nvSpPr>
        <p:spPr bwMode="auto">
          <a:xfrm>
            <a:off x="45100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FA9A93-1597-4B72-85B3-4C2450B9A01F}"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AE8C130-8E31-072B-4B1F-4BC461E2BC4A}"/>
              </a:ext>
            </a:extLst>
          </p:cNvPr>
          <p:cNvSpPr>
            <a:spLocks/>
          </p:cNvSpPr>
          <p:nvPr>
            <p:custDataLst>
              <p:tags r:id="rId68"/>
            </p:custDataLst>
          </p:nvPr>
        </p:nvSpPr>
        <p:spPr bwMode="auto">
          <a:xfrm>
            <a:off x="47958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DB129E-ACE5-4D4C-869F-CD351B645C9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32BE7442-19D1-C136-5A68-F07B309EAD5C}"/>
              </a:ext>
            </a:extLst>
          </p:cNvPr>
          <p:cNvSpPr>
            <a:spLocks/>
          </p:cNvSpPr>
          <p:nvPr>
            <p:custDataLst>
              <p:tags r:id="rId69"/>
            </p:custDataLst>
          </p:nvPr>
        </p:nvSpPr>
        <p:spPr bwMode="auto">
          <a:xfrm>
            <a:off x="50815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226973-545F-459F-8E21-997B6F35F5B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B6F527B7-5A6F-CDEF-CD01-2729CD1DE4A7}"/>
              </a:ext>
            </a:extLst>
          </p:cNvPr>
          <p:cNvSpPr>
            <a:spLocks/>
          </p:cNvSpPr>
          <p:nvPr>
            <p:custDataLst>
              <p:tags r:id="rId70"/>
            </p:custDataLst>
          </p:nvPr>
        </p:nvSpPr>
        <p:spPr bwMode="auto">
          <a:xfrm>
            <a:off x="53673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C92474-FF2D-4043-83AC-14ED9FC1FE8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2F91FB62-EA4B-CBF8-43AD-83858D1A26DE}"/>
              </a:ext>
            </a:extLst>
          </p:cNvPr>
          <p:cNvSpPr>
            <a:spLocks/>
          </p:cNvSpPr>
          <p:nvPr>
            <p:custDataLst>
              <p:tags r:id="rId71"/>
            </p:custDataLst>
          </p:nvPr>
        </p:nvSpPr>
        <p:spPr bwMode="auto">
          <a:xfrm>
            <a:off x="56530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52398-429B-477E-B06D-F46EADEDA48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AFEBE59A-FE73-80B8-D4C0-09E1DD54CACB}"/>
              </a:ext>
            </a:extLst>
          </p:cNvPr>
          <p:cNvSpPr>
            <a:spLocks/>
          </p:cNvSpPr>
          <p:nvPr>
            <p:custDataLst>
              <p:tags r:id="rId72"/>
            </p:custDataLst>
          </p:nvPr>
        </p:nvSpPr>
        <p:spPr bwMode="auto">
          <a:xfrm>
            <a:off x="59372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E8027-92EB-4713-9DB6-D74D579BABD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3FBD84AA-5DAC-5842-C2A7-DDB3CBCB2FF5}"/>
              </a:ext>
            </a:extLst>
          </p:cNvPr>
          <p:cNvSpPr>
            <a:spLocks/>
          </p:cNvSpPr>
          <p:nvPr>
            <p:custDataLst>
              <p:tags r:id="rId73"/>
            </p:custDataLst>
          </p:nvPr>
        </p:nvSpPr>
        <p:spPr bwMode="auto">
          <a:xfrm>
            <a:off x="62230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9CFFD-4326-409B-875C-D40664925DE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8B87021B-4BA3-F230-48BA-1AAB05ADF692}"/>
              </a:ext>
            </a:extLst>
          </p:cNvPr>
          <p:cNvSpPr>
            <a:spLocks/>
          </p:cNvSpPr>
          <p:nvPr>
            <p:custDataLst>
              <p:tags r:id="rId74"/>
            </p:custDataLst>
          </p:nvPr>
        </p:nvSpPr>
        <p:spPr bwMode="auto">
          <a:xfrm>
            <a:off x="65087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25387-AEBA-4EEC-94DE-E90601F4F03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EA348AF7-5327-6ACE-A618-9739F985CAD2}"/>
              </a:ext>
            </a:extLst>
          </p:cNvPr>
          <p:cNvSpPr>
            <a:spLocks/>
          </p:cNvSpPr>
          <p:nvPr>
            <p:custDataLst>
              <p:tags r:id="rId75"/>
            </p:custDataLst>
          </p:nvPr>
        </p:nvSpPr>
        <p:spPr bwMode="auto">
          <a:xfrm>
            <a:off x="67945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ADD636-0C4A-4CB5-A169-A9215BEA13E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C5848C76-1697-66A1-1674-D5770E2AFB34}"/>
              </a:ext>
            </a:extLst>
          </p:cNvPr>
          <p:cNvSpPr>
            <a:spLocks/>
          </p:cNvSpPr>
          <p:nvPr>
            <p:custDataLst>
              <p:tags r:id="rId76"/>
            </p:custDataLst>
          </p:nvPr>
        </p:nvSpPr>
        <p:spPr bwMode="auto">
          <a:xfrm>
            <a:off x="70802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5BC334-CF49-4730-8117-806B396043F4}"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626058ED-FD26-2E37-A7A8-0B7CBFD85753}"/>
              </a:ext>
            </a:extLst>
          </p:cNvPr>
          <p:cNvSpPr>
            <a:spLocks/>
          </p:cNvSpPr>
          <p:nvPr>
            <p:custDataLst>
              <p:tags r:id="rId77"/>
            </p:custDataLst>
          </p:nvPr>
        </p:nvSpPr>
        <p:spPr bwMode="auto">
          <a:xfrm>
            <a:off x="73644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FEF28F-6191-4669-8509-48CB577BC294}"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D2D0A26F-54D5-B6FD-263B-4170030BCD31}"/>
              </a:ext>
            </a:extLst>
          </p:cNvPr>
          <p:cNvSpPr>
            <a:spLocks/>
          </p:cNvSpPr>
          <p:nvPr>
            <p:custDataLst>
              <p:tags r:id="rId78"/>
            </p:custDataLst>
          </p:nvPr>
        </p:nvSpPr>
        <p:spPr bwMode="auto">
          <a:xfrm>
            <a:off x="76501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A6D9B0-17A9-40EA-96C7-D72C0DA352FB}"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33008107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ja-JP" altLang="en-US" noProof="1"/>
              <a:t>ケニア/政策動向</a:t>
            </a:r>
            <a:endParaRPr kumimoji="1" lang="ja-JP" altLang="en-US"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noProof="1"/>
              <a:t>ケニアの医療課題に対処するための主要政策とプログラムのリスト(2/2)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nvGraphicFramePr>
        <p:xfrm>
          <a:off x="208939" y="1648294"/>
          <a:ext cx="9505054" cy="43069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noProof="1">
                          <a:latin typeface="+mj-ea"/>
                          <a:ea typeface="+mj-ea"/>
                        </a:rPr>
                        <a:t>ケニア保健財政戦略</a:t>
                      </a:r>
                    </a:p>
                    <a:p>
                      <a:pPr algn="ctr"/>
                      <a:r>
                        <a:rPr kumimoji="1" lang="en-IN" altLang="ja-JP" sz="1000" b="1" noProof="1">
                          <a:latin typeface="+mj-ea"/>
                          <a:ea typeface="+mj-ea"/>
                        </a:rPr>
                        <a:t>(Kenya Health Financing Strategy)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2020-2030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本政策は、保健と財政的保護のための持続可能な財政の青写真と、適切、効率的かつ公平な保健財政システムを提供するために策定された。</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目標:すべてのケニア人が必要とする基本的な保健サービスへのアクセスを保証する形で、保健サービスの資金調達における妥当性、効率性、公平性を確保する。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この戦略の目標は以下のとおりである。</a:t>
                      </a:r>
                    </a:p>
                    <a:p>
                      <a:pPr marL="271463" indent="-93663">
                        <a:spcBef>
                          <a:spcPts val="100"/>
                        </a:spcBef>
                        <a:spcAft>
                          <a:spcPts val="100"/>
                        </a:spcAft>
                        <a:buFont typeface="Arial" panose="020B0604020202020204" pitchFamily="34" charset="0"/>
                        <a:buChar char="•"/>
                      </a:pPr>
                      <a:r>
                        <a:rPr kumimoji="1" lang="en-US" altLang="ja-JP" sz="1000" noProof="1">
                          <a:latin typeface="+mj-ea"/>
                          <a:ea typeface="+mj-ea"/>
                        </a:rPr>
                        <a:t>ケニアの人々が必要とする基本的な保健サービスを提供するために必要な資源を動員する。</a:t>
                      </a:r>
                    </a:p>
                    <a:p>
                      <a:pPr marL="271463" indent="-93663">
                        <a:spcBef>
                          <a:spcPts val="100"/>
                        </a:spcBef>
                        <a:spcAft>
                          <a:spcPts val="100"/>
                        </a:spcAft>
                        <a:buFont typeface="Arial" panose="020B0604020202020204" pitchFamily="34" charset="0"/>
                        <a:buChar char="•"/>
                      </a:pPr>
                      <a:r>
                        <a:rPr kumimoji="1" lang="en-US" altLang="ja-JP" sz="1000" noProof="1">
                          <a:latin typeface="+mj-ea"/>
                          <a:ea typeface="+mj-ea"/>
                        </a:rPr>
                        <a:t>利用可能な保健資源の管理と利用において、効率性と金銭的価値を最大化する。</a:t>
                      </a:r>
                    </a:p>
                    <a:p>
                      <a:pPr marL="271463" indent="-93663">
                        <a:spcBef>
                          <a:spcPts val="100"/>
                        </a:spcBef>
                        <a:spcAft>
                          <a:spcPts val="100"/>
                        </a:spcAft>
                        <a:buFont typeface="Arial" panose="020B0604020202020204" pitchFamily="34" charset="0"/>
                        <a:buChar char="•"/>
                      </a:pPr>
                      <a:r>
                        <a:rPr kumimoji="1" lang="en-US" altLang="ja-JP" sz="1000" noProof="1">
                          <a:latin typeface="+mj-ea"/>
                          <a:ea typeface="+mj-ea"/>
                        </a:rPr>
                        <a:t>保健資金の動員と配分における公平性を確保し、使用の公平性を保証する。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en-US" altLang="ja-JP" sz="1000" b="1" noProof="1">
                          <a:latin typeface="+mj-ea"/>
                          <a:ea typeface="+mj-ea"/>
                        </a:rPr>
                        <a:t>非感染性疾患の予防と管理のための国家戦略計画</a:t>
                      </a:r>
                    </a:p>
                    <a:p>
                      <a:pPr algn="ctr"/>
                      <a:r>
                        <a:rPr kumimoji="1" lang="en-US" altLang="ja-JP" sz="1000" b="1" noProof="1">
                          <a:latin typeface="+mj-ea"/>
                          <a:ea typeface="+mj-ea"/>
                        </a:rPr>
                        <a:t>(National Strategic Plan for the prevention and control of non – communicable diseases)</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2021-2025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この計画は、心血管疾患、糖尿病、がん、慢性呼吸器疾患、メンタルヘルス疾患、外傷、異常ヘモグロビン症、その他の慢性疾患を含む非感染性疾患 (NCD) の負担の増大に対する多分野にわたる包括的な対応の指針として策定された。</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ビジョン:予防可能なNCDの負担から解放された国</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目標:2025年までに非感染性疾患による早期死亡率を1/3削減する。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この計画の目標は以下のとおりである。</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あらゆるレベルでNCDの予防と対応のために、セクター別および多セクター別の調整、リーダーシップ、ガバナンスを強化する。</a:t>
                      </a:r>
                      <a:r>
                        <a:rPr kumimoji="1" lang="en-US" altLang="ja-JP" sz="1000" kern="1200" dirty="0">
                          <a:solidFill>
                            <a:schemeClr val="dk1"/>
                          </a:solidFill>
                          <a:latin typeface="+mj-ea"/>
                          <a:ea typeface="+mj-ea"/>
                          <a:cs typeface="+mn-cs"/>
                        </a:rPr>
                        <a:t> </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多セクター介入の強化を通じて、修正可能なリスク因子への曝露を減らす。</a:t>
                      </a:r>
                      <a:r>
                        <a:rPr kumimoji="1" lang="en-US" altLang="ja-JP" sz="1000" kern="1200" dirty="0">
                          <a:solidFill>
                            <a:schemeClr val="dk1"/>
                          </a:solidFill>
                          <a:latin typeface="+mj-ea"/>
                          <a:ea typeface="+mj-ea"/>
                          <a:cs typeface="+mn-cs"/>
                        </a:rPr>
                        <a:t> </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生涯にわたって、公平で、質が高く、アクセスしやすく、手頃な価格で、迅速で、持続可能なNCD管理を提供するための保健システムを強化する。</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国、郡、コミュニティレベルでのアドボカシー、コミュニケーション、社会動員を強化する。</a:t>
                      </a:r>
                      <a:r>
                        <a:rPr kumimoji="1" lang="en-US" altLang="ja-JP" sz="1000" kern="1200" dirty="0">
                          <a:solidFill>
                            <a:schemeClr val="dk1"/>
                          </a:solidFill>
                          <a:latin typeface="+mj-ea"/>
                          <a:ea typeface="+mj-ea"/>
                          <a:cs typeface="+mn-cs"/>
                        </a:rPr>
                        <a:t> </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NCD研究を促進し、NCDのサーベイランス、モニタリング、評価を強化して、意思決定と保健計画に情報を提供する。</a:t>
                      </a:r>
                      <a:r>
                        <a:rPr kumimoji="1" lang="en-US" altLang="ja-JP" sz="1000" kern="1200" dirty="0">
                          <a:solidFill>
                            <a:schemeClr val="dk1"/>
                          </a:solidFill>
                          <a:latin typeface="+mj-ea"/>
                          <a:ea typeface="+mj-ea"/>
                          <a:cs typeface="+mn-cs"/>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保健省、国際がん対策パートナーシップ (ICCP)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ケニア保健財政戦略は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資源の動員とプールの改善を通じて、公平で持続可能な保健財政を強化する。一方、NCDの予防と管理のためのケニア国家戦略計画は、多分野にわたる予防、早期発見、治療、保健システムの能力を強化する。</a:t>
            </a:r>
          </a:p>
        </p:txBody>
      </p:sp>
    </p:spTree>
    <p:extLst>
      <p:ext uri="{BB962C8B-B14F-4D97-AF65-F5344CB8AC3E}">
        <p14:creationId xmlns:p14="http://schemas.microsoft.com/office/powerpoint/2010/main" val="1455274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893746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053732"/>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政府予算総額は年々増加しており、保健省に割り当てられた予算は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億ケニアシリングから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億ケニアシリングに増加した。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4" name="直線コネクタ 22"/>
          <p:cNvCxnSpPr/>
          <p:nvPr/>
        </p:nvCxnSpPr>
        <p:spPr>
          <a:xfrm>
            <a:off x="361598" y="1977659"/>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697863"/>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392866" y="2080063"/>
            <a:ext cx="99100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（十億ケニアシリング）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Chart 4">
            <a:extLst>
              <a:ext uri="{FF2B5EF4-FFF2-40B4-BE49-F238E27FC236}">
                <a16:creationId xmlns:a16="http://schemas.microsoft.com/office/drawing/2014/main" id="{E52C146E-287C-FFB5-0FFE-76C6EECF14E5}"/>
              </a:ext>
            </a:extLst>
          </p:cNvPr>
          <p:cNvGraphicFramePr/>
          <p:nvPr>
            <p:custDataLst>
              <p:tags r:id="rId3"/>
            </p:custDataLst>
            <p:extLst>
              <p:ext uri="{D42A27DB-BD31-4B8C-83A1-F6EECF244321}">
                <p14:modId xmlns:p14="http://schemas.microsoft.com/office/powerpoint/2010/main" val="4195074819"/>
              </p:ext>
            </p:extLst>
          </p:nvPr>
        </p:nvGraphicFramePr>
        <p:xfrm>
          <a:off x="704528" y="2369082"/>
          <a:ext cx="7704460" cy="3815421"/>
        </p:xfrm>
        <a:graphic>
          <a:graphicData uri="http://schemas.openxmlformats.org/drawingml/2006/chart">
            <c:chart xmlns:c="http://schemas.openxmlformats.org/drawingml/2006/chart" xmlns:r="http://schemas.openxmlformats.org/officeDocument/2006/relationships" r:id="rId7"/>
          </a:graphicData>
        </a:graphic>
      </p:graphicFrame>
      <p:sp>
        <p:nvSpPr>
          <p:cNvPr id="7" name="正方形/長方形 11">
            <a:extLst>
              <a:ext uri="{FF2B5EF4-FFF2-40B4-BE49-F238E27FC236}">
                <a16:creationId xmlns:a16="http://schemas.microsoft.com/office/drawing/2014/main" id="{A8613DDF-454E-653B-53D8-7FCBB4BDFDD7}"/>
              </a:ext>
            </a:extLst>
          </p:cNvPr>
          <p:cNvSpPr/>
          <p:nvPr/>
        </p:nvSpPr>
        <p:spPr>
          <a:xfrm>
            <a:off x="8697416" y="2034848"/>
            <a:ext cx="1065694" cy="240066"/>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en-US" altLang="ja-JP"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政府予算総額</a:t>
            </a:r>
            <a:endPar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11">
            <a:extLst>
              <a:ext uri="{FF2B5EF4-FFF2-40B4-BE49-F238E27FC236}">
                <a16:creationId xmlns:a16="http://schemas.microsoft.com/office/drawing/2014/main" id="{F310DAD2-5D7F-9C9B-B7A4-2128C9971B61}"/>
              </a:ext>
            </a:extLst>
          </p:cNvPr>
          <p:cNvSpPr/>
          <p:nvPr/>
        </p:nvSpPr>
        <p:spPr>
          <a:xfrm>
            <a:off x="8697416" y="4037183"/>
            <a:ext cx="1065694" cy="387798"/>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その他の部門に</a:t>
            </a:r>
            <a:br>
              <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充てられる予算</a:t>
            </a:r>
            <a:endPar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11">
            <a:extLst>
              <a:ext uri="{FF2B5EF4-FFF2-40B4-BE49-F238E27FC236}">
                <a16:creationId xmlns:a16="http://schemas.microsoft.com/office/drawing/2014/main" id="{AA582E51-536B-747C-2305-CD3BBD381D7C}"/>
              </a:ext>
            </a:extLst>
          </p:cNvPr>
          <p:cNvSpPr/>
          <p:nvPr/>
        </p:nvSpPr>
        <p:spPr>
          <a:xfrm>
            <a:off x="8697416" y="5796706"/>
            <a:ext cx="1065694" cy="387798"/>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保健省に</a:t>
            </a:r>
            <a:br>
              <a:rPr kumimoji="1" lang="en-US" altLang="ja-JP"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充てられる予算</a:t>
            </a:r>
            <a:endPar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15">
            <a:extLst>
              <a:ext uri="{FF2B5EF4-FFF2-40B4-BE49-F238E27FC236}">
                <a16:creationId xmlns:a16="http://schemas.microsoft.com/office/drawing/2014/main" id="{DEF5892E-73E4-14D3-9F58-5AB3F50894D7}"/>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2" name="TextBox 11">
            <a:extLst>
              <a:ext uri="{FF2B5EF4-FFF2-40B4-BE49-F238E27FC236}">
                <a16:creationId xmlns:a16="http://schemas.microsoft.com/office/drawing/2014/main" id="{A9BEF4FF-1AFD-5DDF-3E1C-99817E091866}"/>
              </a:ext>
            </a:extLst>
          </p:cNvPr>
          <p:cNvSpPr txBox="1"/>
          <p:nvPr/>
        </p:nvSpPr>
        <p:spPr>
          <a:xfrm>
            <a:off x="1568624"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2019-20</a:t>
            </a:r>
          </a:p>
        </p:txBody>
      </p:sp>
      <p:sp>
        <p:nvSpPr>
          <p:cNvPr id="13" name="TextBox 12">
            <a:extLst>
              <a:ext uri="{FF2B5EF4-FFF2-40B4-BE49-F238E27FC236}">
                <a16:creationId xmlns:a16="http://schemas.microsoft.com/office/drawing/2014/main" id="{AA9B4BA7-4B93-A3A7-11DC-658E053FBEBC}"/>
              </a:ext>
            </a:extLst>
          </p:cNvPr>
          <p:cNvSpPr txBox="1"/>
          <p:nvPr/>
        </p:nvSpPr>
        <p:spPr>
          <a:xfrm>
            <a:off x="2679676"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2020-21</a:t>
            </a:r>
          </a:p>
        </p:txBody>
      </p:sp>
      <p:sp>
        <p:nvSpPr>
          <p:cNvPr id="14" name="TextBox 13">
            <a:extLst>
              <a:ext uri="{FF2B5EF4-FFF2-40B4-BE49-F238E27FC236}">
                <a16:creationId xmlns:a16="http://schemas.microsoft.com/office/drawing/2014/main" id="{8133A1DB-A939-D4CD-FAB1-01E415AB3653}"/>
              </a:ext>
            </a:extLst>
          </p:cNvPr>
          <p:cNvSpPr txBox="1"/>
          <p:nvPr/>
        </p:nvSpPr>
        <p:spPr>
          <a:xfrm>
            <a:off x="3907861"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2021-22</a:t>
            </a:r>
          </a:p>
        </p:txBody>
      </p:sp>
      <p:sp>
        <p:nvSpPr>
          <p:cNvPr id="15" name="TextBox 14">
            <a:extLst>
              <a:ext uri="{FF2B5EF4-FFF2-40B4-BE49-F238E27FC236}">
                <a16:creationId xmlns:a16="http://schemas.microsoft.com/office/drawing/2014/main" id="{2E2B98DE-45D2-E3A2-1285-DE5E0A1A6A65}"/>
              </a:ext>
            </a:extLst>
          </p:cNvPr>
          <p:cNvSpPr txBox="1"/>
          <p:nvPr/>
        </p:nvSpPr>
        <p:spPr>
          <a:xfrm>
            <a:off x="5074453"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2022-23</a:t>
            </a:r>
          </a:p>
        </p:txBody>
      </p:sp>
      <p:sp>
        <p:nvSpPr>
          <p:cNvPr id="16" name="TextBox 15">
            <a:extLst>
              <a:ext uri="{FF2B5EF4-FFF2-40B4-BE49-F238E27FC236}">
                <a16:creationId xmlns:a16="http://schemas.microsoft.com/office/drawing/2014/main" id="{10A8B1F8-7CBA-1ED1-4C8D-3442514E82CB}"/>
              </a:ext>
            </a:extLst>
          </p:cNvPr>
          <p:cNvSpPr txBox="1"/>
          <p:nvPr/>
        </p:nvSpPr>
        <p:spPr>
          <a:xfrm>
            <a:off x="6251256"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2022-23</a:t>
            </a:r>
          </a:p>
        </p:txBody>
      </p:sp>
      <p:sp>
        <p:nvSpPr>
          <p:cNvPr id="17" name="TextBox 16">
            <a:extLst>
              <a:ext uri="{FF2B5EF4-FFF2-40B4-BE49-F238E27FC236}">
                <a16:creationId xmlns:a16="http://schemas.microsoft.com/office/drawing/2014/main" id="{114249AE-668D-3B15-2080-F4A73DF5B063}"/>
              </a:ext>
            </a:extLst>
          </p:cNvPr>
          <p:cNvSpPr txBox="1"/>
          <p:nvPr/>
        </p:nvSpPr>
        <p:spPr>
          <a:xfrm>
            <a:off x="7456609"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2023-24</a:t>
            </a:r>
          </a:p>
        </p:txBody>
      </p:sp>
    </p:spTree>
    <p:extLst>
      <p:ext uri="{BB962C8B-B14F-4D97-AF65-F5344CB8AC3E}">
        <p14:creationId xmlns:p14="http://schemas.microsoft.com/office/powerpoint/2010/main" val="3439596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ケニア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68736608"/>
              </p:ext>
            </p:extLst>
          </p:nvPr>
        </p:nvGraphicFramePr>
        <p:xfrm>
          <a:off x="200472" y="2204865"/>
          <a:ext cx="9504000" cy="429377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オンゲリ外相、ムルギ特別プログラム相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ムワゾ観光相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カマール科学技術高等教育相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ギタエ財務相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マレンデ国民議会議長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3261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ルト副大統領、モハメド産業化企業開発長官、カマウ運輸インフラ長官、チルチル・エネルギー石油長官、キタニー副大統領首席補佐官、コスケイ農業水産畜産長官、カイメニ教育・科学技術長官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阿部外務大臣政務官、茂木経済産業大臣、参議院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調査団、河井衆議院議員</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総理特使</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チルチル・エネルギー石油長官、コスケイ農業水産畜産長官、ムワゾ観光長官、カイメニ教育・科学技術長官、カマウ運輸・インフラ長官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石原外務大臣政務官、江藤農林水産副大臣、牧原環境大臣政務官、北川環境副大臣、野上国土交通副大臣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261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ケニヤッタ大統領、アミナ外務・国際貿易長官、カマウ運輸インフラ長官、ロティチ財務長官、エスロ上院議長、アダン産業化・企業開発庁長官、ケニヤッタ大統領夫人、マチャリア保健長官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林経済産業大臣、山田外務大臣政務官、佐藤農林水産大臣政務官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三原衆議院議員、山際衆議院議員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ムトゥリ国民議会議長（下院議長）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安倍総理大臣、岸田外務大臣、塩崎厚労大臣他、河井総理補佐官（３回）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アミナ外務長官、マイル保健長官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義家文科副大臣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河井衆議院議員（総理特使）</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アミナ教育長官、ジュマ外務長官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佐藤外務副大臣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江島参議院議員、酒井参議院議員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ケニヤッタ大統領（２回）、ジュマ外務長官、マチャリア運輸長官、マゴハ教育長官、ヤタニ財務長官代行他、アミナ・スポーツ文化遺産長官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大塚国土交通副大臣、左藤内閣府副大臣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御法川国土交通副大臣、石原環境副大臣、伊藤衆議院議員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鈴木外務副大臣、細田経産副大臣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牧原衆議院議員（総理特使）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10484980"/>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ミアノ投資貿易産業長官　（</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貿易大臣会合）</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56295833"/>
                  </a:ext>
                </a:extLst>
              </a:tr>
              <a:tr h="200390">
                <a:tc>
                  <a:txBody>
                    <a:bodyPr/>
                    <a:lstStyle/>
                    <a:p>
                      <a:pPr marL="0" algn="ctr" defTabSz="914400" rtl="0" eaLnBrk="1" fontAlgn="ctr" latinLnBrk="0" hangingPunct="0"/>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ルト大統領　（公式実務訪問賓客）、ムダバディ内閣筆頭長官兼外務・ディアスポラ担当長（</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閣僚会合）</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國場国土交通副大臣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947060225"/>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月、岸田内閣総理大臣とケニヤッタ大統領の電話会談が行われ、ウクライナ情勢に対して緊密に連携して対応していくこと、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TICAD8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の成功に向けた協力を強化することを確認した。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月にはルト大統領が日本を訪問し、岸田内閣総理大臣と会談した。両国の防衛当局は国連平和維持活動（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PKO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）等を念頭に防衛協力関係をうたう文書に署名した。防衛協力に関する文書を交わすのはアフリカ諸国の中でケニアが初めてである。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 https://www.mofa.go.jp/mofaj/area/kenya/visit/index.html</a:t>
            </a:r>
            <a:r>
              <a:rPr lang="ja-JP" altLang="en-US" sz="800" dirty="0"/>
              <a:t>）</a:t>
            </a:r>
          </a:p>
        </p:txBody>
      </p:sp>
      <p:grpSp>
        <p:nvGrpSpPr>
          <p:cNvPr id="12" name="グループ化 11"/>
          <p:cNvGrpSpPr/>
          <p:nvPr/>
        </p:nvGrpSpPr>
        <p:grpSpPr>
          <a:xfrm>
            <a:off x="920552" y="2636912"/>
            <a:ext cx="7992888"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850168099"/>
              </p:ext>
            </p:extLst>
          </p:nvPr>
        </p:nvGraphicFramePr>
        <p:xfrm>
          <a:off x="920552" y="3010016"/>
          <a:ext cx="7992888" cy="2806320"/>
        </p:xfrm>
        <a:graphic>
          <a:graphicData uri="http://schemas.openxmlformats.org/drawingml/2006/table">
            <a:tbl>
              <a:tblPr firstRow="1" bandRow="1">
                <a:tableStyleId>{5C22544A-7EE6-4342-B048-85BDC9FD1C3A}</a:tableStyleId>
              </a:tblPr>
              <a:tblGrid>
                <a:gridCol w="521217">
                  <a:extLst>
                    <a:ext uri="{9D8B030D-6E8A-4147-A177-3AD203B41FA5}">
                      <a16:colId xmlns:a16="http://schemas.microsoft.com/office/drawing/2014/main" val="20000"/>
                    </a:ext>
                  </a:extLst>
                </a:gridCol>
                <a:gridCol w="1911401">
                  <a:extLst>
                    <a:ext uri="{9D8B030D-6E8A-4147-A177-3AD203B41FA5}">
                      <a16:colId xmlns:a16="http://schemas.microsoft.com/office/drawing/2014/main" val="20001"/>
                    </a:ext>
                  </a:extLst>
                </a:gridCol>
                <a:gridCol w="2345739">
                  <a:extLst>
                    <a:ext uri="{9D8B030D-6E8A-4147-A177-3AD203B41FA5}">
                      <a16:colId xmlns:a16="http://schemas.microsoft.com/office/drawing/2014/main" val="20002"/>
                    </a:ext>
                  </a:extLst>
                </a:gridCol>
                <a:gridCol w="3214531">
                  <a:extLst>
                    <a:ext uri="{9D8B030D-6E8A-4147-A177-3AD203B41FA5}">
                      <a16:colId xmlns:a16="http://schemas.microsoft.com/office/drawing/2014/main" val="20003"/>
                    </a:ext>
                  </a:extLst>
                </a:gridCol>
              </a:tblGrid>
              <a:tr h="0">
                <a:tc>
                  <a:txBody>
                    <a:bodyPr/>
                    <a:lstStyle/>
                    <a:p>
                      <a:pPr algn="ctr" fontAlgn="ctr"/>
                      <a:r>
                        <a:rPr kumimoji="1" lang="en-US" altLang="ja-JP" sz="14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400" b="1" kern="1200" dirty="0">
                        <a:solidFill>
                          <a:schemeClr val="bg1"/>
                        </a:solidFill>
                        <a:latin typeface="+mn-lt"/>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会議</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ニューヨーク（国連総会）</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ウフル・ケニヤッタ大統領他</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安倍内閣総理大臣ケニア訪問</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イタリア（</a:t>
                      </a:r>
                      <a:r>
                        <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ウィリアム・ルト大統領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岸田内閣総理大臣ケニア訪問</a:t>
                      </a:r>
                      <a:endParaRPr kumimoji="1" lang="en-US" altLang="zh-TW"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448232232"/>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ウィリアム・ルト大統領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ルト大統領日本訪問</a:t>
                      </a:r>
                      <a:endParaRPr kumimoji="1" lang="en-US" altLang="zh-TW"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421268361"/>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80166"/>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080579183"/>
              </p:ext>
            </p:extLst>
          </p:nvPr>
        </p:nvGraphicFramePr>
        <p:xfrm>
          <a:off x="198971" y="1731586"/>
          <a:ext cx="9504000" cy="2673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720798">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94421">
                <a:tc>
                  <a:txBody>
                    <a:bodyPr/>
                    <a:lstStyle/>
                    <a:p>
                      <a:pPr algn="ctr" fontAlgn="ctr"/>
                      <a:r>
                        <a:rPr kumimoji="1" lang="en-US" altLang="ja-JP" sz="10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000" b="1" kern="1200" dirty="0">
                        <a:solidFill>
                          <a:schemeClr val="bg1"/>
                        </a:solidFill>
                        <a:latin typeface="+mn-lt"/>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4778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アフリカ官民ミッション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MEJ</a:t>
                      </a:r>
                      <a:endParaRPr kumimoji="1" lang="zh-CN"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サブサハラ・アフリカ地域に おける日本の医療関連製品・サービスのプレ ゼンスの向上と相互理解の促進を目的として、</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ケニアを含むアフリカ３か国から、代表団を日本へ招へいする。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日まで、ケニア共和国、南アフリカ共和国、タンザニア連合共和国から、官民の代表者を招へい。</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日本側からは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社の日本企業の他、多数の政府機関も参加し、シンポジウムの開催、機器展示、病院訪問等の活動を実施。</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11129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ケニア共和国における日本のリハビリテーション導入実証事業</a:t>
                      </a:r>
                      <a:endParaRPr kumimoji="1" lang="ja-JP"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50" dirty="0"/>
                        <a:t>医療法人光心会</a:t>
                      </a:r>
                      <a:endParaRPr kumimoji="1" lang="zh-CN"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日本のリハを周知し、ケニアにおける医療従事者のリハ知識の普及や技術向 上を目的とする。</a:t>
                      </a:r>
                      <a:endParaRPr lang="en-US" altLang="ja-JP" sz="105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医療法人光心会が、現地法人のクリニックにおいて、現地医療機関と協力し、日本の医療機器の紹介、研修および日本のリハ効果を検証する実証事業を実施する。</a:t>
                      </a:r>
                      <a:endParaRPr lang="en-US" altLang="ja-JP" sz="1050" dirty="0"/>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ケニア共和国におけるリハビリテーションおよび医療保険制度の現状および課題の調査。</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ケニヤッタ国立病院とナイロビ大学における座学および実技講習会を実施した他、ケニヤッタ国立病院で高次脳機能障害、脊髄損傷等のテーマ別講習会を実施。</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現地法人のクリニックにおいて、</a:t>
                      </a:r>
                      <a:r>
                        <a:rPr lang="en-US" altLang="ja-JP" sz="1000" dirty="0"/>
                        <a:t>20</a:t>
                      </a:r>
                      <a:r>
                        <a:rPr lang="ja-JP" altLang="en-US" sz="1000" dirty="0"/>
                        <a:t>名を対象にトライアルサービス（患者）</a:t>
                      </a:r>
                      <a:r>
                        <a:rPr lang="en-US" altLang="ja-JP" sz="1000" dirty="0"/>
                        <a:t>..</a:t>
                      </a:r>
                      <a:r>
                        <a:rPr lang="ja-JP" altLang="en-US" sz="1000" dirty="0"/>
                        <a:t>を実施。</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bl>
          </a:graphicData>
        </a:graphic>
      </p:graphicFrame>
      <p:sp>
        <p:nvSpPr>
          <p:cNvPr id="6" name="Rectangle 6">
            <a:extLst>
              <a:ext uri="{FF2B5EF4-FFF2-40B4-BE49-F238E27FC236}">
                <a16:creationId xmlns:a16="http://schemas.microsoft.com/office/drawing/2014/main" id="{05F9C8D0-5A84-B234-C4F1-DCCBB6D58A36}"/>
              </a:ext>
            </a:extLst>
          </p:cNvPr>
          <p:cNvSpPr>
            <a:spLocks noChangeArrowheads="1"/>
          </p:cNvSpPr>
          <p:nvPr/>
        </p:nvSpPr>
        <p:spPr bwMode="auto">
          <a:xfrm>
            <a:off x="200472" y="453547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国際展開推進事業（補助金）</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14">
            <a:extLst>
              <a:ext uri="{FF2B5EF4-FFF2-40B4-BE49-F238E27FC236}">
                <a16:creationId xmlns:a16="http://schemas.microsoft.com/office/drawing/2014/main" id="{D48214A9-23E2-A707-9E29-3EB7F5018CBF}"/>
              </a:ext>
            </a:extLst>
          </p:cNvPr>
          <p:cNvGraphicFramePr>
            <a:graphicFrameLocks noGrp="1"/>
          </p:cNvGraphicFramePr>
          <p:nvPr>
            <p:extLst>
              <p:ext uri="{D42A27DB-BD31-4B8C-83A1-F6EECF244321}">
                <p14:modId xmlns:p14="http://schemas.microsoft.com/office/powerpoint/2010/main" val="445890470"/>
              </p:ext>
            </p:extLst>
          </p:nvPr>
        </p:nvGraphicFramePr>
        <p:xfrm>
          <a:off x="200472" y="4886998"/>
          <a:ext cx="9504000" cy="16756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87231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3959384">
                  <a:extLst>
                    <a:ext uri="{9D8B030D-6E8A-4147-A177-3AD203B41FA5}">
                      <a16:colId xmlns:a16="http://schemas.microsoft.com/office/drawing/2014/main" val="20005"/>
                    </a:ext>
                  </a:extLst>
                </a:gridCol>
              </a:tblGrid>
              <a:tr h="21077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参加団体・協力団体</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44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dirty="0"/>
                        <a:t>2024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ケニアにおけるカテーテル治療の普及とアフリカへの販路拡大</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朝日インテック</a:t>
                      </a:r>
                      <a:br>
                        <a:rPr kumimoji="1" lang="en-US" altLang="ja-JP" sz="1050" kern="1200" dirty="0">
                          <a:solidFill>
                            <a:schemeClr val="dk1"/>
                          </a:solidFill>
                          <a:latin typeface="+mn-lt"/>
                          <a:ea typeface="+mn-ea"/>
                          <a:cs typeface="+mn-cs"/>
                        </a:rPr>
                      </a:br>
                      <a:r>
                        <a:rPr kumimoji="1" lang="ja-JP" altLang="en-US" sz="1050" kern="1200" dirty="0">
                          <a:solidFill>
                            <a:schemeClr val="dk1"/>
                          </a:solidFill>
                          <a:latin typeface="+mn-lt"/>
                          <a:ea typeface="+mn-ea"/>
                          <a:cs typeface="+mn-cs"/>
                        </a:rPr>
                        <a:t>株式会社</a:t>
                      </a:r>
                      <a:endParaRPr kumimoji="1" lang="zh-CN"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Eldoret Hospital</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Kenya</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Eldoret</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ケニア西部の</a:t>
                      </a:r>
                      <a:r>
                        <a:rPr lang="en-US" altLang="ja-JP" sz="1050" dirty="0"/>
                        <a:t>Eldoret Hospital</a:t>
                      </a:r>
                      <a:r>
                        <a:rPr lang="ja-JP" altLang="en-US" sz="1050" dirty="0"/>
                        <a:t>と 共同でカテーテル室を新たに立ち上げ、日本人医師とカテーテル室管理の経験を有するコンサルタントの協力のもと、①カテーテル室を準備・運営する支援、及び、②現地の 医療者を育成する研修を提供する。また、これらの一連の支援（「カテ室立ち上げサポート」及び「医療者育成サービス」）について、有償サービスとして提供することの可能性を確認する。将来的には前述のサービスをケニアの他地域や他のアフリカ諸国の病院に対しても提供する。</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内閣官房健康医療戦略室および厚生労働省とケニア保健省の協力覚書（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b="0" i="0" dirty="0">
                <a:effectLst/>
              </a:rPr>
              <a:t>堀江良一大使とムタヒ・カグウェ保健長官は、日本の内閣官房健康・医療戦略室および厚生労働省とケニア保健省との間のヘルスケアおよび健康分野における協力覚書に署名した。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フリーフォーム 6"/>
          <p:cNvSpPr/>
          <p:nvPr/>
        </p:nvSpPr>
        <p:spPr>
          <a:xfrm>
            <a:off x="4434431"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14903" y="2560779"/>
            <a:ext cx="5098139" cy="307777"/>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400" dirty="0"/>
              <a:t>2021</a:t>
            </a:r>
            <a:r>
              <a:rPr lang="ja-JP" altLang="en-US" sz="1400" dirty="0"/>
              <a:t>年</a:t>
            </a:r>
            <a:r>
              <a:rPr lang="en-US" altLang="ja-JP" sz="1400" dirty="0"/>
              <a:t>7</a:t>
            </a:r>
            <a:r>
              <a:rPr lang="ja-JP" altLang="en-US" sz="1400" dirty="0"/>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0" i="0" dirty="0">
                <a:effectLst/>
              </a:rPr>
              <a:t>堀江良一大使とムタヒ・カグウェ保健長官</a:t>
            </a:r>
            <a:r>
              <a:rPr lang="ja-JP" altLang="en-US" sz="1400" dirty="0"/>
              <a:t>が署名。</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日本国内閣官房健康・医療戦略室および日本国厚生労働省と </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ケニア共和国保健省との間のヘルスケア分野における協力覚書 </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5133799"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269875" algn="just">
              <a:lnSpc>
                <a:spcPct val="114000"/>
              </a:lnSpc>
              <a:spcAft>
                <a:spcPts val="400"/>
              </a:spcAft>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１．趣旨</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日本政府が推進しているアフリカ健康構想を通じ、日・ケニアのヘルスケアと健康分野に おける協力の深化を図り、民間事業の振興を図る。</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２．主な協力分野</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①公衆衛生、②感染性および非感染性疾患、③死亡率および疾病率、④</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の活用、⑤</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⑥人材育成など。</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３．具体的な協力内容、進め方等については、今後、ケニア側と協議。</a:t>
            </a:r>
          </a:p>
        </p:txBody>
      </p:sp>
      <p:sp>
        <p:nvSpPr>
          <p:cNvPr id="66" name="片側の 2 つの角を丸めた四角形 65"/>
          <p:cNvSpPr/>
          <p:nvPr/>
        </p:nvSpPr>
        <p:spPr>
          <a:xfrm>
            <a:off x="5133799"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協力覚書（骨子）</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厚生労働省の主な医療国際化関連事業</a:t>
            </a:r>
          </a:p>
        </p:txBody>
      </p:sp>
      <p:sp>
        <p:nvSpPr>
          <p:cNvPr id="7" name="角丸四角形 6"/>
          <p:cNvSpPr/>
          <p:nvPr/>
        </p:nvSpPr>
        <p:spPr>
          <a:xfrm>
            <a:off x="5961112" y="1571933"/>
            <a:ext cx="3687682" cy="84872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諸外国から医療従事者や保健・医療関係者等を受け入れることを実施。</a:t>
            </a:r>
          </a:p>
        </p:txBody>
      </p:sp>
      <p:sp>
        <p:nvSpPr>
          <p:cNvPr id="10" name="テキスト ボックス 9"/>
          <p:cNvSpPr txBox="1"/>
          <p:nvPr/>
        </p:nvSpPr>
        <p:spPr>
          <a:xfrm>
            <a:off x="200472" y="657638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）ホームページ、各社ホームページ、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461641"/>
            <a:ext cx="0" cy="981927"/>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55901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48382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484552"/>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1948899"/>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1948899"/>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1948875"/>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ケニアを対象とした事業</a:t>
            </a:r>
          </a:p>
        </p:txBody>
      </p:sp>
      <p:sp>
        <p:nvSpPr>
          <p:cNvPr id="32" name="正方形/長方形 31"/>
          <p:cNvSpPr/>
          <p:nvPr/>
        </p:nvSpPr>
        <p:spPr>
          <a:xfrm>
            <a:off x="5247136" y="2066713"/>
            <a:ext cx="996033"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年度時点）</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28266" y="1947615"/>
            <a:ext cx="157094"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7</a:t>
            </a:r>
          </a:p>
        </p:txBody>
      </p:sp>
      <p:graphicFrame>
        <p:nvGraphicFramePr>
          <p:cNvPr id="2" name="表 14">
            <a:extLst>
              <a:ext uri="{FF2B5EF4-FFF2-40B4-BE49-F238E27FC236}">
                <a16:creationId xmlns:a16="http://schemas.microsoft.com/office/drawing/2014/main" id="{2F946DEF-CCDD-515E-1402-593B4E239D26}"/>
              </a:ext>
            </a:extLst>
          </p:cNvPr>
          <p:cNvGraphicFramePr>
            <a:graphicFrameLocks noGrp="1"/>
          </p:cNvGraphicFramePr>
          <p:nvPr>
            <p:extLst>
              <p:ext uri="{D42A27DB-BD31-4B8C-83A1-F6EECF244321}">
                <p14:modId xmlns:p14="http://schemas.microsoft.com/office/powerpoint/2010/main" val="3970661841"/>
              </p:ext>
            </p:extLst>
          </p:nvPr>
        </p:nvGraphicFramePr>
        <p:xfrm>
          <a:off x="196969" y="2553860"/>
          <a:ext cx="9505051" cy="3948572"/>
        </p:xfrm>
        <a:graphic>
          <a:graphicData uri="http://schemas.openxmlformats.org/drawingml/2006/table">
            <a:tbl>
              <a:tblPr firstRow="1" bandRow="1">
                <a:tableStyleId>{5C22544A-7EE6-4342-B048-85BDC9FD1C3A}</a:tableStyleId>
              </a:tblPr>
              <a:tblGrid>
                <a:gridCol w="416895">
                  <a:extLst>
                    <a:ext uri="{9D8B030D-6E8A-4147-A177-3AD203B41FA5}">
                      <a16:colId xmlns:a16="http://schemas.microsoft.com/office/drawing/2014/main" val="20000"/>
                    </a:ext>
                  </a:extLst>
                </a:gridCol>
                <a:gridCol w="52271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5757132">
                  <a:extLst>
                    <a:ext uri="{9D8B030D-6E8A-4147-A177-3AD203B41FA5}">
                      <a16:colId xmlns:a16="http://schemas.microsoft.com/office/drawing/2014/main" val="20005"/>
                    </a:ext>
                  </a:extLst>
                </a:gridCol>
              </a:tblGrid>
              <a:tr h="21383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482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ケニアにおける日本式の安全・安心なカテーテル治療の技術・医療機器及び教育手法の普及</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テルモ株式会社</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日本の技術や関連医療機器、教育法を用いた安全・安心な心臓カテーテル治療（</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）のケニアにおける普及と定着に取り組む。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日本人医師の協力のもと、ケニアの医師に対して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の実践的トレーニングを日本と現地で実施する。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事業終了後も継続したトレーニングが受けられるように、トレーニング方法を現地に定着させて持続できる仕組みづくりを目指す。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794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br>
                        <a:rPr lang="en-US" altLang="ja-JP" sz="1000" dirty="0"/>
                      </a:br>
                      <a:r>
                        <a:rPr lang="en-US" altLang="ja-JP" sz="1000" dirty="0"/>
                        <a:t>2024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ケニアにおける消化器疾患診察の人材育成支援（内視鏡領域）</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オリンパス株式会社</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における消化器疾患の診察水準向上に不可欠な消化器内視鏡に関する教育活動を、新興国医師向けの現地・受入及び遠隔での研修実績が豊富な九州大学病院国際医療部の協力を得て、日本製内視鏡機器が設置されたナイロビ及び周辺カウンティの医療従事者を中心に、産学共同で研修活動を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日本人講師より上部・下部消化管の内視鏡標準観察法～治療までの研修を、座学・臨床指導・実習モデルを用いたハンズオン等で実施する。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2979675683"/>
                  </a:ext>
                </a:extLst>
              </a:tr>
              <a:tr h="51123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エジプト・アラブ共和国及びケニア共和国乳房撮影技術強化事業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国立研究開発法人</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　国立国際医療研究センター病院</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エジプト及びケニアにおいて乳がん死亡率低下のため乳房撮影技術・機器管理に関する技術・知識を向上させること目的に、講義形式にて①乳がん検診制度、②マンモグラフィポジショニングについて、ハンズオン形式にて③マンモグラフィポジショ ニングについての計 </a:t>
                      </a:r>
                      <a:r>
                        <a:rPr lang="en-US" altLang="ja-JP" sz="1000" dirty="0"/>
                        <a:t>3 </a:t>
                      </a:r>
                      <a:r>
                        <a:rPr lang="ja-JP" altLang="en-US" sz="1000" dirty="0"/>
                        <a:t>項目に関する研修を実施。</a:t>
                      </a:r>
                      <a:endParaRPr lang="en-US" altLang="ja-JP" sz="1000" dirty="0"/>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3333478510"/>
                  </a:ext>
                </a:extLst>
              </a:tr>
              <a:tr h="8482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ケニア、ザンビア、タンザニアにおける</a:t>
                      </a:r>
                      <a:r>
                        <a:rPr lang="en-US" altLang="ja-JP" sz="1000" dirty="0"/>
                        <a:t>WHO</a:t>
                      </a:r>
                      <a:r>
                        <a:rPr lang="ja-JP" altLang="en-US" sz="1000" dirty="0"/>
                        <a:t>必須歯科材料を用いた口腔疾患の予防・治療技術の能力強化事業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国立研究開発法人 国立国際医療研究センター 国際医療協力局</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対象国における口腔保健サービスの</a:t>
                      </a:r>
                      <a:r>
                        <a:rPr lang="en-US" altLang="ja-JP" sz="1000" dirty="0"/>
                        <a:t>UHC</a:t>
                      </a:r>
                      <a:r>
                        <a:rPr lang="ja-JP" altLang="en-US" sz="1000" dirty="0"/>
                        <a:t>への統合を促進し、う蝕の有病率の減少に資すると期待される。また、対象国のニーズと日本企業の普及・展開の実施可能性の双方を鑑み、次年度以降の事業展開を模索する事業である。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733315548"/>
                  </a:ext>
                </a:extLst>
              </a:tr>
              <a:tr h="5089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2025</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ケニア共和国及びアフリカ地域乳房撮影技術強化事業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国立研究開発法人 国立国際医療研究センター病院</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新興国医師向けの研修実績が豊富な九州大学病院国際医療部の協力を得て、</a:t>
                      </a:r>
                      <a:r>
                        <a:rPr lang="en-US" altLang="ja-JP" sz="1000" dirty="0"/>
                        <a:t>ODA</a:t>
                      </a:r>
                      <a:r>
                        <a:rPr lang="ja-JP" altLang="en-US" sz="1000" dirty="0"/>
                        <a:t>により日本製内視鏡機器が設置されたナイロビ 及び周辺カウンティの医療従事者を対象に研修活動を実施する。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48818563"/>
                  </a:ext>
                </a:extLst>
              </a:tr>
            </a:tbl>
          </a:graphicData>
        </a:graphic>
      </p:graphicFrame>
    </p:spTree>
    <p:extLst>
      <p:ext uri="{BB962C8B-B14F-4D97-AF65-F5344CB8AC3E}">
        <p14:creationId xmlns:p14="http://schemas.microsoft.com/office/powerpoint/2010/main" val="24836322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63062488473433608860E+00&quot;&gt;&lt;m_msothmcolidx val=&quot;0&quot;/&gt;&lt;m_rgb r=&quot;80&quot; g=&quot;CC&quot; b=&quot;E8&quot;/&gt;&lt;/elem&gt;&lt;elem m_fUsage=&quot;2.52368145097341844973E+00&quot;&gt;&lt;m_msothmcolidx val=&quot;0&quot;/&gt;&lt;m_rgb r=&quot;1F&quot; g=&quot;49&quot; b=&quot;7D&quot;/&gt;&lt;/elem&gt;&lt;elem m_fUsage=&quot;1.64856394015659102337E+00&quot;&gt;&lt;m_msothmcolidx val=&quot;0&quot;/&gt;&lt;m_rgb r=&quot;C0&quot; g=&quot;E6&quot; b=&quot;F4&quot;/&gt;&lt;/elem&gt;&lt;elem m_fUsage=&quot;1.51573289252610887701E+00&quot;&gt;&lt;m_msothmcolidx val=&quot;0&quot;/&gt;&lt;m_rgb r=&quot;33&quot; g=&quot;99&quot; b=&quot;CC&quot;/&gt;&lt;/elem&gt;&lt;elem m_fUsage=&quot;6.56100000000000127542E-01&quot;&gt;&lt;m_msothmcolidx val=&quot;0&quot;/&gt;&lt;m_rgb r=&quot;00&quot; g=&quot;64&quot; b=&quot;C8&quot;/&gt;&lt;/elem&gt;&lt;elem m_fUsage=&quot;1.33027946472911474951E-02&quot;&gt;&lt;m_msothmcolidx val=&quot;0&quot;/&gt;&lt;m_rgb r=&quot;F3&quot; g=&quot;F3&quot; b=&quot;F3&quot;/&gt;&lt;/elem&gt;&lt;elem m_fUsage=&quot;1.19785915786586767695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0y5IrnfcVNi9CE2AVjqza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1.xml><?xml version="1.0" encoding="utf-8"?>
<p:tagLst xmlns:a="http://schemas.openxmlformats.org/drawingml/2006/main" xmlns:r="http://schemas.openxmlformats.org/officeDocument/2006/relationships" xmlns:p="http://schemas.openxmlformats.org/presentationml/2006/main">
  <p:tag name="NAME" val="4. Footno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vJezbJb6uGHNGBqdJhn.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L64j3D3zjcJHNN_nQnZC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pA5ZWvNS65eEQnRfgES7v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uMqJJocSwCin9G0ckGHlZQ"/>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FVV.BpmQcZOaODqAJ3B1w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A4dnQv48b_e67gwrLlBbk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uknDNCt.pr.KDAJFciPdf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IA0DSRtkfxvOPeN..Mu5t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xR0F1.oAhQY6Cz.VHa7L.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zCqoUTgaWhMKj2W8UKdJw"/>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vt3AUb8jUUmb_Srig5noh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Rzeozkr0wX5sQgRa1Q9Q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ULrc33Lxpp8JAldIw07VS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QclIGylSsOKYN15GGJVSa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2CUUWqdAJ8xhZ8vnoZifi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2iyDfVMBfILsNA4Au.YL7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VTkngWUfzaf5z36RKWbGn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iWQloWzy1iRIQnmIIBsIy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BdzJEtMwSQ9XheBilRR_I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nPARTe9MoMzk38R9haJFa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cdtwlHHpeskpa0Hjg5YQh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RrYLNAlxbM1geeYpKRBXR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9SvOIBHN6mzSor9zJG5w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Jnk82fZO0mLcZzq3LolPa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plHRAd6MzAvP8iHcNs8nu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GNTNQMpoJZENDythR7ar9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SxZwZnvnqkHOs1tVz4aZc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TyPEVhDmTjeUS9GXLJbTp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_1Lq5miW9rMfIWQTsCnX4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FPljyHsZ5KKvGq9bEGtSw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wTCmdki08wOjMKfaQzXYp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hn56k2AI1TEafeOeeFKw6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Pwgu82WGUuqU8TkOIAR7g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oW1rnELD4v8bJkWYBohOy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NAME" val="4. Footno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NAME" val="4. Footnote"/>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_TB_w.I3GnoGShOLGVtxw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Xu_DNbWTQ9xY2ARt97sIQ"/>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DsDySZU17hrtau88zWzxX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038hFqn1NC2xSHy8wMl2F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DjfzXkvCfym8_y2bKRJ8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18dzrZU7LVnu0d6QaLw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RkZCuXhA2Wjvts4.XYsQ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53yqNGxDoZgsfzv4Ive9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9090Ih_asOAyr5nbInRZS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1OhtkBr.a1eWYEYhs6nw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HEFY6LOeElbn6.R.zd0x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GzeUG7FNIcQA4_WHphhj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b4R7ch71CXoLItuS_RtW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OAOpnDXYD7tqxKO3z29W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yu7pHIGhF7yyqHpfy4r4l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PPtPBLkTjg9IedlqxTvR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isAmLXuhpnVAcYyuq1KU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MD8XzXJuZfM4FaOne6g9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6NyE5RdepllnBwL.PdcYJ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75Y8KwBsj0TVB5DnvLb4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zq6cQA7zWUdiHyteLEzI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xi8OxK3EMcU9vIR7YOxF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zr7.InpXVvk.luvfTpeu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Zp1mE6DADdngTo0ZCoxY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8D0NKKFMynJ3UpccEllH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FQ628V2m6q9E3N1YxER1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PGLeyP8YL4ogVSL2x2dJ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VXutcQMd0cXOn_TkgOBC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SkaAvojQdNLE6_I28mN3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97XVBv7QO5q5jMyjJomfE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g9lnrnxIRaps1lIIBSzc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_7WETcfi2UQEycTemISG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0JwW39P8Yl8smruNaJyY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yITeX1gfDbMcJrsOC8Sg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M4afPTloG9xeIdytQnL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UiFbp0rt0vRcvlLQUs_8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dysdMfIdfDRPrS3OHdr3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ByOvGZwmBt0NGFiCwUZL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T6JA8iLdRxQTO3Cls_Ass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VyrmOJ.d4r0_UExemAfZv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0KbjKNPg79tpg8QbPi6qZ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wYuszwUo7yo7Fg78OmZf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GmMrrm3dVffbE4mI1Xia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WA_25c5fy.cO4t5dJElf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8lhpwP2j350_UH.hggKD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qjCaSrfhgKaJbp0NRg.1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uYaEmoxpYzY4Jfkno3lB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bH6FQgK4jhDm5fhxvNuZ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2uQfPc26yt2LpzvLmkrn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ZDfx3bS2ieWvvHFM38I3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XlLB1xrdpNibuRLl28Hl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Kuddn3niQBK.xixwpxh3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T9R_cfBhWPGlo7EcFZVF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iTcwGzmuNREP_I3VMCNC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IPfPkWm5HTH2k5jWCC7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9JkdTs1xt4bUwxmmLT7C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iewx3ime3CKRg0VZ0Gfl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YY2pI6u_0lua5Jol.D92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uGlvTaHEOOopuBdwIT77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yZKRtddQqBkpQPCKKR68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1owBXdj.moRoKeAGbIAjc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fRJGXMduLXkPPScPoqrK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zDcCGnHb1X6hSbopuEeO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QnN7Q.dSX4Ua7Z49vN7tW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A1smxFj0vwJwK75YE56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250GwddL7TL7ViI3zdS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fiQz51_3UMpq_MLojPy5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yclPn8gpIZHtNbLff7o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Yk0byKzR3MOdELCRBrMh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OKEPj6yFpH3HVYRTZJwc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Mukj1_kI7EaZYpNHiSD3O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Lk1J4OQAPG4ZrZ6CnLZwv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quKS.FWC2apuaBy6HSTB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mkuEOSoqa6muXOxyvRqr0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lr47a8RFnCZRCsv8J3vg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faK_0SXHbzutSQN5W4Y8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GBBSLVLWZt_DzjCFAtLz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2KJTQEeyD2lsM3jVjdHzM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SONmU2EqHOx3aixif59rE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XD4WknHl10zVPxXAenpD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lDq.VLX8fyvxv5EbUgyw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UTDkI27LA0OSxT2RCwEIV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qGZH.hIrkl1V2JmN8eH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S_C9UTOGcm4BFlmpGCaoO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EdC5NKf6am_4zbnTrkgEP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4X6x5y6Gfnfaf2Jv6gQyL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__HAmLWRXDXMjeHr1oc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lGm76Sasd.3llRqbWsJM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FLNw0TK4jv167swVDVHw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_R20lfvRsObN.rNFtTwL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12E8JiOrGFMOdcr1BR.5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1zGWGzP1tPpjvUvmhvhRe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wDKr9PM7Y4cB0YJVY35ke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ZcROp7S7CdMREFC7XJ6kX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2rYQZ3Vbu_fJ6rkBHOns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yi90r.gsIr0uCiWYF8ru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KPvyr0_dO6SJoAiPqu2J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0PHDJJeGV7XXzfKwKNt9o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7y9xdI48atbSG7iBmm6WA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6_7aYiDirEw2cicB2tAC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x3THbUo3Gk3TUlDwdfgU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anBeSOGpPh4Git1wltW7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kUjBgOXW9MJ_vuufXwuSN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Mtwyr6RENjGz1l7_ORQo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UTitsC2wnr.gd1i76Fox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3g3wlrkx6HCqmd_dYiVn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obT2q6.WsIr_zwEB7Ao1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X5i8WRPBLHLCGAVZ4CxYa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ijMxG9mdZitNJ0_FSz0Y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F._9SlicwLtFYlewxGrI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L7Xpra6i4hC.vtGXQ9K9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Kd0a54LqDNYxEr4b0mGx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e1ROITky2IEbMdfF3VSKV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w_yjDeH_QYUu9NFw8GJb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I94IYiZDI1KBduzZuOro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jVdoxExhquOLKh9nUcZ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0abuDafDtjYbgBmCgs1c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12E4A2Bwixe780BLiz0lJ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RlYzZtCiWDN1gCMa9v8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m2Qe9NdN1clzKR1N51LI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d.9WM5ReJPNLsev_Jw63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KW.1z8wchX5gJQUuXa12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R7Gc0qDSu6ieIYpXLP4ds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oE.HySRRfZVdxgxNfAVh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VZ0fOd7lv.hn4u0wKtu5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4tyt2Ps5rAJ_S.B3nnP8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mbbcQD6_VXhht9fSWK2x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LuZTsg3BkqzZNJYofZce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3kqhVTBC2MvB6OO9vTWK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bq3q_QF8VsEAn7oEym.d3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uDoITRX9FxaFmQOeldvW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prbB0Uii1sLjZ.VQUdh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Bdct97ehyihYZdda0p1fw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lTbWiFp4E_wVMdFbVGP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Z1doQJ38tHl8YALlsUff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4jXjZpwwRdXsvoodsiF6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ktIPBjNWWv8Ok0J.kLL7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rTQmSfWX6jWcFSDayFA5A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vaeWMxk9oTq1U_Nhr.v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KEQo1zsPwDr7_zFXiRXu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dAgjUFonviJUiRkWPAmnB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F_t01ZeDQd5xMrSe.YY_W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tao_LM9XGZXg2i_oi1Jj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jGE2xZRxPk5ztAFzjfRf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lkf5eN8SAzHgdiub9t49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nltgxNQaXUtRlJFxOAKzM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udiW7K4.mSbgFyuCwmnF9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D9sE1Sgg_DT8zrFL4qGI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RiyxYcUnW5a_jTB7.v3.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x.sKeILEiDcJVkzGl1u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JfAUX4AqJwll71qAJ6X9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36SNRDtX5bXkQKr3y5OFx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MhCkaqYGnHJmpCpe3zeu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aBEKWAy8aPUqdskeSMGJ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0tVae_L507VOIIgv8SXV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AHT9E2P5RBOkvX__MjTu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yqlWOSKeep0EOtDXN6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SlsCXeOL1k9Uaw_Itj2xP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uwoQSkJB.WbnuAKDBgzJ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7j7ZCDx5gg.gctQKnqVw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A7SlxAPpg2NKIEhRk5Md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1YyEaSb5yX1_3bH2cUoYz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9HY4LOPUZ.ENiruKxC3XN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EqnG6tXQ2_qlmfW5ZQ9N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2oD13fiiFDDpe.Or5CsZj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3cL46kYm4v.oTXN_9BcHC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dZD8RHCyo36VI4dJMswd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iQ0xFvkkMqk_IU9Zjc_Bj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Vw3l3mcaRtl9cIa0GpnS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3toAoTVcCjs.VWDUR7tZn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Cvgi39vxli1HEbsh7Lyl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FrVeUoSPqTtAkCa8.P_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oBolJThQbEJR7c_ImyK6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SUkt63xaFeKiGHDFKrE38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69xjmWNC8NaypuDKvWL13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L00JKR83oLXsO4PYm2.g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_5wA_hHXsZG7h3eUsgMDL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ikcIk4SaM6Sk5CPAHd8Gn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C3cJMVAyMpXSKLDGOqT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SSqdeJR7frw.e2sjrcPJr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R17YweQhKBM9jxAshVvjB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dlAA011NZh73FcTktBb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9zFSZoCqWoD1Bf_zIq80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xn1zX4kqAX4_S3XJBgq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kWpyfGZvBv5lZQagPHN4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0fJpgehCg9zzTKlQK6J_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zZmHEcpsT1Dx1pzKQEoR6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cO36B6Pxg0ELz9.9K9yuk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daZMrbS9Wah2yqtQx6B4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KS4TWUcfiTEu.PSv_8Jr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Q3.sO_rDRuAuRTqAtfl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PsMqvT22Rg7qc63Vx5yu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GbOLJ9qVBX_KUzOSqgkV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JmCnihadtVawCHr6aBzFo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nlX1vHseIe1M2yL21aSq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6sy8aLhAuzcYfvv5922m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2Mr9kaZbMY_vmj4mQBb.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61ZkXjYiOe2cX0xLsk4q5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qtyloiBeFDlEZP7smrr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3EF2FO4R870OC8Bz0sx3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PDj0BNKpNbav3RdW90jX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py7TDRJy593au_nML8eW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GQvksiBji0BIbnju6eRrr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qSNzqW3AtETPOVv9sur_c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cFCzbZ3Gd.VSZFuOrhMz6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0l8dZqt.gcUa90000_zNx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vY6VfBfsbo0oKwhP9nVdD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tty3HaN8mSQWy3c6s06Z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MwMCmlN73gmplXPhnfSw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V.zrPYWO3Pd2FYm_FC9_p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8Y4B4qt8mQFIVhObjjff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PCMUU0a7H_BQAqwC.JP1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cp_E7eeyudcITZ_j..v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CCXOpVWt.6mthtFjUyjL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S8zw9UErDV8MteTR1Enw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vXJhZBxXH1DPUcU3h3eze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_u0VQOxB4KNQq31yUaQCg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PnQVsMwLAv25hRGs0eBTy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WKY__adBnGXjWRHntj_t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74JMiON_Y3.Eq3.KOaYD0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442ILjYm2GhNp15WknWl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Tdq5wIQWp9DCXlm1jGQc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8vctndgyRGQKdE.S.MLq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mtG5oCdSxo0npsuwkDDo5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2Q9LkiGOVe5TfQcymv7w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x_WBneoOoEnH7WQjK51W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AxBGVkmIhHnPHzdDiPPX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N4DXpU4M_GVVPPD8oB7Ei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eiVMxuGQrEnbr0n7lOfoT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iNVvfSOxcbxkStrvlLAd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ERcPdbnHSKZ21uRoq9XZH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qHEpGtUfoO.mc_oz59MTV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TXwNjROajSAibv2xKYm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EU_huXLYlvqMmV9XKsJl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NGXag8WNczA1DUNhxptgM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OyHP_0TVKq6F9NBzMM7NO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mpjwhvoEIkrQtEITH4Tn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l2PEWsX2NiDfOiGmy51D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37VTi0hi4V9pLbGLm17bz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fQDe4dZ23Itx394JwAe7_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nemsc2YsbGh7YBYYwGuc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SlePqOnQ1WRECFk6NBvRb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cZyMyhpVg1naQC0KAdG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l2kznXvLE8DG0aseYFDS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i6JIbHbxyldi00SweGid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yvNviG2AFvsESmnEPVW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8jC83d59i1LvdBZOgiQbD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GfJhhATF78RZMIvN_oBoG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zxsvbLCxqZsGs.3Il2hkp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0y0Bsl535M8AWzS9BQWyW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rM.QektrRqaigA1buXpn8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YXgniRNZDF9X1ar2Fj_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KGIBIlj0hzTzu9Gpk6lN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MUNe4fBnzwc1CuOsAd9t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RuCNzJBHyKfJTAHtLT4nR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9IVpR.17rO29bRteOHcpN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f45E3NzIFaJq9xkXaDxVj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amg_pJ3NzDlnE3N7Pg9Yb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rl_O.h_BStOEiTKynypZ_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n1.5m12tCM20u7c3_z65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DTZtrUZrGSOBHitYP8SC2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ILmS35K7RPNEzaxsUcmBM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ZdoDL5R8Rnz2azI5cM6gl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SWYM5gIlWlZUuFGOFt7E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Vby7PJVY7wzjKw.6TBtvN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i6pm2eSTmHBf6.6K75xLX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d7W_bL8A.Lnv.TXNvmQ8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XmPx4zjjC3F_UruVa93p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09Ip_bzBMVqLvqnLvIidV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TUZpZYGCYe5u4jNvAqqbm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Bll6YABo1ILvK6JOIe7T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9E64J0G0MI20ZmSFcRI2I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PSrTNb5WdrcwOfW.9tlm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wvafTpNdp63GsW.2Fk8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UjKv4fKdf_mRi7p.r0Iw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Y6NUaPK5uC5T4luDJoSGx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zfxtwq2D51hhwJ81peXd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bEGd9oOdXB_Xyq5A_pxL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_jbxyklFfdYEAhvufbQ9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XQNkZUcM1kGkYUXT1_uW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JzM0.9EH.xSIIMEpkaXd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m6NBdedfhOpIaWqLe.oR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ujUSS8Ac.S1tAP63r7sf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aBahS86anBbVzWW3i4OA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IG7rfLs1n4kJlcqOikaP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0kraXtc3zXyp10Dl4O39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rZ4cbyPmyyzl.h5vr42B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eyxzB_FdN5lipDd1YWI9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xO2R1nuw3mEWxzYcysi.f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taYdZHa4ijc2yPQyWQzD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Bd4Nno8SlY.FX3GJF9hTP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_hEU9.rmVSCkm.cXvvcAQ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L0ZeCFFfe34JTYiUrgOY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C9e206G2DCxNz1vEcoku_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aouxd0SWO8cYFImRGJ88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_nyOZhHitfKnP8fI4Vr9F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4Vgy0SCX1MWklPFC1oHEF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FGP1J6w6ow6JztSgRQhr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gc87YRKOSAgtgZ4OZ2ve6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xjesa5osOgDnZe4n_NzhK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W0hwxivBXfljBO_7zLFZ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Z7GK96CkrDdNv7TbYY9y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ZhrZEfpjSYwtvBD8N2ZrA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UmaZkkusY9Nb_U0_12vx4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4wBzf9w_f2JWhdPfi9vf5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xPa_6KrJQwPfZ2XT6aMQ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f0_hnWDv0JLXGiy8r.qu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R9Ksxji6fEnaQ2J1aIxM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gGs23kJ9F.HWZe9PVDvm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zVC5H2IH1AkQVWxh38f_9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R6AdGYIMy01U7SJXpgFFW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UmzP60K7pxb3vJWXOS4U9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aS8oxwJ45Ua.ZMzVz3bR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2R3ksDH70zd.PHQ40uZmA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xMsBUnZaOJKVFr13tHq_S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rR4mbaoMAs5Zl.iAtHA2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WwzWyzgyEPvmqleOBboa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ueM84gFwOsiYv_vdN.RIQ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CrbcJG3kklH5EgBZrmzNE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BGtgRByvP9W1QgSFSwY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fqx_he.JW.TfP7JG37OyL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r1VF2aoLuSUKW6PqdN72b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i6mbxaiKql7vy.Ihza8dw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pluM1PUAIJhrA4Iin5p6U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ttu.BjidTfCeEGYvEGFQ9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45opPaU2Abvs3JNIYu5Z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TquZUq2I9PTYX0oW_vGX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SPFnPRQrbsUN1oBs8d3aM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OdiwTS7UGaHkADTM_9iYS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NvTHJwvd4lIRlUHWKQ4uZ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_vsqOlUmOuhq7Vz.elgvE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3TxayV.dm6Fm1QR31.bkk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ybbXZRHhsMhFTYWDy9_g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doHixesjhRFK75NxnjeIi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Ix7niKXVlR7VjT_KX5IrS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GIy2X1JHyyFNNofidJRSe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25W6hrXRQFuUHOy3z_w9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HYd8JAOBlX3xE5eu7HXR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CfEPzPc1asgFzL4URhdKW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cb.zPF7dCmrYACISKt_D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MA_tCra7dIJ9Miu9yp1c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C04i1SgaUuz4wKx.BZfGI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QXtwWBWFMQESjtQr0jbe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k9YVkBCy45CJyY680lX9H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xadxLu09FW4aS4Tk2Qir4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47z0kqY04zKEZWdfDazJK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pLGt4hTFnQwSDUaYD1.D5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eoljo_PnsqyMN45GJ88d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tGwRosV5OP4iJq6_l3_eJ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84p36ltbSSRAaB0OxwFaU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IaNzRweA81ISpv394_cAD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TvWhAt7AMa61mIHSSZWf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teDC.P0thODMyvdzWxHQ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WIphYL.0dl7XX3YSLtJP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d5sLcgIIj.e366ED.3rO_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py_3o_9vaKJTQL_IMPzb8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d4PjtbXThmyCXg6uem4eb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10XLwJBmefdb.qGsz8Iu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hP_9hn_j0q01oDwNG7m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VxmUlhB4JVCkHkCOqJ50K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e7b0EvIyp_CcAnTBQH2r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0i68x7FZCLMlgZY_Lenvh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W0FaCJTC0YnX.VKtW6DF6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OnTVUHo8q2zV8.SSiNJMY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p3pfLpKx7OqQh_A8QPiw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ymh5jaH7H8Bvd.JEz8UTj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i81kLj6FB.zJvvrXCL592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uLa5Zjqg7oZFja8e_h7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hHbQlpWu6yqRrgLEAmb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qZ3mwo8UaDH7xSV.aNpY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afqXDGhD_BiCbHSJQnZbG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5RT4oFcD5zt0uZVAaG9p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YLdeB1rqsSe44HCOXsvW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EDS2s3zzJdfoCVPU1Ygfo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4x82.RDOsSUbKbAuyope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NAME" val="4. Footno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wuQX83mSWNKtntPDukIl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GT3cNOnT.2ZwBOAIg8Ft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F77rqfMFW41AbK3._iwcc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dzphHUarZ3xd_U.JmmSax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Xr9iXygV27tn9BLV_5ju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Icqiusp.dNmCw6T9iTGe4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0L.j0bDIuqvWY1oDA5RO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0LYhdSzWEj78Tta_PX9C9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m2YNGJYQiAWumnUyTGs_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9cmZpyaCTcetuj.bsK2.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gXmOSr8ZhO0BmLn7yhVnX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u9AEkPPCGwpZzgW8xPLV2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KEA5vqRwbgoJwe6f_Igup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weUhdFb2RAzs9RT05zAb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ZdpOGFrj_NyV81Ar4M0Sr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J3DEmcPJzJpyNXQ7nMPt6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TiV9nOn44BIzcho1BGSF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c3MYJfaOHMT.ZS9FWsoNq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ClDFI5OTKsHpU5PNZVH1T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XP4E_CxK4xapze2dHr.P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p6rlFFirbCMe4aD1kTRq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Le9Eh6umzxZSJOUfaYBxE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NNVW_2l9ymLvJASQpi4Ib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4DmO5a0ubesjY3iaasd4o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q.M3PQ4a_IAvQK5.ECy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55DPREkFPUgNX_oKwPFD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NChDo_l4kn6FPkblIvr7d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QajieVUzjSsJyrFb8wGdB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Uq9b.sixv3hwAMd4FMMEg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I.D3Em24OKiKcjyDZC4nC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JIWOBfXcrHCQ2uuqZi_L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CQjPdEFZoPuc8YOCToZc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PndHb8xSgaTZBMWTS14TR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i92bo6Per4.YFYEH9wBmS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NV.7zwjravmBy_iytRQIH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28oAxFMfpi1bG3ku_OrH4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tcUb9IYhRih6.xcqwNEM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36joMyu9NNKFx4zeYNrtw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SlnslY5kxgBp4GMGOooV5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IDBEF.9WxwEHaQvCZ9PNU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pnGvmufhZ67ieZACvLtMv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le.BEpLZfFNXMTCztogbV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fEXn3Ewbny8VJ8NX32Bj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_14nlRrTPlu24LBOGMfNF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aEIg3.nk0eP8EcLUKimJH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VO2uYvM.3c8_WRxppF2Ot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XzlqPr0Oy0lLhP.PHahyT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IO2xDwxm3_WK.t.X9fGQC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aaONCMONI0udbm3hx5GKz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9XbObPNaTef3q6t.uDqnj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ul4RsH.e9tQKJylBUrU6H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uiwYJfhQ6vrIqFxamttb3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4r53exFgAB9sKbeU6Eqcz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TndT6UY6qPuzO3KBODRg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KtD2gYjtHpinqGLsKmG9x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FkIQRu_Qhxn.ja_i3r6Fm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ZHkDSy.PusNmQQaAlRQ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F8OzXDx.XJ_CpFLC4jEjo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819XAbyMg2tA9gxNKfRqU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BWCW5JbvvmybX7nX84ml7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731ZYEENy9pI2YIfgTzAl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uSxzAq7b61m1e3CvT7Yjd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LlMvuSMnBCKt8iui4qopl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SSe7kjYwp4793WNWAkK_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2L95x_Ol9DrF2SXVdLIS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ulonl1c89KVnnt5YcvMTY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Cv2Trw322SPNu.4sA4i7P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PJbGzBk3SG5YnzrvOMbsE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qhSQ2XqYcCfIg4YNwh.ZH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AYA1MrBtacmKG6_s9Uzo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6hLDmsbONjq_UzKvRC3S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d1W6IPCCmBzee7vxashx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KyMQXzCBQ5ZmRKDkmrMm7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UZhvfkp.MvYK9iZPWW3wB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jCiTszPFNnQpvx7o.lZQ1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DK_5Mh0sMA99iPRELenu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XGW3LscsneBlyCVs5JRJk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uyyYf6W3f5tiU.zqWP1eV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KA4p2UAhu4IHXdEhbNrmc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eHTZfdl03H7qxG01F3RoM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_dfhQsq8XThYxXNughhz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zs30qi4eDY3GLyZn0GN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ATqy.dvHHci_9fQsnwyR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JNeGMG4S2SjoqjxhhXfDZ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QDkvWi_5PV_2ZBI79RHVW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Q5tIVMlFdaiOnudJfePB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biG2lR_daDOIcZ9LDlig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Xz.BCj4Vbnzf9Y7BYOseN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lNXKOG.Ae9UrbODWse8T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gMBekKev9BPEP6bkYjVay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W7S54ekkoBeEjB3E0Sew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kScdpM0e7Q0bC5ilAmKC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WoL8mDfTqCrw0e7k7Tej0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B1BZiulq9TOIc3a6KMfEi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booXRZiUrqG8k11XLrR4_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o1QeUpWGijyHQnX8BWFY2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0bER.GjjbPREXoF1Jpb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F3h5QHiKvh1QXqh3S6k.i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86VvO1I_cgws0arwZNkZ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9YtaANrJ9kT0pjMfW7LTb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I1xNvOycCadtFGdT9i.r_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JTVexQz2sd8KKlUm8hrOY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L7MZhmfUbRTTbwa5TI5eu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9UTS6p.sDQgZ6qHjfaQs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iFnOyWiw0GSnsH7jK.FsH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2FOrYMJf54XSCt9f0qOad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Rn5Jpf_TKiMmvE6abA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Q7by8k88ZxfqyPkuoRil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KNNN4LMuMbbqnFZpxLQJS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QXvMQa.pTBqtv2rQQg_7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quvDgsRfCQjNy8dUn0Fq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Mm9wfksfF7by_zkXEe3tC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0OEM0hiMJJXIWIz0JMe4A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e0gCtl_IJdyPFty97TQeV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10yUWy5pqX147eSilVp1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ccYlnp9CYkTFHzNQG0ILA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MRyzmlq_3Eo2BCFeJSW8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uo5B8cSHeNvITFrDBiU5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MtVML2kEL7cOe5mNl.55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klms70bnK3PrZ_h7L5Ep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vbTBm04GNzA35Y7f5yeTL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aftDwwa1ezeG9RvnpCu_Q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xC3RGidJKhT7Xs07qif0o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BssGAN2.aBjSWxm7UuSN6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buGqvfE9zygs4lBqDgzJN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ddgWIbd8_JpYYUA5rPcgO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rqDkLdo5QOY.pZujyN0vB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wB4ihCzxkB29vXSiHEg4u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d3Gr.GFPITiuVejgn9pP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Y6t7AusPxq5aW1aFk_nF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jlijiNMetgAgLh8R7LMON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aIvrQRjuIAzWW0NODwUW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od1hSX3N5MK4W3oIMLvxe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m0Qp83JHQYD.KUCNynLIw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V2P1DDnXRIRRaPZfynTRT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oh4hdj383wJVlWFXL1Zr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_wSDqB02aC_DY0VUnAP2l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_BfnGUOxC44xcjcQDK3xt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wncO6PRNVn.zKZ.v7Mq1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5CobOM87V3bRuo_fSaK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y0AKxM8edz_TkTE861qUP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fE8ClS.RIvSkPdSfD5E58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DekkVnwNJzvEhLZGYNPPK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jCLtdhlHuunRASn9XtiMI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2kpRLOfggH5LrWuJaWD1f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d9qaByNDaCaCssKMni2s7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dcdCulFxb.pz4Lhvrd8n0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CTvMmSPDRbdt9xB3vqjO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wEq6EwO5nhvz_I0Di8Xx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3n1biNME95RPcO.omEXbp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sWesF5qIpL90TCfDIjU4w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rqu6cM9fXiqMKj_YlHpGe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iD2gqQD7Rll_Vqx4qufnW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7mWqW8qXIkcCHtnqY3DR2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2mvSEhuEMEFtXktaVOZoN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TT0dFcjCzR3XUJw7pqm.9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Sbw6Wr0I2c6efwDG3LWD8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l2VlNlRNppoyCkqmOqY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4K5fz_KuUn3fXuFZ2faz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j4QBvCPlNIPjoZWbd74Hb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E2Ifo4MSMf0j4u.TKwMcD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n6v4ujsNKWdJsODTbAGO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A_iaDjPFGISUNgTt.P7.m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_IDFaVTmEKWBIowLieaQW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L2W.gwnIojTXIsLlUXyTf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ncG7lyZs7ojlypLcaavDl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er_NiTF07pg7IEFB0scQA"/>
</p:tagLst>
</file>

<file path=ppt/tags/tag680.xml><?xml version="1.0" encoding="utf-8"?>
<p:tagLst xmlns:a="http://schemas.openxmlformats.org/drawingml/2006/main" xmlns:r="http://schemas.openxmlformats.org/officeDocument/2006/relationships" xmlns:p="http://schemas.openxmlformats.org/presentationml/2006/main">
  <p:tag name="NAME" val="4. Footno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decey3gCBmTmhyRo8fFi8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MoU.R3EPSjcyeC9BCTWzY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yVhUAmPOwSgQ5CVhWEfFq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N6nzJxR4C._tzF_Cvwqnd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9wl7lPNXP0TJ7YqgqS9wH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IoguYjW5hKWWSz9JKuhpA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pCUC9VhfGKglo1OOikDsv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dJQsKJhaUCPcfs6A1VgC7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Ob9tEoKJ_OvINbL..6d3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DkRf7AYJfTYOvKkq947zJ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rMbTEmlKe2iPAlMuch2k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JS5qYwygekR_PHl_K272K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a7A4DiIHgLYgWn_tEppos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7jx_.mKnflJnubUPGi7qI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8_wmltLBVWr1Ww1ORK1E7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5SuROw7tOld_U_Jrf2F8w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bOo5dgeNBZtgVn26X6UvL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BHnA49Pf2IuOK4AQ_E.9J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iF1ToR8Fh5zrhr9w3pES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U2lbtZAKmWPIFCe0OZQ8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tuSUMy6kxFuQLJZGbcXPR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em8vegbOuFUN33RKC.jfJ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5YqJrwlexnO_FoF6Du0Vj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0t1H.mIuaVmtg1zlFr45T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Lfj.QCUrYp0CAXoOoecDW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BN3jWGx5RBzNp.pVHYR66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al8EnO6Igy9.5hgsZ5iOk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_Z9BWcJln44hJ2GLbqlg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5gwY3JH45goWm4vxOUozr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k5ypBWmmq.CNGs77B17qr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_0UlRRhZN5haxpHARNK7r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v6tp0hpgliOKG2GtYZdXk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Y28pO9jZHDdRJHm8wDtnD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PH55q3KXPlMq6P9.k604t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Z10DBQYjFDCBtNSqS0AtH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adJ.9E77X5Z1XsRfjyWW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aMMXRcL.apboMGFe5S7XN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F8LMET9pdDsDbmAxifeGi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w8LWjB.OY6ubcHB7e84U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uqA5n93WqNseItQcq3lIF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ZoTgvrGwZYAyZPVAE96lP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5ZcuirReROwq_FpaLurH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NAME" val="4. Footno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fZNWlRdktwSHG2I4Qqkkp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TtvJVesOIs0142S0Xa.Xz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2FSxPEiA3LDJDnn8wVVp9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P6tKWwwOviIbsHvQCsU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NAmfDyPYfujzc0JEM1kx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qkKIQG_IOXaMaG8rnj8W1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B.Uvs9PjQa0q.V4EeaXjZ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_KVHiuVfsRwxuqxeTcjg9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pD4VDoeXFQVfyvyKaXCy.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JMpqs51l9nms_OSbkV5xp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U__IRO9jq0cnKlEuoz0.z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v5DvZ1ClsfYTNR6ecUcYL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F54Tg_A2_GbUGiIIxgq8q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Pxw0dpUgLMKuZyQ5NbOq4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FnsyS67IvFHLYHjha96QM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YBTRbZwYoKqB6m3u61xm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LmoM68ETZGzPL2Z8A.eVJ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Qnn70RBcqnAlcsaBnVCkL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QorMkRc0qympG7dctNv5I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q8EbpHchPEFu3WEc4rTp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xlX7Wfcz9Y7AzkuqDhUEo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_T2ceIxxvODjLM3hyou9c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R1WeeEl7pWkXEOEbol4R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THp2.RpCyLZlU78tS8C_w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R.b97gI6uFlft0wpL5c6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wH7g5S4k412occkPXgjn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RN4bVosBgqBIAQRHPTo4X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65DXDUWki294HmBM_9XD0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GrmhZgrGCDiSjUvNxMwEb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ksXUuUCOTJwn8z5TcBzmJ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iqo_zXSjkFhsbACDwBKem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obfkhNlgGqBdxFlntfM7F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au2DCBa6PK4PGfeH3PG4G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oJiKb40ffhYtHFvQqk2n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rQkhv5t9GNMcOrkpiR9ur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JYx6psqyHkoXWdC0xo9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vJCz9rJ1sCVk2Fg6SNrF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8.PBrnrDCk8fTRCzDSSUe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eaDryfS0MEH9xCuSiAh.F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EXFALuurcqOg2Da.QEoQ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KGF76_rf8hOt_dPa3qZBL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rNv7Qz.1qz4TbnguAhqq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fZ5pm5HEFvEXAvlFuRgyz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L0AI3o.OoFmXSxEORKRXG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kFkwS6IGGj325wpBC3_Qx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NDLpJzKL6VITRzHHmI7G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BZ8p.xjSmo32LWYa7wG7s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l8aWckG3s6se.smHrOrH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5UH4NK7WiSvP8yRjq.zUz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YbONTJGzDdOiTvhTlo.UJ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c2gSZDRX8oJcqK8efECL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2X5O60m0zkAHBUka_09M_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uKA2ACnZHTDwfC7xfsFUk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X2NO7zZN.WsAC_5AqyJYL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iS5oKRuW7k2EDVSXrwr31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PxTDKgVRwwWVM45noX3AX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P2Gj1HYrT2Y6Hl4vLGmb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e_VIXibJIkSRACZitAPr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3SkA966KM7ikDTcVqGPtw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CzA2lNy.swT0R8HA9atcM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68_vIQm_LitquUB8vAzAs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VRqj.qhRyvqRjZa7VcqnZ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Uq33pWUOmgFDLaCQTMI70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bDoM9BWApTbPo.is9nE8l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X_DMlKuDyhvPvrb1P7GV1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4o9svwVZcFVE7cSt5wUWJ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8z6pGwhMj6t5K4cME037L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2A3zJUnA__MmcssTEQSzP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afZX0W57imo9LFW4HzmP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qXXS8XD_W_fFM_ojMC1KZ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8YzjU4JqiWAhJSUW_aLmp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JgBMMdaJfeROlzKn__aXE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LvguS3U1wdXOJ.TQqS0Rp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v_TdCG_ZweDTN3ZHCiy.W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wkAwHYDE9aErGPBJMG_C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tIeHT_gPTqkaycoRgEtYO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0_3vI7q0Xidee8qU2XBMl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4mL0LiDvHpz5.nrtX7GiF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0sqJdFByOpCr9sO9hl6M6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_Ou6KoPi2javNv5rgwFG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Bh03CytGGY_cOnetaA.P4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73cBgwmhgQ0DAPf_sIxbR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bxkmAfUBghC30ZQQs.DIQ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XeNJsdh3FoA8s2fqrctd2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oR61bCouRFExG96dGDTg_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DdZswgqsDEdpq1QJ7N3TK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AdT.9EykmpHsMbYBUcc9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11K.V6bjUKKeTOnrQ80Ln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NC0cOPABRx3gIw.7Ubog5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at9xCS0w9dgqnTT3NaE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ZUM4.DswcUOm.Pzo5Vp2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3zdW2K71llWvXRKJEXzEr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xgbmVr7P5WHthnGkqMCVt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z6vRiRR_OuDBTQMMeeR34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6qa6bzK_vxqaWHxME64mD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bndgO5rQwynsGTBYnTl3t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AROx8KdxNtiq6lKZF7rRw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3dJ6xdnBOdblBmoAbN86Z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BHJoR4W3um.ASSjQJTcv.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z8dhqnJGHqkKkw1tHcSjp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3nD54Ijo8K4GUN4Z1h925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2C1Mjdkq3Qwc3tL_jnldp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42w0pcWTJ1oKdqLJljBF0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HR_77GYJ9rcJgcR02EEdx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kDxfCoL7mo3oGBMplnSfp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Ed9_BUb6ipjbrc5jP4m7Y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UBTTGd7YZrJieqdH.C4op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RnXZBN6c_hQ3OESBvIUnS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1.sYbmZKXgs0FP9je7HXe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wqkwDEhRd7TbPLgKLkE1I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dX_vtWjs5Z.rV7MrsMoQz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oicVu293t05lmGGOepUcV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ljoatNf6favO8Z2AzAM0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wQaw4lqKIwsqrj8.wniL7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1YSGit8AImes.J0XqmwiD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BS6MIQKW5Hi8IjB5wEJS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l1qUSg8eCdKFexI_qmF9s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F__xyyrxPhfjjRAsM8iGo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VvHJ3OKpzyWFILoIoUig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4s7cMAxHD3FlvF5R9GUxu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yTJotywaajUC40Im1O8s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kRqo0Dytq97GwgAYfkfRc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t4kOZVIHkl0.9k.f..z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e5F4YgLsJViZtKCnE.LH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3UO3IGFbqsDnibdLoXo7l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RcCEH9h.DSoKxfDx5Kwp_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TgDYVd0MNV1al25g3l0d3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XIyuB89Ac0yGuqdXt0r.O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3.s6FOK_LAySYuVKEN0Kr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ZHBt2MjCWIygOLQH6TTSM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B8kc3Trs5W61FN3M5Ak41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gISnxc_MbPD03Qb6It2xP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7R1aFLDoBI2uTKQlpvT.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A0rbBWSg5muxnjJdiePQY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PP2S39qsEmYcvnmT5dZT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A2_sYYoG6ZyOcaiZCdqy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XzdXf9dnft0vJu5av6Mno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TRv6dKwfk_j5T_jLDCh_9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rh2wyrhEMCqSddopKX_TF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0krL8ZM2JZvtm7OKT7lxh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mieyForNO9YMo99hSMRQD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uQvQdXcgcp3ln9o_sJ9Xg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bb7Jl3zcxHYVrKZoTnQP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8JJcY0wmRL6ro_ppgpIh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Ip9KejgV8bXO96Lsm4JtG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IhKpgjYK8piOvQO8zYTcc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KwIeGpO_MptNLIUIbsir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aWDlirkXrlXij0wuNgCYX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V2ljGpvsJGl2N1jFhoGSK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geBgJHvr6WHL1drPk76C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pmnKy3Gu9Vl5Hy6kUaVej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JOt5pz7QI1yrKoOCwlG15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gffZBtDqh.6MaWgz1QHtm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w3B5leGDXQPQeCVuwEU1e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p7Dkkq6Z7GREJtP5OrD8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jqrhb6ppwZ7LKX7.tkrzW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XBAqTVTHDBNh4iz82Y_5P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ZE3LhsPINncw8KnqtMXw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67SmJmGBAWMwoMrA8GApn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_9QnaZqdSPqvwYTHd0n.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Si5Mh96pX4vIg_kdbF.Qi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jRSXXOrGUOgWibT3Ih_5.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sfdDcQB8lnx9wIJD_pEVI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nu9sEOXjkoUj61sEJd1X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i1S8aO6pZy8UENg_Q7rhy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zhbKs.zAENYHfo95XTIT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7hBgi5.W0rHX6dRX6Dy7K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toDU605TxPYhMx5g_60ni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1BX4lZeVwGr6_hkZ4V10j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e9lL1u_78CNopkeKZfqHS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YeuCU6Xcik6hmVhO6zgp0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JV4Z_xoMbad4gWk4Plpa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bjrmEyZduW3naWJ34P9eU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DrIXrko5BQD0C_9MEyzk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NDg1icUGRpUTctncQCs2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AswlxQwenZPYsbGdm9Zm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3.kiDuA8.R6jQaqtWF5HU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lPe6sdDOsVzUftNObt4Pw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gl6Y6Hawa2dWB05tQXf4d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uU1D8oXGrUmmsTsUarO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lOf433GRPlkyEmRTvfr3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OpUWc0phU5PDDwSgAzhDX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kx73fBPQ0mXwyy87o1RlQ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WbI9.MH70UGmxKVR_Xul6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80XhXwGtZIc_onewBwbI8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TUUrA8yvqDk4UUEWeGps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pEJ.sNYHtLBfYasKLHbJq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V5IWs1EjysO2t4RH_uFT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WAHOdN_J3UKx8osvJAgp.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MW_kEE.qWZ5i0HgO8Ojhj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5RsifLsRuT0gnlxfeMLmD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31o5CZdLdiugnR_7pX2wl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O6mYCxxgNA2YVCBFpdP8Z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nlE2xe8AkloGke5IyRouX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rm5x4j.kOY2g_DZWa_t66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5uoqp4rp32eMxJBgAdV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kOppwgMyvCqYUQBAa916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39pTb96C7fcRf7SlAzada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AIon.s.n6AtQkQCbB9nC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jIZ_PSAmBIwQvRO26_X.c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f35spEQOFzk8Gdalyby9W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SfQHbn.JrhYGVyEMSdIET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QdaAdPEEhza9oXu37THl_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LkiDqk_PboFnEnkMLVy3g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cNkAeesjlsYzCv7GCR.yZ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itOK2MYSeyNt9QQiIYuR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nBsgJROPvIHErRFpHmw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_ISWSKOallS7B2a6z_OH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m2nPK0IAelkbm3ufG32sN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i6UYHk5QUID6l1wcTZA2g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XV0s2cA7.W7F1OOOP0zZS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5zUOPJB2KX51BFhfTSNhB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uLFodddgCpNstHxwr7k6g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RjpNilH0atQQm4dGgiQTT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jVJWlFTQfifh03xuj_DQ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UpR1spLmMLl8479Vh6WDp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NGTqgNh7gLx7UhUZuFs7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IT5Y6QYiE44pOssBXY5B4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V4sZ9Al9gM8CmrtuRZwnr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ttb3PgHcaprIZdjbpMWf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FRyq6o3w.J9MAZH3yYZiz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ynjp103sZnnSe3MD6yDyL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d20ZqMTd_zsfHMyS63.gJ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SCfylxoJg7t1ZR74T2Eg_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Gb3hwZdgKE8GUqaclSWZE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i3a1sQHPvtHD_Af59hfam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bUur0otz.5EUrKAvB2PqZ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kq4ssslOuS_OuTWIpt38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Y0hNmgQ.PbD94vzUrWi1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NZXEB_3dXG8B9lt6LYPUe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DjiMx_nKgyueS5tB5uI1r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Y0Oz40YB.tnHamblrmeX3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UjvWzFOzSczW6NVwJt_r1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JPjZennWCy0zdW60PAxD7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eoLyg6Kq794dNgopmfV6w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0oKIA6yeJ_lDxFuLvQu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JWY1qXV7.Nz0aYBUYJlY9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yl2hceMeFVXn3aDnxl6B9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VsI6aYvCoVWmfQjMTGdD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3kCna10os5eT.7.jVPdmO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BrzHr5g9ZTnWpfikiJ26j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NAME" val="4. Footnote"/>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26560</Words>
  <Application>Microsoft Office PowerPoint</Application>
  <PresentationFormat>A4 210 x 297 mm</PresentationFormat>
  <Paragraphs>4005</Paragraphs>
  <Slides>103</Slides>
  <Notes>29</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103</vt:i4>
      </vt:variant>
    </vt:vector>
  </HeadingPairs>
  <TitlesOfParts>
    <vt:vector size="121" baseType="lpstr">
      <vt:lpstr>HGP創英角ｺﾞｼｯｸUB</vt:lpstr>
      <vt:lpstr>Meiryo UI</vt:lpstr>
      <vt:lpstr>MS PGothic (Headings)</vt:lpstr>
      <vt:lpstr>ＭＳ Ｐゴシック</vt:lpstr>
      <vt:lpstr>ＭＳ Ｐゴシック</vt:lpstr>
      <vt:lpstr>ＭＳ Ｐゴシック 本文</vt:lpstr>
      <vt:lpstr>Yu Gothic UI</vt:lpstr>
      <vt:lpstr>ヒラギノ角ゴ Pro W3</vt:lpstr>
      <vt:lpstr>Arial</vt:lpstr>
      <vt:lpstr>Arial</vt:lpstr>
      <vt:lpstr>Arial Black</vt:lpstr>
      <vt:lpstr>Calibri</vt:lpstr>
      <vt:lpstr>Courier New</vt:lpstr>
      <vt:lpstr>Verdana</vt:lpstr>
      <vt:lpstr>Wingdings</vt:lpstr>
      <vt:lpstr>Wingdings 2</vt:lpstr>
      <vt:lpstr>NRI Template</vt:lpstr>
      <vt:lpstr>think-cellスライド</vt:lpstr>
      <vt:lpstr>PowerPoint プレゼンテーション</vt:lpstr>
      <vt:lpstr>PowerPoint プレゼンテーション</vt:lpstr>
      <vt:lpstr>PowerPoint プレゼンテーション</vt:lpstr>
      <vt:lpstr>PowerPoint プレゼンテーション</vt:lpstr>
      <vt:lpstr>一般概況</vt:lpstr>
      <vt:lpstr>ケニア／一般概況</vt:lpstr>
      <vt:lpstr>ケニア／一般概況／経済</vt:lpstr>
      <vt:lpstr>ケニア／一般概況／経済</vt:lpstr>
      <vt:lpstr>ケニア／一般概況／経済</vt:lpstr>
      <vt:lpstr>ケニア／一般概況／経済</vt:lpstr>
      <vt:lpstr>ケニア／一般概況／経済</vt:lpstr>
      <vt:lpstr>ケニア／一般概況／規制</vt:lpstr>
      <vt:lpstr>ケニア／一般概況／規制</vt:lpstr>
      <vt:lpstr>ケニア／一般概況／規制</vt:lpstr>
      <vt:lpstr>ケニア／一般概況／規制</vt:lpstr>
      <vt:lpstr>ケニア／一般概況／規制</vt:lpstr>
      <vt:lpstr>医療関連</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ケニア／医療関連／医療サービス</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ケニア／医療関連／医薬品</vt:lpstr>
      <vt:lpstr>ケニア／医療関連／医薬品</vt:lpstr>
      <vt:lpstr>ケニア／医療関連／医薬品</vt:lpstr>
      <vt:lpstr>ケニア／医療関連／医薬品</vt:lpstr>
      <vt:lpstr>ケニア／医療関連／医薬品</vt:lpstr>
      <vt:lpstr>ケニア／医療関連／医薬品</vt:lpstr>
      <vt:lpstr>ケニア／医療関連／介護</vt:lpstr>
      <vt:lpstr>ケニア／医療関連／歯科</vt:lpstr>
      <vt:lpstr>その他</vt:lpstr>
      <vt:lpstr>ケニア／医療関連／その他</vt:lpstr>
      <vt:lpstr>ケニア／医療関連／その他</vt:lpstr>
      <vt:lpstr>ケニア／医療関連／その他</vt:lpstr>
      <vt:lpstr>ケニア／医療関連／その他</vt:lpstr>
      <vt:lpstr>ケニア／医療関連／その他</vt:lpstr>
      <vt:lpstr>ケニア／医療関連／その他</vt:lpstr>
      <vt:lpstr>政策動向</vt:lpstr>
      <vt:lpstr>ケニア／政策動向</vt:lpstr>
      <vt:lpstr>ケニア/政策動向</vt:lpstr>
      <vt:lpstr>ケニア/政策動向</vt:lpstr>
      <vt:lpstr>ケニア／政策動向</vt:lpstr>
      <vt:lpstr>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2026-04-24T04:24:42Z</dcterms:created>
  <dcterms:modified xsi:type="dcterms:W3CDTF">2026-04-24T04:25:04Z</dcterms:modified>
</cp:coreProperties>
</file>