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5.xml" ContentType="application/vnd.openxmlformats-officedocument.presentationml.notesSlide+xml"/>
  <Override PartName="/ppt/charts/chart7.xml" ContentType="application/vnd.openxmlformats-officedocument.drawingml.chart+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tags/tag415.xml" ContentType="application/vnd.openxmlformats-officedocument.presentationml.tags+xml"/>
  <Override PartName="/ppt/tags/tag416.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tags/tag41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style4.xml" ContentType="application/vnd.ms-office.chartstyle+xml"/>
  <Override PartName="/ppt/charts/colors4.xml" ContentType="application/vnd.ms-office.chartcolorstyl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tags/tag466.xml" ContentType="application/vnd.openxmlformats-officedocument.presentationml.tags+xml"/>
  <Override PartName="/ppt/tags/tag467.xml" ContentType="application/vnd.openxmlformats-officedocument.presentationml.tags+xml"/>
  <Override PartName="/ppt/notesSlides/notesSlide11.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notesSlides/notesSlide12.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22.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23.xml" ContentType="application/vnd.openxmlformats-officedocument.drawingml.chart+xml"/>
  <Override PartName="/ppt/charts/style8.xml" ContentType="application/vnd.ms-office.chartstyle+xml"/>
  <Override PartName="/ppt/charts/colors8.xml" ContentType="application/vnd.ms-office.chartcolorstyle+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543.xml" ContentType="application/vnd.openxmlformats-officedocument.presentationml.tags+xml"/>
  <Override PartName="/ppt/notesSlides/notesSlide15.xml" ContentType="application/vnd.openxmlformats-officedocument.presentationml.notesSlide+xml"/>
  <Override PartName="/ppt/tags/tag544.xml" ContentType="application/vnd.openxmlformats-officedocument.presentationml.tags+xml"/>
  <Override PartName="/ppt/tags/tag545.xml" ContentType="application/vnd.openxmlformats-officedocument.presentationml.tags+xml"/>
  <Override PartName="/ppt/notesSlides/notesSlide16.xml" ContentType="application/vnd.openxmlformats-officedocument.presentationml.notesSlide+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charts/chart26.xml" ContentType="application/vnd.openxmlformats-officedocument.drawingml.chart+xml"/>
  <Override PartName="/ppt/tags/tag572.xml" ContentType="application/vnd.openxmlformats-officedocument.presentationml.tags+xml"/>
  <Override PartName="/ppt/notesSlides/notesSlide17.xml" ContentType="application/vnd.openxmlformats-officedocument.presentationml.notesSlide+xml"/>
  <Override PartName="/ppt/tags/tag573.xml" ContentType="application/vnd.openxmlformats-officedocument.presentationml.tags+xml"/>
  <Override PartName="/ppt/notesSlides/notesSlide18.xml" ContentType="application/vnd.openxmlformats-officedocument.presentationml.notesSlide+xml"/>
  <Override PartName="/ppt/tags/tag574.xml" ContentType="application/vnd.openxmlformats-officedocument.presentationml.tags+xml"/>
  <Override PartName="/ppt/notesSlides/notesSlide19.xml" ContentType="application/vnd.openxmlformats-officedocument.presentationml.notesSlide+xml"/>
  <Override PartName="/ppt/tags/tag575.xml" ContentType="application/vnd.openxmlformats-officedocument.presentationml.tags+xml"/>
  <Override PartName="/ppt/notesSlides/notesSlide20.xml" ContentType="application/vnd.openxmlformats-officedocument.presentationml.notesSlide+xml"/>
  <Override PartName="/ppt/tags/tag576.xml" ContentType="application/vnd.openxmlformats-officedocument.presentationml.tags+xml"/>
  <Override PartName="/ppt/notesSlides/notesSlide21.xml" ContentType="application/vnd.openxmlformats-officedocument.presentationml.notesSlide+xml"/>
  <Override PartName="/ppt/tags/tag577.xml" ContentType="application/vnd.openxmlformats-officedocument.presentationml.tags+xml"/>
  <Override PartName="/ppt/notesSlides/notesSlide22.xml" ContentType="application/vnd.openxmlformats-officedocument.presentationml.notesSlide+xml"/>
  <Override PartName="/ppt/tags/tag57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notesSlides/notesSlide25.xml" ContentType="application/vnd.openxmlformats-officedocument.presentationml.notesSlide+xml"/>
  <Override PartName="/ppt/charts/chart27.xml" ContentType="application/vnd.openxmlformats-officedocument.drawingml.chart+xml"/>
  <Override PartName="/ppt/tags/tag652.xml" ContentType="application/vnd.openxmlformats-officedocument.presentationml.tags+xml"/>
  <Override PartName="/ppt/tags/tag653.xml" ContentType="application/vnd.openxmlformats-officedocument.presentationml.tags+xml"/>
  <Override PartName="/ppt/notesSlides/notesSlide26.xml" ContentType="application/vnd.openxmlformats-officedocument.presentationml.notesSlide+xml"/>
  <Override PartName="/ppt/charts/chart28.xml" ContentType="application/vnd.openxmlformats-officedocument.drawingml.chart+xml"/>
  <Override PartName="/ppt/charts/style9.xml" ContentType="application/vnd.ms-office.chartstyle+xml"/>
  <Override PartName="/ppt/charts/colors9.xml" ContentType="application/vnd.ms-office.chartcolorstyle+xml"/>
  <Override PartName="/ppt/tags/tag654.xml" ContentType="application/vnd.openxmlformats-officedocument.presentationml.tags+xml"/>
  <Override PartName="/ppt/notesSlides/notesSlide27.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tags/tag655.xml" ContentType="application/vnd.openxmlformats-officedocument.presentationml.tags+xml"/>
  <Override PartName="/ppt/notesSlides/notesSlide28.xml" ContentType="application/vnd.openxmlformats-officedocument.presentationml.notesSlide+xml"/>
  <Override PartName="/ppt/tags/tag656.xml" ContentType="application/vnd.openxmlformats-officedocument.presentationml.tags+xml"/>
  <Override PartName="/ppt/notesSlides/notesSlide29.xml" ContentType="application/vnd.openxmlformats-officedocument.presentationml.notesSlid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tags/tag657.xml" ContentType="application/vnd.openxmlformats-officedocument.presentationml.tags+xml"/>
  <Override PartName="/ppt/notesSlides/notesSlide30.xml" ContentType="application/vnd.openxmlformats-officedocument.presentationml.notesSlide+xml"/>
  <Override PartName="/ppt/tags/tag658.xml" ContentType="application/vnd.openxmlformats-officedocument.presentationml.tags+xml"/>
  <Override PartName="/ppt/notesSlides/notesSlide31.xml" ContentType="application/vnd.openxmlformats-officedocument.presentationml.notesSlide+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charts/chart31.xml" ContentType="application/vnd.openxmlformats-officedocument.drawingml.chart+xml"/>
  <Override PartName="/ppt/charts/chart32.xml" ContentType="application/vnd.openxmlformats-officedocument.drawingml.chart+xml"/>
  <Override PartName="/ppt/charts/style12.xml" ContentType="application/vnd.ms-office.chartstyle+xml"/>
  <Override PartName="/ppt/charts/colors12.xml" ContentType="application/vnd.ms-office.chartcolorstyle+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charts/chart3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4.xml" ContentType="application/vnd.openxmlformats-officedocument.drawingml.chart+xml"/>
  <Override PartName="/ppt/charts/style14.xml" ContentType="application/vnd.ms-office.chartstyle+xml"/>
  <Override PartName="/ppt/charts/colors14.xml" ContentType="application/vnd.ms-office.chartcolorstyle+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charts/chart35.xml" ContentType="application/vnd.openxmlformats-officedocument.drawingml.chart+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notesSlides/notesSlide32.xml" ContentType="application/vnd.openxmlformats-officedocument.presentationml.notesSlide+xml"/>
  <Override PartName="/ppt/tags/tag691.xml" ContentType="application/vnd.openxmlformats-officedocument.presentationml.tags+xml"/>
  <Override PartName="/ppt/tags/tag692.xml" ContentType="application/vnd.openxmlformats-officedocument.presentationml.tags+xml"/>
  <Override PartName="/ppt/notesSlides/notesSlide33.xml" ContentType="application/vnd.openxmlformats-officedocument.presentationml.notesSlide+xml"/>
  <Override PartName="/ppt/tags/tag693.xml" ContentType="application/vnd.openxmlformats-officedocument.presentationml.tags+xml"/>
  <Override PartName="/ppt/notesSlides/notesSlide34.xml" ContentType="application/vnd.openxmlformats-officedocument.presentationml.notesSlide+xml"/>
  <Override PartName="/ppt/tags/tag694.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notesSlides/notesSlide37.xml" ContentType="application/vnd.openxmlformats-officedocument.presentationml.notesSlide+xml"/>
  <Override PartName="/ppt/charts/chart3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30"/>
  </p:notesMasterIdLst>
  <p:handoutMasterIdLst>
    <p:handoutMasterId r:id="rId131"/>
  </p:handoutMasterIdLst>
  <p:sldIdLst>
    <p:sldId id="568" r:id="rId2"/>
    <p:sldId id="2147470413" r:id="rId3"/>
    <p:sldId id="2147470414" r:id="rId4"/>
    <p:sldId id="381" r:id="rId5"/>
    <p:sldId id="2147470406" r:id="rId6"/>
    <p:sldId id="2147472412" r:id="rId7"/>
    <p:sldId id="2147472379" r:id="rId8"/>
    <p:sldId id="2147472391" r:id="rId9"/>
    <p:sldId id="2147470430" r:id="rId10"/>
    <p:sldId id="2147472392" r:id="rId11"/>
    <p:sldId id="2147472393" r:id="rId12"/>
    <p:sldId id="2147470407" r:id="rId13"/>
    <p:sldId id="2147470408" r:id="rId14"/>
    <p:sldId id="725" r:id="rId15"/>
    <p:sldId id="2147470409" r:id="rId16"/>
    <p:sldId id="382" r:id="rId17"/>
    <p:sldId id="2147472394" r:id="rId18"/>
    <p:sldId id="2147472395" r:id="rId19"/>
    <p:sldId id="743" r:id="rId20"/>
    <p:sldId id="2147472370" r:id="rId21"/>
    <p:sldId id="748" r:id="rId22"/>
    <p:sldId id="2147472404" r:id="rId23"/>
    <p:sldId id="2147472405" r:id="rId24"/>
    <p:sldId id="2147472408" r:id="rId25"/>
    <p:sldId id="2147472398" r:id="rId26"/>
    <p:sldId id="2147472406" r:id="rId27"/>
    <p:sldId id="2147472409" r:id="rId28"/>
    <p:sldId id="2147472410" r:id="rId29"/>
    <p:sldId id="674" r:id="rId30"/>
    <p:sldId id="2147472399" r:id="rId31"/>
    <p:sldId id="540" r:id="rId32"/>
    <p:sldId id="541" r:id="rId33"/>
    <p:sldId id="2147472400" r:id="rId34"/>
    <p:sldId id="2147472385" r:id="rId35"/>
    <p:sldId id="745" r:id="rId36"/>
    <p:sldId id="698" r:id="rId37"/>
    <p:sldId id="2147470410" r:id="rId38"/>
    <p:sldId id="542" r:id="rId39"/>
    <p:sldId id="625" r:id="rId40"/>
    <p:sldId id="2147470332" r:id="rId41"/>
    <p:sldId id="2147472368" r:id="rId42"/>
    <p:sldId id="2147472369" r:id="rId43"/>
    <p:sldId id="2147472376" r:id="rId44"/>
    <p:sldId id="2147472377" r:id="rId45"/>
    <p:sldId id="701" r:id="rId46"/>
    <p:sldId id="702" r:id="rId47"/>
    <p:sldId id="703" r:id="rId48"/>
    <p:sldId id="477" r:id="rId49"/>
    <p:sldId id="2147472366" r:id="rId50"/>
    <p:sldId id="2147472367" r:id="rId51"/>
    <p:sldId id="626" r:id="rId52"/>
    <p:sldId id="628" r:id="rId53"/>
    <p:sldId id="662" r:id="rId54"/>
    <p:sldId id="629" r:id="rId55"/>
    <p:sldId id="630" r:id="rId56"/>
    <p:sldId id="727" r:id="rId57"/>
    <p:sldId id="633" r:id="rId58"/>
    <p:sldId id="2147472378" r:id="rId59"/>
    <p:sldId id="634" r:id="rId60"/>
    <p:sldId id="635" r:id="rId61"/>
    <p:sldId id="530" r:id="rId62"/>
    <p:sldId id="746" r:id="rId63"/>
    <p:sldId id="752" r:id="rId64"/>
    <p:sldId id="648" r:id="rId65"/>
    <p:sldId id="687" r:id="rId66"/>
    <p:sldId id="688" r:id="rId67"/>
    <p:sldId id="2147470416" r:id="rId68"/>
    <p:sldId id="656" r:id="rId69"/>
    <p:sldId id="716" r:id="rId70"/>
    <p:sldId id="2147472401" r:id="rId71"/>
    <p:sldId id="2147472365" r:id="rId72"/>
    <p:sldId id="2147472372" r:id="rId73"/>
    <p:sldId id="2147472373" r:id="rId74"/>
    <p:sldId id="2147472374" r:id="rId75"/>
    <p:sldId id="2147472375" r:id="rId76"/>
    <p:sldId id="2147472380" r:id="rId77"/>
    <p:sldId id="732" r:id="rId78"/>
    <p:sldId id="536" r:id="rId79"/>
    <p:sldId id="2147472389" r:id="rId80"/>
    <p:sldId id="2147470417" r:id="rId81"/>
    <p:sldId id="2147470418" r:id="rId82"/>
    <p:sldId id="2147470419" r:id="rId83"/>
    <p:sldId id="690" r:id="rId84"/>
    <p:sldId id="538" r:id="rId85"/>
    <p:sldId id="2147472402" r:id="rId86"/>
    <p:sldId id="2147470420" r:id="rId87"/>
    <p:sldId id="2147470421" r:id="rId88"/>
    <p:sldId id="655" r:id="rId89"/>
    <p:sldId id="680" r:id="rId90"/>
    <p:sldId id="737" r:id="rId91"/>
    <p:sldId id="2147472403" r:id="rId92"/>
    <p:sldId id="2147470411" r:id="rId93"/>
    <p:sldId id="2147470308" r:id="rId94"/>
    <p:sldId id="2147472381" r:id="rId95"/>
    <p:sldId id="747" r:id="rId96"/>
    <p:sldId id="552" r:id="rId97"/>
    <p:sldId id="581" r:id="rId98"/>
    <p:sldId id="2147472382" r:id="rId99"/>
    <p:sldId id="2147472383" r:id="rId100"/>
    <p:sldId id="677" r:id="rId101"/>
    <p:sldId id="451" r:id="rId102"/>
    <p:sldId id="753" r:id="rId103"/>
    <p:sldId id="2147472384" r:id="rId104"/>
    <p:sldId id="754" r:id="rId105"/>
    <p:sldId id="712" r:id="rId106"/>
    <p:sldId id="2147472387" r:id="rId107"/>
    <p:sldId id="666" r:id="rId108"/>
    <p:sldId id="667" r:id="rId109"/>
    <p:sldId id="713" r:id="rId110"/>
    <p:sldId id="560" r:id="rId111"/>
    <p:sldId id="608" r:id="rId112"/>
    <p:sldId id="708" r:id="rId113"/>
    <p:sldId id="709" r:id="rId114"/>
    <p:sldId id="710" r:id="rId115"/>
    <p:sldId id="610" r:id="rId116"/>
    <p:sldId id="611" r:id="rId117"/>
    <p:sldId id="612" r:id="rId118"/>
    <p:sldId id="2147472388" r:id="rId119"/>
    <p:sldId id="613" r:id="rId120"/>
    <p:sldId id="614" r:id="rId121"/>
    <p:sldId id="615" r:id="rId122"/>
    <p:sldId id="741" r:id="rId123"/>
    <p:sldId id="711" r:id="rId124"/>
    <p:sldId id="617" r:id="rId125"/>
    <p:sldId id="618" r:id="rId126"/>
    <p:sldId id="735" r:id="rId127"/>
    <p:sldId id="734" r:id="rId128"/>
    <p:sldId id="619" r:id="rId129"/>
  </p:sldIdLst>
  <p:sldSz cx="9906000" cy="6858000" type="A4"/>
  <p:notesSz cx="6807200" cy="9939338"/>
  <p:custDataLst>
    <p:tags r:id="rId1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298" userDrawn="1">
          <p15:clr>
            <a:srgbClr val="A4A3A4"/>
          </p15:clr>
        </p15:guide>
        <p15:guide id="7" pos="6068" userDrawn="1">
          <p15:clr>
            <a:srgbClr val="A4A3A4"/>
          </p15:clr>
        </p15:guide>
        <p15:guide id="8" orient="horz" pos="1797" userDrawn="1">
          <p15:clr>
            <a:srgbClr val="A4A3A4"/>
          </p15:clr>
        </p15:guide>
        <p15:guide id="10" pos="1669" userDrawn="1">
          <p15:clr>
            <a:srgbClr val="A4A3A4"/>
          </p15:clr>
        </p15:guide>
        <p15:guide id="11" pos="262" userDrawn="1">
          <p15:clr>
            <a:srgbClr val="A4A3A4"/>
          </p15:clr>
        </p15:guide>
        <p15:guide id="13" orient="horz" pos="709" userDrawn="1">
          <p15:clr>
            <a:srgbClr val="A4A3A4"/>
          </p15:clr>
        </p15:guide>
        <p15:guide id="14" orient="horz" pos="754" userDrawn="1">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1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5A9"/>
    <a:srgbClr val="96DC8C"/>
    <a:srgbClr val="5F8AC3"/>
    <a:srgbClr val="FFFFCC"/>
    <a:srgbClr val="FFEFCF"/>
    <a:srgbClr val="ECE5F4"/>
    <a:srgbClr val="D2E0E6"/>
    <a:srgbClr val="C0E6F4"/>
    <a:srgbClr val="80CCE8"/>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23" autoAdjust="0"/>
    <p:restoredTop sz="96242" autoAdjust="0"/>
  </p:normalViewPr>
  <p:slideViewPr>
    <p:cSldViewPr>
      <p:cViewPr varScale="1">
        <p:scale>
          <a:sx n="145" d="100"/>
          <a:sy n="145" d="100"/>
        </p:scale>
        <p:origin x="120" y="822"/>
      </p:cViewPr>
      <p:guideLst>
        <p:guide orient="horz" pos="1298"/>
        <p:guide pos="6068"/>
        <p:guide orient="horz" pos="1797"/>
        <p:guide pos="1669"/>
        <p:guide pos="262"/>
        <p:guide orient="horz" pos="709"/>
        <p:guide orient="horz" pos="754"/>
        <p:guide orient="horz" pos="2387"/>
        <p:guide pos="3120"/>
        <p:guide pos="5524"/>
        <p:guide pos="716"/>
        <p:guide orient="horz" pos="211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6" d="100"/>
          <a:sy n="86" d="100"/>
        </p:scale>
        <p:origin x="4212" y="6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gs" Target="tags/tag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4.xml"/><Relationship Id="rId1" Type="http://schemas.microsoft.com/office/2011/relationships/chartStyle" Target="style4.xml"/></Relationships>
</file>

<file path=ppt/charts/_rels/chart16.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3" Type="http://schemas.openxmlformats.org/officeDocument/2006/relationships/oleObject" Target="file:///\\jptyo2611.atrapa.deloitte.com\Client_TYO\104563-81\03_&#26989;&#21209;&#23455;&#26045;\01_&#12450;&#12454;&#12488;&#12496;&#12454;&#12531;&#12489;\02_&#12459;&#12531;&#12488;&#12522;&#12540;&#12524;&#12509;&#12540;&#12488;\XX_&#25285;&#24403;&#21029;&#20316;&#26989;&#12501;&#12457;&#12523;&#12480;\06_sato\01_&#12452;&#12531;&#12489;\&#12452;&#12531;&#12489;&#12522;&#12469;&#12540;&#12481;.xlsx" TargetMode="External"/><Relationship Id="rId2" Type="http://schemas.microsoft.com/office/2011/relationships/chartColorStyle" Target="colors6.xml"/><Relationship Id="rId1" Type="http://schemas.microsoft.com/office/2011/relationships/chartStyle" Target="style6.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9.xml"/><Relationship Id="rId1" Type="http://schemas.microsoft.com/office/2011/relationships/chartStyle" Target="style9.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Binary_Worksheet26.xlsb"/></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Binary_Worksheet30.xlsb"/></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5.xml"/><Relationship Id="rId1" Type="http://schemas.microsoft.com/office/2011/relationships/chartStyle" Target="style1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506738544474396E-2"/>
          <c:y val="0.14442231075697212"/>
          <c:w val="0.9171159029649596"/>
          <c:h val="0.73904382470119523"/>
        </c:manualLayout>
      </c:layout>
      <c:barChart>
        <c:barDir val="col"/>
        <c:grouping val="stacked"/>
        <c:varyColors val="0"/>
        <c:ser>
          <c:idx val="0"/>
          <c:order val="0"/>
          <c:spPr>
            <a:solidFill>
              <a:srgbClr val="80CCE8"/>
            </a:solidFill>
            <a:ln w="9525" cmpd="sng" algn="ctr">
              <a:solidFill>
                <a:srgbClr val="808080"/>
              </a:solidFill>
              <a:prstDash val="solid"/>
            </a:ln>
          </c:spPr>
          <c:invertIfNegative val="0"/>
          <c:dLbls>
            <c:dLbl>
              <c:idx val="0"/>
              <c:layout>
                <c:manualLayout>
                  <c:x val="0"/>
                  <c:y val="-0.2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54E-4C59-9708-4307CE933032}"/>
                </c:ext>
              </c:extLst>
            </c:dLbl>
            <c:dLbl>
              <c:idx val="1"/>
              <c:layout>
                <c:manualLayout>
                  <c:x val="0"/>
                  <c:y val="-0.2529880478087649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54E-4C59-9708-4307CE933032}"/>
                </c:ext>
              </c:extLst>
            </c:dLbl>
            <c:dLbl>
              <c:idx val="2"/>
              <c:layout>
                <c:manualLayout>
                  <c:x val="0"/>
                  <c:y val="-0.2579681274900398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54E-4C59-9708-4307CE933032}"/>
                </c:ext>
              </c:extLst>
            </c:dLbl>
            <c:dLbl>
              <c:idx val="3"/>
              <c:layout>
                <c:manualLayout>
                  <c:x val="0"/>
                  <c:y val="-0.26095617529880477"/>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54E-4C59-9708-4307CE933032}"/>
                </c:ext>
              </c:extLst>
            </c:dLbl>
            <c:dLbl>
              <c:idx val="4"/>
              <c:layout>
                <c:manualLayout>
                  <c:x val="0"/>
                  <c:y val="-0.2649402390438246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54E-4C59-9708-4307CE933032}"/>
                </c:ext>
              </c:extLst>
            </c:dLbl>
            <c:dLbl>
              <c:idx val="5"/>
              <c:layout>
                <c:manualLayout>
                  <c:x val="0"/>
                  <c:y val="-0.2679282868525896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54E-4C59-9708-4307CE933032}"/>
                </c:ext>
              </c:extLst>
            </c:dLbl>
            <c:dLbl>
              <c:idx val="6"/>
              <c:layout>
                <c:manualLayout>
                  <c:x val="0"/>
                  <c:y val="-0.40836653386454186"/>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54E-4C59-9708-4307CE933032}"/>
                </c:ext>
              </c:extLst>
            </c:dLbl>
            <c:dLbl>
              <c:idx val="7"/>
              <c:layout>
                <c:manualLayout>
                  <c:x val="0"/>
                  <c:y val="-0.384462151394422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54E-4C59-9708-4307CE933032}"/>
                </c:ext>
              </c:extLst>
            </c:dLbl>
            <c:dLbl>
              <c:idx val="8"/>
              <c:layout>
                <c:manualLayout>
                  <c:x val="0"/>
                  <c:y val="-0.3635458167330677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54E-4C59-9708-4307CE933032}"/>
                </c:ext>
              </c:extLst>
            </c:dLbl>
            <c:dLbl>
              <c:idx val="9"/>
              <c:layout>
                <c:manualLayout>
                  <c:x val="0"/>
                  <c:y val="-0.3486055776892430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54E-4C59-9708-4307CE933032}"/>
                </c:ext>
              </c:extLst>
            </c:dLbl>
            <c:dLbl>
              <c:idx val="10"/>
              <c:layout>
                <c:manualLayout>
                  <c:x val="0"/>
                  <c:y val="-0.34063745019920316"/>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54E-4C59-9708-4307CE933032}"/>
                </c:ext>
              </c:extLst>
            </c:dLbl>
            <c:dLbl>
              <c:idx val="11"/>
              <c:layout>
                <c:manualLayout>
                  <c:x val="0"/>
                  <c:y val="-0.33067729083665337"/>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54E-4C59-9708-4307CE933032}"/>
                </c:ext>
              </c:extLst>
            </c:dLbl>
            <c:dLbl>
              <c:idx val="12"/>
              <c:layout>
                <c:manualLayout>
                  <c:x val="0"/>
                  <c:y val="-0.31673306772908366"/>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54E-4C59-9708-4307CE933032}"/>
                </c:ext>
              </c:extLst>
            </c:dLbl>
            <c:dLbl>
              <c:idx val="13"/>
              <c:layout>
                <c:manualLayout>
                  <c:x val="0"/>
                  <c:y val="-0.3007968127490039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54E-4C59-9708-4307CE933032}"/>
                </c:ext>
              </c:extLst>
            </c:dLbl>
            <c:dLbl>
              <c:idx val="14"/>
              <c:layout>
                <c:manualLayout>
                  <c:x val="0"/>
                  <c:y val="-0.2968127490039840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54E-4C59-9708-4307CE933032}"/>
                </c:ext>
              </c:extLst>
            </c:dLbl>
            <c:dLbl>
              <c:idx val="15"/>
              <c:layout>
                <c:manualLayout>
                  <c:x val="0"/>
                  <c:y val="-0.2998007968127490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54E-4C59-9708-4307CE933032}"/>
                </c:ext>
              </c:extLst>
            </c:dLbl>
            <c:dLbl>
              <c:idx val="16"/>
              <c:layout>
                <c:manualLayout>
                  <c:x val="0"/>
                  <c:y val="-0.30278884462151395"/>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54E-4C59-9708-4307CE933032}"/>
                </c:ext>
              </c:extLst>
            </c:dLbl>
            <c:dLbl>
              <c:idx val="17"/>
              <c:layout>
                <c:manualLayout>
                  <c:x val="0"/>
                  <c:y val="-0.3057768924302788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54E-4C59-9708-4307CE933032}"/>
                </c:ext>
              </c:extLst>
            </c:dLbl>
            <c:dLbl>
              <c:idx val="18"/>
              <c:layout>
                <c:manualLayout>
                  <c:x val="0"/>
                  <c:y val="-0.30876494023904383"/>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54E-4C59-9708-4307CE933032}"/>
                </c:ext>
              </c:extLst>
            </c:dLbl>
            <c:dLbl>
              <c:idx val="19"/>
              <c:layout>
                <c:manualLayout>
                  <c:x val="0"/>
                  <c:y val="-0.31175298804780877"/>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54E-4C59-9708-4307CE933032}"/>
                </c:ext>
              </c:extLst>
            </c:dLbl>
            <c:dLbl>
              <c:idx val="20"/>
              <c:layout>
                <c:manualLayout>
                  <c:x val="0"/>
                  <c:y val="-0.31374501992031872"/>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54E-4C59-9708-4307CE933032}"/>
                </c:ext>
              </c:extLst>
            </c:dLbl>
            <c:dLbl>
              <c:idx val="21"/>
              <c:layout>
                <c:manualLayout>
                  <c:x val="0"/>
                  <c:y val="-0.3157370517928286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54E-4C59-9708-4307CE933032}"/>
                </c:ext>
              </c:extLst>
            </c:dLbl>
            <c:dLbl>
              <c:idx val="22"/>
              <c:layout>
                <c:manualLayout>
                  <c:x val="0"/>
                  <c:y val="-0.3177290836653386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54E-4C59-9708-4307CE933032}"/>
                </c:ext>
              </c:extLst>
            </c:dLbl>
            <c:dLbl>
              <c:idx val="23"/>
              <c:layout>
                <c:manualLayout>
                  <c:x val="0"/>
                  <c:y val="-0.32071713147410358"/>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54E-4C59-9708-4307CE933032}"/>
                </c:ext>
              </c:extLst>
            </c:dLbl>
            <c:dLbl>
              <c:idx val="24"/>
              <c:layout>
                <c:manualLayout>
                  <c:x val="0"/>
                  <c:y val="-0.3227091633466135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54E-4C59-9708-4307CE933032}"/>
                </c:ext>
              </c:extLst>
            </c:dLbl>
            <c:dLbl>
              <c:idx val="25"/>
              <c:layout>
                <c:manualLayout>
                  <c:x val="0"/>
                  <c:y val="-0.32569721115537847"/>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54E-4C59-9708-4307CE933032}"/>
                </c:ext>
              </c:extLst>
            </c:dLbl>
            <c:dLbl>
              <c:idx val="26"/>
              <c:layout>
                <c:manualLayout>
                  <c:x val="0"/>
                  <c:y val="-0.3346613545816732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54E-4C59-9708-4307CE933032}"/>
                </c:ext>
              </c:extLst>
            </c:dLbl>
            <c:dLbl>
              <c:idx val="27"/>
              <c:layout>
                <c:manualLayout>
                  <c:x val="0"/>
                  <c:y val="-0.35159362549800799"/>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54E-4C59-9708-4307CE933032}"/>
                </c:ext>
              </c:extLst>
            </c:dLbl>
            <c:dLbl>
              <c:idx val="28"/>
              <c:layout>
                <c:manualLayout>
                  <c:x val="0"/>
                  <c:y val="-0.36354581673306774"/>
                </c:manualLayout>
              </c:layout>
              <c:numFmt formatCode="#,##0;&quot;-&quot;#,##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E54E-4C59-9708-4307CE93303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Sheet1!$A$1:$AC$1</c:f>
              <c:numCache>
                <c:formatCode>General</c:formatCode>
                <c:ptCount val="29"/>
                <c:pt idx="0">
                  <c:v>1057.9227330000001</c:v>
                </c:pt>
                <c:pt idx="1">
                  <c:v>1077.8985749999999</c:v>
                </c:pt>
                <c:pt idx="2">
                  <c:v>1097.6003805</c:v>
                </c:pt>
                <c:pt idx="3">
                  <c:v>1116.8030060000001</c:v>
                </c:pt>
                <c:pt idx="4">
                  <c:v>1135.9915135000001</c:v>
                </c:pt>
                <c:pt idx="5">
                  <c:v>1154.676322</c:v>
                </c:pt>
                <c:pt idx="6">
                  <c:v>1172.8788895</c:v>
                </c:pt>
                <c:pt idx="7">
                  <c:v>1190.6760205</c:v>
                </c:pt>
                <c:pt idx="8">
                  <c:v>1207.9309635</c:v>
                </c:pt>
                <c:pt idx="9">
                  <c:v>1225.5247529999999</c:v>
                </c:pt>
                <c:pt idx="10">
                  <c:v>1243.4815639999999</c:v>
                </c:pt>
                <c:pt idx="11">
                  <c:v>1261.2249545</c:v>
                </c:pt>
                <c:pt idx="12">
                  <c:v>1278.6745025</c:v>
                </c:pt>
                <c:pt idx="13">
                  <c:v>1295.8295105</c:v>
                </c:pt>
                <c:pt idx="14">
                  <c:v>1312.2771915000001</c:v>
                </c:pt>
                <c:pt idx="15">
                  <c:v>1328.0244975000001</c:v>
                </c:pt>
                <c:pt idx="16">
                  <c:v>1343.9442959999999</c:v>
                </c:pt>
                <c:pt idx="17">
                  <c:v>1359.6574000000001</c:v>
                </c:pt>
                <c:pt idx="18">
                  <c:v>1374.6590639999999</c:v>
                </c:pt>
                <c:pt idx="19">
                  <c:v>1389.0303120000001</c:v>
                </c:pt>
                <c:pt idx="20">
                  <c:v>1402.6176955000001</c:v>
                </c:pt>
                <c:pt idx="21">
                  <c:v>1414.203896</c:v>
                </c:pt>
                <c:pt idx="22">
                  <c:v>1425.4232125000001</c:v>
                </c:pt>
                <c:pt idx="23">
                  <c:v>1438.069596</c:v>
                </c:pt>
                <c:pt idx="24">
                  <c:v>1450.9357910000001</c:v>
                </c:pt>
                <c:pt idx="25">
                  <c:v>1463.8655245</c:v>
                </c:pt>
                <c:pt idx="26">
                  <c:v>1514.9940810000001</c:v>
                </c:pt>
                <c:pt idx="27">
                  <c:v>1611.6763330000001</c:v>
                </c:pt>
                <c:pt idx="28">
                  <c:v>1670.4905960000001</c:v>
                </c:pt>
              </c:numCache>
            </c:numRef>
          </c:val>
          <c:extLst>
            <c:ext xmlns:c16="http://schemas.microsoft.com/office/drawing/2014/chart" uri="{C3380CC4-5D6E-409C-BE32-E72D297353CC}">
              <c16:uniqueId val="{0000001D-E54E-4C59-9708-4307CE933032}"/>
            </c:ext>
          </c:extLst>
        </c:ser>
        <c:dLbls>
          <c:showLegendKey val="0"/>
          <c:showVal val="0"/>
          <c:showCatName val="0"/>
          <c:showSerName val="0"/>
          <c:showPercent val="0"/>
          <c:showBubbleSize val="0"/>
        </c:dLbls>
        <c:gapWidth val="60"/>
        <c:overlap val="100"/>
        <c:axId val="1451077311"/>
        <c:axId val="1"/>
      </c:barChart>
      <c:lineChart>
        <c:grouping val="standard"/>
        <c:varyColors val="0"/>
        <c:ser>
          <c:idx val="1"/>
          <c:order val="1"/>
          <c:spPr>
            <a:ln w="9525" cmpd="sng" algn="ctr">
              <a:solidFill>
                <a:srgbClr val="1F497D"/>
              </a:solidFill>
              <a:prstDash val="solid"/>
            </a:ln>
          </c:spPr>
          <c:marker>
            <c:symbol val="circle"/>
            <c:size val="4"/>
            <c:spPr>
              <a:solidFill>
                <a:srgbClr val="1F497D"/>
              </a:solidFill>
              <a:ln w="9525" cmpd="sng" algn="ctr">
                <a:solidFill>
                  <a:srgbClr val="1F497D"/>
                </a:solidFill>
                <a:prstDash val="solid"/>
              </a:ln>
            </c:spPr>
          </c:marker>
          <c:dLbls>
            <c:dLbl>
              <c:idx val="0"/>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E54E-4C59-9708-4307CE933032}"/>
                </c:ext>
              </c:extLst>
            </c:dLbl>
            <c:dLbl>
              <c:idx val="1"/>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E54E-4C59-9708-4307CE933032}"/>
                </c:ext>
              </c:extLst>
            </c:dLbl>
            <c:dLbl>
              <c:idx val="2"/>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E54E-4C59-9708-4307CE933032}"/>
                </c:ext>
              </c:extLst>
            </c:dLbl>
            <c:dLbl>
              <c:idx val="3"/>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E54E-4C59-9708-4307CE933032}"/>
                </c:ext>
              </c:extLst>
            </c:dLbl>
            <c:dLbl>
              <c:idx val="4"/>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E54E-4C59-9708-4307CE933032}"/>
                </c:ext>
              </c:extLst>
            </c:dLbl>
            <c:dLbl>
              <c:idx val="5"/>
              <c:layout>
                <c:manualLayout>
                  <c:x val="0"/>
                  <c:y val="-8.864541832669323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E54E-4C59-9708-4307CE933032}"/>
                </c:ext>
              </c:extLst>
            </c:dLbl>
            <c:dLbl>
              <c:idx val="6"/>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E54E-4C59-9708-4307CE933032}"/>
                </c:ext>
              </c:extLst>
            </c:dLbl>
            <c:dLbl>
              <c:idx val="10"/>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E54E-4C59-9708-4307CE933032}"/>
                </c:ext>
              </c:extLst>
            </c:dLbl>
            <c:dLbl>
              <c:idx val="11"/>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E54E-4C59-9708-4307CE933032}"/>
                </c:ext>
              </c:extLst>
            </c:dLbl>
            <c:dLbl>
              <c:idx val="12"/>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E54E-4C59-9708-4307CE933032}"/>
                </c:ext>
              </c:extLst>
            </c:dLbl>
            <c:dLbl>
              <c:idx val="13"/>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E54E-4C59-9708-4307CE933032}"/>
                </c:ext>
              </c:extLst>
            </c:dLbl>
            <c:dLbl>
              <c:idx val="14"/>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E54E-4C59-9708-4307CE933032}"/>
                </c:ext>
              </c:extLst>
            </c:dLbl>
            <c:dLbl>
              <c:idx val="15"/>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E54E-4C59-9708-4307CE933032}"/>
                </c:ext>
              </c:extLst>
            </c:dLbl>
            <c:dLbl>
              <c:idx val="16"/>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E54E-4C59-9708-4307CE933032}"/>
                </c:ext>
              </c:extLst>
            </c:dLbl>
            <c:dLbl>
              <c:idx val="17"/>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E54E-4C59-9708-4307CE933032}"/>
                </c:ext>
              </c:extLst>
            </c:dLbl>
            <c:dLbl>
              <c:idx val="18"/>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E54E-4C59-9708-4307CE933032}"/>
                </c:ext>
              </c:extLst>
            </c:dLbl>
            <c:dLbl>
              <c:idx val="19"/>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E54E-4C59-9708-4307CE933032}"/>
                </c:ext>
              </c:extLst>
            </c:dLbl>
            <c:dLbl>
              <c:idx val="20"/>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E54E-4C59-9708-4307CE933032}"/>
                </c:ext>
              </c:extLst>
            </c:dLbl>
            <c:dLbl>
              <c:idx val="21"/>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E54E-4C59-9708-4307CE933032}"/>
                </c:ext>
              </c:extLst>
            </c:dLbl>
            <c:dLbl>
              <c:idx val="22"/>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E54E-4C59-9708-4307CE933032}"/>
                </c:ext>
              </c:extLst>
            </c:dLbl>
            <c:dLbl>
              <c:idx val="23"/>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E54E-4C59-9708-4307CE933032}"/>
                </c:ext>
              </c:extLst>
            </c:dLbl>
            <c:dLbl>
              <c:idx val="24"/>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3-E54E-4C59-9708-4307CE933032}"/>
                </c:ext>
              </c:extLst>
            </c:dLbl>
            <c:dLbl>
              <c:idx val="25"/>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4-E54E-4C59-9708-4307CE933032}"/>
                </c:ext>
              </c:extLst>
            </c:dLbl>
            <c:dLbl>
              <c:idx val="26"/>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5-E54E-4C59-9708-4307CE933032}"/>
                </c:ext>
              </c:extLst>
            </c:dLbl>
            <c:dLbl>
              <c:idx val="27"/>
              <c:layout>
                <c:manualLayout>
                  <c:x val="0"/>
                  <c:y val="8.7649402390438252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6-E54E-4C59-9708-4307CE93303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Sheet1!$A$2:$AC$2</c:f>
              <c:numCache>
                <c:formatCode>General</c:formatCode>
                <c:ptCount val="29"/>
                <c:pt idx="0">
                  <c:v>1.8388870741951946</c:v>
                </c:pt>
                <c:pt idx="1">
                  <c:v>1.8248978355656531</c:v>
                </c:pt>
                <c:pt idx="2">
                  <c:v>1.7926462960692113</c:v>
                </c:pt>
                <c:pt idx="3">
                  <c:v>1.7392204518843268</c:v>
                </c:pt>
                <c:pt idx="4">
                  <c:v>1.6868806046337115</c:v>
                </c:pt>
                <c:pt idx="5">
                  <c:v>1.6170643945874197</c:v>
                </c:pt>
                <c:pt idx="6">
                  <c:v>1.5359847890359157</c:v>
                </c:pt>
                <c:pt idx="7">
                  <c:v>1.4771758100753374</c:v>
                </c:pt>
                <c:pt idx="8">
                  <c:v>1.4325555456248695</c:v>
                </c:pt>
                <c:pt idx="9">
                  <c:v>1.4009170793736203</c:v>
                </c:pt>
                <c:pt idx="10">
                  <c:v>1.3871283858483574</c:v>
                </c:pt>
                <c:pt idx="11">
                  <c:v>1.370899909997747</c:v>
                </c:pt>
                <c:pt idx="12">
                  <c:v>1.3411052645025068</c:v>
                </c:pt>
                <c:pt idx="13">
                  <c:v>1.3060036071055992</c:v>
                </c:pt>
                <c:pt idx="14">
                  <c:v>1.2480865009328879</c:v>
                </c:pt>
                <c:pt idx="15">
                  <c:v>1.1948776219680823</c:v>
                </c:pt>
                <c:pt idx="16">
                  <c:v>1.1920957209510696</c:v>
                </c:pt>
                <c:pt idx="17">
                  <c:v>1.1623276266353288</c:v>
                </c:pt>
                <c:pt idx="18">
                  <c:v>1.0934628738440422</c:v>
                </c:pt>
                <c:pt idx="19">
                  <c:v>1.0305850926626059</c:v>
                </c:pt>
                <c:pt idx="20">
                  <c:v>0.95979758042032959</c:v>
                </c:pt>
                <c:pt idx="21">
                  <c:v>0.80040232281517465</c:v>
                </c:pt>
                <c:pt idx="22">
                  <c:v>0.8</c:v>
                </c:pt>
                <c:pt idx="23">
                  <c:v>0.9</c:v>
                </c:pt>
                <c:pt idx="24">
                  <c:v>0.9</c:v>
                </c:pt>
                <c:pt idx="25">
                  <c:v>0.9</c:v>
                </c:pt>
                <c:pt idx="26">
                  <c:v>0.7664588197021649</c:v>
                </c:pt>
                <c:pt idx="27">
                  <c:v>0.49957277233099173</c:v>
                </c:pt>
                <c:pt idx="28">
                  <c:v>0.2523938589508834</c:v>
                </c:pt>
              </c:numCache>
            </c:numRef>
          </c:val>
          <c:smooth val="0"/>
          <c:extLst>
            <c:ext xmlns:c16="http://schemas.microsoft.com/office/drawing/2014/chart" uri="{C3380CC4-5D6E-409C-BE32-E72D297353CC}">
              <c16:uniqueId val="{00000037-E54E-4C59-9708-4307CE933032}"/>
            </c:ext>
          </c:extLst>
        </c:ser>
        <c:dLbls>
          <c:showLegendKey val="0"/>
          <c:showVal val="0"/>
          <c:showCatName val="0"/>
          <c:showSerName val="0"/>
          <c:showPercent val="0"/>
          <c:showBubbleSize val="0"/>
        </c:dLbls>
        <c:marker val="1"/>
        <c:smooth val="0"/>
        <c:axId val="2"/>
        <c:axId val="3"/>
      </c:lineChart>
      <c:catAx>
        <c:axId val="1451077311"/>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rgbClr val="000000"/>
                </a:solidFill>
                <a:latin typeface="+mn-lt"/>
                <a:ea typeface="+mn-ea"/>
                <a:cs typeface="+mn-cs"/>
                <a:sym typeface="+mn-lt"/>
              </a:defRPr>
            </a:pPr>
            <a:endParaRPr lang="en-US"/>
          </a:p>
        </c:txPr>
        <c:crossAx val="1451077311"/>
        <c:crosses val="min"/>
        <c:crossBetween val="between"/>
        <c:majorUnit val="2000"/>
      </c:valAx>
      <c:catAx>
        <c:axId val="2"/>
        <c:scaling>
          <c:orientation val="minMax"/>
        </c:scaling>
        <c:delete val="1"/>
        <c:axPos val="b"/>
        <c:majorGridlines>
          <c:spPr>
            <a:ln>
              <a:noFill/>
            </a:ln>
          </c:spPr>
        </c:majorGridlines>
        <c:majorTickMark val="out"/>
        <c:minorTickMark val="none"/>
        <c:tickLblPos val="none"/>
        <c:crossAx val="3"/>
        <c:crosses val="min"/>
        <c:auto val="0"/>
        <c:lblAlgn val="ctr"/>
        <c:lblOffset val="100"/>
        <c:noMultiLvlLbl val="0"/>
      </c:catAx>
      <c:valAx>
        <c:axId val="3"/>
        <c:scaling>
          <c:orientation val="minMax"/>
          <c:max val="2"/>
          <c:min val="0"/>
        </c:scaling>
        <c:delete val="0"/>
        <c:axPos val="r"/>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2"/>
        <c:crosses val="max"/>
        <c:crossBetween val="between"/>
        <c:majorUnit val="0.5"/>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24565644003006"/>
          <c:y val="3.8649658039076787E-2"/>
          <c:w val="0.86586081059146192"/>
          <c:h val="0.85829613347154132"/>
        </c:manualLayout>
      </c:layout>
      <c:barChart>
        <c:barDir val="col"/>
        <c:grouping val="clustered"/>
        <c:varyColors val="0"/>
        <c:ser>
          <c:idx val="0"/>
          <c:order val="0"/>
          <c:tx>
            <c:strRef>
              <c:f>Sheet1!$B$1</c:f>
              <c:strCache>
                <c:ptCount val="1"/>
                <c:pt idx="0">
                  <c:v>冷蔵庫</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2025</c:v>
                </c:pt>
              </c:numCache>
            </c:numRef>
          </c:cat>
          <c:val>
            <c:numRef>
              <c:f>Sheet1!$B$2:$B$3</c:f>
              <c:numCache>
                <c:formatCode>General</c:formatCode>
                <c:ptCount val="2"/>
                <c:pt idx="0">
                  <c:v>145</c:v>
                </c:pt>
                <c:pt idx="1">
                  <c:v>275</c:v>
                </c:pt>
              </c:numCache>
            </c:numRef>
          </c:val>
          <c:extLst>
            <c:ext xmlns:c16="http://schemas.microsoft.com/office/drawing/2014/chart" uri="{C3380CC4-5D6E-409C-BE32-E72D297353CC}">
              <c16:uniqueId val="{00000000-8577-43BB-BD36-EA111D20E768}"/>
            </c:ext>
          </c:extLst>
        </c:ser>
        <c:ser>
          <c:idx val="1"/>
          <c:order val="1"/>
          <c:tx>
            <c:strRef>
              <c:f>Sheet1!$C$1</c:f>
              <c:strCache>
                <c:ptCount val="1"/>
                <c:pt idx="0">
                  <c:v>エアコン</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2025</c:v>
                </c:pt>
              </c:numCache>
            </c:numRef>
          </c:cat>
          <c:val>
            <c:numRef>
              <c:f>Sheet1!$C$2:$C$3</c:f>
              <c:numCache>
                <c:formatCode>General</c:formatCode>
                <c:ptCount val="2"/>
                <c:pt idx="0">
                  <c:v>65</c:v>
                </c:pt>
                <c:pt idx="1">
                  <c:v>165</c:v>
                </c:pt>
              </c:numCache>
            </c:numRef>
          </c:val>
          <c:extLst>
            <c:ext xmlns:c16="http://schemas.microsoft.com/office/drawing/2014/chart" uri="{C3380CC4-5D6E-409C-BE32-E72D297353CC}">
              <c16:uniqueId val="{00000001-8577-43BB-BD36-EA111D20E768}"/>
            </c:ext>
          </c:extLst>
        </c:ser>
        <c:ser>
          <c:idx val="2"/>
          <c:order val="2"/>
          <c:tx>
            <c:strRef>
              <c:f>Sheet1!$D$1</c:f>
              <c:strCache>
                <c:ptCount val="1"/>
                <c:pt idx="0">
                  <c:v>洗濯機</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2025</c:v>
                </c:pt>
              </c:numCache>
            </c:numRef>
          </c:cat>
          <c:val>
            <c:numRef>
              <c:f>Sheet1!$D$2:$D$3</c:f>
              <c:numCache>
                <c:formatCode>General</c:formatCode>
                <c:ptCount val="2"/>
                <c:pt idx="0">
                  <c:v>70</c:v>
                </c:pt>
                <c:pt idx="1">
                  <c:v>126</c:v>
                </c:pt>
              </c:numCache>
            </c:numRef>
          </c:val>
          <c:extLst>
            <c:ext xmlns:c16="http://schemas.microsoft.com/office/drawing/2014/chart" uri="{C3380CC4-5D6E-409C-BE32-E72D297353CC}">
              <c16:uniqueId val="{00000003-8577-43BB-BD36-EA111D20E768}"/>
            </c:ext>
          </c:extLst>
        </c:ser>
        <c:dLbls>
          <c:dLblPos val="outEnd"/>
          <c:showLegendKey val="0"/>
          <c:showVal val="1"/>
          <c:showCatName val="0"/>
          <c:showSerName val="0"/>
          <c:showPercent val="0"/>
          <c:showBubbleSize val="0"/>
        </c:dLbls>
        <c:gapWidth val="219"/>
        <c:overlap val="-27"/>
        <c:axId val="1008518704"/>
        <c:axId val="1461883232"/>
      </c:barChart>
      <c:catAx>
        <c:axId val="1008518704"/>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461883232"/>
        <c:crosses val="autoZero"/>
        <c:auto val="1"/>
        <c:lblAlgn val="ctr"/>
        <c:lblOffset val="100"/>
        <c:noMultiLvlLbl val="0"/>
      </c:catAx>
      <c:valAx>
        <c:axId val="1461883232"/>
        <c:scaling>
          <c:orientation val="minMax"/>
        </c:scaling>
        <c:delete val="0"/>
        <c:axPos val="l"/>
        <c:numFmt formatCode="General" sourceLinked="1"/>
        <c:majorTickMark val="none"/>
        <c:minorTickMark val="none"/>
        <c:tickLblPos val="nextTo"/>
        <c:spPr>
          <a:noFill/>
          <a:ln>
            <a:solidFill>
              <a:srgbClr val="6A6A6A"/>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008518704"/>
        <c:crosses val="autoZero"/>
        <c:crossBetween val="between"/>
      </c:valAx>
      <c:spPr>
        <a:noFill/>
        <a:ln>
          <a:noFill/>
        </a:ln>
        <a:effectLst/>
      </c:spPr>
    </c:plotArea>
    <c:legend>
      <c:legendPos val="b"/>
      <c:layout>
        <c:manualLayout>
          <c:xMode val="edge"/>
          <c:yMode val="edge"/>
          <c:x val="0.1410045418137445"/>
          <c:y val="6.3734692495611617E-2"/>
          <c:w val="0.42028959867597881"/>
          <c:h val="5.6438657992197147E-2"/>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38595938244211E-2"/>
          <c:y val="2.0048248033429805E-2"/>
          <c:w val="0.88126650964139908"/>
          <c:h val="0.8252088103334424"/>
        </c:manualLayout>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地方</c:v>
                </c:pt>
                <c:pt idx="1">
                  <c:v>都市部</c:v>
                </c:pt>
              </c:strCache>
            </c:strRef>
          </c:cat>
          <c:val>
            <c:numRef>
              <c:f>Sheet1!$B$2:$B$3</c:f>
              <c:numCache>
                <c:formatCode>General</c:formatCode>
                <c:ptCount val="2"/>
                <c:pt idx="0">
                  <c:v>6.89</c:v>
                </c:pt>
                <c:pt idx="1">
                  <c:v>7.17</c:v>
                </c:pt>
              </c:numCache>
            </c:numRef>
          </c:val>
          <c:extLst>
            <c:ext xmlns:c16="http://schemas.microsoft.com/office/drawing/2014/chart" uri="{C3380CC4-5D6E-409C-BE32-E72D297353CC}">
              <c16:uniqueId val="{00000000-028C-4C95-8B40-3F527202E78B}"/>
            </c:ext>
          </c:extLst>
        </c:ser>
        <c:ser>
          <c:idx val="1"/>
          <c:order val="1"/>
          <c:tx>
            <c:strRef>
              <c:f>Sheet1!$C$1</c:f>
              <c:strCache>
                <c:ptCount val="1"/>
                <c:pt idx="0">
                  <c:v>2024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地方</c:v>
                </c:pt>
                <c:pt idx="1">
                  <c:v>都市部</c:v>
                </c:pt>
              </c:strCache>
            </c:strRef>
          </c:cat>
          <c:val>
            <c:numRef>
              <c:f>Sheet1!$C$2:$C$3</c:f>
              <c:numCache>
                <c:formatCode>General</c:formatCode>
                <c:ptCount val="2"/>
                <c:pt idx="0">
                  <c:v>6.48</c:v>
                </c:pt>
                <c:pt idx="1">
                  <c:v>6.87</c:v>
                </c:pt>
              </c:numCache>
            </c:numRef>
          </c:val>
          <c:extLst>
            <c:ext xmlns:c16="http://schemas.microsoft.com/office/drawing/2014/chart" uri="{C3380CC4-5D6E-409C-BE32-E72D297353CC}">
              <c16:uniqueId val="{00000003-028C-4C95-8B40-3F527202E78B}"/>
            </c:ext>
          </c:extLst>
        </c:ser>
        <c:dLbls>
          <c:dLblPos val="outEnd"/>
          <c:showLegendKey val="0"/>
          <c:showVal val="1"/>
          <c:showCatName val="0"/>
          <c:showSerName val="0"/>
          <c:showPercent val="0"/>
          <c:showBubbleSize val="0"/>
        </c:dLbls>
        <c:gapWidth val="219"/>
        <c:overlap val="-27"/>
        <c:axId val="1507639376"/>
        <c:axId val="1677938064"/>
      </c:barChart>
      <c:catAx>
        <c:axId val="1507639376"/>
        <c:scaling>
          <c:orientation val="minMax"/>
        </c:scaling>
        <c:delete val="0"/>
        <c:axPos val="b"/>
        <c:numFmt formatCode="General" sourceLinked="1"/>
        <c:majorTickMark val="none"/>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00" b="0" i="0" u="none" strike="noStrike" kern="1200" baseline="0">
                <a:solidFill>
                  <a:schemeClr val="tx1">
                    <a:lumMod val="65000"/>
                    <a:lumOff val="35000"/>
                  </a:schemeClr>
                </a:solidFill>
                <a:latin typeface="+mn-ea"/>
                <a:ea typeface="+mn-ea"/>
                <a:cs typeface="+mn-cs"/>
              </a:defRPr>
            </a:pPr>
            <a:endParaRPr lang="ja-JP"/>
          </a:p>
        </c:txPr>
        <c:crossAx val="1677938064"/>
        <c:crosses val="autoZero"/>
        <c:auto val="1"/>
        <c:lblAlgn val="ctr"/>
        <c:lblOffset val="100"/>
        <c:noMultiLvlLbl val="0"/>
      </c:catAx>
      <c:valAx>
        <c:axId val="1677938064"/>
        <c:scaling>
          <c:orientation val="minMax"/>
        </c:scaling>
        <c:delete val="0"/>
        <c:axPos val="l"/>
        <c:numFmt formatCode="General" sourceLinked="1"/>
        <c:majorTickMark val="none"/>
        <c:minorTickMark val="none"/>
        <c:tickLblPos val="nextTo"/>
        <c:spPr>
          <a:noFill/>
          <a:ln>
            <a:solidFill>
              <a:srgbClr val="6A6A6A"/>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507639376"/>
        <c:crosses val="autoZero"/>
        <c:crossBetween val="between"/>
      </c:valAx>
      <c:spPr>
        <a:noFill/>
        <a:ln>
          <a:noFill/>
        </a:ln>
        <a:effectLst/>
      </c:spPr>
    </c:plotArea>
    <c:legend>
      <c:legendPos val="b"/>
      <c:layout>
        <c:manualLayout>
          <c:xMode val="edge"/>
          <c:yMode val="edge"/>
          <c:x val="0.12133926253112552"/>
          <c:y val="6.5482206412416769E-2"/>
          <c:w val="0.2175243228548355"/>
          <c:h val="5.2819931311726881E-2"/>
        </c:manualLayout>
      </c:layout>
      <c:overlay val="0"/>
      <c:spPr>
        <a:noFill/>
        <a:ln>
          <a:noFill/>
        </a:ln>
        <a:effectLst/>
      </c:spPr>
      <c:txPr>
        <a:bodyPr rot="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221406991799741E-2"/>
          <c:y val="6.5957446808510636E-2"/>
          <c:w val="0.93979283556322835"/>
          <c:h val="0.86808510638297876"/>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6B8-49FD-898B-B2526400CCA3}"/>
                </c:ext>
              </c:extLst>
            </c:dLbl>
            <c:dLbl>
              <c:idx val="1"/>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6B8-49FD-898B-B2526400CCA3}"/>
                </c:ext>
              </c:extLst>
            </c:dLbl>
            <c:dLbl>
              <c:idx val="2"/>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6B8-49FD-898B-B2526400CCA3}"/>
                </c:ext>
              </c:extLst>
            </c:dLbl>
            <c:dLbl>
              <c:idx val="3"/>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6B8-49FD-898B-B2526400CCA3}"/>
                </c:ext>
              </c:extLst>
            </c:dLbl>
            <c:dLbl>
              <c:idx val="4"/>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6B8-49FD-898B-B2526400CCA3}"/>
                </c:ext>
              </c:extLst>
            </c:dLbl>
            <c:dLbl>
              <c:idx val="5"/>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6B8-49FD-898B-B2526400CCA3}"/>
                </c:ext>
              </c:extLst>
            </c:dLbl>
            <c:dLbl>
              <c:idx val="6"/>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6B8-49FD-898B-B2526400CCA3}"/>
                </c:ext>
              </c:extLst>
            </c:dLbl>
            <c:dLbl>
              <c:idx val="7"/>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6B8-49FD-898B-B2526400CCA3}"/>
                </c:ext>
              </c:extLst>
            </c:dLbl>
            <c:dLbl>
              <c:idx val="8"/>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6B8-49FD-898B-B2526400CCA3}"/>
                </c:ext>
              </c:extLst>
            </c:dLbl>
            <c:dLbl>
              <c:idx val="9"/>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6B8-49FD-898B-B2526400CCA3}"/>
                </c:ext>
              </c:extLst>
            </c:dLbl>
            <c:dLbl>
              <c:idx val="10"/>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6B8-49FD-898B-B2526400CCA3}"/>
                </c:ext>
              </c:extLst>
            </c:dLbl>
            <c:dLbl>
              <c:idx val="11"/>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6B8-49FD-898B-B2526400CCA3}"/>
                </c:ext>
              </c:extLst>
            </c:dLbl>
            <c:dLbl>
              <c:idx val="12"/>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6B8-49FD-898B-B2526400CCA3}"/>
                </c:ext>
              </c:extLst>
            </c:dLbl>
            <c:dLbl>
              <c:idx val="13"/>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6B8-49FD-898B-B2526400CCA3}"/>
                </c:ext>
              </c:extLst>
            </c:dLbl>
            <c:dLbl>
              <c:idx val="14"/>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6B8-49FD-898B-B2526400CCA3}"/>
                </c:ext>
              </c:extLst>
            </c:dLbl>
            <c:dLbl>
              <c:idx val="15"/>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6B8-49FD-898B-B2526400CCA3}"/>
                </c:ext>
              </c:extLst>
            </c:dLbl>
            <c:dLbl>
              <c:idx val="16"/>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6B8-49FD-898B-B2526400CCA3}"/>
                </c:ext>
              </c:extLst>
            </c:dLbl>
            <c:dLbl>
              <c:idx val="17"/>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6B8-49FD-898B-B2526400CCA3}"/>
                </c:ext>
              </c:extLst>
            </c:dLbl>
            <c:dLbl>
              <c:idx val="18"/>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6B8-49FD-898B-B2526400CCA3}"/>
                </c:ext>
              </c:extLst>
            </c:dLbl>
            <c:dLbl>
              <c:idx val="19"/>
              <c:layout>
                <c:manualLayout>
                  <c:x val="0"/>
                  <c:y val="-0.1148936170212766"/>
                </c:manualLayout>
              </c:layout>
              <c:numFmt formatCode="#,##0;&quot;-&quot;#,##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6B8-49FD-898B-B2526400CCA3}"/>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BE-4727-9C99-EC22508EAEA5}"/>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val>
            <c:numRef>
              <c:f>Sheet1!$A$1:$W$1</c:f>
              <c:numCache>
                <c:formatCode>#,##0;"-"#,##0</c:formatCode>
                <c:ptCount val="23"/>
                <c:pt idx="0">
                  <c:v>20.68</c:v>
                </c:pt>
                <c:pt idx="1">
                  <c:v>18.88</c:v>
                </c:pt>
                <c:pt idx="2">
                  <c:v>18.16</c:v>
                </c:pt>
                <c:pt idx="3">
                  <c:v>18.72</c:v>
                </c:pt>
                <c:pt idx="4">
                  <c:v>17.98</c:v>
                </c:pt>
                <c:pt idx="5">
                  <c:v>20.13</c:v>
                </c:pt>
                <c:pt idx="6">
                  <c:v>20.51</c:v>
                </c:pt>
                <c:pt idx="7">
                  <c:v>20.9</c:v>
                </c:pt>
                <c:pt idx="8">
                  <c:v>22.63</c:v>
                </c:pt>
                <c:pt idx="9">
                  <c:v>25.61</c:v>
                </c:pt>
                <c:pt idx="10">
                  <c:v>26.206314750874871</c:v>
                </c:pt>
                <c:pt idx="11">
                  <c:v>28.87</c:v>
                </c:pt>
                <c:pt idx="12">
                  <c:v>27.99</c:v>
                </c:pt>
                <c:pt idx="13">
                  <c:v>23.07</c:v>
                </c:pt>
                <c:pt idx="14">
                  <c:v>23.66</c:v>
                </c:pt>
                <c:pt idx="15">
                  <c:v>25.64</c:v>
                </c:pt>
                <c:pt idx="16">
                  <c:v>26.84</c:v>
                </c:pt>
                <c:pt idx="17">
                  <c:v>32.950000000000003</c:v>
                </c:pt>
                <c:pt idx="18">
                  <c:v>34.29</c:v>
                </c:pt>
                <c:pt idx="19">
                  <c:v>33.479999999999997</c:v>
                </c:pt>
                <c:pt idx="20">
                  <c:v>36</c:v>
                </c:pt>
                <c:pt idx="21">
                  <c:v>40</c:v>
                </c:pt>
                <c:pt idx="22">
                  <c:v>39</c:v>
                </c:pt>
              </c:numCache>
            </c:numRef>
          </c:val>
          <c:smooth val="0"/>
          <c:extLst>
            <c:ext xmlns:c16="http://schemas.microsoft.com/office/drawing/2014/chart" uri="{C3380CC4-5D6E-409C-BE32-E72D297353CC}">
              <c16:uniqueId val="{00000014-46B8-49FD-898B-B2526400CCA3}"/>
            </c:ext>
          </c:extLst>
        </c:ser>
        <c:dLbls>
          <c:showLegendKey val="0"/>
          <c:showVal val="0"/>
          <c:showCatName val="0"/>
          <c:showSerName val="0"/>
          <c:showPercent val="0"/>
          <c:showBubbleSize val="0"/>
        </c:dLbls>
        <c:marker val="1"/>
        <c:smooth val="0"/>
        <c:axId val="804707312"/>
        <c:axId val="1"/>
      </c:lineChart>
      <c:catAx>
        <c:axId val="804707312"/>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40"/>
          <c:min val="0"/>
        </c:scaling>
        <c:delete val="0"/>
        <c:axPos val="r"/>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04707312"/>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719630380887988E-2"/>
          <c:y val="7.492795389048991E-2"/>
          <c:w val="0.97656073923822406"/>
          <c:h val="0.85014409221902021"/>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c:formatCode>
                <c:ptCount val="23"/>
                <c:pt idx="0">
                  <c:v>7.8369999999999997</c:v>
                </c:pt>
                <c:pt idx="1">
                  <c:v>7.9219999999999997</c:v>
                </c:pt>
                <c:pt idx="2">
                  <c:v>7.8710000000000004</c:v>
                </c:pt>
                <c:pt idx="3">
                  <c:v>8.27</c:v>
                </c:pt>
                <c:pt idx="4">
                  <c:v>8.4659999999999993</c:v>
                </c:pt>
                <c:pt idx="5">
                  <c:v>9.7899999999999991</c:v>
                </c:pt>
                <c:pt idx="6">
                  <c:v>10.257999999999999</c:v>
                </c:pt>
                <c:pt idx="7">
                  <c:v>10.986000000000001</c:v>
                </c:pt>
                <c:pt idx="8">
                  <c:v>12.287000000000001</c:v>
                </c:pt>
                <c:pt idx="9">
                  <c:v>14.824</c:v>
                </c:pt>
                <c:pt idx="10">
                  <c:v>15.483000000000001</c:v>
                </c:pt>
                <c:pt idx="11">
                  <c:v>17.469000000000001</c:v>
                </c:pt>
                <c:pt idx="12">
                  <c:v>18.315000000000001</c:v>
                </c:pt>
                <c:pt idx="13">
                  <c:v>18.087</c:v>
                </c:pt>
                <c:pt idx="14">
                  <c:v>19.236999999999998</c:v>
                </c:pt>
                <c:pt idx="15">
                  <c:v>22.361000000000001</c:v>
                </c:pt>
                <c:pt idx="16">
                  <c:v>24.695</c:v>
                </c:pt>
                <c:pt idx="17">
                  <c:v>27.126000000000001</c:v>
                </c:pt>
                <c:pt idx="18">
                  <c:v>29.260999999999999</c:v>
                </c:pt>
                <c:pt idx="19">
                  <c:v>32.107999999999997</c:v>
                </c:pt>
                <c:pt idx="20">
                  <c:v>35.390999999999998</c:v>
                </c:pt>
                <c:pt idx="21">
                  <c:v>43.329000000000001</c:v>
                </c:pt>
                <c:pt idx="22">
                  <c:v>44.326999999999998</c:v>
                </c:pt>
              </c:numCache>
            </c:numRef>
          </c:val>
          <c:extLst>
            <c:ext xmlns:c16="http://schemas.microsoft.com/office/drawing/2014/chart" uri="{C3380CC4-5D6E-409C-BE32-E72D297353CC}">
              <c16:uniqueId val="{00000000-E365-4E98-B292-07AE0FD7E385}"/>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#,##0</c:formatCode>
                <c:ptCount val="23"/>
                <c:pt idx="0">
                  <c:v>29.042999999999999</c:v>
                </c:pt>
                <c:pt idx="1">
                  <c:v>33.067999999999998</c:v>
                </c:pt>
                <c:pt idx="2">
                  <c:v>34.399000000000001</c:v>
                </c:pt>
                <c:pt idx="3">
                  <c:v>35.244</c:v>
                </c:pt>
                <c:pt idx="4">
                  <c:v>37.561</c:v>
                </c:pt>
                <c:pt idx="5">
                  <c:v>38.106999999999999</c:v>
                </c:pt>
                <c:pt idx="6">
                  <c:v>39.049999999999997</c:v>
                </c:pt>
                <c:pt idx="7">
                  <c:v>40.786000000000001</c:v>
                </c:pt>
                <c:pt idx="8">
                  <c:v>41</c:v>
                </c:pt>
                <c:pt idx="9">
                  <c:v>42.470999999999997</c:v>
                </c:pt>
                <c:pt idx="10">
                  <c:v>43.024999999999999</c:v>
                </c:pt>
                <c:pt idx="11">
                  <c:v>42.508000000000003</c:v>
                </c:pt>
                <c:pt idx="12">
                  <c:v>46.503999999999998</c:v>
                </c:pt>
                <c:pt idx="13">
                  <c:v>60.098999999999997</c:v>
                </c:pt>
                <c:pt idx="14">
                  <c:v>61.447000000000003</c:v>
                </c:pt>
                <c:pt idx="15">
                  <c:v>64.228999999999999</c:v>
                </c:pt>
                <c:pt idx="16">
                  <c:v>66.727999999999994</c:v>
                </c:pt>
                <c:pt idx="17">
                  <c:v>54.718000000000004</c:v>
                </c:pt>
                <c:pt idx="18">
                  <c:v>55.673999999999999</c:v>
                </c:pt>
                <c:pt idx="19">
                  <c:v>58.945999999999998</c:v>
                </c:pt>
                <c:pt idx="20">
                  <c:v>61.591999999999999</c:v>
                </c:pt>
                <c:pt idx="21">
                  <c:v>62.837000000000003</c:v>
                </c:pt>
                <c:pt idx="22">
                  <c:v>67.69</c:v>
                </c:pt>
              </c:numCache>
            </c:numRef>
          </c:val>
          <c:extLst>
            <c:ext xmlns:c16="http://schemas.microsoft.com/office/drawing/2014/chart" uri="{C3380CC4-5D6E-409C-BE32-E72D297353CC}">
              <c16:uniqueId val="{00000001-E365-4E98-B292-07AE0FD7E385}"/>
            </c:ext>
          </c:extLst>
        </c:ser>
        <c:ser>
          <c:idx val="2"/>
          <c:order val="2"/>
          <c:spPr>
            <a:noFill/>
          </c:spPr>
          <c:invertIfNegative val="0"/>
          <c:dLbls>
            <c:delete val="1"/>
          </c:dLbls>
          <c:val>
            <c:numRef>
              <c:f>Sheet1!#REF!</c:f>
              <c:numCache>
                <c:formatCode>General</c:formatCode>
                <c:ptCount val="1"/>
                <c:pt idx="0">
                  <c:v>1</c:v>
                </c:pt>
              </c:numCache>
            </c:numRef>
          </c:val>
          <c:extLst>
            <c:ext xmlns:c16="http://schemas.microsoft.com/office/drawing/2014/chart" uri="{C3380CC4-5D6E-409C-BE32-E72D297353CC}">
              <c16:uniqueId val="{00000000-D49D-4457-BD2A-158A1C38C689}"/>
            </c:ext>
          </c:extLst>
        </c:ser>
        <c:dLbls>
          <c:dLblPos val="ctr"/>
          <c:showLegendKey val="0"/>
          <c:showVal val="1"/>
          <c:showCatName val="0"/>
          <c:showSerName val="0"/>
          <c:showPercent val="0"/>
          <c:showBubbleSize val="0"/>
        </c:dLbls>
        <c:gapWidth val="60"/>
        <c:overlap val="100"/>
        <c:axId val="1335838512"/>
        <c:axId val="1"/>
      </c:barChart>
      <c:catAx>
        <c:axId val="13358385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150"/>
        </c:scaling>
        <c:delete val="0"/>
        <c:axPos val="l"/>
        <c:majorGridlines>
          <c:spPr>
            <a:ln>
              <a:noFill/>
            </a:ln>
          </c:spPr>
        </c:majorGridlines>
        <c:numFmt formatCode="#,##0" sourceLinked="1"/>
        <c:majorTickMark val="out"/>
        <c:minorTickMark val="none"/>
        <c:tickLblPos val="nextTo"/>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335838512"/>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294245385450595E-2"/>
          <c:y val="5.904761904761905E-2"/>
          <c:w val="0.93941368078175891"/>
          <c:h val="0.8819047619047618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Sheet1!$A$1:$W$1</c:f>
              <c:numCache>
                <c:formatCode>#,##0</c:formatCode>
                <c:ptCount val="23"/>
                <c:pt idx="0">
                  <c:v>3.8214491099999996</c:v>
                </c:pt>
                <c:pt idx="1">
                  <c:v>3.7271411200000002</c:v>
                </c:pt>
                <c:pt idx="2">
                  <c:v>3.6613150899999996</c:v>
                </c:pt>
                <c:pt idx="3">
                  <c:v>4.0977319999999997</c:v>
                </c:pt>
                <c:pt idx="4">
                  <c:v>4.4819507200000013</c:v>
                </c:pt>
                <c:pt idx="5">
                  <c:v>5.5343883700000003</c:v>
                </c:pt>
                <c:pt idx="6">
                  <c:v>6.0238909100000004</c:v>
                </c:pt>
                <c:pt idx="7">
                  <c:v>7.4465632400000006</c:v>
                </c:pt>
                <c:pt idx="8">
                  <c:v>8.5201922400000001</c:v>
                </c:pt>
                <c:pt idx="9">
                  <c:v>9.747154440000001</c:v>
                </c:pt>
                <c:pt idx="10">
                  <c:v>11.73934408</c:v>
                </c:pt>
                <c:pt idx="11">
                  <c:v>13.911751769999999</c:v>
                </c:pt>
                <c:pt idx="12">
                  <c:v>13.561641900000001</c:v>
                </c:pt>
                <c:pt idx="13">
                  <c:v>12.797452349999999</c:v>
                </c:pt>
                <c:pt idx="14">
                  <c:v>13.334455080000001</c:v>
                </c:pt>
                <c:pt idx="15">
                  <c:v>14.903072780000002</c:v>
                </c:pt>
                <c:pt idx="16">
                  <c:v>16.029653180000004</c:v>
                </c:pt>
                <c:pt idx="17">
                  <c:v>18.671144829999999</c:v>
                </c:pt>
                <c:pt idx="18">
                  <c:v>19.706344259999998</c:v>
                </c:pt>
                <c:pt idx="19">
                  <c:v>21.282101440000005</c:v>
                </c:pt>
                <c:pt idx="20">
                  <c:v>23.140884830000005</c:v>
                </c:pt>
                <c:pt idx="21">
                  <c:v>30.52121945</c:v>
                </c:pt>
                <c:pt idx="22">
                  <c:v>31.097396319999994</c:v>
                </c:pt>
              </c:numCache>
            </c:numRef>
          </c:val>
          <c:extLst>
            <c:ext xmlns:c16="http://schemas.microsoft.com/office/drawing/2014/chart" uri="{C3380CC4-5D6E-409C-BE32-E72D297353CC}">
              <c16:uniqueId val="{00000015-DEED-4331-8300-FAD27EA3E62C}"/>
            </c:ext>
          </c:extLst>
        </c:ser>
        <c:ser>
          <c:idx val="1"/>
          <c:order val="1"/>
          <c:spPr>
            <a:solidFill>
              <a:srgbClr val="80CCE8"/>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lang="ja-JP"/>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Sheet1!$A$2:$W$2</c:f>
              <c:numCache>
                <c:formatCode>#,##0</c:formatCode>
                <c:ptCount val="23"/>
                <c:pt idx="0">
                  <c:v>14.161861980000001</c:v>
                </c:pt>
                <c:pt idx="1">
                  <c:v>15.5574447</c:v>
                </c:pt>
                <c:pt idx="2">
                  <c:v>16.000784330000002</c:v>
                </c:pt>
                <c:pt idx="3">
                  <c:v>17.463524890000002</c:v>
                </c:pt>
                <c:pt idx="4">
                  <c:v>19.885237580000002</c:v>
                </c:pt>
                <c:pt idx="5">
                  <c:v>21.542107040000001</c:v>
                </c:pt>
                <c:pt idx="6">
                  <c:v>22.9305354</c:v>
                </c:pt>
                <c:pt idx="7">
                  <c:v>27.64577564</c:v>
                </c:pt>
                <c:pt idx="8">
                  <c:v>28.429835580000002</c:v>
                </c:pt>
                <c:pt idx="9">
                  <c:v>27.92486126</c:v>
                </c:pt>
                <c:pt idx="10">
                  <c:v>32.621769780000008</c:v>
                </c:pt>
                <c:pt idx="11">
                  <c:v>33.85158844</c:v>
                </c:pt>
                <c:pt idx="12">
                  <c:v>34.434305810000005</c:v>
                </c:pt>
                <c:pt idx="13">
                  <c:v>42.522042679999991</c:v>
                </c:pt>
                <c:pt idx="14">
                  <c:v>42.593307870000004</c:v>
                </c:pt>
                <c:pt idx="15">
                  <c:v>42.807237570000005</c:v>
                </c:pt>
                <c:pt idx="16">
                  <c:v>43.313549989999999</c:v>
                </c:pt>
                <c:pt idx="17">
                  <c:v>37.663684809999999</c:v>
                </c:pt>
                <c:pt idx="18">
                  <c:v>37.493894080000004</c:v>
                </c:pt>
                <c:pt idx="19">
                  <c:v>39.071506549999995</c:v>
                </c:pt>
                <c:pt idx="20">
                  <c:v>40.272727160000002</c:v>
                </c:pt>
                <c:pt idx="21">
                  <c:v>44.263392429999996</c:v>
                </c:pt>
                <c:pt idx="22">
                  <c:v>47.48765126</c:v>
                </c:pt>
              </c:numCache>
            </c:numRef>
          </c:val>
          <c:extLst>
            <c:ext xmlns:c16="http://schemas.microsoft.com/office/drawing/2014/chart" uri="{C3380CC4-5D6E-409C-BE32-E72D297353CC}">
              <c16:uniqueId val="{0000002B-DEED-4331-8300-FAD27EA3E62C}"/>
            </c:ext>
          </c:extLst>
        </c:ser>
        <c:dLbls>
          <c:showLegendKey val="0"/>
          <c:showVal val="0"/>
          <c:showCatName val="0"/>
          <c:showSerName val="0"/>
          <c:showPercent val="0"/>
          <c:showBubbleSize val="0"/>
        </c:dLbls>
        <c:gapWidth val="60"/>
        <c:overlap val="100"/>
        <c:axId val="851894144"/>
        <c:axId val="1"/>
      </c:barChart>
      <c:catAx>
        <c:axId val="85189414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851894144"/>
        <c:crosses val="min"/>
        <c:crossBetween val="between"/>
        <c:majorUnit val="1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8992893924331"/>
          <c:y val="6.4797196839829208E-2"/>
          <c:w val="0.84562721243010952"/>
          <c:h val="0.85575540361583524"/>
        </c:manualLayout>
      </c:layout>
      <c:barChart>
        <c:barDir val="bar"/>
        <c:grouping val="clustered"/>
        <c:varyColors val="0"/>
        <c:ser>
          <c:idx val="1"/>
          <c:order val="1"/>
          <c:tx>
            <c:strRef>
              <c:f>Sheet3!$E$3</c:f>
              <c:strCache>
                <c:ptCount val="1"/>
                <c:pt idx="0">
                  <c:v>Governmat and Public hospital</c:v>
                </c:pt>
              </c:strCache>
            </c:strRef>
          </c:tx>
          <c:spPr>
            <a:solidFill>
              <a:schemeClr val="accent1"/>
            </a:solidFill>
            <a:ln>
              <a:noFill/>
            </a:ln>
            <a:effectLst/>
          </c:spPr>
          <c:invertIfNegative val="0"/>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Sheet3!$E$4:$E$23</c:f>
              <c:numCache>
                <c:formatCode>#,##0_);[Red]\(#,##0\)</c:formatCode>
                <c:ptCount val="20"/>
                <c:pt idx="0">
                  <c:v>1208</c:v>
                </c:pt>
                <c:pt idx="1">
                  <c:v>1211</c:v>
                </c:pt>
                <c:pt idx="2">
                  <c:v>4596</c:v>
                </c:pt>
                <c:pt idx="3">
                  <c:v>3780</c:v>
                </c:pt>
                <c:pt idx="4">
                  <c:v>6980</c:v>
                </c:pt>
                <c:pt idx="5">
                  <c:v>4441</c:v>
                </c:pt>
                <c:pt idx="6">
                  <c:v>4000</c:v>
                </c:pt>
                <c:pt idx="7">
                  <c:v>4057</c:v>
                </c:pt>
                <c:pt idx="8">
                  <c:v>3309</c:v>
                </c:pt>
                <c:pt idx="9">
                  <c:v>2856</c:v>
                </c:pt>
                <c:pt idx="10">
                  <c:v>2084</c:v>
                </c:pt>
                <c:pt idx="11">
                  <c:v>3378</c:v>
                </c:pt>
                <c:pt idx="12">
                  <c:v>3457</c:v>
                </c:pt>
                <c:pt idx="13">
                  <c:v>1818</c:v>
                </c:pt>
                <c:pt idx="14">
                  <c:v>3459</c:v>
                </c:pt>
                <c:pt idx="15">
                  <c:v>1151</c:v>
                </c:pt>
                <c:pt idx="16">
                  <c:v>6870</c:v>
                </c:pt>
                <c:pt idx="17">
                  <c:v>7156</c:v>
                </c:pt>
                <c:pt idx="18">
                  <c:v>10087</c:v>
                </c:pt>
                <c:pt idx="19">
                  <c:v>12184</c:v>
                </c:pt>
              </c:numCache>
            </c:numRef>
          </c:val>
          <c:extLst>
            <c:ext xmlns:c16="http://schemas.microsoft.com/office/drawing/2014/chart" uri="{C3380CC4-5D6E-409C-BE32-E72D297353CC}">
              <c16:uniqueId val="{00000000-7F96-482A-B66E-D9BE08A096E8}"/>
            </c:ext>
          </c:extLst>
        </c:ser>
        <c:ser>
          <c:idx val="2"/>
          <c:order val="2"/>
          <c:tx>
            <c:strRef>
              <c:f>Sheet3!$F$3</c:f>
              <c:strCache>
                <c:ptCount val="1"/>
                <c:pt idx="0">
                  <c:v>Private Hospital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C-7F96-482A-B66E-D9BE08A096E8}"/>
                </c:ext>
              </c:extLst>
            </c:dLbl>
            <c:dLbl>
              <c:idx val="1"/>
              <c:delete val="1"/>
              <c:extLst>
                <c:ext xmlns:c15="http://schemas.microsoft.com/office/drawing/2012/chart" uri="{CE6537A1-D6FC-4f65-9D91-7224C49458BB}"/>
                <c:ext xmlns:c16="http://schemas.microsoft.com/office/drawing/2014/chart" uri="{C3380CC4-5D6E-409C-BE32-E72D297353CC}">
                  <c16:uniqueId val="{0000001D-7F96-482A-B66E-D9BE08A096E8}"/>
                </c:ext>
              </c:extLst>
            </c:dLbl>
            <c:dLbl>
              <c:idx val="2"/>
              <c:delete val="1"/>
              <c:extLst>
                <c:ext xmlns:c15="http://schemas.microsoft.com/office/drawing/2012/chart" uri="{CE6537A1-D6FC-4f65-9D91-7224C49458BB}"/>
                <c:ext xmlns:c16="http://schemas.microsoft.com/office/drawing/2014/chart" uri="{C3380CC4-5D6E-409C-BE32-E72D297353CC}">
                  <c16:uniqueId val="{0000001E-7F96-482A-B66E-D9BE08A096E8}"/>
                </c:ext>
              </c:extLst>
            </c:dLbl>
            <c:dLbl>
              <c:idx val="3"/>
              <c:delete val="1"/>
              <c:extLst>
                <c:ext xmlns:c15="http://schemas.microsoft.com/office/drawing/2012/chart" uri="{CE6537A1-D6FC-4f65-9D91-7224C49458BB}"/>
                <c:ext xmlns:c16="http://schemas.microsoft.com/office/drawing/2014/chart" uri="{C3380CC4-5D6E-409C-BE32-E72D297353CC}">
                  <c16:uniqueId val="{0000001F-7F96-482A-B66E-D9BE08A096E8}"/>
                </c:ext>
              </c:extLst>
            </c:dLbl>
            <c:dLbl>
              <c:idx val="4"/>
              <c:layout>
                <c:manualLayout>
                  <c:x val="2.2141553448103556E-2"/>
                  <c:y val="2.06360499489901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F96-482A-B66E-D9BE08A096E8}"/>
                </c:ext>
              </c:extLst>
            </c:dLbl>
            <c:dLbl>
              <c:idx val="5"/>
              <c:delete val="1"/>
              <c:extLst>
                <c:ext xmlns:c15="http://schemas.microsoft.com/office/drawing/2012/chart" uri="{CE6537A1-D6FC-4f65-9D91-7224C49458BB}"/>
                <c:ext xmlns:c16="http://schemas.microsoft.com/office/drawing/2014/chart" uri="{C3380CC4-5D6E-409C-BE32-E72D297353CC}">
                  <c16:uniqueId val="{00000020-7F96-482A-B66E-D9BE08A096E8}"/>
                </c:ext>
              </c:extLst>
            </c:dLbl>
            <c:dLbl>
              <c:idx val="6"/>
              <c:delete val="1"/>
              <c:extLst>
                <c:ext xmlns:c15="http://schemas.microsoft.com/office/drawing/2012/chart" uri="{CE6537A1-D6FC-4f65-9D91-7224C49458BB}"/>
                <c:ext xmlns:c16="http://schemas.microsoft.com/office/drawing/2014/chart" uri="{C3380CC4-5D6E-409C-BE32-E72D297353CC}">
                  <c16:uniqueId val="{00000021-7F96-482A-B66E-D9BE08A096E8}"/>
                </c:ext>
              </c:extLst>
            </c:dLbl>
            <c:dLbl>
              <c:idx val="7"/>
              <c:delete val="1"/>
              <c:extLst>
                <c:ext xmlns:c15="http://schemas.microsoft.com/office/drawing/2012/chart" uri="{CE6537A1-D6FC-4f65-9D91-7224C49458BB}"/>
                <c:ext xmlns:c16="http://schemas.microsoft.com/office/drawing/2014/chart" uri="{C3380CC4-5D6E-409C-BE32-E72D297353CC}">
                  <c16:uniqueId val="{00000022-7F96-482A-B66E-D9BE08A096E8}"/>
                </c:ext>
              </c:extLst>
            </c:dLbl>
            <c:dLbl>
              <c:idx val="8"/>
              <c:delete val="1"/>
              <c:extLst>
                <c:ext xmlns:c15="http://schemas.microsoft.com/office/drawing/2012/chart" uri="{CE6537A1-D6FC-4f65-9D91-7224C49458BB}"/>
                <c:ext xmlns:c16="http://schemas.microsoft.com/office/drawing/2014/chart" uri="{C3380CC4-5D6E-409C-BE32-E72D297353CC}">
                  <c16:uniqueId val="{00000023-7F96-482A-B66E-D9BE08A096E8}"/>
                </c:ext>
              </c:extLst>
            </c:dLbl>
            <c:dLbl>
              <c:idx val="9"/>
              <c:layout>
                <c:manualLayout>
                  <c:x val="-1.3360053440213762E-3"/>
                  <c:y val="-2.65318320935840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7F96-482A-B66E-D9BE08A096E8}"/>
                </c:ext>
              </c:extLst>
            </c:dLbl>
            <c:dLbl>
              <c:idx val="10"/>
              <c:delete val="1"/>
              <c:extLst>
                <c:ext xmlns:c15="http://schemas.microsoft.com/office/drawing/2012/chart" uri="{CE6537A1-D6FC-4f65-9D91-7224C49458BB}"/>
                <c:ext xmlns:c16="http://schemas.microsoft.com/office/drawing/2014/chart" uri="{C3380CC4-5D6E-409C-BE32-E72D297353CC}">
                  <c16:uniqueId val="{00000024-7F96-482A-B66E-D9BE08A096E8}"/>
                </c:ext>
              </c:extLst>
            </c:dLbl>
            <c:dLbl>
              <c:idx val="11"/>
              <c:delete val="1"/>
              <c:extLst>
                <c:ext xmlns:c15="http://schemas.microsoft.com/office/drawing/2012/chart" uri="{CE6537A1-D6FC-4f65-9D91-7224C49458BB}"/>
                <c:ext xmlns:c16="http://schemas.microsoft.com/office/drawing/2014/chart" uri="{C3380CC4-5D6E-409C-BE32-E72D297353CC}">
                  <c16:uniqueId val="{00000025-7F96-482A-B66E-D9BE08A096E8}"/>
                </c:ext>
              </c:extLst>
            </c:dLbl>
            <c:dLbl>
              <c:idx val="12"/>
              <c:delete val="1"/>
              <c:extLst>
                <c:ext xmlns:c15="http://schemas.microsoft.com/office/drawing/2012/chart" uri="{CE6537A1-D6FC-4f65-9D91-7224C49458BB}"/>
                <c:ext xmlns:c16="http://schemas.microsoft.com/office/drawing/2014/chart" uri="{C3380CC4-5D6E-409C-BE32-E72D297353CC}">
                  <c16:uniqueId val="{00000026-7F96-482A-B66E-D9BE08A096E8}"/>
                </c:ext>
              </c:extLst>
            </c:dLbl>
            <c:dLbl>
              <c:idx val="13"/>
              <c:delete val="1"/>
              <c:extLst>
                <c:ext xmlns:c15="http://schemas.microsoft.com/office/drawing/2012/chart" uri="{CE6537A1-D6FC-4f65-9D91-7224C49458BB}"/>
                <c:ext xmlns:c16="http://schemas.microsoft.com/office/drawing/2014/chart" uri="{C3380CC4-5D6E-409C-BE32-E72D297353CC}">
                  <c16:uniqueId val="{00000027-7F96-482A-B66E-D9BE08A096E8}"/>
                </c:ext>
              </c:extLst>
            </c:dLbl>
            <c:dLbl>
              <c:idx val="14"/>
              <c:delete val="1"/>
              <c:extLst>
                <c:ext xmlns:c15="http://schemas.microsoft.com/office/drawing/2012/chart" uri="{CE6537A1-D6FC-4f65-9D91-7224C49458BB}"/>
                <c:ext xmlns:c16="http://schemas.microsoft.com/office/drawing/2014/chart" uri="{C3380CC4-5D6E-409C-BE32-E72D297353CC}">
                  <c16:uniqueId val="{00000028-7F96-482A-B66E-D9BE08A096E8}"/>
                </c:ext>
              </c:extLst>
            </c:dLbl>
            <c:dLbl>
              <c:idx val="15"/>
              <c:delete val="1"/>
              <c:extLst>
                <c:ext xmlns:c15="http://schemas.microsoft.com/office/drawing/2012/chart" uri="{CE6537A1-D6FC-4f65-9D91-7224C49458BB}"/>
                <c:ext xmlns:c16="http://schemas.microsoft.com/office/drawing/2014/chart" uri="{C3380CC4-5D6E-409C-BE32-E72D297353CC}">
                  <c16:uniqueId val="{00000029-7F96-482A-B66E-D9BE08A096E8}"/>
                </c:ext>
              </c:extLst>
            </c:dLbl>
            <c:dLbl>
              <c:idx val="16"/>
              <c:delete val="1"/>
              <c:extLst>
                <c:ext xmlns:c15="http://schemas.microsoft.com/office/drawing/2012/chart" uri="{CE6537A1-D6FC-4f65-9D91-7224C49458BB}"/>
                <c:ext xmlns:c16="http://schemas.microsoft.com/office/drawing/2014/chart" uri="{C3380CC4-5D6E-409C-BE32-E72D297353CC}">
                  <c16:uniqueId val="{0000002A-7F96-482A-B66E-D9BE08A096E8}"/>
                </c:ext>
              </c:extLst>
            </c:dLbl>
            <c:dLbl>
              <c:idx val="17"/>
              <c:delete val="1"/>
              <c:extLst>
                <c:ext xmlns:c15="http://schemas.microsoft.com/office/drawing/2012/chart" uri="{CE6537A1-D6FC-4f65-9D91-7224C49458BB}"/>
                <c:ext xmlns:c16="http://schemas.microsoft.com/office/drawing/2014/chart" uri="{C3380CC4-5D6E-409C-BE32-E72D297353CC}">
                  <c16:uniqueId val="{0000002B-7F96-482A-B66E-D9BE08A096E8}"/>
                </c:ext>
              </c:extLst>
            </c:dLbl>
            <c:dLbl>
              <c:idx val="18"/>
              <c:delete val="1"/>
              <c:extLst>
                <c:ext xmlns:c15="http://schemas.microsoft.com/office/drawing/2012/chart" uri="{CE6537A1-D6FC-4f65-9D91-7224C49458BB}"/>
                <c:ext xmlns:c16="http://schemas.microsoft.com/office/drawing/2014/chart" uri="{C3380CC4-5D6E-409C-BE32-E72D297353CC}">
                  <c16:uniqueId val="{0000002C-7F96-482A-B66E-D9BE08A096E8}"/>
                </c:ext>
              </c:extLst>
            </c:dLbl>
            <c:dLbl>
              <c:idx val="19"/>
              <c:delete val="1"/>
              <c:extLst>
                <c:ext xmlns:c15="http://schemas.microsoft.com/office/drawing/2012/chart" uri="{CE6537A1-D6FC-4f65-9D91-7224C49458BB}"/>
                <c:ext xmlns:c16="http://schemas.microsoft.com/office/drawing/2014/chart" uri="{C3380CC4-5D6E-409C-BE32-E72D297353CC}">
                  <c16:uniqueId val="{0000002D-7F96-482A-B66E-D9BE08A096E8}"/>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Sheet3!$F$4:$F$23</c:f>
              <c:numCache>
                <c:formatCode>#,##0_);[Red]\(#,##0\)</c:formatCode>
                <c:ptCount val="20"/>
                <c:pt idx="0">
                  <c:v>28883</c:v>
                </c:pt>
                <c:pt idx="1">
                  <c:v>19793</c:v>
                </c:pt>
                <c:pt idx="2">
                  <c:v>23008</c:v>
                </c:pt>
                <c:pt idx="3">
                  <c:v>12978</c:v>
                </c:pt>
                <c:pt idx="4">
                  <c:v>57067</c:v>
                </c:pt>
                <c:pt idx="5">
                  <c:v>27053</c:v>
                </c:pt>
                <c:pt idx="6">
                  <c:v>24602</c:v>
                </c:pt>
                <c:pt idx="7">
                  <c:v>16472</c:v>
                </c:pt>
                <c:pt idx="8">
                  <c:v>25239</c:v>
                </c:pt>
                <c:pt idx="9">
                  <c:v>62560</c:v>
                </c:pt>
                <c:pt idx="10">
                  <c:v>42912</c:v>
                </c:pt>
                <c:pt idx="11">
                  <c:v>23125</c:v>
                </c:pt>
                <c:pt idx="12">
                  <c:v>28584</c:v>
                </c:pt>
                <c:pt idx="13">
                  <c:v>35267</c:v>
                </c:pt>
                <c:pt idx="14">
                  <c:v>21746</c:v>
                </c:pt>
                <c:pt idx="15">
                  <c:v>23656</c:v>
                </c:pt>
                <c:pt idx="16">
                  <c:v>24924</c:v>
                </c:pt>
                <c:pt idx="17">
                  <c:v>24561</c:v>
                </c:pt>
                <c:pt idx="18">
                  <c:v>31152</c:v>
                </c:pt>
                <c:pt idx="19">
                  <c:v>31280</c:v>
                </c:pt>
              </c:numCache>
            </c:numRef>
          </c:val>
          <c:extLst>
            <c:ext xmlns:c16="http://schemas.microsoft.com/office/drawing/2014/chart" uri="{C3380CC4-5D6E-409C-BE32-E72D297353CC}">
              <c16:uniqueId val="{00000001-7F96-482A-B66E-D9BE08A096E8}"/>
            </c:ext>
          </c:extLst>
        </c:ser>
        <c:ser>
          <c:idx val="3"/>
          <c:order val="3"/>
          <c:tx>
            <c:strRef>
              <c:f>Sheet3!$G$3</c:f>
              <c:strCache>
                <c:ptCount val="1"/>
                <c:pt idx="0">
                  <c:v>Charitable/ Trust/ NGO</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7F96-482A-B66E-D9BE08A096E8}"/>
                </c:ext>
              </c:extLst>
            </c:dLbl>
            <c:dLbl>
              <c:idx val="1"/>
              <c:delete val="1"/>
              <c:extLst>
                <c:ext xmlns:c15="http://schemas.microsoft.com/office/drawing/2012/chart" uri="{CE6537A1-D6FC-4f65-9D91-7224C49458BB}"/>
                <c:ext xmlns:c16="http://schemas.microsoft.com/office/drawing/2014/chart" uri="{C3380CC4-5D6E-409C-BE32-E72D297353CC}">
                  <c16:uniqueId val="{00000009-7F96-482A-B66E-D9BE08A096E8}"/>
                </c:ext>
              </c:extLst>
            </c:dLbl>
            <c:dLbl>
              <c:idx val="2"/>
              <c:delete val="1"/>
              <c:extLst>
                <c:ext xmlns:c15="http://schemas.microsoft.com/office/drawing/2012/chart" uri="{CE6537A1-D6FC-4f65-9D91-7224C49458BB}"/>
                <c:ext xmlns:c16="http://schemas.microsoft.com/office/drawing/2014/chart" uri="{C3380CC4-5D6E-409C-BE32-E72D297353CC}">
                  <c16:uniqueId val="{0000000A-7F96-482A-B66E-D9BE08A096E8}"/>
                </c:ext>
              </c:extLst>
            </c:dLbl>
            <c:dLbl>
              <c:idx val="3"/>
              <c:delete val="1"/>
              <c:extLst>
                <c:ext xmlns:c15="http://schemas.microsoft.com/office/drawing/2012/chart" uri="{CE6537A1-D6FC-4f65-9D91-7224C49458BB}"/>
                <c:ext xmlns:c16="http://schemas.microsoft.com/office/drawing/2014/chart" uri="{C3380CC4-5D6E-409C-BE32-E72D297353CC}">
                  <c16:uniqueId val="{0000000B-7F96-482A-B66E-D9BE08A096E8}"/>
                </c:ext>
              </c:extLst>
            </c:dLbl>
            <c:dLbl>
              <c:idx val="4"/>
              <c:delete val="1"/>
              <c:extLst>
                <c:ext xmlns:c15="http://schemas.microsoft.com/office/drawing/2012/chart" uri="{CE6537A1-D6FC-4f65-9D91-7224C49458BB}"/>
                <c:ext xmlns:c16="http://schemas.microsoft.com/office/drawing/2014/chart" uri="{C3380CC4-5D6E-409C-BE32-E72D297353CC}">
                  <c16:uniqueId val="{0000000C-7F96-482A-B66E-D9BE08A096E8}"/>
                </c:ext>
              </c:extLst>
            </c:dLbl>
            <c:dLbl>
              <c:idx val="5"/>
              <c:delete val="1"/>
              <c:extLst>
                <c:ext xmlns:c15="http://schemas.microsoft.com/office/drawing/2012/chart" uri="{CE6537A1-D6FC-4f65-9D91-7224C49458BB}"/>
                <c:ext xmlns:c16="http://schemas.microsoft.com/office/drawing/2014/chart" uri="{C3380CC4-5D6E-409C-BE32-E72D297353CC}">
                  <c16:uniqueId val="{0000000D-7F96-482A-B66E-D9BE08A096E8}"/>
                </c:ext>
              </c:extLst>
            </c:dLbl>
            <c:dLbl>
              <c:idx val="6"/>
              <c:delete val="1"/>
              <c:extLst>
                <c:ext xmlns:c15="http://schemas.microsoft.com/office/drawing/2012/chart" uri="{CE6537A1-D6FC-4f65-9D91-7224C49458BB}"/>
                <c:ext xmlns:c16="http://schemas.microsoft.com/office/drawing/2014/chart" uri="{C3380CC4-5D6E-409C-BE32-E72D297353CC}">
                  <c16:uniqueId val="{0000000E-7F96-482A-B66E-D9BE08A096E8}"/>
                </c:ext>
              </c:extLst>
            </c:dLbl>
            <c:dLbl>
              <c:idx val="7"/>
              <c:delete val="1"/>
              <c:extLst>
                <c:ext xmlns:c15="http://schemas.microsoft.com/office/drawing/2012/chart" uri="{CE6537A1-D6FC-4f65-9D91-7224C49458BB}"/>
                <c:ext xmlns:c16="http://schemas.microsoft.com/office/drawing/2014/chart" uri="{C3380CC4-5D6E-409C-BE32-E72D297353CC}">
                  <c16:uniqueId val="{0000000F-7F96-482A-B66E-D9BE08A096E8}"/>
                </c:ext>
              </c:extLst>
            </c:dLbl>
            <c:dLbl>
              <c:idx val="8"/>
              <c:layout>
                <c:manualLayout>
                  <c:x val="0"/>
                  <c:y val="2.35845213376524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96-482A-B66E-D9BE08A096E8}"/>
                </c:ext>
              </c:extLst>
            </c:dLbl>
            <c:dLbl>
              <c:idx val="9"/>
              <c:delete val="1"/>
              <c:extLst>
                <c:ext xmlns:c15="http://schemas.microsoft.com/office/drawing/2012/chart" uri="{CE6537A1-D6FC-4f65-9D91-7224C49458BB}"/>
                <c:ext xmlns:c16="http://schemas.microsoft.com/office/drawing/2014/chart" uri="{C3380CC4-5D6E-409C-BE32-E72D297353CC}">
                  <c16:uniqueId val="{00000010-7F96-482A-B66E-D9BE08A096E8}"/>
                </c:ext>
              </c:extLst>
            </c:dLbl>
            <c:dLbl>
              <c:idx val="10"/>
              <c:delete val="1"/>
              <c:extLst>
                <c:ext xmlns:c15="http://schemas.microsoft.com/office/drawing/2012/chart" uri="{CE6537A1-D6FC-4f65-9D91-7224C49458BB}"/>
                <c:ext xmlns:c16="http://schemas.microsoft.com/office/drawing/2014/chart" uri="{C3380CC4-5D6E-409C-BE32-E72D297353CC}">
                  <c16:uniqueId val="{00000011-7F96-482A-B66E-D9BE08A096E8}"/>
                </c:ext>
              </c:extLst>
            </c:dLbl>
            <c:dLbl>
              <c:idx val="11"/>
              <c:delete val="1"/>
              <c:extLst>
                <c:ext xmlns:c15="http://schemas.microsoft.com/office/drawing/2012/chart" uri="{CE6537A1-D6FC-4f65-9D91-7224C49458BB}"/>
                <c:ext xmlns:c16="http://schemas.microsoft.com/office/drawing/2014/chart" uri="{C3380CC4-5D6E-409C-BE32-E72D297353CC}">
                  <c16:uniqueId val="{00000012-7F96-482A-B66E-D9BE08A096E8}"/>
                </c:ext>
              </c:extLst>
            </c:dLbl>
            <c:dLbl>
              <c:idx val="12"/>
              <c:delete val="1"/>
              <c:extLst>
                <c:ext xmlns:c15="http://schemas.microsoft.com/office/drawing/2012/chart" uri="{CE6537A1-D6FC-4f65-9D91-7224C49458BB}"/>
                <c:ext xmlns:c16="http://schemas.microsoft.com/office/drawing/2014/chart" uri="{C3380CC4-5D6E-409C-BE32-E72D297353CC}">
                  <c16:uniqueId val="{00000013-7F96-482A-B66E-D9BE08A096E8}"/>
                </c:ext>
              </c:extLst>
            </c:dLbl>
            <c:dLbl>
              <c:idx val="13"/>
              <c:delete val="1"/>
              <c:extLst>
                <c:ext xmlns:c15="http://schemas.microsoft.com/office/drawing/2012/chart" uri="{CE6537A1-D6FC-4f65-9D91-7224C49458BB}"/>
                <c:ext xmlns:c16="http://schemas.microsoft.com/office/drawing/2014/chart" uri="{C3380CC4-5D6E-409C-BE32-E72D297353CC}">
                  <c16:uniqueId val="{00000014-7F96-482A-B66E-D9BE08A096E8}"/>
                </c:ext>
              </c:extLst>
            </c:dLbl>
            <c:dLbl>
              <c:idx val="14"/>
              <c:delete val="1"/>
              <c:extLst>
                <c:ext xmlns:c15="http://schemas.microsoft.com/office/drawing/2012/chart" uri="{CE6537A1-D6FC-4f65-9D91-7224C49458BB}"/>
                <c:ext xmlns:c16="http://schemas.microsoft.com/office/drawing/2014/chart" uri="{C3380CC4-5D6E-409C-BE32-E72D297353CC}">
                  <c16:uniqueId val="{00000015-7F96-482A-B66E-D9BE08A096E8}"/>
                </c:ext>
              </c:extLst>
            </c:dLbl>
            <c:dLbl>
              <c:idx val="15"/>
              <c:delete val="1"/>
              <c:extLst>
                <c:ext xmlns:c15="http://schemas.microsoft.com/office/drawing/2012/chart" uri="{CE6537A1-D6FC-4f65-9D91-7224C49458BB}"/>
                <c:ext xmlns:c16="http://schemas.microsoft.com/office/drawing/2014/chart" uri="{C3380CC4-5D6E-409C-BE32-E72D297353CC}">
                  <c16:uniqueId val="{00000016-7F96-482A-B66E-D9BE08A096E8}"/>
                </c:ext>
              </c:extLst>
            </c:dLbl>
            <c:dLbl>
              <c:idx val="16"/>
              <c:delete val="1"/>
              <c:extLst>
                <c:ext xmlns:c15="http://schemas.microsoft.com/office/drawing/2012/chart" uri="{CE6537A1-D6FC-4f65-9D91-7224C49458BB}"/>
                <c:ext xmlns:c16="http://schemas.microsoft.com/office/drawing/2014/chart" uri="{C3380CC4-5D6E-409C-BE32-E72D297353CC}">
                  <c16:uniqueId val="{00000017-7F96-482A-B66E-D9BE08A096E8}"/>
                </c:ext>
              </c:extLst>
            </c:dLbl>
            <c:dLbl>
              <c:idx val="17"/>
              <c:delete val="1"/>
              <c:extLst>
                <c:ext xmlns:c15="http://schemas.microsoft.com/office/drawing/2012/chart" uri="{CE6537A1-D6FC-4f65-9D91-7224C49458BB}"/>
                <c:ext xmlns:c16="http://schemas.microsoft.com/office/drawing/2014/chart" uri="{C3380CC4-5D6E-409C-BE32-E72D297353CC}">
                  <c16:uniqueId val="{00000018-7F96-482A-B66E-D9BE08A096E8}"/>
                </c:ext>
              </c:extLst>
            </c:dLbl>
            <c:dLbl>
              <c:idx val="18"/>
              <c:delete val="1"/>
              <c:extLst>
                <c:ext xmlns:c15="http://schemas.microsoft.com/office/drawing/2012/chart" uri="{CE6537A1-D6FC-4f65-9D91-7224C49458BB}"/>
                <c:ext xmlns:c16="http://schemas.microsoft.com/office/drawing/2014/chart" uri="{C3380CC4-5D6E-409C-BE32-E72D297353CC}">
                  <c16:uniqueId val="{00000019-7F96-482A-B66E-D9BE08A096E8}"/>
                </c:ext>
              </c:extLst>
            </c:dLbl>
            <c:dLbl>
              <c:idx val="19"/>
              <c:delete val="1"/>
              <c:extLst>
                <c:ext xmlns:c15="http://schemas.microsoft.com/office/drawing/2012/chart" uri="{CE6537A1-D6FC-4f65-9D91-7224C49458BB}"/>
                <c:ext xmlns:c16="http://schemas.microsoft.com/office/drawing/2014/chart" uri="{C3380CC4-5D6E-409C-BE32-E72D297353CC}">
                  <c16:uniqueId val="{0000001A-7F96-482A-B66E-D9BE08A096E8}"/>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Sheet3!$G$4:$G$23</c:f>
              <c:numCache>
                <c:formatCode>#,##0_);[Red]\(#,##0\)</c:formatCode>
                <c:ptCount val="20"/>
                <c:pt idx="0">
                  <c:v>24019</c:v>
                </c:pt>
                <c:pt idx="1">
                  <c:v>6796</c:v>
                </c:pt>
                <c:pt idx="2">
                  <c:v>6354</c:v>
                </c:pt>
                <c:pt idx="3">
                  <c:v>5770</c:v>
                </c:pt>
                <c:pt idx="4">
                  <c:v>15305</c:v>
                </c:pt>
                <c:pt idx="5">
                  <c:v>7291</c:v>
                </c:pt>
                <c:pt idx="6">
                  <c:v>10161</c:v>
                </c:pt>
                <c:pt idx="7">
                  <c:v>10998</c:v>
                </c:pt>
                <c:pt idx="8">
                  <c:v>55478</c:v>
                </c:pt>
                <c:pt idx="9">
                  <c:v>11800</c:v>
                </c:pt>
                <c:pt idx="10">
                  <c:v>19060</c:v>
                </c:pt>
                <c:pt idx="11">
                  <c:v>0</c:v>
                </c:pt>
                <c:pt idx="12">
                  <c:v>0</c:v>
                </c:pt>
                <c:pt idx="13">
                  <c:v>0</c:v>
                </c:pt>
                <c:pt idx="14">
                  <c:v>10165</c:v>
                </c:pt>
                <c:pt idx="15">
                  <c:v>15543</c:v>
                </c:pt>
                <c:pt idx="16">
                  <c:v>23695</c:v>
                </c:pt>
                <c:pt idx="17">
                  <c:v>11099</c:v>
                </c:pt>
                <c:pt idx="18">
                  <c:v>4791</c:v>
                </c:pt>
                <c:pt idx="19">
                  <c:v>0</c:v>
                </c:pt>
              </c:numCache>
            </c:numRef>
          </c:val>
          <c:extLst>
            <c:ext xmlns:c16="http://schemas.microsoft.com/office/drawing/2014/chart" uri="{C3380CC4-5D6E-409C-BE32-E72D297353CC}">
              <c16:uniqueId val="{00000002-7F96-482A-B66E-D9BE08A096E8}"/>
            </c:ext>
          </c:extLst>
        </c:ser>
        <c:ser>
          <c:idx val="4"/>
          <c:order val="4"/>
          <c:tx>
            <c:strRef>
              <c:f>Sheet3!$H$3</c:f>
              <c:strCache>
                <c:ptCount val="1"/>
                <c:pt idx="0">
                  <c:v>All</c:v>
                </c:pt>
              </c:strCache>
            </c:strRef>
          </c:tx>
          <c:spPr>
            <a:solidFill>
              <a:schemeClr val="accent5">
                <a:lumMod val="40000"/>
                <a:lumOff val="60000"/>
              </a:schemeClr>
            </a:solidFill>
            <a:ln>
              <a:noFill/>
            </a:ln>
            <a:effectLst/>
          </c:spPr>
          <c:invertIfNegative val="0"/>
          <c:cat>
            <c:strRef>
              <c:f>Sheet3!$C$4:$C$23</c:f>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f>Sheet3!$H$4:$H$23</c:f>
              <c:numCache>
                <c:formatCode>#,##0_);[Red]\(#,##0\)</c:formatCode>
                <c:ptCount val="20"/>
                <c:pt idx="0">
                  <c:v>19920</c:v>
                </c:pt>
                <c:pt idx="1">
                  <c:v>14682</c:v>
                </c:pt>
                <c:pt idx="2">
                  <c:v>5864</c:v>
                </c:pt>
                <c:pt idx="3">
                  <c:v>4426</c:v>
                </c:pt>
                <c:pt idx="4">
                  <c:v>31482</c:v>
                </c:pt>
                <c:pt idx="5">
                  <c:v>9363</c:v>
                </c:pt>
                <c:pt idx="6">
                  <c:v>17560</c:v>
                </c:pt>
                <c:pt idx="7">
                  <c:v>11588</c:v>
                </c:pt>
                <c:pt idx="8">
                  <c:v>17473</c:v>
                </c:pt>
                <c:pt idx="9">
                  <c:v>24765</c:v>
                </c:pt>
                <c:pt idx="10">
                  <c:v>17777</c:v>
                </c:pt>
                <c:pt idx="11">
                  <c:v>6135</c:v>
                </c:pt>
                <c:pt idx="12">
                  <c:v>13867</c:v>
                </c:pt>
                <c:pt idx="13">
                  <c:v>6850</c:v>
                </c:pt>
                <c:pt idx="14">
                  <c:v>16876</c:v>
                </c:pt>
                <c:pt idx="15">
                  <c:v>14123</c:v>
                </c:pt>
                <c:pt idx="16">
                  <c:v>21227</c:v>
                </c:pt>
                <c:pt idx="17">
                  <c:v>18017</c:v>
                </c:pt>
                <c:pt idx="18">
                  <c:v>14570</c:v>
                </c:pt>
                <c:pt idx="19">
                  <c:v>18458</c:v>
                </c:pt>
              </c:numCache>
            </c:numRef>
          </c:val>
          <c:extLst>
            <c:ext xmlns:c16="http://schemas.microsoft.com/office/drawing/2014/chart" uri="{C3380CC4-5D6E-409C-BE32-E72D297353CC}">
              <c16:uniqueId val="{00000003-7F96-482A-B66E-D9BE08A096E8}"/>
            </c:ext>
          </c:extLst>
        </c:ser>
        <c:dLbls>
          <c:showLegendKey val="0"/>
          <c:showVal val="0"/>
          <c:showCatName val="0"/>
          <c:showSerName val="0"/>
          <c:showPercent val="0"/>
          <c:showBubbleSize val="0"/>
        </c:dLbls>
        <c:gapWidth val="182"/>
        <c:axId val="2104906848"/>
        <c:axId val="2104902688"/>
        <c:extLst>
          <c:ext xmlns:c15="http://schemas.microsoft.com/office/drawing/2012/chart" uri="{02D57815-91ED-43cb-92C2-25804820EDAC}">
            <c15:filteredBarSeries>
              <c15:ser>
                <c:idx val="0"/>
                <c:order val="0"/>
                <c:tx>
                  <c:strRef>
                    <c:extLst>
                      <c:ext uri="{02D57815-91ED-43cb-92C2-25804820EDAC}">
                        <c15:formulaRef>
                          <c15:sqref>Sheet3!$D$3</c15:sqref>
                        </c15:formulaRef>
                      </c:ext>
                    </c:extLst>
                    <c:strCache>
                      <c:ptCount val="1"/>
                    </c:strCache>
                  </c:strRef>
                </c:tx>
                <c:spPr>
                  <a:solidFill>
                    <a:schemeClr val="accent1"/>
                  </a:solidFill>
                  <a:ln>
                    <a:noFill/>
                  </a:ln>
                  <a:effectLst/>
                </c:spPr>
                <c:invertIfNegative val="0"/>
                <c:cat>
                  <c:strRef>
                    <c:extLst>
                      <c:ext uri="{02D57815-91ED-43cb-92C2-25804820EDAC}">
                        <c15:formulaRef>
                          <c15:sqref>Sheet3!$C$4:$C$23</c15:sqref>
                        </c15:formulaRef>
                      </c:ext>
                    </c:extLst>
                    <c:strCache>
                      <c:ptCount val="19"/>
                      <c:pt idx="0">
                        <c:v>Andhra Pradesh</c:v>
                      </c:pt>
                      <c:pt idx="2">
                        <c:v>Arunachal Pradesh</c:v>
                      </c:pt>
                      <c:pt idx="4">
                        <c:v>Assam</c:v>
                      </c:pt>
                      <c:pt idx="6">
                        <c:v>Bihar</c:v>
                      </c:pt>
                      <c:pt idx="8">
                        <c:v>Chhattisgarh</c:v>
                      </c:pt>
                      <c:pt idx="10">
                        <c:v>Delhi</c:v>
                      </c:pt>
                      <c:pt idx="12">
                        <c:v>Goa</c:v>
                      </c:pt>
                      <c:pt idx="14">
                        <c:v>Gujarat</c:v>
                      </c:pt>
                      <c:pt idx="16">
                        <c:v>Haryana</c:v>
                      </c:pt>
                      <c:pt idx="18">
                        <c:v>Himachal Pradesh</c:v>
                      </c:pt>
                    </c:strCache>
                  </c:strRef>
                </c:cat>
                <c:val>
                  <c:numRef>
                    <c:extLst>
                      <c:ext uri="{02D57815-91ED-43cb-92C2-25804820EDAC}">
                        <c15:formulaRef>
                          <c15:sqref>Sheet3!$D$4:$D$23</c15:sqref>
                        </c15:formulaRef>
                      </c:ext>
                    </c:extLst>
                    <c:numCache>
                      <c:formatCode>General</c:formatCode>
                      <c:ptCount val="20"/>
                    </c:numCache>
                  </c:numRef>
                </c:val>
                <c:extLst>
                  <c:ext xmlns:c16="http://schemas.microsoft.com/office/drawing/2014/chart" uri="{C3380CC4-5D6E-409C-BE32-E72D297353CC}">
                    <c16:uniqueId val="{00000004-7F96-482A-B66E-D9BE08A096E8}"/>
                  </c:ext>
                </c:extLst>
              </c15:ser>
            </c15:filteredBarSeries>
          </c:ext>
        </c:extLst>
      </c:barChart>
      <c:catAx>
        <c:axId val="21049068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lang="ja-JP" sz="1100" b="0" i="0" u="none" strike="noStrike" kern="1200" baseline="0">
                <a:solidFill>
                  <a:schemeClr val="tx1"/>
                </a:solidFill>
                <a:latin typeface="+mn-lt"/>
                <a:ea typeface="+mn-ea"/>
                <a:cs typeface="+mn-cs"/>
              </a:defRPr>
            </a:pPr>
            <a:endParaRPr lang="ja-JP"/>
          </a:p>
        </c:txPr>
        <c:crossAx val="2104902688"/>
        <c:crosses val="autoZero"/>
        <c:auto val="1"/>
        <c:lblAlgn val="ctr"/>
        <c:lblOffset val="100"/>
        <c:noMultiLvlLbl val="0"/>
      </c:catAx>
      <c:valAx>
        <c:axId val="2104902688"/>
        <c:scaling>
          <c:orientation val="minMax"/>
          <c:max val="50000"/>
          <c:min val="0"/>
        </c:scaling>
        <c:delete val="0"/>
        <c:axPos val="t"/>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6848"/>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tx>
            <c:strRef>
              <c:f>Sheet3!$E$3</c:f>
              <c:strCache>
                <c:ptCount val="1"/>
                <c:pt idx="0">
                  <c:v>Governmat and Public hospital</c:v>
                </c:pt>
              </c:strCache>
            </c:strRef>
          </c:tx>
          <c:spPr>
            <a:solidFill>
              <a:schemeClr val="accent1"/>
            </a:solidFill>
            <a:ln>
              <a:noFill/>
            </a:ln>
            <a:effectLst/>
          </c:spPr>
          <c:invertIfNegative val="0"/>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Sheet3!$E$24:$E$49</c:f>
              <c:numCache>
                <c:formatCode>#,##0_);[Red]\(#,##0\)</c:formatCode>
                <c:ptCount val="26"/>
                <c:pt idx="0">
                  <c:v>9147</c:v>
                </c:pt>
                <c:pt idx="1">
                  <c:v>4707</c:v>
                </c:pt>
                <c:pt idx="2">
                  <c:v>14212</c:v>
                </c:pt>
                <c:pt idx="3">
                  <c:v>3959</c:v>
                </c:pt>
                <c:pt idx="4">
                  <c:v>4056</c:v>
                </c:pt>
                <c:pt idx="5">
                  <c:v>3445</c:v>
                </c:pt>
                <c:pt idx="6">
                  <c:v>3353</c:v>
                </c:pt>
                <c:pt idx="7">
                  <c:v>3820</c:v>
                </c:pt>
                <c:pt idx="8">
                  <c:v>1889</c:v>
                </c:pt>
                <c:pt idx="9">
                  <c:v>2093</c:v>
                </c:pt>
                <c:pt idx="10">
                  <c:v>6952</c:v>
                </c:pt>
                <c:pt idx="11">
                  <c:v>5421</c:v>
                </c:pt>
                <c:pt idx="12">
                  <c:v>8712</c:v>
                </c:pt>
                <c:pt idx="13">
                  <c:v>5912</c:v>
                </c:pt>
                <c:pt idx="14">
                  <c:v>6798</c:v>
                </c:pt>
                <c:pt idx="15">
                  <c:v>590</c:v>
                </c:pt>
                <c:pt idx="16">
                  <c:v>3293</c:v>
                </c:pt>
                <c:pt idx="17">
                  <c:v>2944</c:v>
                </c:pt>
                <c:pt idx="18">
                  <c:v>4961</c:v>
                </c:pt>
                <c:pt idx="19">
                  <c:v>4438</c:v>
                </c:pt>
                <c:pt idx="20">
                  <c:v>6284</c:v>
                </c:pt>
                <c:pt idx="21">
                  <c:v>4826</c:v>
                </c:pt>
                <c:pt idx="22">
                  <c:v>9903</c:v>
                </c:pt>
                <c:pt idx="23">
                  <c:v>10143</c:v>
                </c:pt>
                <c:pt idx="24">
                  <c:v>6186</c:v>
                </c:pt>
                <c:pt idx="25">
                  <c:v>7309</c:v>
                </c:pt>
              </c:numCache>
            </c:numRef>
          </c:val>
          <c:extLst>
            <c:ext xmlns:c16="http://schemas.microsoft.com/office/drawing/2014/chart" uri="{C3380CC4-5D6E-409C-BE32-E72D297353CC}">
              <c16:uniqueId val="{00000000-06C8-4F3F-B51B-EB10A89E159B}"/>
            </c:ext>
          </c:extLst>
        </c:ser>
        <c:ser>
          <c:idx val="2"/>
          <c:order val="2"/>
          <c:tx>
            <c:strRef>
              <c:f>Sheet3!$F$3</c:f>
              <c:strCache>
                <c:ptCount val="1"/>
                <c:pt idx="0">
                  <c:v>Private Hospital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06C8-4F3F-B51B-EB10A89E159B}"/>
                </c:ext>
              </c:extLst>
            </c:dLbl>
            <c:dLbl>
              <c:idx val="1"/>
              <c:layout>
                <c:manualLayout>
                  <c:x val="-2.925043088207555E-3"/>
                  <c:y val="2.71377516769560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6C8-4F3F-B51B-EB10A89E159B}"/>
                </c:ext>
              </c:extLst>
            </c:dLbl>
            <c:dLbl>
              <c:idx val="2"/>
              <c:delete val="1"/>
              <c:extLst>
                <c:ext xmlns:c15="http://schemas.microsoft.com/office/drawing/2012/chart" uri="{CE6537A1-D6FC-4f65-9D91-7224C49458BB}"/>
                <c:ext xmlns:c16="http://schemas.microsoft.com/office/drawing/2014/chart" uri="{C3380CC4-5D6E-409C-BE32-E72D297353CC}">
                  <c16:uniqueId val="{00000008-06C8-4F3F-B51B-EB10A89E159B}"/>
                </c:ext>
              </c:extLst>
            </c:dLbl>
            <c:dLbl>
              <c:idx val="3"/>
              <c:delete val="1"/>
              <c:extLst>
                <c:ext xmlns:c15="http://schemas.microsoft.com/office/drawing/2012/chart" uri="{CE6537A1-D6FC-4f65-9D91-7224C49458BB}"/>
                <c:ext xmlns:c16="http://schemas.microsoft.com/office/drawing/2014/chart" uri="{C3380CC4-5D6E-409C-BE32-E72D297353CC}">
                  <c16:uniqueId val="{00000009-06C8-4F3F-B51B-EB10A89E159B}"/>
                </c:ext>
              </c:extLst>
            </c:dLbl>
            <c:dLbl>
              <c:idx val="4"/>
              <c:delete val="1"/>
              <c:extLst>
                <c:ext xmlns:c15="http://schemas.microsoft.com/office/drawing/2012/chart" uri="{CE6537A1-D6FC-4f65-9D91-7224C49458BB}"/>
                <c:ext xmlns:c16="http://schemas.microsoft.com/office/drawing/2014/chart" uri="{C3380CC4-5D6E-409C-BE32-E72D297353CC}">
                  <c16:uniqueId val="{0000000A-06C8-4F3F-B51B-EB10A89E159B}"/>
                </c:ext>
              </c:extLst>
            </c:dLbl>
            <c:dLbl>
              <c:idx val="5"/>
              <c:delete val="1"/>
              <c:extLst>
                <c:ext xmlns:c15="http://schemas.microsoft.com/office/drawing/2012/chart" uri="{CE6537A1-D6FC-4f65-9D91-7224C49458BB}"/>
                <c:ext xmlns:c16="http://schemas.microsoft.com/office/drawing/2014/chart" uri="{C3380CC4-5D6E-409C-BE32-E72D297353CC}">
                  <c16:uniqueId val="{0000000B-06C8-4F3F-B51B-EB10A89E159B}"/>
                </c:ext>
              </c:extLst>
            </c:dLbl>
            <c:dLbl>
              <c:idx val="6"/>
              <c:delete val="1"/>
              <c:extLst>
                <c:ext xmlns:c15="http://schemas.microsoft.com/office/drawing/2012/chart" uri="{CE6537A1-D6FC-4f65-9D91-7224C49458BB}"/>
                <c:ext xmlns:c16="http://schemas.microsoft.com/office/drawing/2014/chart" uri="{C3380CC4-5D6E-409C-BE32-E72D297353CC}">
                  <c16:uniqueId val="{0000000C-06C8-4F3F-B51B-EB10A89E159B}"/>
                </c:ext>
              </c:extLst>
            </c:dLbl>
            <c:dLbl>
              <c:idx val="7"/>
              <c:delete val="1"/>
              <c:extLst>
                <c:ext xmlns:c15="http://schemas.microsoft.com/office/drawing/2012/chart" uri="{CE6537A1-D6FC-4f65-9D91-7224C49458BB}"/>
                <c:ext xmlns:c16="http://schemas.microsoft.com/office/drawing/2014/chart" uri="{C3380CC4-5D6E-409C-BE32-E72D297353CC}">
                  <c16:uniqueId val="{0000000D-06C8-4F3F-B51B-EB10A89E159B}"/>
                </c:ext>
              </c:extLst>
            </c:dLbl>
            <c:dLbl>
              <c:idx val="8"/>
              <c:delete val="1"/>
              <c:extLst>
                <c:ext xmlns:c15="http://schemas.microsoft.com/office/drawing/2012/chart" uri="{CE6537A1-D6FC-4f65-9D91-7224C49458BB}"/>
                <c:ext xmlns:c16="http://schemas.microsoft.com/office/drawing/2014/chart" uri="{C3380CC4-5D6E-409C-BE32-E72D297353CC}">
                  <c16:uniqueId val="{0000000E-06C8-4F3F-B51B-EB10A89E159B}"/>
                </c:ext>
              </c:extLst>
            </c:dLbl>
            <c:dLbl>
              <c:idx val="9"/>
              <c:delete val="1"/>
              <c:extLst>
                <c:ext xmlns:c15="http://schemas.microsoft.com/office/drawing/2012/chart" uri="{CE6537A1-D6FC-4f65-9D91-7224C49458BB}"/>
                <c:ext xmlns:c16="http://schemas.microsoft.com/office/drawing/2014/chart" uri="{C3380CC4-5D6E-409C-BE32-E72D297353CC}">
                  <c16:uniqueId val="{0000000F-06C8-4F3F-B51B-EB10A89E159B}"/>
                </c:ext>
              </c:extLst>
            </c:dLbl>
            <c:dLbl>
              <c:idx val="10"/>
              <c:delete val="1"/>
              <c:extLst>
                <c:ext xmlns:c15="http://schemas.microsoft.com/office/drawing/2012/chart" uri="{CE6537A1-D6FC-4f65-9D91-7224C49458BB}"/>
                <c:ext xmlns:c16="http://schemas.microsoft.com/office/drawing/2014/chart" uri="{C3380CC4-5D6E-409C-BE32-E72D297353CC}">
                  <c16:uniqueId val="{00000010-06C8-4F3F-B51B-EB10A89E159B}"/>
                </c:ext>
              </c:extLst>
            </c:dLbl>
            <c:dLbl>
              <c:idx val="11"/>
              <c:delete val="1"/>
              <c:extLst>
                <c:ext xmlns:c15="http://schemas.microsoft.com/office/drawing/2012/chart" uri="{CE6537A1-D6FC-4f65-9D91-7224C49458BB}"/>
                <c:ext xmlns:c16="http://schemas.microsoft.com/office/drawing/2014/chart" uri="{C3380CC4-5D6E-409C-BE32-E72D297353CC}">
                  <c16:uniqueId val="{00000011-06C8-4F3F-B51B-EB10A89E159B}"/>
                </c:ext>
              </c:extLst>
            </c:dLbl>
            <c:dLbl>
              <c:idx val="12"/>
              <c:delete val="1"/>
              <c:extLst>
                <c:ext xmlns:c15="http://schemas.microsoft.com/office/drawing/2012/chart" uri="{CE6537A1-D6FC-4f65-9D91-7224C49458BB}"/>
                <c:ext xmlns:c16="http://schemas.microsoft.com/office/drawing/2014/chart" uri="{C3380CC4-5D6E-409C-BE32-E72D297353CC}">
                  <c16:uniqueId val="{00000012-06C8-4F3F-B51B-EB10A89E159B}"/>
                </c:ext>
              </c:extLst>
            </c:dLbl>
            <c:dLbl>
              <c:idx val="13"/>
              <c:layout>
                <c:manualLayout>
                  <c:x val="2.214291492894483E-2"/>
                  <c:y val="2.71375736088877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6C8-4F3F-B51B-EB10A89E159B}"/>
                </c:ext>
              </c:extLst>
            </c:dLbl>
            <c:dLbl>
              <c:idx val="14"/>
              <c:delete val="1"/>
              <c:extLst>
                <c:ext xmlns:c15="http://schemas.microsoft.com/office/drawing/2012/chart" uri="{CE6537A1-D6FC-4f65-9D91-7224C49458BB}"/>
                <c:ext xmlns:c16="http://schemas.microsoft.com/office/drawing/2014/chart" uri="{C3380CC4-5D6E-409C-BE32-E72D297353CC}">
                  <c16:uniqueId val="{00000013-06C8-4F3F-B51B-EB10A89E159B}"/>
                </c:ext>
              </c:extLst>
            </c:dLbl>
            <c:dLbl>
              <c:idx val="15"/>
              <c:delete val="1"/>
              <c:extLst>
                <c:ext xmlns:c15="http://schemas.microsoft.com/office/drawing/2012/chart" uri="{CE6537A1-D6FC-4f65-9D91-7224C49458BB}"/>
                <c:ext xmlns:c16="http://schemas.microsoft.com/office/drawing/2014/chart" uri="{C3380CC4-5D6E-409C-BE32-E72D297353CC}">
                  <c16:uniqueId val="{00000014-06C8-4F3F-B51B-EB10A89E159B}"/>
                </c:ext>
              </c:extLst>
            </c:dLbl>
            <c:dLbl>
              <c:idx val="16"/>
              <c:delete val="1"/>
              <c:extLst>
                <c:ext xmlns:c15="http://schemas.microsoft.com/office/drawing/2012/chart" uri="{CE6537A1-D6FC-4f65-9D91-7224C49458BB}"/>
                <c:ext xmlns:c16="http://schemas.microsoft.com/office/drawing/2014/chart" uri="{C3380CC4-5D6E-409C-BE32-E72D297353CC}">
                  <c16:uniqueId val="{00000015-06C8-4F3F-B51B-EB10A89E159B}"/>
                </c:ext>
              </c:extLst>
            </c:dLbl>
            <c:dLbl>
              <c:idx val="17"/>
              <c:delete val="1"/>
              <c:extLst>
                <c:ext xmlns:c15="http://schemas.microsoft.com/office/drawing/2012/chart" uri="{CE6537A1-D6FC-4f65-9D91-7224C49458BB}"/>
                <c:ext xmlns:c16="http://schemas.microsoft.com/office/drawing/2014/chart" uri="{C3380CC4-5D6E-409C-BE32-E72D297353CC}">
                  <c16:uniqueId val="{00000016-06C8-4F3F-B51B-EB10A89E159B}"/>
                </c:ext>
              </c:extLst>
            </c:dLbl>
            <c:dLbl>
              <c:idx val="18"/>
              <c:delete val="1"/>
              <c:extLst>
                <c:ext xmlns:c15="http://schemas.microsoft.com/office/drawing/2012/chart" uri="{CE6537A1-D6FC-4f65-9D91-7224C49458BB}"/>
                <c:ext xmlns:c16="http://schemas.microsoft.com/office/drawing/2014/chart" uri="{C3380CC4-5D6E-409C-BE32-E72D297353CC}">
                  <c16:uniqueId val="{00000017-06C8-4F3F-B51B-EB10A89E159B}"/>
                </c:ext>
              </c:extLst>
            </c:dLbl>
            <c:dLbl>
              <c:idx val="19"/>
              <c:delete val="1"/>
              <c:extLst>
                <c:ext xmlns:c15="http://schemas.microsoft.com/office/drawing/2012/chart" uri="{CE6537A1-D6FC-4f65-9D91-7224C49458BB}"/>
                <c:ext xmlns:c16="http://schemas.microsoft.com/office/drawing/2014/chart" uri="{C3380CC4-5D6E-409C-BE32-E72D297353CC}">
                  <c16:uniqueId val="{00000018-06C8-4F3F-B51B-EB10A89E159B}"/>
                </c:ext>
              </c:extLst>
            </c:dLbl>
            <c:dLbl>
              <c:idx val="20"/>
              <c:delete val="1"/>
              <c:extLst>
                <c:ext xmlns:c15="http://schemas.microsoft.com/office/drawing/2012/chart" uri="{CE6537A1-D6FC-4f65-9D91-7224C49458BB}"/>
                <c:ext xmlns:c16="http://schemas.microsoft.com/office/drawing/2014/chart" uri="{C3380CC4-5D6E-409C-BE32-E72D297353CC}">
                  <c16:uniqueId val="{00000019-06C8-4F3F-B51B-EB10A89E159B}"/>
                </c:ext>
              </c:extLst>
            </c:dLbl>
            <c:dLbl>
              <c:idx val="21"/>
              <c:delete val="1"/>
              <c:extLst>
                <c:ext xmlns:c15="http://schemas.microsoft.com/office/drawing/2012/chart" uri="{CE6537A1-D6FC-4f65-9D91-7224C49458BB}"/>
                <c:ext xmlns:c16="http://schemas.microsoft.com/office/drawing/2014/chart" uri="{C3380CC4-5D6E-409C-BE32-E72D297353CC}">
                  <c16:uniqueId val="{0000001A-06C8-4F3F-B51B-EB10A89E159B}"/>
                </c:ext>
              </c:extLst>
            </c:dLbl>
            <c:dLbl>
              <c:idx val="22"/>
              <c:delete val="1"/>
              <c:extLst>
                <c:ext xmlns:c15="http://schemas.microsoft.com/office/drawing/2012/chart" uri="{CE6537A1-D6FC-4f65-9D91-7224C49458BB}"/>
                <c:ext xmlns:c16="http://schemas.microsoft.com/office/drawing/2014/chart" uri="{C3380CC4-5D6E-409C-BE32-E72D297353CC}">
                  <c16:uniqueId val="{0000001B-06C8-4F3F-B51B-EB10A89E159B}"/>
                </c:ext>
              </c:extLst>
            </c:dLbl>
            <c:dLbl>
              <c:idx val="23"/>
              <c:delete val="1"/>
              <c:extLst>
                <c:ext xmlns:c15="http://schemas.microsoft.com/office/drawing/2012/chart" uri="{CE6537A1-D6FC-4f65-9D91-7224C49458BB}"/>
                <c:ext xmlns:c16="http://schemas.microsoft.com/office/drawing/2014/chart" uri="{C3380CC4-5D6E-409C-BE32-E72D297353CC}">
                  <c16:uniqueId val="{0000001C-06C8-4F3F-B51B-EB10A89E159B}"/>
                </c:ext>
              </c:extLst>
            </c:dLbl>
            <c:dLbl>
              <c:idx val="24"/>
              <c:delete val="1"/>
              <c:extLst>
                <c:ext xmlns:c15="http://schemas.microsoft.com/office/drawing/2012/chart" uri="{CE6537A1-D6FC-4f65-9D91-7224C49458BB}"/>
                <c:ext xmlns:c16="http://schemas.microsoft.com/office/drawing/2014/chart" uri="{C3380CC4-5D6E-409C-BE32-E72D297353CC}">
                  <c16:uniqueId val="{0000001D-06C8-4F3F-B51B-EB10A89E159B}"/>
                </c:ext>
              </c:extLst>
            </c:dLbl>
            <c:dLbl>
              <c:idx val="25"/>
              <c:delete val="1"/>
              <c:extLst>
                <c:ext xmlns:c15="http://schemas.microsoft.com/office/drawing/2012/chart" uri="{CE6537A1-D6FC-4f65-9D91-7224C49458BB}"/>
                <c:ext xmlns:c16="http://schemas.microsoft.com/office/drawing/2014/chart" uri="{C3380CC4-5D6E-409C-BE32-E72D297353CC}">
                  <c16:uniqueId val="{0000001E-06C8-4F3F-B51B-EB10A89E159B}"/>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Sheet3!$F$24:$F$49</c:f>
              <c:numCache>
                <c:formatCode>#,##0_);[Red]\(#,##0\)</c:formatCode>
                <c:ptCount val="26"/>
                <c:pt idx="0">
                  <c:v>38970</c:v>
                </c:pt>
                <c:pt idx="1">
                  <c:v>49951</c:v>
                </c:pt>
                <c:pt idx="2">
                  <c:v>28708</c:v>
                </c:pt>
                <c:pt idx="3">
                  <c:v>26753</c:v>
                </c:pt>
                <c:pt idx="4">
                  <c:v>25412</c:v>
                </c:pt>
                <c:pt idx="5">
                  <c:v>15912</c:v>
                </c:pt>
                <c:pt idx="6">
                  <c:v>28934</c:v>
                </c:pt>
                <c:pt idx="7">
                  <c:v>23862</c:v>
                </c:pt>
                <c:pt idx="8">
                  <c:v>28603</c:v>
                </c:pt>
                <c:pt idx="9">
                  <c:v>24471</c:v>
                </c:pt>
                <c:pt idx="10">
                  <c:v>34608</c:v>
                </c:pt>
                <c:pt idx="11">
                  <c:v>23233</c:v>
                </c:pt>
                <c:pt idx="12">
                  <c:v>38424</c:v>
                </c:pt>
                <c:pt idx="13">
                  <c:v>59194</c:v>
                </c:pt>
                <c:pt idx="14">
                  <c:v>27453</c:v>
                </c:pt>
                <c:pt idx="15">
                  <c:v>12024</c:v>
                </c:pt>
                <c:pt idx="16">
                  <c:v>12691</c:v>
                </c:pt>
                <c:pt idx="17">
                  <c:v>7970</c:v>
                </c:pt>
                <c:pt idx="18">
                  <c:v>17980</c:v>
                </c:pt>
                <c:pt idx="19">
                  <c:v>13098</c:v>
                </c:pt>
                <c:pt idx="20">
                  <c:v>30538</c:v>
                </c:pt>
                <c:pt idx="21">
                  <c:v>28079</c:v>
                </c:pt>
                <c:pt idx="22">
                  <c:v>32061</c:v>
                </c:pt>
                <c:pt idx="23">
                  <c:v>39499</c:v>
                </c:pt>
                <c:pt idx="24">
                  <c:v>27862</c:v>
                </c:pt>
                <c:pt idx="25">
                  <c:v>24897</c:v>
                </c:pt>
              </c:numCache>
            </c:numRef>
          </c:val>
          <c:extLst>
            <c:ext xmlns:c16="http://schemas.microsoft.com/office/drawing/2014/chart" uri="{C3380CC4-5D6E-409C-BE32-E72D297353CC}">
              <c16:uniqueId val="{00000001-06C8-4F3F-B51B-EB10A89E159B}"/>
            </c:ext>
          </c:extLst>
        </c:ser>
        <c:ser>
          <c:idx val="3"/>
          <c:order val="3"/>
          <c:tx>
            <c:strRef>
              <c:f>Sheet3!$G$3</c:f>
              <c:strCache>
                <c:ptCount val="1"/>
                <c:pt idx="0">
                  <c:v>Charitable/ Trust/ NGO</c:v>
                </c:pt>
              </c:strCache>
            </c:strRef>
          </c:tx>
          <c:spPr>
            <a:solidFill>
              <a:schemeClr val="bg1">
                <a:lumMod val="65000"/>
              </a:schemeClr>
            </a:solidFill>
            <a:ln>
              <a:noFill/>
            </a:ln>
            <a:effectLst/>
          </c:spPr>
          <c:invertIfNegative val="0"/>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Sheet3!$G$24:$G$49</c:f>
              <c:numCache>
                <c:formatCode>#,##0_);[Red]\(#,##0\)</c:formatCode>
                <c:ptCount val="26"/>
                <c:pt idx="0">
                  <c:v>11928</c:v>
                </c:pt>
                <c:pt idx="1">
                  <c:v>7691</c:v>
                </c:pt>
                <c:pt idx="2">
                  <c:v>15441</c:v>
                </c:pt>
                <c:pt idx="3">
                  <c:v>22047</c:v>
                </c:pt>
                <c:pt idx="4">
                  <c:v>20350</c:v>
                </c:pt>
                <c:pt idx="5">
                  <c:v>17999</c:v>
                </c:pt>
                <c:pt idx="6">
                  <c:v>19587</c:v>
                </c:pt>
                <c:pt idx="7">
                  <c:v>14938</c:v>
                </c:pt>
                <c:pt idx="8">
                  <c:v>25741</c:v>
                </c:pt>
                <c:pt idx="9">
                  <c:v>34643</c:v>
                </c:pt>
                <c:pt idx="10">
                  <c:v>42123</c:v>
                </c:pt>
                <c:pt idx="11">
                  <c:v>30502</c:v>
                </c:pt>
                <c:pt idx="12">
                  <c:v>4000</c:v>
                </c:pt>
                <c:pt idx="13">
                  <c:v>12222</c:v>
                </c:pt>
                <c:pt idx="14">
                  <c:v>12211</c:v>
                </c:pt>
                <c:pt idx="15">
                  <c:v>1070</c:v>
                </c:pt>
                <c:pt idx="16">
                  <c:v>5234</c:v>
                </c:pt>
                <c:pt idx="17">
                  <c:v>6921</c:v>
                </c:pt>
                <c:pt idx="18">
                  <c:v>0</c:v>
                </c:pt>
                <c:pt idx="19">
                  <c:v>5531</c:v>
                </c:pt>
                <c:pt idx="20">
                  <c:v>15325</c:v>
                </c:pt>
                <c:pt idx="21">
                  <c:v>17140</c:v>
                </c:pt>
                <c:pt idx="22">
                  <c:v>28830</c:v>
                </c:pt>
                <c:pt idx="23">
                  <c:v>22160</c:v>
                </c:pt>
                <c:pt idx="24">
                  <c:v>21351</c:v>
                </c:pt>
                <c:pt idx="25">
                  <c:v>11780</c:v>
                </c:pt>
              </c:numCache>
            </c:numRef>
          </c:val>
          <c:extLst>
            <c:ext xmlns:c16="http://schemas.microsoft.com/office/drawing/2014/chart" uri="{C3380CC4-5D6E-409C-BE32-E72D297353CC}">
              <c16:uniqueId val="{00000002-06C8-4F3F-B51B-EB10A89E159B}"/>
            </c:ext>
          </c:extLst>
        </c:ser>
        <c:ser>
          <c:idx val="4"/>
          <c:order val="4"/>
          <c:tx>
            <c:strRef>
              <c:f>Sheet3!$H$3</c:f>
              <c:strCache>
                <c:ptCount val="1"/>
                <c:pt idx="0">
                  <c:v>All</c:v>
                </c:pt>
              </c:strCache>
            </c:strRef>
          </c:tx>
          <c:spPr>
            <a:solidFill>
              <a:schemeClr val="accent5">
                <a:lumMod val="40000"/>
                <a:lumOff val="60000"/>
              </a:schemeClr>
            </a:solidFill>
            <a:ln>
              <a:noFill/>
            </a:ln>
            <a:effectLst/>
          </c:spPr>
          <c:invertIfNegative val="0"/>
          <c:cat>
            <c:strRef>
              <c:f>Sheet3!$C$24:$C$49</c:f>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f>Sheet3!$H$24:$H$49</c:f>
              <c:numCache>
                <c:formatCode>#,##0_);[Red]\(#,##0\)</c:formatCode>
                <c:ptCount val="26"/>
                <c:pt idx="0">
                  <c:v>15476</c:v>
                </c:pt>
                <c:pt idx="1">
                  <c:v>6355</c:v>
                </c:pt>
                <c:pt idx="2">
                  <c:v>22910</c:v>
                </c:pt>
                <c:pt idx="3">
                  <c:v>16554</c:v>
                </c:pt>
                <c:pt idx="4">
                  <c:v>21657</c:v>
                </c:pt>
                <c:pt idx="5">
                  <c:v>11930</c:v>
                </c:pt>
                <c:pt idx="6">
                  <c:v>19334</c:v>
                </c:pt>
                <c:pt idx="7">
                  <c:v>15574</c:v>
                </c:pt>
                <c:pt idx="8">
                  <c:v>16020</c:v>
                </c:pt>
                <c:pt idx="9">
                  <c:v>14031</c:v>
                </c:pt>
                <c:pt idx="10">
                  <c:v>30056</c:v>
                </c:pt>
                <c:pt idx="11">
                  <c:v>18898</c:v>
                </c:pt>
                <c:pt idx="12">
                  <c:v>16950</c:v>
                </c:pt>
                <c:pt idx="13">
                  <c:v>13977</c:v>
                </c:pt>
                <c:pt idx="14">
                  <c:v>17937</c:v>
                </c:pt>
                <c:pt idx="15">
                  <c:v>1381</c:v>
                </c:pt>
                <c:pt idx="16">
                  <c:v>5599</c:v>
                </c:pt>
                <c:pt idx="17">
                  <c:v>3444</c:v>
                </c:pt>
                <c:pt idx="18">
                  <c:v>11217</c:v>
                </c:pt>
                <c:pt idx="19">
                  <c:v>5845</c:v>
                </c:pt>
                <c:pt idx="20">
                  <c:v>17018</c:v>
                </c:pt>
                <c:pt idx="21">
                  <c:v>10500</c:v>
                </c:pt>
                <c:pt idx="22">
                  <c:v>25471</c:v>
                </c:pt>
                <c:pt idx="23">
                  <c:v>29829</c:v>
                </c:pt>
                <c:pt idx="24">
                  <c:v>16972</c:v>
                </c:pt>
                <c:pt idx="25">
                  <c:v>15802</c:v>
                </c:pt>
              </c:numCache>
            </c:numRef>
          </c:val>
          <c:extLst>
            <c:ext xmlns:c16="http://schemas.microsoft.com/office/drawing/2014/chart" uri="{C3380CC4-5D6E-409C-BE32-E72D297353CC}">
              <c16:uniqueId val="{00000003-06C8-4F3F-B51B-EB10A89E159B}"/>
            </c:ext>
          </c:extLst>
        </c:ser>
        <c:dLbls>
          <c:showLegendKey val="0"/>
          <c:showVal val="0"/>
          <c:showCatName val="0"/>
          <c:showSerName val="0"/>
          <c:showPercent val="0"/>
          <c:showBubbleSize val="0"/>
        </c:dLbls>
        <c:gapWidth val="182"/>
        <c:axId val="2104906848"/>
        <c:axId val="2104902688"/>
        <c:extLst>
          <c:ext xmlns:c15="http://schemas.microsoft.com/office/drawing/2012/chart" uri="{02D57815-91ED-43cb-92C2-25804820EDAC}">
            <c15:filteredBarSeries>
              <c15:ser>
                <c:idx val="0"/>
                <c:order val="0"/>
                <c:tx>
                  <c:strRef>
                    <c:extLst>
                      <c:ext uri="{02D57815-91ED-43cb-92C2-25804820EDAC}">
                        <c15:formulaRef>
                          <c15:sqref>Sheet3!$D$3</c15:sqref>
                        </c15:formulaRef>
                      </c:ext>
                    </c:extLst>
                    <c:strCache>
                      <c:ptCount val="1"/>
                    </c:strCache>
                  </c:strRef>
                </c:tx>
                <c:spPr>
                  <a:solidFill>
                    <a:schemeClr val="accent1"/>
                  </a:solidFill>
                  <a:ln>
                    <a:noFill/>
                  </a:ln>
                  <a:effectLst/>
                </c:spPr>
                <c:invertIfNegative val="0"/>
                <c:cat>
                  <c:strRef>
                    <c:extLst>
                      <c:ext uri="{02D57815-91ED-43cb-92C2-25804820EDAC}">
                        <c15:formulaRef>
                          <c15:sqref>Sheet3!$C$24:$C$49</c15:sqref>
                        </c15:formulaRef>
                      </c:ext>
                    </c:extLst>
                    <c:strCache>
                      <c:ptCount val="25"/>
                      <c:pt idx="0">
                        <c:v>Jammu &amp; Kashmir</c:v>
                      </c:pt>
                      <c:pt idx="2">
                        <c:v>Jharkhand</c:v>
                      </c:pt>
                      <c:pt idx="4">
                        <c:v>Karnataka</c:v>
                      </c:pt>
                      <c:pt idx="6">
                        <c:v>Kerala</c:v>
                      </c:pt>
                      <c:pt idx="8">
                        <c:v>Madhya Pradesh</c:v>
                      </c:pt>
                      <c:pt idx="10">
                        <c:v>Maharashtra</c:v>
                      </c:pt>
                      <c:pt idx="12">
                        <c:v>Manipur</c:v>
                      </c:pt>
                      <c:pt idx="14">
                        <c:v>Meghalaya</c:v>
                      </c:pt>
                      <c:pt idx="16">
                        <c:v>Mizoram</c:v>
                      </c:pt>
                      <c:pt idx="18">
                        <c:v>Nagaland</c:v>
                      </c:pt>
                      <c:pt idx="20">
                        <c:v>Odisha</c:v>
                      </c:pt>
                      <c:pt idx="22">
                        <c:v>Punjab</c:v>
                      </c:pt>
                      <c:pt idx="24">
                        <c:v>Rajasthan</c:v>
                      </c:pt>
                    </c:strCache>
                  </c:strRef>
                </c:cat>
                <c:val>
                  <c:numRef>
                    <c:extLst>
                      <c:ext uri="{02D57815-91ED-43cb-92C2-25804820EDAC}">
                        <c15:formulaRef>
                          <c15:sqref>Sheet3!$D$24:$D$49</c15:sqref>
                        </c15:formulaRef>
                      </c:ext>
                    </c:extLst>
                    <c:numCache>
                      <c:formatCode>General</c:formatCode>
                      <c:ptCount val="26"/>
                    </c:numCache>
                  </c:numRef>
                </c:val>
                <c:extLst>
                  <c:ext xmlns:c16="http://schemas.microsoft.com/office/drawing/2014/chart" uri="{C3380CC4-5D6E-409C-BE32-E72D297353CC}">
                    <c16:uniqueId val="{00000004-06C8-4F3F-B51B-EB10A89E159B}"/>
                  </c:ext>
                </c:extLst>
              </c15:ser>
            </c15:filteredBarSeries>
          </c:ext>
        </c:extLst>
      </c:barChart>
      <c:catAx>
        <c:axId val="21049068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chemeClr val="tx1"/>
                </a:solidFill>
                <a:latin typeface="+mn-lt"/>
                <a:ea typeface="+mn-ea"/>
                <a:cs typeface="+mn-cs"/>
              </a:defRPr>
            </a:pPr>
            <a:endParaRPr lang="ja-JP"/>
          </a:p>
        </c:txPr>
        <c:crossAx val="2104902688"/>
        <c:crosses val="autoZero"/>
        <c:auto val="1"/>
        <c:lblAlgn val="ctr"/>
        <c:lblOffset val="100"/>
        <c:noMultiLvlLbl val="0"/>
      </c:catAx>
      <c:valAx>
        <c:axId val="2104902688"/>
        <c:scaling>
          <c:orientation val="minMax"/>
          <c:max val="50000"/>
          <c:min val="0"/>
        </c:scaling>
        <c:delete val="0"/>
        <c:axPos val="t"/>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6848"/>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97252247276706"/>
          <c:y val="5.0351800253719707E-2"/>
          <c:w val="0.83094461889658577"/>
          <c:h val="0.88562140134594469"/>
        </c:manualLayout>
      </c:layout>
      <c:barChart>
        <c:barDir val="bar"/>
        <c:grouping val="clustered"/>
        <c:varyColors val="0"/>
        <c:ser>
          <c:idx val="1"/>
          <c:order val="1"/>
          <c:tx>
            <c:strRef>
              <c:f>Sheet3!$E$3</c:f>
              <c:strCache>
                <c:ptCount val="1"/>
                <c:pt idx="0">
                  <c:v>Governmat and Public hospital</c:v>
                </c:pt>
              </c:strCache>
            </c:strRef>
          </c:tx>
          <c:spPr>
            <a:solidFill>
              <a:schemeClr val="accent1"/>
            </a:solidFill>
            <a:ln>
              <a:noFill/>
            </a:ln>
            <a:effectLst/>
          </c:spPr>
          <c:invertIfNegative val="0"/>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Sheet3!$E$50:$E$75</c:f>
              <c:numCache>
                <c:formatCode>#,##0_);[Red]\(#,##0\)</c:formatCode>
                <c:ptCount val="26"/>
                <c:pt idx="0">
                  <c:v>2669</c:v>
                </c:pt>
                <c:pt idx="1">
                  <c:v>3165</c:v>
                </c:pt>
                <c:pt idx="2">
                  <c:v>421</c:v>
                </c:pt>
                <c:pt idx="3">
                  <c:v>520</c:v>
                </c:pt>
                <c:pt idx="4">
                  <c:v>6868</c:v>
                </c:pt>
                <c:pt idx="5">
                  <c:v>1276</c:v>
                </c:pt>
                <c:pt idx="6">
                  <c:v>5987</c:v>
                </c:pt>
                <c:pt idx="7">
                  <c:v>3264</c:v>
                </c:pt>
                <c:pt idx="8">
                  <c:v>4143</c:v>
                </c:pt>
                <c:pt idx="9">
                  <c:v>2650</c:v>
                </c:pt>
                <c:pt idx="10">
                  <c:v>9653</c:v>
                </c:pt>
                <c:pt idx="11">
                  <c:v>6911</c:v>
                </c:pt>
                <c:pt idx="12">
                  <c:v>3862</c:v>
                </c:pt>
                <c:pt idx="13">
                  <c:v>2639</c:v>
                </c:pt>
                <c:pt idx="14">
                  <c:v>217</c:v>
                </c:pt>
                <c:pt idx="15">
                  <c:v>2639</c:v>
                </c:pt>
                <c:pt idx="16">
                  <c:v>19425</c:v>
                </c:pt>
                <c:pt idx="17">
                  <c:v>8495</c:v>
                </c:pt>
                <c:pt idx="18">
                  <c:v>424</c:v>
                </c:pt>
                <c:pt idx="19">
                  <c:v>103</c:v>
                </c:pt>
                <c:pt idx="20">
                  <c:v>34</c:v>
                </c:pt>
                <c:pt idx="21">
                  <c:v>270</c:v>
                </c:pt>
                <c:pt idx="22">
                  <c:v>175</c:v>
                </c:pt>
                <c:pt idx="23">
                  <c:v>512</c:v>
                </c:pt>
                <c:pt idx="24">
                  <c:v>2632</c:v>
                </c:pt>
                <c:pt idx="25">
                  <c:v>213</c:v>
                </c:pt>
              </c:numCache>
            </c:numRef>
          </c:val>
          <c:extLst>
            <c:ext xmlns:c16="http://schemas.microsoft.com/office/drawing/2014/chart" uri="{C3380CC4-5D6E-409C-BE32-E72D297353CC}">
              <c16:uniqueId val="{00000000-D171-4E19-9F19-35EDCF8BBB30}"/>
            </c:ext>
          </c:extLst>
        </c:ser>
        <c:ser>
          <c:idx val="2"/>
          <c:order val="2"/>
          <c:tx>
            <c:strRef>
              <c:f>Sheet3!$F$3</c:f>
              <c:strCache>
                <c:ptCount val="1"/>
                <c:pt idx="0">
                  <c:v>Private Hospital</c:v>
                </c:pt>
              </c:strCache>
            </c:strRef>
          </c:tx>
          <c:spPr>
            <a:solidFill>
              <a:schemeClr val="accent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38-D171-4E19-9F19-35EDCF8BBB30}"/>
                </c:ext>
              </c:extLst>
            </c:dLbl>
            <c:dLbl>
              <c:idx val="1"/>
              <c:delete val="1"/>
              <c:extLst>
                <c:ext xmlns:c15="http://schemas.microsoft.com/office/drawing/2012/chart" uri="{CE6537A1-D6FC-4f65-9D91-7224C49458BB}"/>
                <c:ext xmlns:c16="http://schemas.microsoft.com/office/drawing/2014/chart" uri="{C3380CC4-5D6E-409C-BE32-E72D297353CC}">
                  <c16:uniqueId val="{00000037-D171-4E19-9F19-35EDCF8BBB30}"/>
                </c:ext>
              </c:extLst>
            </c:dLbl>
            <c:dLbl>
              <c:idx val="2"/>
              <c:delete val="1"/>
              <c:extLst>
                <c:ext xmlns:c15="http://schemas.microsoft.com/office/drawing/2012/chart" uri="{CE6537A1-D6FC-4f65-9D91-7224C49458BB}"/>
                <c:ext xmlns:c16="http://schemas.microsoft.com/office/drawing/2014/chart" uri="{C3380CC4-5D6E-409C-BE32-E72D297353CC}">
                  <c16:uniqueId val="{00000036-D171-4E19-9F19-35EDCF8BBB30}"/>
                </c:ext>
              </c:extLst>
            </c:dLbl>
            <c:dLbl>
              <c:idx val="3"/>
              <c:delete val="1"/>
              <c:extLst>
                <c:ext xmlns:c15="http://schemas.microsoft.com/office/drawing/2012/chart" uri="{CE6537A1-D6FC-4f65-9D91-7224C49458BB}"/>
                <c:ext xmlns:c16="http://schemas.microsoft.com/office/drawing/2014/chart" uri="{C3380CC4-5D6E-409C-BE32-E72D297353CC}">
                  <c16:uniqueId val="{00000035-D171-4E19-9F19-35EDCF8BBB30}"/>
                </c:ext>
              </c:extLst>
            </c:dLbl>
            <c:dLbl>
              <c:idx val="4"/>
              <c:delete val="1"/>
              <c:extLst>
                <c:ext xmlns:c15="http://schemas.microsoft.com/office/drawing/2012/chart" uri="{CE6537A1-D6FC-4f65-9D91-7224C49458BB}"/>
                <c:ext xmlns:c16="http://schemas.microsoft.com/office/drawing/2014/chart" uri="{C3380CC4-5D6E-409C-BE32-E72D297353CC}">
                  <c16:uniqueId val="{00000034-D171-4E19-9F19-35EDCF8BBB30}"/>
                </c:ext>
              </c:extLst>
            </c:dLbl>
            <c:dLbl>
              <c:idx val="5"/>
              <c:delete val="1"/>
              <c:extLst>
                <c:ext xmlns:c15="http://schemas.microsoft.com/office/drawing/2012/chart" uri="{CE6537A1-D6FC-4f65-9D91-7224C49458BB}"/>
                <c:ext xmlns:c16="http://schemas.microsoft.com/office/drawing/2014/chart" uri="{C3380CC4-5D6E-409C-BE32-E72D297353CC}">
                  <c16:uniqueId val="{00000033-D171-4E19-9F19-35EDCF8BBB30}"/>
                </c:ext>
              </c:extLst>
            </c:dLbl>
            <c:dLbl>
              <c:idx val="6"/>
              <c:layout>
                <c:manualLayout>
                  <c:x val="1.9456077509349409E-2"/>
                  <c:y val="1.60356051763438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171-4E19-9F19-35EDCF8BBB30}"/>
                </c:ext>
              </c:extLst>
            </c:dLbl>
            <c:dLbl>
              <c:idx val="7"/>
              <c:layout>
                <c:manualLayout>
                  <c:x val="-5.839500523356424E-4"/>
                  <c:y val="-1.374462405885513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171-4E19-9F19-35EDCF8BBB30}"/>
                </c:ext>
              </c:extLst>
            </c:dLbl>
            <c:dLbl>
              <c:idx val="8"/>
              <c:delete val="1"/>
              <c:extLst>
                <c:ext xmlns:c15="http://schemas.microsoft.com/office/drawing/2012/chart" uri="{CE6537A1-D6FC-4f65-9D91-7224C49458BB}"/>
                <c:ext xmlns:c16="http://schemas.microsoft.com/office/drawing/2014/chart" uri="{C3380CC4-5D6E-409C-BE32-E72D297353CC}">
                  <c16:uniqueId val="{00000032-D171-4E19-9F19-35EDCF8BBB30}"/>
                </c:ext>
              </c:extLst>
            </c:dLbl>
            <c:dLbl>
              <c:idx val="9"/>
              <c:delete val="1"/>
              <c:extLst>
                <c:ext xmlns:c15="http://schemas.microsoft.com/office/drawing/2012/chart" uri="{CE6537A1-D6FC-4f65-9D91-7224C49458BB}"/>
                <c:ext xmlns:c16="http://schemas.microsoft.com/office/drawing/2014/chart" uri="{C3380CC4-5D6E-409C-BE32-E72D297353CC}">
                  <c16:uniqueId val="{00000031-D171-4E19-9F19-35EDCF8BBB30}"/>
                </c:ext>
              </c:extLst>
            </c:dLbl>
            <c:dLbl>
              <c:idx val="10"/>
              <c:delete val="1"/>
              <c:extLst>
                <c:ext xmlns:c15="http://schemas.microsoft.com/office/drawing/2012/chart" uri="{CE6537A1-D6FC-4f65-9D91-7224C49458BB}"/>
                <c:ext xmlns:c16="http://schemas.microsoft.com/office/drawing/2014/chart" uri="{C3380CC4-5D6E-409C-BE32-E72D297353CC}">
                  <c16:uniqueId val="{00000030-D171-4E19-9F19-35EDCF8BBB30}"/>
                </c:ext>
              </c:extLst>
            </c:dLbl>
            <c:dLbl>
              <c:idx val="11"/>
              <c:delete val="1"/>
              <c:extLst>
                <c:ext xmlns:c15="http://schemas.microsoft.com/office/drawing/2012/chart" uri="{CE6537A1-D6FC-4f65-9D91-7224C49458BB}"/>
                <c:ext xmlns:c16="http://schemas.microsoft.com/office/drawing/2014/chart" uri="{C3380CC4-5D6E-409C-BE32-E72D297353CC}">
                  <c16:uniqueId val="{0000002F-D171-4E19-9F19-35EDCF8BBB30}"/>
                </c:ext>
              </c:extLst>
            </c:dLbl>
            <c:dLbl>
              <c:idx val="12"/>
              <c:delete val="1"/>
              <c:extLst>
                <c:ext xmlns:c15="http://schemas.microsoft.com/office/drawing/2012/chart" uri="{CE6537A1-D6FC-4f65-9D91-7224C49458BB}"/>
                <c:ext xmlns:c16="http://schemas.microsoft.com/office/drawing/2014/chart" uri="{C3380CC4-5D6E-409C-BE32-E72D297353CC}">
                  <c16:uniqueId val="{0000002E-D171-4E19-9F19-35EDCF8BBB30}"/>
                </c:ext>
              </c:extLst>
            </c:dLbl>
            <c:dLbl>
              <c:idx val="13"/>
              <c:delete val="1"/>
              <c:extLst>
                <c:ext xmlns:c15="http://schemas.microsoft.com/office/drawing/2012/chart" uri="{CE6537A1-D6FC-4f65-9D91-7224C49458BB}"/>
                <c:ext xmlns:c16="http://schemas.microsoft.com/office/drawing/2014/chart" uri="{C3380CC4-5D6E-409C-BE32-E72D297353CC}">
                  <c16:uniqueId val="{0000002D-D171-4E19-9F19-35EDCF8BBB30}"/>
                </c:ext>
              </c:extLst>
            </c:dLbl>
            <c:dLbl>
              <c:idx val="14"/>
              <c:layout>
                <c:manualLayout>
                  <c:x val="-1.9594518688094899E-16"/>
                  <c:y val="1.374498481487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171-4E19-9F19-35EDCF8BBB30}"/>
                </c:ext>
              </c:extLst>
            </c:dLbl>
            <c:dLbl>
              <c:idx val="15"/>
              <c:delete val="1"/>
              <c:extLst>
                <c:ext xmlns:c15="http://schemas.microsoft.com/office/drawing/2012/chart" uri="{CE6537A1-D6FC-4f65-9D91-7224C49458BB}"/>
                <c:ext xmlns:c16="http://schemas.microsoft.com/office/drawing/2014/chart" uri="{C3380CC4-5D6E-409C-BE32-E72D297353CC}">
                  <c16:uniqueId val="{0000002C-D171-4E19-9F19-35EDCF8BBB30}"/>
                </c:ext>
              </c:extLst>
            </c:dLbl>
            <c:dLbl>
              <c:idx val="16"/>
              <c:layout>
                <c:manualLayout>
                  <c:x val="2.0792082853370784E-2"/>
                  <c:y val="-9.16320295791069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171-4E19-9F19-35EDCF8BBB30}"/>
                </c:ext>
              </c:extLst>
            </c:dLbl>
            <c:dLbl>
              <c:idx val="17"/>
              <c:layout>
                <c:manualLayout>
                  <c:x val="2.2806189807436397E-2"/>
                  <c:y val="-1.37448044368661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171-4E19-9F19-35EDCF8BBB30}"/>
                </c:ext>
              </c:extLst>
            </c:dLbl>
            <c:dLbl>
              <c:idx val="18"/>
              <c:delete val="1"/>
              <c:extLst>
                <c:ext xmlns:c15="http://schemas.microsoft.com/office/drawing/2012/chart" uri="{CE6537A1-D6FC-4f65-9D91-7224C49458BB}"/>
                <c:ext xmlns:c16="http://schemas.microsoft.com/office/drawing/2014/chart" uri="{C3380CC4-5D6E-409C-BE32-E72D297353CC}">
                  <c16:uniqueId val="{0000002B-D171-4E19-9F19-35EDCF8BBB30}"/>
                </c:ext>
              </c:extLst>
            </c:dLbl>
            <c:dLbl>
              <c:idx val="19"/>
              <c:delete val="1"/>
              <c:extLst>
                <c:ext xmlns:c15="http://schemas.microsoft.com/office/drawing/2012/chart" uri="{CE6537A1-D6FC-4f65-9D91-7224C49458BB}"/>
                <c:ext xmlns:c16="http://schemas.microsoft.com/office/drawing/2014/chart" uri="{C3380CC4-5D6E-409C-BE32-E72D297353CC}">
                  <c16:uniqueId val="{0000002A-D171-4E19-9F19-35EDCF8BBB30}"/>
                </c:ext>
              </c:extLst>
            </c:dLbl>
            <c:dLbl>
              <c:idx val="20"/>
              <c:delete val="1"/>
              <c:extLst>
                <c:ext xmlns:c15="http://schemas.microsoft.com/office/drawing/2012/chart" uri="{CE6537A1-D6FC-4f65-9D91-7224C49458BB}"/>
                <c:ext xmlns:c16="http://schemas.microsoft.com/office/drawing/2014/chart" uri="{C3380CC4-5D6E-409C-BE32-E72D297353CC}">
                  <c16:uniqueId val="{00000029-D171-4E19-9F19-35EDCF8BBB30}"/>
                </c:ext>
              </c:extLst>
            </c:dLbl>
            <c:dLbl>
              <c:idx val="21"/>
              <c:delete val="1"/>
              <c:extLst>
                <c:ext xmlns:c15="http://schemas.microsoft.com/office/drawing/2012/chart" uri="{CE6537A1-D6FC-4f65-9D91-7224C49458BB}"/>
                <c:ext xmlns:c16="http://schemas.microsoft.com/office/drawing/2014/chart" uri="{C3380CC4-5D6E-409C-BE32-E72D297353CC}">
                  <c16:uniqueId val="{00000028-D171-4E19-9F19-35EDCF8BBB30}"/>
                </c:ext>
              </c:extLst>
            </c:dLbl>
            <c:dLbl>
              <c:idx val="22"/>
              <c:delete val="1"/>
              <c:extLst>
                <c:ext xmlns:c15="http://schemas.microsoft.com/office/drawing/2012/chart" uri="{CE6537A1-D6FC-4f65-9D91-7224C49458BB}"/>
                <c:ext xmlns:c16="http://schemas.microsoft.com/office/drawing/2014/chart" uri="{C3380CC4-5D6E-409C-BE32-E72D297353CC}">
                  <c16:uniqueId val="{00000027-D171-4E19-9F19-35EDCF8BBB30}"/>
                </c:ext>
              </c:extLst>
            </c:dLbl>
            <c:dLbl>
              <c:idx val="23"/>
              <c:delete val="1"/>
              <c:extLst>
                <c:ext xmlns:c15="http://schemas.microsoft.com/office/drawing/2012/chart" uri="{CE6537A1-D6FC-4f65-9D91-7224C49458BB}"/>
                <c:ext xmlns:c16="http://schemas.microsoft.com/office/drawing/2014/chart" uri="{C3380CC4-5D6E-409C-BE32-E72D297353CC}">
                  <c16:uniqueId val="{00000026-D171-4E19-9F19-35EDCF8BBB30}"/>
                </c:ext>
              </c:extLst>
            </c:dLbl>
            <c:dLbl>
              <c:idx val="24"/>
              <c:layout>
                <c:manualLayout>
                  <c:x val="2.2128088197392159E-2"/>
                  <c:y val="-1.37448044368659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171-4E19-9F19-35EDCF8BBB30}"/>
                </c:ext>
              </c:extLst>
            </c:dLbl>
            <c:dLbl>
              <c:idx val="25"/>
              <c:delete val="1"/>
              <c:extLst>
                <c:ext xmlns:c15="http://schemas.microsoft.com/office/drawing/2012/chart" uri="{CE6537A1-D6FC-4f65-9D91-7224C49458BB}"/>
                <c:ext xmlns:c16="http://schemas.microsoft.com/office/drawing/2014/chart" uri="{C3380CC4-5D6E-409C-BE32-E72D297353CC}">
                  <c16:uniqueId val="{00000025-D171-4E19-9F19-35EDCF8BBB30}"/>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Sheet3!$F$50:$F$75</c:f>
              <c:numCache>
                <c:formatCode>#,##0_);[Red]\(#,##0\)</c:formatCode>
                <c:ptCount val="26"/>
                <c:pt idx="0">
                  <c:v>16554</c:v>
                </c:pt>
                <c:pt idx="1">
                  <c:v>19332</c:v>
                </c:pt>
                <c:pt idx="2">
                  <c:v>35582</c:v>
                </c:pt>
                <c:pt idx="3">
                  <c:v>27684</c:v>
                </c:pt>
                <c:pt idx="4">
                  <c:v>30771</c:v>
                </c:pt>
                <c:pt idx="5">
                  <c:v>24891</c:v>
                </c:pt>
                <c:pt idx="6">
                  <c:v>55297</c:v>
                </c:pt>
                <c:pt idx="7">
                  <c:v>56776</c:v>
                </c:pt>
                <c:pt idx="8">
                  <c:v>27500</c:v>
                </c:pt>
                <c:pt idx="9">
                  <c:v>25231</c:v>
                </c:pt>
                <c:pt idx="10">
                  <c:v>36886</c:v>
                </c:pt>
                <c:pt idx="11">
                  <c:v>29261</c:v>
                </c:pt>
                <c:pt idx="12">
                  <c:v>40379</c:v>
                </c:pt>
                <c:pt idx="13">
                  <c:v>42981</c:v>
                </c:pt>
                <c:pt idx="14">
                  <c:v>93447</c:v>
                </c:pt>
                <c:pt idx="15">
                  <c:v>42981</c:v>
                </c:pt>
                <c:pt idx="16">
                  <c:v>77152</c:v>
                </c:pt>
                <c:pt idx="17">
                  <c:v>125349</c:v>
                </c:pt>
                <c:pt idx="18">
                  <c:v>15487</c:v>
                </c:pt>
                <c:pt idx="19">
                  <c:v>7224</c:v>
                </c:pt>
                <c:pt idx="20">
                  <c:v>19824</c:v>
                </c:pt>
                <c:pt idx="21">
                  <c:v>42785</c:v>
                </c:pt>
                <c:pt idx="22">
                  <c:v>37803</c:v>
                </c:pt>
                <c:pt idx="23">
                  <c:v>35823</c:v>
                </c:pt>
                <c:pt idx="24">
                  <c:v>71240</c:v>
                </c:pt>
                <c:pt idx="25">
                  <c:v>27246</c:v>
                </c:pt>
              </c:numCache>
            </c:numRef>
          </c:val>
          <c:extLst>
            <c:ext xmlns:c16="http://schemas.microsoft.com/office/drawing/2014/chart" uri="{C3380CC4-5D6E-409C-BE32-E72D297353CC}">
              <c16:uniqueId val="{00000001-D171-4E19-9F19-35EDCF8BBB30}"/>
            </c:ext>
          </c:extLst>
        </c:ser>
        <c:ser>
          <c:idx val="3"/>
          <c:order val="3"/>
          <c:tx>
            <c:strRef>
              <c:f>Sheet3!$G$3</c:f>
              <c:strCache>
                <c:ptCount val="1"/>
                <c:pt idx="0">
                  <c:v>Charitable/ Trust/ NGO</c:v>
                </c:pt>
              </c:strCache>
            </c:strRef>
          </c:tx>
          <c:spPr>
            <a:solidFill>
              <a:schemeClr val="bg1">
                <a:lumMod val="6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171-4E19-9F19-35EDCF8BBB30}"/>
                </c:ext>
              </c:extLst>
            </c:dLbl>
            <c:dLbl>
              <c:idx val="1"/>
              <c:delete val="1"/>
              <c:extLst>
                <c:ext xmlns:c15="http://schemas.microsoft.com/office/drawing/2012/chart" uri="{CE6537A1-D6FC-4f65-9D91-7224C49458BB}"/>
                <c:ext xmlns:c16="http://schemas.microsoft.com/office/drawing/2014/chart" uri="{C3380CC4-5D6E-409C-BE32-E72D297353CC}">
                  <c16:uniqueId val="{00000006-D171-4E19-9F19-35EDCF8BBB30}"/>
                </c:ext>
              </c:extLst>
            </c:dLbl>
            <c:dLbl>
              <c:idx val="2"/>
              <c:delete val="1"/>
              <c:extLst>
                <c:ext xmlns:c15="http://schemas.microsoft.com/office/drawing/2012/chart" uri="{CE6537A1-D6FC-4f65-9D91-7224C49458BB}"/>
                <c:ext xmlns:c16="http://schemas.microsoft.com/office/drawing/2014/chart" uri="{C3380CC4-5D6E-409C-BE32-E72D297353CC}">
                  <c16:uniqueId val="{00000007-D171-4E19-9F19-35EDCF8BBB30}"/>
                </c:ext>
              </c:extLst>
            </c:dLbl>
            <c:dLbl>
              <c:idx val="3"/>
              <c:delete val="1"/>
              <c:extLst>
                <c:ext xmlns:c15="http://schemas.microsoft.com/office/drawing/2012/chart" uri="{CE6537A1-D6FC-4f65-9D91-7224C49458BB}"/>
                <c:ext xmlns:c16="http://schemas.microsoft.com/office/drawing/2014/chart" uri="{C3380CC4-5D6E-409C-BE32-E72D297353CC}">
                  <c16:uniqueId val="{00000008-D171-4E19-9F19-35EDCF8BBB30}"/>
                </c:ext>
              </c:extLst>
            </c:dLbl>
            <c:dLbl>
              <c:idx val="4"/>
              <c:delete val="1"/>
              <c:extLst>
                <c:ext xmlns:c15="http://schemas.microsoft.com/office/drawing/2012/chart" uri="{CE6537A1-D6FC-4f65-9D91-7224C49458BB}"/>
                <c:ext xmlns:c16="http://schemas.microsoft.com/office/drawing/2014/chart" uri="{C3380CC4-5D6E-409C-BE32-E72D297353CC}">
                  <c16:uniqueId val="{00000009-D171-4E19-9F19-35EDCF8BBB30}"/>
                </c:ext>
              </c:extLst>
            </c:dLbl>
            <c:dLbl>
              <c:idx val="5"/>
              <c:delete val="1"/>
              <c:extLst>
                <c:ext xmlns:c15="http://schemas.microsoft.com/office/drawing/2012/chart" uri="{CE6537A1-D6FC-4f65-9D91-7224C49458BB}"/>
                <c:ext xmlns:c16="http://schemas.microsoft.com/office/drawing/2014/chart" uri="{C3380CC4-5D6E-409C-BE32-E72D297353CC}">
                  <c16:uniqueId val="{0000000A-D171-4E19-9F19-35EDCF8BBB30}"/>
                </c:ext>
              </c:extLst>
            </c:dLbl>
            <c:dLbl>
              <c:idx val="6"/>
              <c:layout>
                <c:manualLayout>
                  <c:x val="-1.9594518688094899E-16"/>
                  <c:y val="-1.60352444203218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171-4E19-9F19-35EDCF8BBB30}"/>
                </c:ext>
              </c:extLst>
            </c:dLbl>
            <c:dLbl>
              <c:idx val="7"/>
              <c:delete val="1"/>
              <c:extLst>
                <c:ext xmlns:c15="http://schemas.microsoft.com/office/drawing/2012/chart" uri="{CE6537A1-D6FC-4f65-9D91-7224C49458BB}"/>
                <c:ext xmlns:c16="http://schemas.microsoft.com/office/drawing/2014/chart" uri="{C3380CC4-5D6E-409C-BE32-E72D297353CC}">
                  <c16:uniqueId val="{0000000C-D171-4E19-9F19-35EDCF8BBB30}"/>
                </c:ext>
              </c:extLst>
            </c:dLbl>
            <c:dLbl>
              <c:idx val="8"/>
              <c:delete val="1"/>
              <c:extLst>
                <c:ext xmlns:c15="http://schemas.microsoft.com/office/drawing/2012/chart" uri="{CE6537A1-D6FC-4f65-9D91-7224C49458BB}"/>
                <c:ext xmlns:c16="http://schemas.microsoft.com/office/drawing/2014/chart" uri="{C3380CC4-5D6E-409C-BE32-E72D297353CC}">
                  <c16:uniqueId val="{0000000D-D171-4E19-9F19-35EDCF8BBB30}"/>
                </c:ext>
              </c:extLst>
            </c:dLbl>
            <c:dLbl>
              <c:idx val="9"/>
              <c:delete val="1"/>
              <c:extLst>
                <c:ext xmlns:c15="http://schemas.microsoft.com/office/drawing/2012/chart" uri="{CE6537A1-D6FC-4f65-9D91-7224C49458BB}"/>
                <c:ext xmlns:c16="http://schemas.microsoft.com/office/drawing/2014/chart" uri="{C3380CC4-5D6E-409C-BE32-E72D297353CC}">
                  <c16:uniqueId val="{0000000E-D171-4E19-9F19-35EDCF8BBB30}"/>
                </c:ext>
              </c:extLst>
            </c:dLbl>
            <c:dLbl>
              <c:idx val="10"/>
              <c:delete val="1"/>
              <c:extLst>
                <c:ext xmlns:c15="http://schemas.microsoft.com/office/drawing/2012/chart" uri="{CE6537A1-D6FC-4f65-9D91-7224C49458BB}"/>
                <c:ext xmlns:c16="http://schemas.microsoft.com/office/drawing/2014/chart" uri="{C3380CC4-5D6E-409C-BE32-E72D297353CC}">
                  <c16:uniqueId val="{0000000F-D171-4E19-9F19-35EDCF8BBB30}"/>
                </c:ext>
              </c:extLst>
            </c:dLbl>
            <c:dLbl>
              <c:idx val="11"/>
              <c:delete val="1"/>
              <c:extLst>
                <c:ext xmlns:c15="http://schemas.microsoft.com/office/drawing/2012/chart" uri="{CE6537A1-D6FC-4f65-9D91-7224C49458BB}"/>
                <c:ext xmlns:c16="http://schemas.microsoft.com/office/drawing/2014/chart" uri="{C3380CC4-5D6E-409C-BE32-E72D297353CC}">
                  <c16:uniqueId val="{00000010-D171-4E19-9F19-35EDCF8BBB30}"/>
                </c:ext>
              </c:extLst>
            </c:dLbl>
            <c:dLbl>
              <c:idx val="12"/>
              <c:delete val="1"/>
              <c:extLst>
                <c:ext xmlns:c15="http://schemas.microsoft.com/office/drawing/2012/chart" uri="{CE6537A1-D6FC-4f65-9D91-7224C49458BB}"/>
                <c:ext xmlns:c16="http://schemas.microsoft.com/office/drawing/2014/chart" uri="{C3380CC4-5D6E-409C-BE32-E72D297353CC}">
                  <c16:uniqueId val="{00000011-D171-4E19-9F19-35EDCF8BBB30}"/>
                </c:ext>
              </c:extLst>
            </c:dLbl>
            <c:dLbl>
              <c:idx val="13"/>
              <c:delete val="1"/>
              <c:extLst>
                <c:ext xmlns:c15="http://schemas.microsoft.com/office/drawing/2012/chart" uri="{CE6537A1-D6FC-4f65-9D91-7224C49458BB}"/>
                <c:ext xmlns:c16="http://schemas.microsoft.com/office/drawing/2014/chart" uri="{C3380CC4-5D6E-409C-BE32-E72D297353CC}">
                  <c16:uniqueId val="{00000012-D171-4E19-9F19-35EDCF8BBB30}"/>
                </c:ext>
              </c:extLst>
            </c:dLbl>
            <c:dLbl>
              <c:idx val="14"/>
              <c:layout>
                <c:manualLayout>
                  <c:x val="2.5478200495479147E-2"/>
                  <c:y val="-1.832640591582155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171-4E19-9F19-35EDCF8BBB30}"/>
                </c:ext>
              </c:extLst>
            </c:dLbl>
            <c:dLbl>
              <c:idx val="15"/>
              <c:delete val="1"/>
              <c:extLst>
                <c:ext xmlns:c15="http://schemas.microsoft.com/office/drawing/2012/chart" uri="{CE6537A1-D6FC-4f65-9D91-7224C49458BB}"/>
                <c:ext xmlns:c16="http://schemas.microsoft.com/office/drawing/2014/chart" uri="{C3380CC4-5D6E-409C-BE32-E72D297353CC}">
                  <c16:uniqueId val="{00000014-D171-4E19-9F19-35EDCF8BBB30}"/>
                </c:ext>
              </c:extLst>
            </c:dLbl>
            <c:dLbl>
              <c:idx val="16"/>
              <c:delete val="1"/>
              <c:extLst>
                <c:ext xmlns:c15="http://schemas.microsoft.com/office/drawing/2012/chart" uri="{CE6537A1-D6FC-4f65-9D91-7224C49458BB}"/>
                <c:ext xmlns:c16="http://schemas.microsoft.com/office/drawing/2014/chart" uri="{C3380CC4-5D6E-409C-BE32-E72D297353CC}">
                  <c16:uniqueId val="{00000015-D171-4E19-9F19-35EDCF8BBB30}"/>
                </c:ext>
              </c:extLst>
            </c:dLbl>
            <c:dLbl>
              <c:idx val="17"/>
              <c:delete val="1"/>
              <c:extLst>
                <c:ext xmlns:c15="http://schemas.microsoft.com/office/drawing/2012/chart" uri="{CE6537A1-D6FC-4f65-9D91-7224C49458BB}"/>
                <c:ext xmlns:c16="http://schemas.microsoft.com/office/drawing/2014/chart" uri="{C3380CC4-5D6E-409C-BE32-E72D297353CC}">
                  <c16:uniqueId val="{00000016-D171-4E19-9F19-35EDCF8BBB30}"/>
                </c:ext>
              </c:extLst>
            </c:dLbl>
            <c:dLbl>
              <c:idx val="18"/>
              <c:delete val="1"/>
              <c:extLst>
                <c:ext xmlns:c15="http://schemas.microsoft.com/office/drawing/2012/chart" uri="{CE6537A1-D6FC-4f65-9D91-7224C49458BB}"/>
                <c:ext xmlns:c16="http://schemas.microsoft.com/office/drawing/2014/chart" uri="{C3380CC4-5D6E-409C-BE32-E72D297353CC}">
                  <c16:uniqueId val="{00000017-D171-4E19-9F19-35EDCF8BBB30}"/>
                </c:ext>
              </c:extLst>
            </c:dLbl>
            <c:dLbl>
              <c:idx val="19"/>
              <c:delete val="1"/>
              <c:extLst>
                <c:ext xmlns:c15="http://schemas.microsoft.com/office/drawing/2012/chart" uri="{CE6537A1-D6FC-4f65-9D91-7224C49458BB}"/>
                <c:ext xmlns:c16="http://schemas.microsoft.com/office/drawing/2014/chart" uri="{C3380CC4-5D6E-409C-BE32-E72D297353CC}">
                  <c16:uniqueId val="{00000018-D171-4E19-9F19-35EDCF8BBB30}"/>
                </c:ext>
              </c:extLst>
            </c:dLbl>
            <c:dLbl>
              <c:idx val="20"/>
              <c:delete val="1"/>
              <c:extLst>
                <c:ext xmlns:c15="http://schemas.microsoft.com/office/drawing/2012/chart" uri="{CE6537A1-D6FC-4f65-9D91-7224C49458BB}"/>
                <c:ext xmlns:c16="http://schemas.microsoft.com/office/drawing/2014/chart" uri="{C3380CC4-5D6E-409C-BE32-E72D297353CC}">
                  <c16:uniqueId val="{00000019-D171-4E19-9F19-35EDCF8BBB30}"/>
                </c:ext>
              </c:extLst>
            </c:dLbl>
            <c:dLbl>
              <c:idx val="21"/>
              <c:delete val="1"/>
              <c:extLst>
                <c:ext xmlns:c15="http://schemas.microsoft.com/office/drawing/2012/chart" uri="{CE6537A1-D6FC-4f65-9D91-7224C49458BB}"/>
                <c:ext xmlns:c16="http://schemas.microsoft.com/office/drawing/2014/chart" uri="{C3380CC4-5D6E-409C-BE32-E72D297353CC}">
                  <c16:uniqueId val="{0000001A-D171-4E19-9F19-35EDCF8BBB30}"/>
                </c:ext>
              </c:extLst>
            </c:dLbl>
            <c:dLbl>
              <c:idx val="22"/>
              <c:delete val="1"/>
              <c:extLst>
                <c:ext xmlns:c15="http://schemas.microsoft.com/office/drawing/2012/chart" uri="{CE6537A1-D6FC-4f65-9D91-7224C49458BB}"/>
                <c:ext xmlns:c16="http://schemas.microsoft.com/office/drawing/2014/chart" uri="{C3380CC4-5D6E-409C-BE32-E72D297353CC}">
                  <c16:uniqueId val="{0000001B-D171-4E19-9F19-35EDCF8BBB30}"/>
                </c:ext>
              </c:extLst>
            </c:dLbl>
            <c:dLbl>
              <c:idx val="23"/>
              <c:delete val="1"/>
              <c:extLst>
                <c:ext xmlns:c15="http://schemas.microsoft.com/office/drawing/2012/chart" uri="{CE6537A1-D6FC-4f65-9D91-7224C49458BB}"/>
                <c:ext xmlns:c16="http://schemas.microsoft.com/office/drawing/2014/chart" uri="{C3380CC4-5D6E-409C-BE32-E72D297353CC}">
                  <c16:uniqueId val="{0000001C-D171-4E19-9F19-35EDCF8BBB30}"/>
                </c:ext>
              </c:extLst>
            </c:dLbl>
            <c:dLbl>
              <c:idx val="24"/>
              <c:delete val="1"/>
              <c:extLst>
                <c:ext xmlns:c15="http://schemas.microsoft.com/office/drawing/2012/chart" uri="{CE6537A1-D6FC-4f65-9D91-7224C49458BB}"/>
                <c:ext xmlns:c16="http://schemas.microsoft.com/office/drawing/2014/chart" uri="{C3380CC4-5D6E-409C-BE32-E72D297353CC}">
                  <c16:uniqueId val="{0000001D-D171-4E19-9F19-35EDCF8BBB30}"/>
                </c:ext>
              </c:extLst>
            </c:dLbl>
            <c:dLbl>
              <c:idx val="25"/>
              <c:delete val="1"/>
              <c:extLst>
                <c:ext xmlns:c15="http://schemas.microsoft.com/office/drawing/2012/chart" uri="{CE6537A1-D6FC-4f65-9D91-7224C49458BB}"/>
                <c:ext xmlns:c16="http://schemas.microsoft.com/office/drawing/2014/chart" uri="{C3380CC4-5D6E-409C-BE32-E72D297353CC}">
                  <c16:uniqueId val="{0000001E-D171-4E19-9F19-35EDCF8BBB30}"/>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Sheet3!$G$50:$G$75</c:f>
              <c:numCache>
                <c:formatCode>#,##0_);[Red]\(#,##0\)</c:formatCode>
                <c:ptCount val="26"/>
                <c:pt idx="0">
                  <c:v>0</c:v>
                </c:pt>
                <c:pt idx="1">
                  <c:v>0</c:v>
                </c:pt>
                <c:pt idx="2">
                  <c:v>8939</c:v>
                </c:pt>
                <c:pt idx="3">
                  <c:v>12923</c:v>
                </c:pt>
                <c:pt idx="4">
                  <c:v>13184</c:v>
                </c:pt>
                <c:pt idx="5">
                  <c:v>5704</c:v>
                </c:pt>
                <c:pt idx="6">
                  <c:v>59283</c:v>
                </c:pt>
                <c:pt idx="7">
                  <c:v>20316</c:v>
                </c:pt>
                <c:pt idx="8">
                  <c:v>32804</c:v>
                </c:pt>
                <c:pt idx="9">
                  <c:v>30807</c:v>
                </c:pt>
                <c:pt idx="10">
                  <c:v>38015</c:v>
                </c:pt>
                <c:pt idx="11">
                  <c:v>24207</c:v>
                </c:pt>
                <c:pt idx="12">
                  <c:v>20062</c:v>
                </c:pt>
                <c:pt idx="13">
                  <c:v>12694</c:v>
                </c:pt>
                <c:pt idx="14">
                  <c:v>374500</c:v>
                </c:pt>
                <c:pt idx="15">
                  <c:v>12694</c:v>
                </c:pt>
                <c:pt idx="16">
                  <c:v>4140</c:v>
                </c:pt>
                <c:pt idx="17">
                  <c:v>11850</c:v>
                </c:pt>
                <c:pt idx="18">
                  <c:v>0</c:v>
                </c:pt>
                <c:pt idx="19">
                  <c:v>0</c:v>
                </c:pt>
                <c:pt idx="20">
                  <c:v>0</c:v>
                </c:pt>
                <c:pt idx="21">
                  <c:v>0</c:v>
                </c:pt>
                <c:pt idx="22">
                  <c:v>0</c:v>
                </c:pt>
                <c:pt idx="23">
                  <c:v>14594</c:v>
                </c:pt>
                <c:pt idx="24">
                  <c:v>28255</c:v>
                </c:pt>
                <c:pt idx="25">
                  <c:v>0</c:v>
                </c:pt>
              </c:numCache>
            </c:numRef>
          </c:val>
          <c:extLst>
            <c:ext xmlns:c16="http://schemas.microsoft.com/office/drawing/2014/chart" uri="{C3380CC4-5D6E-409C-BE32-E72D297353CC}">
              <c16:uniqueId val="{00000002-D171-4E19-9F19-35EDCF8BBB30}"/>
            </c:ext>
          </c:extLst>
        </c:ser>
        <c:ser>
          <c:idx val="4"/>
          <c:order val="4"/>
          <c:tx>
            <c:strRef>
              <c:f>Sheet3!$H$3</c:f>
              <c:strCache>
                <c:ptCount val="1"/>
                <c:pt idx="0">
                  <c:v>All</c:v>
                </c:pt>
              </c:strCache>
            </c:strRef>
          </c:tx>
          <c:spPr>
            <a:solidFill>
              <a:schemeClr val="accent5">
                <a:lumMod val="40000"/>
                <a:lumOff val="60000"/>
              </a:schemeClr>
            </a:solidFill>
            <a:ln>
              <a:noFill/>
            </a:ln>
            <a:effectLst/>
          </c:spPr>
          <c:invertIfNegative val="0"/>
          <c:cat>
            <c:strRef>
              <c:f>Sheet3!$C$50:$C$75</c:f>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f>Sheet3!$H$50:$H$75</c:f>
              <c:numCache>
                <c:formatCode>#,##0_);[Red]\(#,##0\)</c:formatCode>
                <c:ptCount val="26"/>
                <c:pt idx="0">
                  <c:v>6759</c:v>
                </c:pt>
                <c:pt idx="1">
                  <c:v>6058</c:v>
                </c:pt>
                <c:pt idx="2">
                  <c:v>19963</c:v>
                </c:pt>
                <c:pt idx="3">
                  <c:v>12057</c:v>
                </c:pt>
                <c:pt idx="4">
                  <c:v>26461</c:v>
                </c:pt>
                <c:pt idx="5">
                  <c:v>19039</c:v>
                </c:pt>
                <c:pt idx="6">
                  <c:v>12132</c:v>
                </c:pt>
                <c:pt idx="7">
                  <c:v>4909</c:v>
                </c:pt>
                <c:pt idx="8">
                  <c:v>22005</c:v>
                </c:pt>
                <c:pt idx="9">
                  <c:v>15740</c:v>
                </c:pt>
                <c:pt idx="10">
                  <c:v>30358</c:v>
                </c:pt>
                <c:pt idx="11">
                  <c:v>22792</c:v>
                </c:pt>
                <c:pt idx="12">
                  <c:v>18466</c:v>
                </c:pt>
                <c:pt idx="13">
                  <c:v>12741</c:v>
                </c:pt>
                <c:pt idx="14">
                  <c:v>32141</c:v>
                </c:pt>
                <c:pt idx="15">
                  <c:v>12741</c:v>
                </c:pt>
                <c:pt idx="16">
                  <c:v>38256</c:v>
                </c:pt>
                <c:pt idx="17">
                  <c:v>19197</c:v>
                </c:pt>
                <c:pt idx="18">
                  <c:v>8721</c:v>
                </c:pt>
                <c:pt idx="19">
                  <c:v>474</c:v>
                </c:pt>
                <c:pt idx="20">
                  <c:v>17093</c:v>
                </c:pt>
                <c:pt idx="21">
                  <c:v>26222</c:v>
                </c:pt>
                <c:pt idx="22">
                  <c:v>11857</c:v>
                </c:pt>
                <c:pt idx="23">
                  <c:v>7223</c:v>
                </c:pt>
                <c:pt idx="24">
                  <c:v>29190</c:v>
                </c:pt>
                <c:pt idx="25">
                  <c:v>5352</c:v>
                </c:pt>
              </c:numCache>
            </c:numRef>
          </c:val>
          <c:extLst>
            <c:ext xmlns:c16="http://schemas.microsoft.com/office/drawing/2014/chart" uri="{C3380CC4-5D6E-409C-BE32-E72D297353CC}">
              <c16:uniqueId val="{00000003-D171-4E19-9F19-35EDCF8BBB30}"/>
            </c:ext>
          </c:extLst>
        </c:ser>
        <c:dLbls>
          <c:showLegendKey val="0"/>
          <c:showVal val="0"/>
          <c:showCatName val="0"/>
          <c:showSerName val="0"/>
          <c:showPercent val="0"/>
          <c:showBubbleSize val="0"/>
        </c:dLbls>
        <c:gapWidth val="182"/>
        <c:axId val="2104906848"/>
        <c:axId val="2104902688"/>
        <c:extLst>
          <c:ext xmlns:c15="http://schemas.microsoft.com/office/drawing/2012/chart" uri="{02D57815-91ED-43cb-92C2-25804820EDAC}">
            <c15:filteredBarSeries>
              <c15:ser>
                <c:idx val="0"/>
                <c:order val="0"/>
                <c:tx>
                  <c:strRef>
                    <c:extLst>
                      <c:ext uri="{02D57815-91ED-43cb-92C2-25804820EDAC}">
                        <c15:formulaRef>
                          <c15:sqref>Sheet3!$D$3</c15:sqref>
                        </c15:formulaRef>
                      </c:ext>
                    </c:extLst>
                    <c:strCache>
                      <c:ptCount val="1"/>
                    </c:strCache>
                  </c:strRef>
                </c:tx>
                <c:spPr>
                  <a:solidFill>
                    <a:schemeClr val="accent1"/>
                  </a:solidFill>
                  <a:ln>
                    <a:noFill/>
                  </a:ln>
                  <a:effectLst/>
                </c:spPr>
                <c:invertIfNegative val="0"/>
                <c:cat>
                  <c:strRef>
                    <c:extLst>
                      <c:ext uri="{02D57815-91ED-43cb-92C2-25804820EDAC}">
                        <c15:formulaRef>
                          <c15:sqref>Sheet3!$C$50:$C$75</c15:sqref>
                        </c15:formulaRef>
                      </c:ext>
                    </c:extLst>
                    <c:strCache>
                      <c:ptCount val="25"/>
                      <c:pt idx="0">
                        <c:v>Sikkim</c:v>
                      </c:pt>
                      <c:pt idx="2">
                        <c:v>Tamil Nadu</c:v>
                      </c:pt>
                      <c:pt idx="4">
                        <c:v>Telangana</c:v>
                      </c:pt>
                      <c:pt idx="6">
                        <c:v>Tripura</c:v>
                      </c:pt>
                      <c:pt idx="8">
                        <c:v>Uttarakhand</c:v>
                      </c:pt>
                      <c:pt idx="10">
                        <c:v>Uttar Pradesh</c:v>
                      </c:pt>
                      <c:pt idx="12">
                        <c:v>Wet Bengal</c:v>
                      </c:pt>
                      <c:pt idx="14">
                        <c:v>A&amp;N Islands</c:v>
                      </c:pt>
                      <c:pt idx="16">
                        <c:v>Chandigarh</c:v>
                      </c:pt>
                      <c:pt idx="18">
                        <c:v>Dadra &amp; Nagar Haveli</c:v>
                      </c:pt>
                      <c:pt idx="20">
                        <c:v>Daman &amp; Diu</c:v>
                      </c:pt>
                      <c:pt idx="22">
                        <c:v>Lakshadweep</c:v>
                      </c:pt>
                      <c:pt idx="24">
                        <c:v>Puducherry</c:v>
                      </c:pt>
                    </c:strCache>
                  </c:strRef>
                </c:cat>
                <c:val>
                  <c:numRef>
                    <c:extLst>
                      <c:ext uri="{02D57815-91ED-43cb-92C2-25804820EDAC}">
                        <c15:formulaRef>
                          <c15:sqref>Sheet3!$D$50:$D$75</c15:sqref>
                        </c15:formulaRef>
                      </c:ext>
                    </c:extLst>
                    <c:numCache>
                      <c:formatCode>General</c:formatCode>
                      <c:ptCount val="26"/>
                    </c:numCache>
                  </c:numRef>
                </c:val>
                <c:extLst>
                  <c:ext xmlns:c16="http://schemas.microsoft.com/office/drawing/2014/chart" uri="{C3380CC4-5D6E-409C-BE32-E72D297353CC}">
                    <c16:uniqueId val="{00000004-D171-4E19-9F19-35EDCF8BBB30}"/>
                  </c:ext>
                </c:extLst>
              </c15:ser>
            </c15:filteredBarSeries>
          </c:ext>
        </c:extLst>
      </c:barChart>
      <c:catAx>
        <c:axId val="2104906848"/>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00" b="0" i="0" u="none" strike="noStrike" kern="1200" baseline="0">
                <a:solidFill>
                  <a:schemeClr val="tx1"/>
                </a:solidFill>
                <a:latin typeface="+mn-lt"/>
                <a:ea typeface="+mn-ea"/>
                <a:cs typeface="+mn-cs"/>
              </a:defRPr>
            </a:pPr>
            <a:endParaRPr lang="ja-JP"/>
          </a:p>
        </c:txPr>
        <c:crossAx val="2104902688"/>
        <c:crosses val="autoZero"/>
        <c:auto val="1"/>
        <c:lblAlgn val="ctr"/>
        <c:lblOffset val="100"/>
        <c:noMultiLvlLbl val="0"/>
      </c:catAx>
      <c:valAx>
        <c:axId val="2104902688"/>
        <c:scaling>
          <c:orientation val="minMax"/>
          <c:max val="50000"/>
          <c:min val="0"/>
        </c:scaling>
        <c:delete val="0"/>
        <c:axPos val="t"/>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2104906848"/>
        <c:crosses val="autoZero"/>
        <c:crossBetween val="between"/>
        <c:majorUnit val="10000"/>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4622030237581E-2"/>
          <c:y val="7.903780068728522E-2"/>
          <c:w val="0.95248380129589638"/>
          <c:h val="0.84192439862542956"/>
        </c:manualLayout>
      </c:layout>
      <c:pieChart>
        <c:varyColors val="0"/>
        <c:ser>
          <c:idx val="0"/>
          <c:order val="0"/>
          <c:dPt>
            <c:idx val="0"/>
            <c:bubble3D val="0"/>
            <c:spPr>
              <a:solidFill>
                <a:schemeClr val="accent1"/>
              </a:solidFill>
              <a:ln w="28575" cmpd="sng" algn="ctr">
                <a:solidFill>
                  <a:schemeClr val="bg1"/>
                </a:solidFill>
                <a:prstDash val="solid"/>
              </a:ln>
            </c:spPr>
            <c:extLst>
              <c:ext xmlns:c16="http://schemas.microsoft.com/office/drawing/2014/chart" uri="{C3380CC4-5D6E-409C-BE32-E72D297353CC}">
                <c16:uniqueId val="{00000001-D4ED-4C93-BA34-2E9D5C4D9D37}"/>
              </c:ext>
            </c:extLst>
          </c:dPt>
          <c:dPt>
            <c:idx val="1"/>
            <c:bubble3D val="0"/>
            <c:spPr>
              <a:solidFill>
                <a:srgbClr val="6F8DB9"/>
              </a:solidFill>
              <a:ln w="28575" cmpd="sng" algn="ctr">
                <a:solidFill>
                  <a:schemeClr val="bg1"/>
                </a:solidFill>
                <a:prstDash val="solid"/>
              </a:ln>
            </c:spPr>
            <c:extLst>
              <c:ext xmlns:c16="http://schemas.microsoft.com/office/drawing/2014/chart" uri="{C3380CC4-5D6E-409C-BE32-E72D297353CC}">
                <c16:uniqueId val="{00000003-D4ED-4C93-BA34-2E9D5C4D9D37}"/>
              </c:ext>
            </c:extLst>
          </c:dPt>
          <c:dPt>
            <c:idx val="2"/>
            <c:bubble3D val="0"/>
            <c:spPr>
              <a:solidFill>
                <a:srgbClr val="9DB1CF"/>
              </a:solidFill>
              <a:ln w="28575" cmpd="sng" algn="ctr">
                <a:solidFill>
                  <a:schemeClr val="bg1"/>
                </a:solidFill>
                <a:prstDash val="solid"/>
              </a:ln>
            </c:spPr>
            <c:extLst>
              <c:ext xmlns:c16="http://schemas.microsoft.com/office/drawing/2014/chart" uri="{C3380CC4-5D6E-409C-BE32-E72D297353CC}">
                <c16:uniqueId val="{00000005-D4ED-4C93-BA34-2E9D5C4D9D37}"/>
              </c:ext>
            </c:extLst>
          </c:dPt>
          <c:dPt>
            <c:idx val="3"/>
            <c:bubble3D val="0"/>
            <c:spPr>
              <a:solidFill>
                <a:srgbClr val="C3CFE1"/>
              </a:solidFill>
              <a:ln w="28575" cmpd="sng" algn="ctr">
                <a:solidFill>
                  <a:schemeClr val="bg1"/>
                </a:solidFill>
                <a:prstDash val="solid"/>
              </a:ln>
            </c:spPr>
            <c:extLst>
              <c:ext xmlns:c16="http://schemas.microsoft.com/office/drawing/2014/chart" uri="{C3380CC4-5D6E-409C-BE32-E72D297353CC}">
                <c16:uniqueId val="{00000007-D4ED-4C93-BA34-2E9D5C4D9D37}"/>
              </c:ext>
            </c:extLst>
          </c:dPt>
          <c:dLbls>
            <c:dLbl>
              <c:idx val="0"/>
              <c:layout>
                <c:manualLayout>
                  <c:x val="-0.16149878268992002"/>
                  <c:y val="-2.4028414832215181E-3"/>
                </c:manualLayout>
              </c:layout>
              <c:numFmt formatCode="#,##0.0&quot;%&quot;;&quot;-&quot;#,##0.0&quot;%&quot;" sourceLinked="0"/>
              <c:spPr>
                <a:noFill/>
                <a:ln>
                  <a:noFill/>
                </a:ln>
              </c:spPr>
              <c:txPr>
                <a:bodyPr wrap="none"/>
                <a:lstStyle/>
                <a:p>
                  <a:pPr>
                    <a:defRPr lang="ja-JP" sz="1100" b="1" kern="120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ED-4C93-BA34-2E9D5C4D9D37}"/>
                </c:ext>
              </c:extLst>
            </c:dLbl>
            <c:dLbl>
              <c:idx val="1"/>
              <c:layout>
                <c:manualLayout>
                  <c:x val="0.1617095673096561"/>
                  <c:y val="-0.11904728839652737"/>
                </c:manualLayout>
              </c:layout>
              <c:numFmt formatCode="#,##0.0&quot;%&quot;;&quot;-&quot;#,##0.0&quot;%&quot;" sourceLinked="0"/>
              <c:spPr>
                <a:noFill/>
                <a:ln>
                  <a:noFill/>
                </a:ln>
              </c:spPr>
              <c:txPr>
                <a:bodyPr wrap="none"/>
                <a:lstStyle/>
                <a:p>
                  <a:pPr>
                    <a:defRPr lang="ja-JP" sz="1100" b="1" kern="120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4ED-4C93-BA34-2E9D5C4D9D37}"/>
                </c:ext>
              </c:extLst>
            </c:dLbl>
            <c:dLbl>
              <c:idx val="2"/>
              <c:layout>
                <c:manualLayout>
                  <c:x val="0.10392144168972967"/>
                  <c:y val="7.7671594690536985E-2"/>
                </c:manualLayout>
              </c:layout>
              <c:numFmt formatCode="#,##0.0&quot;%&quot;;&quot;-&quot;#,##0.0&quot;%&quot;" sourceLinked="0"/>
              <c:spPr>
                <a:noFill/>
                <a:ln>
                  <a:noFill/>
                </a:ln>
              </c:spPr>
              <c:txPr>
                <a:bodyPr wrap="none"/>
                <a:lstStyle/>
                <a:p>
                  <a:pPr>
                    <a:defRPr lang="ja-JP" sz="1100" b="1" kern="120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4ED-4C93-BA34-2E9D5C4D9D37}"/>
                </c:ext>
              </c:extLst>
            </c:dLbl>
            <c:dLbl>
              <c:idx val="3"/>
              <c:layout>
                <c:manualLayout>
                  <c:x val="0.13945078853485804"/>
                  <c:y val="0.12711418308018682"/>
                </c:manualLayout>
              </c:layout>
              <c:numFmt formatCode="#,##0.0&quot;%&quot;;&quot;-&quot;#,##0.0&quot;%&quot;" sourceLinked="0"/>
              <c:spPr>
                <a:noFill/>
                <a:ln>
                  <a:noFill/>
                </a:ln>
              </c:spPr>
              <c:txPr>
                <a:bodyPr wrap="none"/>
                <a:lstStyle/>
                <a:p>
                  <a:pPr>
                    <a:defRPr lang="ja-JP" sz="1100" b="1" kern="120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4ED-4C93-BA34-2E9D5C4D9D37}"/>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48</c:v>
                </c:pt>
                <c:pt idx="1">
                  <c:v>33.200000000000003</c:v>
                </c:pt>
                <c:pt idx="2">
                  <c:v>8.4</c:v>
                </c:pt>
                <c:pt idx="3">
                  <c:v>10.299999999999999</c:v>
                </c:pt>
              </c:numCache>
            </c:numRef>
          </c:val>
          <c:extLst>
            <c:ext xmlns:c16="http://schemas.microsoft.com/office/drawing/2014/chart" uri="{C3380CC4-5D6E-409C-BE32-E72D297353CC}">
              <c16:uniqueId val="{00000008-D4ED-4C93-BA34-2E9D5C4D9D37}"/>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52057167605024E-2"/>
          <c:y val="7.903780068728522E-2"/>
          <c:w val="0.95495885664789948"/>
          <c:h val="0.84192439862542956"/>
        </c:manualLayout>
      </c:layout>
      <c:pieChart>
        <c:varyColors val="0"/>
        <c:ser>
          <c:idx val="0"/>
          <c:order val="0"/>
          <c:dPt>
            <c:idx val="0"/>
            <c:bubble3D val="0"/>
            <c:spPr>
              <a:solidFill>
                <a:schemeClr val="accent1"/>
              </a:solidFill>
              <a:ln w="28575" cmpd="sng" algn="ctr">
                <a:solidFill>
                  <a:schemeClr val="bg1"/>
                </a:solidFill>
                <a:prstDash val="solid"/>
              </a:ln>
            </c:spPr>
            <c:extLst>
              <c:ext xmlns:c16="http://schemas.microsoft.com/office/drawing/2014/chart" uri="{C3380CC4-5D6E-409C-BE32-E72D297353CC}">
                <c16:uniqueId val="{00000001-81C5-4754-AC7D-9D72B3E22DA2}"/>
              </c:ext>
            </c:extLst>
          </c:dPt>
          <c:dPt>
            <c:idx val="1"/>
            <c:bubble3D val="0"/>
            <c:spPr>
              <a:solidFill>
                <a:srgbClr val="6F8DB9"/>
              </a:solidFill>
              <a:ln w="28575" cmpd="sng" algn="ctr">
                <a:solidFill>
                  <a:schemeClr val="bg1"/>
                </a:solidFill>
                <a:prstDash val="solid"/>
              </a:ln>
            </c:spPr>
            <c:extLst>
              <c:ext xmlns:c16="http://schemas.microsoft.com/office/drawing/2014/chart" uri="{C3380CC4-5D6E-409C-BE32-E72D297353CC}">
                <c16:uniqueId val="{00000003-81C5-4754-AC7D-9D72B3E22DA2}"/>
              </c:ext>
            </c:extLst>
          </c:dPt>
          <c:dPt>
            <c:idx val="2"/>
            <c:bubble3D val="0"/>
            <c:spPr>
              <a:solidFill>
                <a:srgbClr val="9DB1CF"/>
              </a:solidFill>
              <a:ln w="28575" cmpd="sng" algn="ctr">
                <a:solidFill>
                  <a:schemeClr val="bg1"/>
                </a:solidFill>
                <a:prstDash val="solid"/>
              </a:ln>
            </c:spPr>
            <c:extLst>
              <c:ext xmlns:c16="http://schemas.microsoft.com/office/drawing/2014/chart" uri="{C3380CC4-5D6E-409C-BE32-E72D297353CC}">
                <c16:uniqueId val="{00000005-81C5-4754-AC7D-9D72B3E22DA2}"/>
              </c:ext>
            </c:extLst>
          </c:dPt>
          <c:dPt>
            <c:idx val="3"/>
            <c:bubble3D val="0"/>
            <c:spPr>
              <a:solidFill>
                <a:srgbClr val="C3CFE1"/>
              </a:solidFill>
              <a:ln w="28575" cmpd="sng" algn="ctr">
                <a:solidFill>
                  <a:schemeClr val="bg1"/>
                </a:solidFill>
                <a:prstDash val="solid"/>
              </a:ln>
            </c:spPr>
            <c:extLst>
              <c:ext xmlns:c16="http://schemas.microsoft.com/office/drawing/2014/chart" uri="{C3380CC4-5D6E-409C-BE32-E72D297353CC}">
                <c16:uniqueId val="{00000007-81C5-4754-AC7D-9D72B3E22DA2}"/>
              </c:ext>
            </c:extLst>
          </c:dPt>
          <c:dLbls>
            <c:dLbl>
              <c:idx val="0"/>
              <c:layout>
                <c:manualLayout>
                  <c:x val="-0.16641271707892216"/>
                  <c:y val="-4.8760888568665027E-2"/>
                </c:manualLayout>
              </c:layout>
              <c:numFmt formatCode="#,##0.0&quot;%&quot;;&quot;-&quot;#,##0.0&quot;%&quot;" sourceLinked="0"/>
              <c:spPr>
                <a:noFill/>
                <a:ln>
                  <a:noFill/>
                </a:ln>
              </c:spPr>
              <c:txPr>
                <a:bodyPr wrap="none"/>
                <a:lstStyle/>
                <a:p>
                  <a:pPr>
                    <a:defRPr lang="ja-JP" sz="1100" b="1" kern="120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C5-4754-AC7D-9D72B3E22DA2}"/>
                </c:ext>
              </c:extLst>
            </c:dLbl>
            <c:dLbl>
              <c:idx val="1"/>
              <c:layout>
                <c:manualLayout>
                  <c:x val="0.11781482584559455"/>
                  <c:y val="-5.3100342026337947E-2"/>
                </c:manualLayout>
              </c:layout>
              <c:numFmt formatCode="#,##0.0&quot;%&quot;;&quot;-&quot;#,##0.0&quot;%&quot;" sourceLinked="0"/>
              <c:spPr>
                <a:noFill/>
                <a:ln>
                  <a:noFill/>
                </a:ln>
              </c:spPr>
              <c:txPr>
                <a:bodyPr wrap="none"/>
                <a:lstStyle/>
                <a:p>
                  <a:pPr>
                    <a:defRPr lang="ja-JP" sz="1100" b="1" kern="120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C5-4754-AC7D-9D72B3E22DA2}"/>
                </c:ext>
              </c:extLst>
            </c:dLbl>
            <c:dLbl>
              <c:idx val="2"/>
              <c:layout>
                <c:manualLayout>
                  <c:x val="0.11513549777701358"/>
                  <c:y val="9.2750264788204431E-2"/>
                </c:manualLayout>
              </c:layout>
              <c:numFmt formatCode="#,##0.0&quot;%&quot;;&quot;-&quot;#,##0.0&quot;%&quot;" sourceLinked="0"/>
              <c:spPr>
                <a:noFill/>
                <a:ln>
                  <a:noFill/>
                </a:ln>
              </c:spPr>
              <c:txPr>
                <a:bodyPr wrap="none"/>
                <a:lstStyle/>
                <a:p>
                  <a:pPr>
                    <a:defRPr lang="ja-JP" sz="1100" b="1" kern="120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1C5-4754-AC7D-9D72B3E22DA2}"/>
                </c:ext>
              </c:extLst>
            </c:dLbl>
            <c:dLbl>
              <c:idx val="3"/>
              <c:layout>
                <c:manualLayout>
                  <c:x val="8.8568277001301862E-2"/>
                  <c:y val="0.12534941241512093"/>
                </c:manualLayout>
              </c:layout>
              <c:numFmt formatCode="#,##0.0&quot;%&quot;;&quot;-&quot;#,##0.0&quot;%&quot;" sourceLinked="0"/>
              <c:spPr>
                <a:noFill/>
                <a:ln>
                  <a:noFill/>
                </a:ln>
              </c:spPr>
              <c:txPr>
                <a:bodyPr wrap="none"/>
                <a:lstStyle/>
                <a:p>
                  <a:pPr>
                    <a:defRPr lang="ja-JP" sz="1100" b="1" kern="120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1C5-4754-AC7D-9D72B3E22DA2}"/>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Sheet1!$A$1:$A$4</c:f>
              <c:numCache>
                <c:formatCode>General</c:formatCode>
                <c:ptCount val="4"/>
                <c:pt idx="0">
                  <c:v>55.7</c:v>
                </c:pt>
                <c:pt idx="1">
                  <c:v>24</c:v>
                </c:pt>
                <c:pt idx="2">
                  <c:v>11.600000000000001</c:v>
                </c:pt>
                <c:pt idx="3">
                  <c:v>8.7999999999999989</c:v>
                </c:pt>
              </c:numCache>
            </c:numRef>
          </c:val>
          <c:extLst>
            <c:ext xmlns:c16="http://schemas.microsoft.com/office/drawing/2014/chart" uri="{C3380CC4-5D6E-409C-BE32-E72D297353CC}">
              <c16:uniqueId val="{00000008-81C5-4754-AC7D-9D72B3E22DA2}"/>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805815160955349E-2"/>
          <c:y val="0.15173025732031944"/>
          <c:w val="0.94219453097957773"/>
          <c:h val="0.74445430346051467"/>
        </c:manualLayout>
      </c:layout>
      <c:barChart>
        <c:barDir val="col"/>
        <c:grouping val="stacked"/>
        <c:varyColors val="0"/>
        <c:ser>
          <c:idx val="0"/>
          <c:order val="0"/>
          <c:spPr>
            <a:solidFill>
              <a:srgbClr val="1F497D"/>
            </a:solidFill>
            <a:ln w="9525" cmpd="sng" algn="ctr">
              <a:solidFill>
                <a:srgbClr val="808080"/>
              </a:solidFill>
              <a:prstDash val="solid"/>
            </a:ln>
          </c:spPr>
          <c:invertIfNegative val="0"/>
          <c:val>
            <c:numRef>
              <c:f>Sheet1!$A$1:$AC$1</c:f>
              <c:numCache>
                <c:formatCode>General</c:formatCode>
                <c:ptCount val="29"/>
                <c:pt idx="0">
                  <c:v>35.049809909519055</c:v>
                </c:pt>
                <c:pt idx="1">
                  <c:v>34.677512734213842</c:v>
                </c:pt>
                <c:pt idx="2">
                  <c:v>34.300067676015303</c:v>
                </c:pt>
                <c:pt idx="3">
                  <c:v>33.916241424487929</c:v>
                </c:pt>
                <c:pt idx="4">
                  <c:v>33.51957116311879</c:v>
                </c:pt>
                <c:pt idx="5">
                  <c:v>33.117266872724365</c:v>
                </c:pt>
                <c:pt idx="6">
                  <c:v>32.700886178461715</c:v>
                </c:pt>
                <c:pt idx="7">
                  <c:v>32.26983256792775</c:v>
                </c:pt>
                <c:pt idx="8">
                  <c:v>31.840439030081498</c:v>
                </c:pt>
                <c:pt idx="9">
                  <c:v>31.413886796349455</c:v>
                </c:pt>
                <c:pt idx="10">
                  <c:v>30.978692544097658</c:v>
                </c:pt>
                <c:pt idx="11">
                  <c:v>30.533827017868688</c:v>
                </c:pt>
                <c:pt idx="12">
                  <c:v>30.081720486337606</c:v>
                </c:pt>
                <c:pt idx="13">
                  <c:v>29.620292208009282</c:v>
                </c:pt>
                <c:pt idx="14">
                  <c:v>29.137975804684284</c:v>
                </c:pt>
                <c:pt idx="15">
                  <c:v>28.634270707698604</c:v>
                </c:pt>
                <c:pt idx="16">
                  <c:v>28.118531403427511</c:v>
                </c:pt>
                <c:pt idx="17">
                  <c:v>27.59552224667986</c:v>
                </c:pt>
                <c:pt idx="18">
                  <c:v>27.087675299197677</c:v>
                </c:pt>
                <c:pt idx="19">
                  <c:v>26.594031941738187</c:v>
                </c:pt>
                <c:pt idx="20">
                  <c:v>26.112333531989083</c:v>
                </c:pt>
                <c:pt idx="21">
                  <c:v>25.905161415281519</c:v>
                </c:pt>
                <c:pt idx="22">
                  <c:v>25.487703884294643</c:v>
                </c:pt>
                <c:pt idx="23">
                  <c:v>25.057062224407105</c:v>
                </c:pt>
                <c:pt idx="24">
                  <c:v>24.623902705836553</c:v>
                </c:pt>
                <c:pt idx="25">
                  <c:v>24.195266783195564</c:v>
                </c:pt>
                <c:pt idx="26">
                  <c:v>22.318535026117551</c:v>
                </c:pt>
                <c:pt idx="27">
                  <c:v>20.051689038499919</c:v>
                </c:pt>
                <c:pt idx="28">
                  <c:v>18.042811633416346</c:v>
                </c:pt>
              </c:numCache>
            </c:numRef>
          </c:val>
          <c:extLst>
            <c:ext xmlns:c16="http://schemas.microsoft.com/office/drawing/2014/chart" uri="{C3380CC4-5D6E-409C-BE32-E72D297353CC}">
              <c16:uniqueId val="{00000000-3965-461D-8A7C-ADE53A60D69A}"/>
            </c:ext>
          </c:extLst>
        </c:ser>
        <c:ser>
          <c:idx val="1"/>
          <c:order val="1"/>
          <c:spPr>
            <a:solidFill>
              <a:srgbClr val="80CCE8"/>
            </a:solidFill>
            <a:ln w="9525" cmpd="sng" algn="ctr">
              <a:solidFill>
                <a:srgbClr val="808080"/>
              </a:solidFill>
              <a:prstDash val="solid"/>
            </a:ln>
          </c:spPr>
          <c:invertIfNegative val="0"/>
          <c:val>
            <c:numRef>
              <c:f>Sheet1!$A$2:$AC$2</c:f>
              <c:numCache>
                <c:formatCode>General</c:formatCode>
                <c:ptCount val="29"/>
                <c:pt idx="0">
                  <c:v>60.456507028027161</c:v>
                </c:pt>
                <c:pt idx="1">
                  <c:v>60.770604151595805</c:v>
                </c:pt>
                <c:pt idx="2">
                  <c:v>61.085941164487046</c:v>
                </c:pt>
                <c:pt idx="3">
                  <c:v>61.406045754131952</c:v>
                </c:pt>
                <c:pt idx="4">
                  <c:v>61.742755428292703</c:v>
                </c:pt>
                <c:pt idx="5">
                  <c:v>62.089690171335874</c:v>
                </c:pt>
                <c:pt idx="6">
                  <c:v>62.452783872714825</c:v>
                </c:pt>
                <c:pt idx="7">
                  <c:v>62.831824135543066</c:v>
                </c:pt>
                <c:pt idx="8">
                  <c:v>63.208883179925813</c:v>
                </c:pt>
                <c:pt idx="9">
                  <c:v>63.580426930242474</c:v>
                </c:pt>
                <c:pt idx="10">
                  <c:v>63.955320029454455</c:v>
                </c:pt>
                <c:pt idx="11">
                  <c:v>64.330776810200874</c:v>
                </c:pt>
                <c:pt idx="12">
                  <c:v>64.700841257438924</c:v>
                </c:pt>
                <c:pt idx="13">
                  <c:v>65.063868193526602</c:v>
                </c:pt>
                <c:pt idx="14">
                  <c:v>65.404606905704881</c:v>
                </c:pt>
                <c:pt idx="15">
                  <c:v>65.725434353531185</c:v>
                </c:pt>
                <c:pt idx="16">
                  <c:v>66.045951832611237</c:v>
                </c:pt>
                <c:pt idx="17">
                  <c:v>66.363681859612669</c:v>
                </c:pt>
                <c:pt idx="18">
                  <c:v>66.658255255280494</c:v>
                </c:pt>
                <c:pt idx="19">
                  <c:v>66.933943107887046</c:v>
                </c:pt>
                <c:pt idx="20">
                  <c:v>67.215346400139069</c:v>
                </c:pt>
                <c:pt idx="21">
                  <c:v>67.549047892030401</c:v>
                </c:pt>
                <c:pt idx="22">
                  <c:v>67.813296361623543</c:v>
                </c:pt>
                <c:pt idx="23">
                  <c:v>68.021094474206507</c:v>
                </c:pt>
                <c:pt idx="24">
                  <c:v>68.22958015376436</c:v>
                </c:pt>
                <c:pt idx="25">
                  <c:v>68.428161756329416</c:v>
                </c:pt>
                <c:pt idx="26">
                  <c:v>68.870578798278004</c:v>
                </c:pt>
                <c:pt idx="27">
                  <c:v>68.388569266279774</c:v>
                </c:pt>
                <c:pt idx="28">
                  <c:v>66.974973789967677</c:v>
                </c:pt>
              </c:numCache>
            </c:numRef>
          </c:val>
          <c:extLst>
            <c:ext xmlns:c16="http://schemas.microsoft.com/office/drawing/2014/chart" uri="{C3380CC4-5D6E-409C-BE32-E72D297353CC}">
              <c16:uniqueId val="{00000001-3965-461D-8A7C-ADE53A60D69A}"/>
            </c:ext>
          </c:extLst>
        </c:ser>
        <c:ser>
          <c:idx val="2"/>
          <c:order val="2"/>
          <c:spPr>
            <a:solidFill>
              <a:srgbClr val="C0E6F4"/>
            </a:solidFill>
            <a:ln w="9525" cmpd="sng" algn="ctr">
              <a:solidFill>
                <a:srgbClr val="808080"/>
              </a:solidFill>
              <a:prstDash val="solid"/>
            </a:ln>
          </c:spPr>
          <c:invertIfNegative val="0"/>
          <c:dLbls>
            <c:dLbl>
              <c:idx val="15"/>
              <c:layout>
                <c:manualLayout>
                  <c:x val="0"/>
                  <c:y val="-7.0097604259094948E-2"/>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965-461D-8A7C-ADE53A60D69A}"/>
                </c:ext>
              </c:extLst>
            </c:dLbl>
            <c:dLbl>
              <c:idx val="26"/>
              <c:layout>
                <c:manualLayout>
                  <c:x val="0"/>
                  <c:y val="0"/>
                </c:manualLayout>
              </c:layout>
              <c:numFmt formatCode="#,##0.0;&quot;-&quot;#,##0.0" sourceLinked="0"/>
              <c:spPr>
                <a:noFill/>
                <a:ln>
                  <a:noFill/>
                </a:ln>
              </c:spPr>
              <c:txPr>
                <a:bodyPr wrap="none"/>
                <a:lstStyle/>
                <a:p>
                  <a:pPr>
                    <a:defRPr kumimoji="1" lang="ja-JP" sz="8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65-461D-8A7C-ADE53A60D69A}"/>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Sheet1!$A$3:$AC$3</c:f>
              <c:numCache>
                <c:formatCode>General</c:formatCode>
                <c:ptCount val="29"/>
                <c:pt idx="0">
                  <c:v>4.4936830624537798</c:v>
                </c:pt>
                <c:pt idx="1">
                  <c:v>4.5518831141903471</c:v>
                </c:pt>
                <c:pt idx="2">
                  <c:v>4.6139911594976439</c:v>
                </c:pt>
                <c:pt idx="3">
                  <c:v>4.67771282138012</c:v>
                </c:pt>
                <c:pt idx="4">
                  <c:v>4.7376734085884937</c:v>
                </c:pt>
                <c:pt idx="5">
                  <c:v>4.7930429559397636</c:v>
                </c:pt>
                <c:pt idx="6">
                  <c:v>4.8463299488234579</c:v>
                </c:pt>
                <c:pt idx="7">
                  <c:v>4.898343296529184</c:v>
                </c:pt>
                <c:pt idx="8">
                  <c:v>4.9506777899926968</c:v>
                </c:pt>
                <c:pt idx="9">
                  <c:v>5.0056862734080614</c:v>
                </c:pt>
                <c:pt idx="10">
                  <c:v>5.0659874264478821</c:v>
                </c:pt>
                <c:pt idx="11">
                  <c:v>5.1353961719304397</c:v>
                </c:pt>
                <c:pt idx="12">
                  <c:v>5.2174382562234722</c:v>
                </c:pt>
                <c:pt idx="13">
                  <c:v>5.3158395984641231</c:v>
                </c:pt>
                <c:pt idx="14">
                  <c:v>5.457417289610822</c:v>
                </c:pt>
                <c:pt idx="15">
                  <c:v>5.6402949387702073</c:v>
                </c:pt>
                <c:pt idx="16">
                  <c:v>5.8355167639612793</c:v>
                </c:pt>
                <c:pt idx="17">
                  <c:v>6.0407958937074735</c:v>
                </c:pt>
                <c:pt idx="18">
                  <c:v>6.254069445521826</c:v>
                </c:pt>
                <c:pt idx="19">
                  <c:v>6.4720249503747551</c:v>
                </c:pt>
                <c:pt idx="20">
                  <c:v>6.6723200678718397</c:v>
                </c:pt>
                <c:pt idx="21">
                  <c:v>6.5457906926880689</c:v>
                </c:pt>
                <c:pt idx="22">
                  <c:v>6.698999754081802</c:v>
                </c:pt>
                <c:pt idx="23">
                  <c:v>6.9218433013863656</c:v>
                </c:pt>
                <c:pt idx="24">
                  <c:v>7.1465171403990784</c:v>
                </c:pt>
                <c:pt idx="25">
                  <c:v>7.3765714604750343</c:v>
                </c:pt>
                <c:pt idx="26">
                  <c:v>8.8108861756044377</c:v>
                </c:pt>
                <c:pt idx="27">
                  <c:v>11.559741695220305</c:v>
                </c:pt>
                <c:pt idx="28">
                  <c:v>14.982214576615982</c:v>
                </c:pt>
              </c:numCache>
            </c:numRef>
          </c:val>
          <c:extLst>
            <c:ext xmlns:c16="http://schemas.microsoft.com/office/drawing/2014/chart" uri="{C3380CC4-5D6E-409C-BE32-E72D297353CC}">
              <c16:uniqueId val="{00000004-3965-461D-8A7C-ADE53A60D69A}"/>
            </c:ext>
          </c:extLst>
        </c:ser>
        <c:dLbls>
          <c:showLegendKey val="0"/>
          <c:showVal val="0"/>
          <c:showCatName val="0"/>
          <c:showSerName val="0"/>
          <c:showPercent val="0"/>
          <c:showBubbleSize val="0"/>
        </c:dLbls>
        <c:gapWidth val="60"/>
        <c:overlap val="100"/>
        <c:axId val="1329734047"/>
        <c:axId val="1"/>
      </c:barChart>
      <c:catAx>
        <c:axId val="1329734047"/>
        <c:scaling>
          <c:orientation val="minMax"/>
        </c:scaling>
        <c:delete val="0"/>
        <c:axPos val="b"/>
        <c:majorGridlines>
          <c:spPr>
            <a:ln>
              <a:noFill/>
            </a:ln>
          </c:spPr>
        </c:majorGridlines>
        <c:majorTickMark val="out"/>
        <c:minorTickMark val="none"/>
        <c:tickLblPos val="none"/>
        <c:spPr>
          <a:ln w="9525" cmpd="sng" algn="ctr">
            <a:solidFill>
              <a:schemeClr val="tx1"/>
            </a:solidFill>
            <a:prstDash val="solid"/>
          </a:ln>
        </c:spPr>
        <c:txPr>
          <a:bodyPr wrap="none"/>
          <a:lstStyle/>
          <a:p>
            <a:pPr>
              <a:defRPr kumimoji="1" lang="ja-JP"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kumimoji="1" lang="ja-JP" sz="800" kern="1200">
                <a:solidFill>
                  <a:schemeClr val="tx1"/>
                </a:solidFill>
                <a:latin typeface="+mn-lt"/>
                <a:ea typeface="+mn-ea"/>
                <a:cs typeface="+mn-cs"/>
                <a:sym typeface="+mn-lt"/>
              </a:defRPr>
            </a:pPr>
            <a:endParaRPr lang="en-US"/>
          </a:p>
        </c:txPr>
        <c:crossAx val="1329734047"/>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86841233012926"/>
          <c:y val="2.7145359019264449E-2"/>
          <c:w val="0.84189592310241967"/>
          <c:h val="0.94570928196147108"/>
        </c:manualLayout>
      </c:layout>
      <c:barChart>
        <c:barDir val="col"/>
        <c:grouping val="stacked"/>
        <c:varyColors val="0"/>
        <c:ser>
          <c:idx val="0"/>
          <c:order val="0"/>
          <c:spPr>
            <a:solidFill>
              <a:schemeClr val="accent1"/>
            </a:solidFill>
            <a:ln>
              <a:noFill/>
            </a:ln>
          </c:spPr>
          <c:invertIfNegative val="0"/>
          <c:dLbls>
            <c:dLbl>
              <c:idx val="1"/>
              <c:layout>
                <c:manualLayout>
                  <c:x val="0"/>
                  <c:y val="-2.10157618213660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28-40AD-B0CE-AB77AA36709C}"/>
                </c:ext>
              </c:extLst>
            </c:dLbl>
            <c:dLbl>
              <c:idx val="3"/>
              <c:layout>
                <c:manualLayout>
                  <c:x val="2.6516404258659313E-3"/>
                  <c:y val="-2.451838879159382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28-40AD-B0CE-AB77AA36709C}"/>
                </c:ext>
              </c:extLst>
            </c:dLbl>
            <c:dLbl>
              <c:idx val="5"/>
              <c:layout>
                <c:manualLayout>
                  <c:x val="2.6516404258659799E-3"/>
                  <c:y val="-2.45183887915936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28-40AD-B0CE-AB77AA36709C}"/>
                </c:ext>
              </c:extLst>
            </c:dLbl>
            <c:dLbl>
              <c:idx val="7"/>
              <c:layout>
                <c:manualLayout>
                  <c:x val="-9.7225692455590092E-17"/>
                  <c:y val="-5.604203152364273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28-40AD-B0CE-AB77AA36709C}"/>
                </c:ext>
              </c:extLst>
            </c:dLbl>
            <c:spPr>
              <a:noFill/>
              <a:ln>
                <a:noFill/>
              </a:ln>
              <a:effectLst/>
            </c:spPr>
            <c:txPr>
              <a:bodyPr wrap="square" lIns="38100" tIns="19050" rIns="38100" bIns="19050" anchor="ctr">
                <a:spAutoFit/>
              </a:bodyPr>
              <a:lstStyle/>
              <a:p>
                <a:pPr>
                  <a:defRPr lang="ja-JP" sz="900">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Sheet1!$A$1:$I$1</c:f>
              <c:numCache>
                <c:formatCode>#,##0;"-"#,##0</c:formatCode>
                <c:ptCount val="9"/>
                <c:pt idx="0">
                  <c:v>153655</c:v>
                </c:pt>
                <c:pt idx="1">
                  <c:v>155069</c:v>
                </c:pt>
                <c:pt idx="2">
                  <c:v>156231</c:v>
                </c:pt>
                <c:pt idx="3">
                  <c:v>158417</c:v>
                </c:pt>
                <c:pt idx="4">
                  <c:v>152794</c:v>
                </c:pt>
                <c:pt idx="5" formatCode="#,##0">
                  <c:v>157921</c:v>
                </c:pt>
                <c:pt idx="6">
                  <c:v>157819</c:v>
                </c:pt>
                <c:pt idx="7" formatCode="#,##0">
                  <c:v>161289</c:v>
                </c:pt>
                <c:pt idx="8">
                  <c:v>169615</c:v>
                </c:pt>
              </c:numCache>
            </c:numRef>
          </c:val>
          <c:extLst>
            <c:ext xmlns:c16="http://schemas.microsoft.com/office/drawing/2014/chart" uri="{C3380CC4-5D6E-409C-BE32-E72D297353CC}">
              <c16:uniqueId val="{00000007-A773-4EEF-9D73-8436AFAA8D3F}"/>
            </c:ext>
          </c:extLst>
        </c:ser>
        <c:ser>
          <c:idx val="1"/>
          <c:order val="1"/>
          <c:spPr>
            <a:solidFill>
              <a:schemeClr val="accent2"/>
            </a:solidFill>
            <a:ln>
              <a:noFill/>
            </a:ln>
          </c:spPr>
          <c:invertIfNegative val="0"/>
          <c:dLbls>
            <c:spPr>
              <a:noFill/>
              <a:ln>
                <a:noFill/>
              </a:ln>
              <a:effectLst/>
            </c:spPr>
            <c:txPr>
              <a:bodyPr wrap="square" lIns="38100" tIns="19050" rIns="38100" bIns="19050" anchor="ctr">
                <a:spAutoFit/>
              </a:bodyPr>
              <a:lstStyle/>
              <a:p>
                <a:pPr>
                  <a:defRPr lang="ja-JP"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Sheet1!$A$2:$I$2</c:f>
              <c:numCache>
                <c:formatCode>#,##0;"-"#,##0</c:formatCode>
                <c:ptCount val="9"/>
                <c:pt idx="0">
                  <c:v>25308</c:v>
                </c:pt>
                <c:pt idx="1">
                  <c:v>25354</c:v>
                </c:pt>
                <c:pt idx="2">
                  <c:v>25650</c:v>
                </c:pt>
                <c:pt idx="3">
                  <c:v>25743</c:v>
                </c:pt>
                <c:pt idx="4">
                  <c:v>20069</c:v>
                </c:pt>
                <c:pt idx="5">
                  <c:v>30813</c:v>
                </c:pt>
                <c:pt idx="6">
                  <c:v>30579</c:v>
                </c:pt>
                <c:pt idx="7" formatCode="#,##0">
                  <c:v>31053</c:v>
                </c:pt>
                <c:pt idx="8" formatCode="#,##0">
                  <c:v>31882</c:v>
                </c:pt>
              </c:numCache>
            </c:numRef>
          </c:val>
          <c:extLst>
            <c:ext xmlns:c16="http://schemas.microsoft.com/office/drawing/2014/chart" uri="{C3380CC4-5D6E-409C-BE32-E72D297353CC}">
              <c16:uniqueId val="{0000000F-A773-4EEF-9D73-8436AFAA8D3F}"/>
            </c:ext>
          </c:extLst>
        </c:ser>
        <c:ser>
          <c:idx val="2"/>
          <c:order val="2"/>
          <c:spPr>
            <a:solidFill>
              <a:schemeClr val="accent3"/>
            </a:solidFill>
            <a:ln>
              <a:noFill/>
            </a:ln>
          </c:spPr>
          <c:invertIfNegative val="0"/>
          <c:dLbls>
            <c:numFmt formatCode="#,##0_);[Red]\(#,##0\)" sourceLinked="0"/>
            <c:spPr>
              <a:noFill/>
              <a:ln>
                <a:noFill/>
              </a:ln>
              <a:effectLst/>
            </c:spPr>
            <c:txPr>
              <a:bodyPr wrap="square" lIns="38100" tIns="19050" rIns="38100" bIns="19050" anchor="ctr">
                <a:spAutoFit/>
              </a:bodyPr>
              <a:lstStyle/>
              <a:p>
                <a:pPr>
                  <a:defRPr lang="ja-JP"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Sheet1!$A$3:$I$3</c:f>
              <c:numCache>
                <c:formatCode>General</c:formatCode>
                <c:ptCount val="9"/>
                <c:pt idx="0">
                  <c:v>5396</c:v>
                </c:pt>
                <c:pt idx="1">
                  <c:v>5510</c:v>
                </c:pt>
                <c:pt idx="2">
                  <c:v>5624</c:v>
                </c:pt>
                <c:pt idx="3">
                  <c:v>5624</c:v>
                </c:pt>
                <c:pt idx="4">
                  <c:v>5685</c:v>
                </c:pt>
                <c:pt idx="5">
                  <c:v>5649</c:v>
                </c:pt>
                <c:pt idx="6">
                  <c:v>5951</c:v>
                </c:pt>
                <c:pt idx="7">
                  <c:v>6064</c:v>
                </c:pt>
                <c:pt idx="8">
                  <c:v>6359</c:v>
                </c:pt>
              </c:numCache>
            </c:numRef>
          </c:val>
          <c:extLst>
            <c:ext xmlns:c16="http://schemas.microsoft.com/office/drawing/2014/chart" uri="{C3380CC4-5D6E-409C-BE32-E72D297353CC}">
              <c16:uniqueId val="{00000010-A773-4EEF-9D73-8436AFAA8D3F}"/>
            </c:ext>
          </c:extLst>
        </c:ser>
        <c:ser>
          <c:idx val="3"/>
          <c:order val="3"/>
          <c:spPr>
            <a:solidFill>
              <a:schemeClr val="tx2"/>
            </a:solidFill>
            <a:ln>
              <a:noFill/>
            </a:ln>
          </c:spPr>
          <c:invertIfNegative val="0"/>
          <c:dLbls>
            <c:spPr>
              <a:noFill/>
              <a:ln>
                <a:noFill/>
              </a:ln>
              <a:effectLst/>
            </c:spPr>
            <c:txPr>
              <a:bodyPr wrap="square" lIns="38100" tIns="19050" rIns="38100" bIns="19050" anchor="ctr">
                <a:spAutoFit/>
              </a:bodyPr>
              <a:lstStyle/>
              <a:p>
                <a:pPr>
                  <a:defRPr lang="ja-JP" sz="9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Sheet1!$A$4:$I$4</c:f>
              <c:numCache>
                <c:formatCode>#,##0;"-"#,##0</c:formatCode>
                <c:ptCount val="9"/>
                <c:pt idx="0">
                  <c:v>20306</c:v>
                </c:pt>
                <c:pt idx="1">
                  <c:v>19653</c:v>
                </c:pt>
                <c:pt idx="2">
                  <c:v>14379</c:v>
                </c:pt>
                <c:pt idx="3">
                  <c:v>23582</c:v>
                </c:pt>
                <c:pt idx="4">
                  <c:v>23581</c:v>
                </c:pt>
                <c:pt idx="5">
                  <c:v>60621</c:v>
                </c:pt>
                <c:pt idx="6">
                  <c:v>41245</c:v>
                </c:pt>
                <c:pt idx="7" formatCode="#,##0">
                  <c:v>26959</c:v>
                </c:pt>
                <c:pt idx="8" formatCode="#,##0">
                  <c:v>26901</c:v>
                </c:pt>
              </c:numCache>
            </c:numRef>
          </c:val>
          <c:extLst>
            <c:ext xmlns:c16="http://schemas.microsoft.com/office/drawing/2014/chart" uri="{C3380CC4-5D6E-409C-BE32-E72D297353CC}">
              <c16:uniqueId val="{00000018-A773-4EEF-9D73-8436AFAA8D3F}"/>
            </c:ext>
          </c:extLst>
        </c:ser>
        <c:ser>
          <c:idx val="4"/>
          <c:order val="4"/>
          <c:spPr>
            <a:noFill/>
          </c:spPr>
          <c:invertIfNegative val="0"/>
          <c:dLbls>
            <c:dLbl>
              <c:idx val="1"/>
              <c:layout>
                <c:manualLayout>
                  <c:x val="0"/>
                  <c:y val="0.1357507894700553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B28-40AD-B0CE-AB77AA36709C}"/>
                </c:ext>
              </c:extLst>
            </c:dLbl>
            <c:spPr>
              <a:noFill/>
              <a:ln>
                <a:noFill/>
              </a:ln>
              <a:effectLst/>
            </c:spPr>
            <c:txPr>
              <a:bodyPr wrap="square" lIns="38100" tIns="19050" rIns="38100" bIns="19050" anchor="ctr">
                <a:spAutoFit/>
              </a:bodyPr>
              <a:lstStyle/>
              <a:p>
                <a:pPr>
                  <a:defRPr lang="ja-JP" sz="1000" b="1"/>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Sheet1!$A$5:$I$5</c:f>
              <c:numCache>
                <c:formatCode>#,##0_);[Red]\(#,##0\)</c:formatCode>
                <c:ptCount val="9"/>
                <c:pt idx="0">
                  <c:v>204665</c:v>
                </c:pt>
                <c:pt idx="1">
                  <c:v>205586</c:v>
                </c:pt>
                <c:pt idx="2">
                  <c:v>201884</c:v>
                </c:pt>
                <c:pt idx="3">
                  <c:v>213366</c:v>
                </c:pt>
                <c:pt idx="4">
                  <c:v>202129</c:v>
                </c:pt>
                <c:pt idx="5">
                  <c:v>255004</c:v>
                </c:pt>
                <c:pt idx="6">
                  <c:v>235594</c:v>
                </c:pt>
                <c:pt idx="7" formatCode="#,##0">
                  <c:v>225365</c:v>
                </c:pt>
                <c:pt idx="8" formatCode="#,##0">
                  <c:v>234757</c:v>
                </c:pt>
              </c:numCache>
            </c:numRef>
          </c:val>
          <c:extLst>
            <c:ext xmlns:c16="http://schemas.microsoft.com/office/drawing/2014/chart" uri="{C3380CC4-5D6E-409C-BE32-E72D297353CC}">
              <c16:uniqueId val="{00000000-53A0-49FE-9724-23FD3AD5903D}"/>
            </c:ext>
          </c:extLst>
        </c:ser>
        <c:dLbls>
          <c:showLegendKey val="0"/>
          <c:showVal val="0"/>
          <c:showCatName val="0"/>
          <c:showSerName val="0"/>
          <c:showPercent val="0"/>
          <c:showBubbleSize val="0"/>
        </c:dLbls>
        <c:gapWidth val="41"/>
        <c:overlap val="100"/>
        <c:axId val="2114567407"/>
        <c:axId val="1"/>
      </c:barChart>
      <c:catAx>
        <c:axId val="211456740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26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4567407"/>
        <c:crosses val="min"/>
        <c:crossBetween val="between"/>
        <c:majorUnit val="20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62960459614735"/>
          <c:y val="2.7145359019264449E-2"/>
          <c:w val="0.77222034471105105"/>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1.0814463194954304E-2"/>
                  <c:y val="-0.3561382170381453"/>
                </c:manualLayout>
              </c:layout>
              <c:numFmt formatCode="#,##0_);[Red]\(#,##0\)" sourceLinked="0"/>
              <c:spPr>
                <a:noFill/>
                <a:ln>
                  <a:noFill/>
                </a:ln>
              </c:spPr>
              <c:txPr>
                <a:bodyPr wrap="none"/>
                <a:lstStyle/>
                <a:p>
                  <a:pPr>
                    <a:defRPr kumimoji="1" lang="ja-JP" sz="10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345-4E88-A454-231D05C434C8}"/>
                </c:ext>
              </c:extLst>
            </c:dLbl>
            <c:dLbl>
              <c:idx val="1"/>
              <c:layout>
                <c:manualLayout>
                  <c:x val="0"/>
                  <c:y val="-0.42513121061268394"/>
                </c:manualLayout>
              </c:layout>
              <c:numFmt formatCode="#,##0_);[Red]\(#,##0\)" sourceLinked="0"/>
              <c:spPr>
                <a:noFill/>
                <a:ln>
                  <a:noFill/>
                </a:ln>
              </c:spPr>
              <c:txPr>
                <a:bodyPr wrap="none"/>
                <a:lstStyle/>
                <a:p>
                  <a:pPr>
                    <a:defRPr kumimoji="1" lang="ja-JP" sz="10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345-4E88-A454-231D05C434C8}"/>
                </c:ext>
              </c:extLst>
            </c:dLbl>
            <c:dLbl>
              <c:idx val="2"/>
              <c:layout>
                <c:manualLayout>
                  <c:x val="-2.7036157987385821E-3"/>
                  <c:y val="-0.36120826840602899"/>
                </c:manualLayout>
              </c:layout>
              <c:numFmt formatCode="#,##0_);[Red]\(#,##0\)" sourceLinked="0"/>
              <c:spPr>
                <a:noFill/>
                <a:ln>
                  <a:noFill/>
                </a:ln>
              </c:spPr>
              <c:txPr>
                <a:bodyPr wrap="none"/>
                <a:lstStyle/>
                <a:p>
                  <a:pPr>
                    <a:defRPr kumimoji="1" lang="ja-JP" sz="10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345-4E88-A454-231D05C434C8}"/>
                </c:ext>
              </c:extLst>
            </c:dLbl>
            <c:dLbl>
              <c:idx val="3"/>
              <c:layout>
                <c:manualLayout>
                  <c:x val="0"/>
                  <c:y val="-0.39886150833597639"/>
                </c:manualLayout>
              </c:layout>
              <c:numFmt formatCode="#,##0_);[Red]\(#,##0\)" sourceLinked="0"/>
              <c:spPr>
                <a:noFill/>
                <a:ln>
                  <a:noFill/>
                </a:ln>
              </c:spPr>
              <c:txPr>
                <a:bodyPr wrap="none"/>
                <a:lstStyle/>
                <a:p>
                  <a:pPr>
                    <a:defRPr kumimoji="1" lang="ja-JP" sz="10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345-4E88-A454-231D05C434C8}"/>
                </c:ext>
              </c:extLst>
            </c:dLbl>
            <c:dLbl>
              <c:idx val="4"/>
              <c:layout>
                <c:manualLayout>
                  <c:x val="0"/>
                  <c:y val="-0.42556917688266199"/>
                </c:manualLayout>
              </c:layout>
              <c:numFmt formatCode="#,##0_);[Red]\(#,##0\)" sourceLinked="0"/>
              <c:spPr>
                <a:noFill/>
                <a:ln>
                  <a:noFill/>
                </a:ln>
              </c:spPr>
              <c:txPr>
                <a:bodyPr wrap="none"/>
                <a:lstStyle/>
                <a:p>
                  <a:pPr>
                    <a:defRPr kumimoji="1" lang="ja-JP" sz="10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345-4E88-A454-231D05C434C8}"/>
                </c:ext>
              </c:extLst>
            </c:dLbl>
            <c:dLbl>
              <c:idx val="5"/>
              <c:layout>
                <c:manualLayout>
                  <c:x val="-8.1108473962157469E-3"/>
                  <c:y val="-0.444833625218914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45-4E88-A454-231D05C434C8}"/>
                </c:ext>
              </c:extLst>
            </c:dLbl>
            <c:dLbl>
              <c:idx val="6"/>
              <c:layout>
                <c:manualLayout>
                  <c:x val="-5.407231597477264E-3"/>
                  <c:y val="-0.472854640980735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45-4E88-A454-231D05C434C8}"/>
                </c:ext>
              </c:extLst>
            </c:dLbl>
            <c:dLbl>
              <c:idx val="7"/>
              <c:layout>
                <c:manualLayout>
                  <c:x val="2.7036157987385821E-3"/>
                  <c:y val="-0.420255212087007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610-49CE-8950-E7763239C26A}"/>
                </c:ext>
              </c:extLst>
            </c:dLbl>
            <c:dLbl>
              <c:idx val="8"/>
              <c:layout>
                <c:manualLayout>
                  <c:x val="5.4072315974771643E-3"/>
                  <c:y val="-0.47985989492119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D4-4DC2-8C26-C46F72F99EDF}"/>
                </c:ext>
              </c:extLst>
            </c:dLbl>
            <c:numFmt formatCode="#,##0_);[Red]\(#,##0\)" sourceLinked="0"/>
            <c:spPr>
              <a:noFill/>
              <a:ln>
                <a:noFill/>
              </a:ln>
              <a:effectLst/>
            </c:spPr>
            <c:txPr>
              <a:bodyPr wrap="square" lIns="38100" tIns="19050" rIns="38100" bIns="19050" anchor="ctr">
                <a:spAutoFit/>
              </a:bodyPr>
              <a:lstStyle/>
              <a:p>
                <a:pPr>
                  <a:defRPr lang="ja-JP" sz="10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#,##0;"-"#,##0</c:formatCode>
                <c:ptCount val="9"/>
                <c:pt idx="0">
                  <c:v>675779</c:v>
                </c:pt>
                <c:pt idx="1">
                  <c:v>754724</c:v>
                </c:pt>
                <c:pt idx="2">
                  <c:v>634879</c:v>
                </c:pt>
                <c:pt idx="3">
                  <c:v>710761</c:v>
                </c:pt>
                <c:pt idx="4">
                  <c:v>713986</c:v>
                </c:pt>
                <c:pt idx="5">
                  <c:v>818396</c:v>
                </c:pt>
                <c:pt idx="6">
                  <c:v>825235</c:v>
                </c:pt>
                <c:pt idx="7">
                  <c:v>849206</c:v>
                </c:pt>
                <c:pt idx="8" formatCode="General">
                  <c:v>840455</c:v>
                </c:pt>
              </c:numCache>
            </c:numRef>
          </c:val>
          <c:extLst>
            <c:ext xmlns:c16="http://schemas.microsoft.com/office/drawing/2014/chart" uri="{C3380CC4-5D6E-409C-BE32-E72D297353CC}">
              <c16:uniqueId val="{00000007-4345-4E88-A454-231D05C434C8}"/>
            </c:ext>
          </c:extLst>
        </c:ser>
        <c:dLbls>
          <c:showLegendKey val="0"/>
          <c:showVal val="0"/>
          <c:showCatName val="0"/>
          <c:showSerName val="0"/>
          <c:showPercent val="0"/>
          <c:showBubbleSize val="0"/>
        </c:dLbls>
        <c:gapWidth val="60"/>
        <c:overlap val="100"/>
        <c:axId val="65757055"/>
        <c:axId val="1"/>
      </c:barChart>
      <c:lineChart>
        <c:grouping val="standard"/>
        <c:varyColors val="0"/>
        <c:ser>
          <c:idx val="1"/>
          <c:order val="1"/>
          <c:spPr>
            <a:ln w="9525" cap="flat" algn="ctr">
              <a:solidFill>
                <a:srgbClr val="1F497D"/>
              </a:solidFill>
              <a:prstDash val="solid"/>
            </a:ln>
          </c:spPr>
          <c:marker>
            <c:symbol val="circle"/>
            <c:size val="6"/>
            <c:spPr>
              <a:solidFill>
                <a:srgbClr val="1F497D"/>
              </a:solidFill>
              <a:ln w="9525" cap="flat" algn="ctr">
                <a:solidFill>
                  <a:srgbClr val="1F497D"/>
                </a:solidFill>
                <a:prstDash val="solid"/>
              </a:ln>
            </c:spPr>
          </c:marker>
          <c:dPt>
            <c:idx val="0"/>
            <c:bubble3D val="0"/>
            <c:extLst>
              <c:ext xmlns:c16="http://schemas.microsoft.com/office/drawing/2014/chart" uri="{C3380CC4-5D6E-409C-BE32-E72D297353CC}">
                <c16:uniqueId val="{00000008-4345-4E88-A454-231D05C434C8}"/>
              </c:ext>
            </c:extLst>
          </c:dPt>
          <c:dPt>
            <c:idx val="1"/>
            <c:bubble3D val="0"/>
            <c:extLst>
              <c:ext xmlns:c16="http://schemas.microsoft.com/office/drawing/2014/chart" uri="{C3380CC4-5D6E-409C-BE32-E72D297353CC}">
                <c16:uniqueId val="{00000009-4345-4E88-A454-231D05C434C8}"/>
              </c:ext>
            </c:extLst>
          </c:dPt>
          <c:dPt>
            <c:idx val="2"/>
            <c:bubble3D val="0"/>
            <c:extLst>
              <c:ext xmlns:c16="http://schemas.microsoft.com/office/drawing/2014/chart" uri="{C3380CC4-5D6E-409C-BE32-E72D297353CC}">
                <c16:uniqueId val="{0000000A-4345-4E88-A454-231D05C434C8}"/>
              </c:ext>
            </c:extLst>
          </c:dPt>
          <c:dPt>
            <c:idx val="3"/>
            <c:bubble3D val="0"/>
            <c:extLst>
              <c:ext xmlns:c16="http://schemas.microsoft.com/office/drawing/2014/chart" uri="{C3380CC4-5D6E-409C-BE32-E72D297353CC}">
                <c16:uniqueId val="{0000000B-4345-4E88-A454-231D05C434C8}"/>
              </c:ext>
            </c:extLst>
          </c:dPt>
          <c:dPt>
            <c:idx val="4"/>
            <c:bubble3D val="0"/>
            <c:extLst>
              <c:ext xmlns:c16="http://schemas.microsoft.com/office/drawing/2014/chart" uri="{C3380CC4-5D6E-409C-BE32-E72D297353CC}">
                <c16:uniqueId val="{0000000C-4345-4E88-A454-231D05C434C8}"/>
              </c:ext>
            </c:extLst>
          </c:dPt>
          <c:dLbls>
            <c:spPr>
              <a:noFill/>
              <a:ln>
                <a:noFill/>
              </a:ln>
              <a:effectLst/>
            </c:spPr>
            <c:txPr>
              <a:bodyPr wrap="square" lIns="38100" tIns="19050" rIns="38100" bIns="19050" anchor="ctr">
                <a:spAutoFit/>
              </a:bodyPr>
              <a:lstStyle/>
              <a:p>
                <a:pPr>
                  <a:defRPr lang="ja-JP" sz="1100" b="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Sheet1!$A$2:$I$2</c:f>
              <c:numCache>
                <c:formatCode>#,##0.00;"-"#,##0.00</c:formatCode>
                <c:ptCount val="9"/>
                <c:pt idx="0">
                  <c:v>0.5158019832813292</c:v>
                </c:pt>
                <c:pt idx="1">
                  <c:v>0.56981073100609503</c:v>
                </c:pt>
                <c:pt idx="2">
                  <c:v>0.4742585403349725</c:v>
                </c:pt>
                <c:pt idx="3">
                  <c:v>0.52546128243836876</c:v>
                </c:pt>
                <c:pt idx="4">
                  <c:v>0.52252385434032633</c:v>
                </c:pt>
                <c:pt idx="5">
                  <c:v>0.6</c:v>
                </c:pt>
                <c:pt idx="6">
                  <c:v>0.5</c:v>
                </c:pt>
                <c:pt idx="7">
                  <c:v>0.79</c:v>
                </c:pt>
                <c:pt idx="8">
                  <c:v>1.3</c:v>
                </c:pt>
              </c:numCache>
            </c:numRef>
          </c:val>
          <c:smooth val="0"/>
          <c:extLst>
            <c:ext xmlns:c16="http://schemas.microsoft.com/office/drawing/2014/chart" uri="{C3380CC4-5D6E-409C-BE32-E72D297353CC}">
              <c16:uniqueId val="{0000000F-4345-4E88-A454-231D05C434C8}"/>
            </c:ext>
          </c:extLst>
        </c:ser>
        <c:dLbls>
          <c:showLegendKey val="0"/>
          <c:showVal val="0"/>
          <c:showCatName val="0"/>
          <c:showSerName val="0"/>
          <c:showPercent val="0"/>
          <c:showBubbleSize val="0"/>
        </c:dLbls>
        <c:marker val="1"/>
        <c:smooth val="0"/>
        <c:axId val="3"/>
        <c:axId val="2"/>
      </c:lineChart>
      <c:catAx>
        <c:axId val="65757055"/>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65757055"/>
        <c:crosses val="min"/>
        <c:crossBetween val="between"/>
        <c:majorUnit val="50000"/>
      </c:valAx>
      <c:valAx>
        <c:axId val="2"/>
        <c:scaling>
          <c:orientation val="minMax"/>
          <c:min val="0"/>
        </c:scaling>
        <c:delete val="0"/>
        <c:axPos val="r"/>
        <c:majorGridlines>
          <c:spPr>
            <a:ln>
              <a:noFill/>
            </a:ln>
          </c:spPr>
        </c:majorGridlines>
        <c:numFmt formatCode="#,##0.0;&quot;-&quot;#,##0.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0.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51465489972207"/>
          <c:y val="0"/>
          <c:w val="0.8273095841737419"/>
          <c:h val="0.84508173756106275"/>
        </c:manualLayout>
      </c:layout>
      <c:barChart>
        <c:barDir val="bar"/>
        <c:grouping val="percentStacked"/>
        <c:varyColors val="0"/>
        <c:ser>
          <c:idx val="0"/>
          <c:order val="0"/>
          <c:tx>
            <c:strRef>
              <c:f>Sheet1!$B$1</c:f>
              <c:strCache>
                <c:ptCount val="1"/>
                <c:pt idx="0">
                  <c:v>Sub Centers</c:v>
                </c:pt>
              </c:strCache>
            </c:strRef>
          </c:tx>
          <c:spPr>
            <a:solidFill>
              <a:schemeClr val="accent1"/>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Andhra Pradesh</c:v>
                </c:pt>
                <c:pt idx="1">
                  <c:v>Arunachal Pradesh</c:v>
                </c:pt>
                <c:pt idx="2">
                  <c:v>Assam</c:v>
                </c:pt>
                <c:pt idx="3">
                  <c:v>Bihar</c:v>
                </c:pt>
                <c:pt idx="4">
                  <c:v>Chhattisgarh</c:v>
                </c:pt>
                <c:pt idx="5">
                  <c:v>Goa</c:v>
                </c:pt>
                <c:pt idx="6">
                  <c:v>Gujarat</c:v>
                </c:pt>
                <c:pt idx="7">
                  <c:v>Haryana</c:v>
                </c:pt>
                <c:pt idx="8">
                  <c:v>Himachal Pradesh</c:v>
                </c:pt>
                <c:pt idx="9">
                  <c:v>Jharkhand</c:v>
                </c:pt>
                <c:pt idx="10">
                  <c:v>Karnataka</c:v>
                </c:pt>
                <c:pt idx="11">
                  <c:v>Kerala</c:v>
                </c:pt>
                <c:pt idx="12">
                  <c:v>Madhya Pradesh</c:v>
                </c:pt>
              </c:strCache>
            </c:strRef>
          </c:cat>
          <c:val>
            <c:numRef>
              <c:f>Sheet1!$B$2:$B$14</c:f>
              <c:numCache>
                <c:formatCode>General</c:formatCode>
                <c:ptCount val="13"/>
                <c:pt idx="0">
                  <c:v>11480</c:v>
                </c:pt>
                <c:pt idx="1">
                  <c:v>367</c:v>
                </c:pt>
                <c:pt idx="2">
                  <c:v>4701</c:v>
                </c:pt>
                <c:pt idx="3">
                  <c:v>10399</c:v>
                </c:pt>
                <c:pt idx="4">
                  <c:v>5494</c:v>
                </c:pt>
                <c:pt idx="5">
                  <c:v>219</c:v>
                </c:pt>
                <c:pt idx="6">
                  <c:v>9132</c:v>
                </c:pt>
                <c:pt idx="7">
                  <c:v>2653</c:v>
                </c:pt>
                <c:pt idx="8">
                  <c:v>2115</c:v>
                </c:pt>
                <c:pt idx="9">
                  <c:v>3848</c:v>
                </c:pt>
                <c:pt idx="10">
                  <c:v>9272</c:v>
                </c:pt>
                <c:pt idx="11">
                  <c:v>5412</c:v>
                </c:pt>
                <c:pt idx="12">
                  <c:v>10287</c:v>
                </c:pt>
              </c:numCache>
            </c:numRef>
          </c:val>
          <c:extLst>
            <c:ext xmlns:c16="http://schemas.microsoft.com/office/drawing/2014/chart" uri="{C3380CC4-5D6E-409C-BE32-E72D297353CC}">
              <c16:uniqueId val="{00000000-392D-4DBD-9C5F-27ABA7FCBE71}"/>
            </c:ext>
          </c:extLst>
        </c:ser>
        <c:ser>
          <c:idx val="1"/>
          <c:order val="1"/>
          <c:tx>
            <c:strRef>
              <c:f>Sheet1!$C$1</c:f>
              <c:strCache>
                <c:ptCount val="1"/>
                <c:pt idx="0">
                  <c:v>Primary Health Centres</c:v>
                </c:pt>
              </c:strCache>
            </c:strRef>
          </c:tx>
          <c:spPr>
            <a:solidFill>
              <a:schemeClr val="accent2"/>
            </a:solidFill>
            <a:ln>
              <a:no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Andhra Pradesh</c:v>
                </c:pt>
                <c:pt idx="1">
                  <c:v>Arunachal Pradesh</c:v>
                </c:pt>
                <c:pt idx="2">
                  <c:v>Assam</c:v>
                </c:pt>
                <c:pt idx="3">
                  <c:v>Bihar</c:v>
                </c:pt>
                <c:pt idx="4">
                  <c:v>Chhattisgarh</c:v>
                </c:pt>
                <c:pt idx="5">
                  <c:v>Goa</c:v>
                </c:pt>
                <c:pt idx="6">
                  <c:v>Gujarat</c:v>
                </c:pt>
                <c:pt idx="7">
                  <c:v>Haryana</c:v>
                </c:pt>
                <c:pt idx="8">
                  <c:v>Himachal Pradesh</c:v>
                </c:pt>
                <c:pt idx="9">
                  <c:v>Jharkhand</c:v>
                </c:pt>
                <c:pt idx="10">
                  <c:v>Karnataka</c:v>
                </c:pt>
                <c:pt idx="11">
                  <c:v>Kerala</c:v>
                </c:pt>
                <c:pt idx="12">
                  <c:v>Madhya Pradesh</c:v>
                </c:pt>
              </c:strCache>
            </c:strRef>
          </c:cat>
          <c:val>
            <c:numRef>
              <c:f>Sheet1!$C$2:$C$14</c:f>
              <c:numCache>
                <c:formatCode>General</c:formatCode>
                <c:ptCount val="13"/>
                <c:pt idx="0">
                  <c:v>1689</c:v>
                </c:pt>
                <c:pt idx="1">
                  <c:v>131</c:v>
                </c:pt>
                <c:pt idx="2">
                  <c:v>1010</c:v>
                </c:pt>
                <c:pt idx="3">
                  <c:v>1760</c:v>
                </c:pt>
                <c:pt idx="4">
                  <c:v>822</c:v>
                </c:pt>
                <c:pt idx="5">
                  <c:v>28</c:v>
                </c:pt>
                <c:pt idx="6">
                  <c:v>1804</c:v>
                </c:pt>
                <c:pt idx="7">
                  <c:v>497</c:v>
                </c:pt>
                <c:pt idx="8">
                  <c:v>570</c:v>
                </c:pt>
                <c:pt idx="9">
                  <c:v>361</c:v>
                </c:pt>
                <c:pt idx="10">
                  <c:v>2521</c:v>
                </c:pt>
                <c:pt idx="11">
                  <c:v>944</c:v>
                </c:pt>
                <c:pt idx="12">
                  <c:v>1572</c:v>
                </c:pt>
              </c:numCache>
            </c:numRef>
          </c:val>
          <c:extLst>
            <c:ext xmlns:c16="http://schemas.microsoft.com/office/drawing/2014/chart" uri="{C3380CC4-5D6E-409C-BE32-E72D297353CC}">
              <c16:uniqueId val="{00000001-392D-4DBD-9C5F-27ABA7FCBE71}"/>
            </c:ext>
          </c:extLst>
        </c:ser>
        <c:ser>
          <c:idx val="2"/>
          <c:order val="2"/>
          <c:tx>
            <c:strRef>
              <c:f>Sheet1!$D$1</c:f>
              <c:strCache>
                <c:ptCount val="1"/>
                <c:pt idx="0">
                  <c:v>Community Health Centres</c:v>
                </c:pt>
              </c:strCache>
            </c:strRef>
          </c:tx>
          <c:spPr>
            <a:solidFill>
              <a:schemeClr val="accent3"/>
            </a:solidFill>
            <a:ln>
              <a:noFill/>
            </a:ln>
            <a:effectLst/>
          </c:spPr>
          <c:invertIfNegative val="0"/>
          <c:dLbls>
            <c:dLbl>
              <c:idx val="0"/>
              <c:layout>
                <c:manualLayout>
                  <c:x val="-2.7868848322037489E-3"/>
                  <c:y val="2.41326752411207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EE-4B35-B50F-45B6E2DE5CB5}"/>
                </c:ext>
              </c:extLst>
            </c:dLbl>
            <c:dLbl>
              <c:idx val="2"/>
              <c:layout>
                <c:manualLayout>
                  <c:x val="-1.3934424161018745E-3"/>
                  <c:y val="1.608845016074726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2EE-4B35-B50F-45B6E2DE5CB5}"/>
                </c:ext>
              </c:extLst>
            </c:dLbl>
            <c:dLbl>
              <c:idx val="3"/>
              <c:layout>
                <c:manualLayout>
                  <c:x val="-5.5737696644074979E-3"/>
                  <c:y val="2.14512668809963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2EE-4B35-B50F-45B6E2DE5CB5}"/>
                </c:ext>
              </c:extLst>
            </c:dLbl>
            <c:dLbl>
              <c:idx val="4"/>
              <c:layout>
                <c:manualLayout>
                  <c:x val="-4.1803272483056236E-3"/>
                  <c:y val="2.413267524112079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EE-4B35-B50F-45B6E2DE5CB5}"/>
                </c:ext>
              </c:extLst>
            </c:dLbl>
            <c:dLbl>
              <c:idx val="6"/>
              <c:layout>
                <c:manualLayout>
                  <c:x val="-1.39344241610167E-3"/>
                  <c:y val="2.14512668809963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2EE-4B35-B50F-45B6E2DE5CB5}"/>
                </c:ext>
              </c:extLst>
            </c:dLbl>
            <c:dLbl>
              <c:idx val="7"/>
              <c:layout>
                <c:manualLayout>
                  <c:x val="-2.7868848322037489E-3"/>
                  <c:y val="1.072563344049817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EE-4B35-B50F-45B6E2DE5CB5}"/>
                </c:ext>
              </c:extLst>
            </c:dLbl>
            <c:dLbl>
              <c:idx val="9"/>
              <c:layout>
                <c:manualLayout>
                  <c:x val="-5.5737696644074979E-3"/>
                  <c:y val="2.14512668809963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2EE-4B35-B50F-45B6E2DE5CB5}"/>
                </c:ext>
              </c:extLst>
            </c:dLbl>
            <c:dLbl>
              <c:idx val="10"/>
              <c:layout>
                <c:manualLayout>
                  <c:x val="-9.7540969127131207E-3"/>
                  <c:y val="1.876985852087180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EE-4B35-B50F-45B6E2DE5CB5}"/>
                </c:ext>
              </c:extLst>
            </c:dLbl>
            <c:dLbl>
              <c:idx val="12"/>
              <c:layout>
                <c:manualLayout>
                  <c:x val="-5.5737696644074979E-3"/>
                  <c:y val="2.681408360124544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EE-4B35-B50F-45B6E2DE5CB5}"/>
                </c:ext>
              </c:extLst>
            </c:dLbl>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Andhra Pradesh</c:v>
                </c:pt>
                <c:pt idx="1">
                  <c:v>Arunachal Pradesh</c:v>
                </c:pt>
                <c:pt idx="2">
                  <c:v>Assam</c:v>
                </c:pt>
                <c:pt idx="3">
                  <c:v>Bihar</c:v>
                </c:pt>
                <c:pt idx="4">
                  <c:v>Chhattisgarh</c:v>
                </c:pt>
                <c:pt idx="5">
                  <c:v>Goa</c:v>
                </c:pt>
                <c:pt idx="6">
                  <c:v>Gujarat</c:v>
                </c:pt>
                <c:pt idx="7">
                  <c:v>Haryana</c:v>
                </c:pt>
                <c:pt idx="8">
                  <c:v>Himachal Pradesh</c:v>
                </c:pt>
                <c:pt idx="9">
                  <c:v>Jharkhand</c:v>
                </c:pt>
                <c:pt idx="10">
                  <c:v>Karnataka</c:v>
                </c:pt>
                <c:pt idx="11">
                  <c:v>Kerala</c:v>
                </c:pt>
                <c:pt idx="12">
                  <c:v>Madhya Pradesh</c:v>
                </c:pt>
              </c:strCache>
            </c:strRef>
          </c:cat>
          <c:val>
            <c:numRef>
              <c:f>Sheet1!$D$2:$D$14</c:f>
              <c:numCache>
                <c:formatCode>General</c:formatCode>
                <c:ptCount val="13"/>
                <c:pt idx="0">
                  <c:v>181</c:v>
                </c:pt>
                <c:pt idx="1">
                  <c:v>57</c:v>
                </c:pt>
                <c:pt idx="2">
                  <c:v>201</c:v>
                </c:pt>
                <c:pt idx="3">
                  <c:v>301</c:v>
                </c:pt>
                <c:pt idx="4">
                  <c:v>170</c:v>
                </c:pt>
                <c:pt idx="5">
                  <c:v>6</c:v>
                </c:pt>
                <c:pt idx="6">
                  <c:v>361</c:v>
                </c:pt>
                <c:pt idx="7">
                  <c:v>131</c:v>
                </c:pt>
                <c:pt idx="8">
                  <c:v>97</c:v>
                </c:pt>
                <c:pt idx="9">
                  <c:v>178</c:v>
                </c:pt>
                <c:pt idx="10">
                  <c:v>212</c:v>
                </c:pt>
                <c:pt idx="11">
                  <c:v>230</c:v>
                </c:pt>
                <c:pt idx="12">
                  <c:v>356</c:v>
                </c:pt>
              </c:numCache>
            </c:numRef>
          </c:val>
          <c:extLst>
            <c:ext xmlns:c16="http://schemas.microsoft.com/office/drawing/2014/chart" uri="{C3380CC4-5D6E-409C-BE32-E72D297353CC}">
              <c16:uniqueId val="{00000002-392D-4DBD-9C5F-27ABA7FCBE71}"/>
            </c:ext>
          </c:extLst>
        </c:ser>
        <c:ser>
          <c:idx val="3"/>
          <c:order val="3"/>
          <c:tx>
            <c:strRef>
              <c:f>Sheet1!$E$1</c:f>
              <c:strCache>
                <c:ptCount val="1"/>
                <c:pt idx="0">
                  <c:v>Sub Divisional Hospital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Andhra Pradesh</c:v>
                </c:pt>
                <c:pt idx="1">
                  <c:v>Arunachal Pradesh</c:v>
                </c:pt>
                <c:pt idx="2">
                  <c:v>Assam</c:v>
                </c:pt>
                <c:pt idx="3">
                  <c:v>Bihar</c:v>
                </c:pt>
                <c:pt idx="4">
                  <c:v>Chhattisgarh</c:v>
                </c:pt>
                <c:pt idx="5">
                  <c:v>Goa</c:v>
                </c:pt>
                <c:pt idx="6">
                  <c:v>Gujarat</c:v>
                </c:pt>
                <c:pt idx="7">
                  <c:v>Haryana</c:v>
                </c:pt>
                <c:pt idx="8">
                  <c:v>Himachal Pradesh</c:v>
                </c:pt>
                <c:pt idx="9">
                  <c:v>Jharkhand</c:v>
                </c:pt>
                <c:pt idx="10">
                  <c:v>Karnataka</c:v>
                </c:pt>
                <c:pt idx="11">
                  <c:v>Kerala</c:v>
                </c:pt>
                <c:pt idx="12">
                  <c:v>Madhya Pradesh</c:v>
                </c:pt>
              </c:strCache>
            </c:strRef>
          </c:cat>
          <c:val>
            <c:numRef>
              <c:f>Sheet1!$E$2:$E$14</c:f>
              <c:numCache>
                <c:formatCode>General</c:formatCode>
                <c:ptCount val="13"/>
                <c:pt idx="0">
                  <c:v>51</c:v>
                </c:pt>
                <c:pt idx="1">
                  <c:v>0</c:v>
                </c:pt>
                <c:pt idx="2">
                  <c:v>14</c:v>
                </c:pt>
                <c:pt idx="3">
                  <c:v>45</c:v>
                </c:pt>
                <c:pt idx="4">
                  <c:v>12</c:v>
                </c:pt>
                <c:pt idx="5">
                  <c:v>2</c:v>
                </c:pt>
                <c:pt idx="6">
                  <c:v>54</c:v>
                </c:pt>
                <c:pt idx="7">
                  <c:v>24</c:v>
                </c:pt>
                <c:pt idx="8">
                  <c:v>84</c:v>
                </c:pt>
                <c:pt idx="9">
                  <c:v>13</c:v>
                </c:pt>
                <c:pt idx="10">
                  <c:v>147</c:v>
                </c:pt>
                <c:pt idx="11">
                  <c:v>87</c:v>
                </c:pt>
                <c:pt idx="12">
                  <c:v>119</c:v>
                </c:pt>
              </c:numCache>
            </c:numRef>
          </c:val>
          <c:extLst>
            <c:ext xmlns:c16="http://schemas.microsoft.com/office/drawing/2014/chart" uri="{C3380CC4-5D6E-409C-BE32-E72D297353CC}">
              <c16:uniqueId val="{00000003-392D-4DBD-9C5F-27ABA7FCBE71}"/>
            </c:ext>
          </c:extLst>
        </c:ser>
        <c:ser>
          <c:idx val="4"/>
          <c:order val="4"/>
          <c:tx>
            <c:strRef>
              <c:f>Sheet1!$F$1</c:f>
              <c:strCache>
                <c:ptCount val="1"/>
                <c:pt idx="0">
                  <c:v>District Hospital</c:v>
                </c:pt>
              </c:strCache>
            </c:strRef>
          </c:tx>
          <c:spPr>
            <a:solidFill>
              <a:schemeClr val="accent5"/>
            </a:solidFill>
            <a:ln>
              <a:noFill/>
            </a:ln>
            <a:effectLst/>
          </c:spPr>
          <c:invertIfNegative val="0"/>
          <c:dLbls>
            <c:dLbl>
              <c:idx val="0"/>
              <c:layout>
                <c:manualLayout>
                  <c:x val="2.5081963489833742E-2"/>
                  <c:y val="1.44230758310813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92D-4DBD-9C5F-27ABA7FCBE71}"/>
                </c:ext>
              </c:extLst>
            </c:dLbl>
            <c:dLbl>
              <c:idx val="1"/>
              <c:layout>
                <c:manualLayout>
                  <c:x val="1.2612409383726502E-2"/>
                  <c:y val="2.0311140491652057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92D-4DBD-9C5F-27ABA7FCBE71}"/>
                </c:ext>
              </c:extLst>
            </c:dLbl>
            <c:dLbl>
              <c:idx val="2"/>
              <c:layout>
                <c:manualLayout>
                  <c:x val="2.5081963489833742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92D-4DBD-9C5F-27ABA7FCBE71}"/>
                </c:ext>
              </c:extLst>
            </c:dLbl>
            <c:dLbl>
              <c:idx val="3"/>
              <c:layout>
                <c:manualLayout>
                  <c:x val="2.5081963489833742E-2"/>
                  <c:y val="2.88461516621618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92D-4DBD-9C5F-27ABA7FCBE71}"/>
                </c:ext>
              </c:extLst>
            </c:dLbl>
            <c:dLbl>
              <c:idx val="4"/>
              <c:layout>
                <c:manualLayout>
                  <c:x val="2.5081963489833742E-2"/>
                  <c:y val="-8.65384549864888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2D-4DBD-9C5F-27ABA7FCBE71}"/>
                </c:ext>
              </c:extLst>
            </c:dLbl>
            <c:dLbl>
              <c:idx val="5"/>
              <c:layout>
                <c:manualLayout>
                  <c:x val="2.2295078657629992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2D-4DBD-9C5F-27ABA7FCBE71}"/>
                </c:ext>
              </c:extLst>
            </c:dLbl>
            <c:dLbl>
              <c:idx val="6"/>
              <c:layout>
                <c:manualLayout>
                  <c:x val="2.5081963489833537E-2"/>
                  <c:y val="-1.0576800092029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2D-4DBD-9C5F-27ABA7FCBE71}"/>
                </c:ext>
              </c:extLst>
            </c:dLbl>
            <c:dLbl>
              <c:idx val="7"/>
              <c:layout>
                <c:manualLayout>
                  <c:x val="2.647540590593541E-2"/>
                  <c:y val="-5.76923033243264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2D-4DBD-9C5F-27ABA7FCBE71}"/>
                </c:ext>
              </c:extLst>
            </c:dLbl>
            <c:dLbl>
              <c:idx val="8"/>
              <c:layout>
                <c:manualLayout>
                  <c:x val="1.25409817449168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2D-4DBD-9C5F-27ABA7FCBE71}"/>
                </c:ext>
              </c:extLst>
            </c:dLbl>
            <c:dLbl>
              <c:idx val="9"/>
              <c:layout>
                <c:manualLayout>
                  <c:x val="2.6475405905935615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2D-4DBD-9C5F-27ABA7FCBE71}"/>
                </c:ext>
              </c:extLst>
            </c:dLbl>
            <c:dLbl>
              <c:idx val="11"/>
              <c:layout>
                <c:manualLayout>
                  <c:x val="1.25409817449168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92D-4DBD-9C5F-27ABA7FCBE71}"/>
                </c:ext>
              </c:extLst>
            </c:dLbl>
            <c:dLbl>
              <c:idx val="12"/>
              <c:layout>
                <c:manualLayout>
                  <c:x val="1.8114751409324368E-2"/>
                  <c:y val="-1.15384606648651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2D-4DBD-9C5F-27ABA7FCBE71}"/>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Andhra Pradesh</c:v>
                </c:pt>
                <c:pt idx="1">
                  <c:v>Arunachal Pradesh</c:v>
                </c:pt>
                <c:pt idx="2">
                  <c:v>Assam</c:v>
                </c:pt>
                <c:pt idx="3">
                  <c:v>Bihar</c:v>
                </c:pt>
                <c:pt idx="4">
                  <c:v>Chhattisgarh</c:v>
                </c:pt>
                <c:pt idx="5">
                  <c:v>Goa</c:v>
                </c:pt>
                <c:pt idx="6">
                  <c:v>Gujarat</c:v>
                </c:pt>
                <c:pt idx="7">
                  <c:v>Haryana</c:v>
                </c:pt>
                <c:pt idx="8">
                  <c:v>Himachal Pradesh</c:v>
                </c:pt>
                <c:pt idx="9">
                  <c:v>Jharkhand</c:v>
                </c:pt>
                <c:pt idx="10">
                  <c:v>Karnataka</c:v>
                </c:pt>
                <c:pt idx="11">
                  <c:v>Kerala</c:v>
                </c:pt>
                <c:pt idx="12">
                  <c:v>Madhya Pradesh</c:v>
                </c:pt>
              </c:strCache>
            </c:strRef>
          </c:cat>
          <c:val>
            <c:numRef>
              <c:f>Sheet1!$F$2:$F$14</c:f>
              <c:numCache>
                <c:formatCode>General</c:formatCode>
                <c:ptCount val="13"/>
                <c:pt idx="0">
                  <c:v>17</c:v>
                </c:pt>
                <c:pt idx="1">
                  <c:v>19</c:v>
                </c:pt>
                <c:pt idx="2">
                  <c:v>25</c:v>
                </c:pt>
                <c:pt idx="3">
                  <c:v>36</c:v>
                </c:pt>
                <c:pt idx="4">
                  <c:v>27</c:v>
                </c:pt>
                <c:pt idx="5">
                  <c:v>2</c:v>
                </c:pt>
                <c:pt idx="6">
                  <c:v>20</c:v>
                </c:pt>
                <c:pt idx="7">
                  <c:v>22</c:v>
                </c:pt>
                <c:pt idx="8">
                  <c:v>9</c:v>
                </c:pt>
                <c:pt idx="9">
                  <c:v>21</c:v>
                </c:pt>
                <c:pt idx="10">
                  <c:v>16</c:v>
                </c:pt>
                <c:pt idx="11">
                  <c:v>48</c:v>
                </c:pt>
                <c:pt idx="12">
                  <c:v>52</c:v>
                </c:pt>
              </c:numCache>
            </c:numRef>
          </c:val>
          <c:extLst>
            <c:ext xmlns:c16="http://schemas.microsoft.com/office/drawing/2014/chart" uri="{C3380CC4-5D6E-409C-BE32-E72D297353CC}">
              <c16:uniqueId val="{00000004-392D-4DBD-9C5F-27ABA7FCBE71}"/>
            </c:ext>
          </c:extLst>
        </c:ser>
        <c:dLbls>
          <c:dLblPos val="ctr"/>
          <c:showLegendKey val="0"/>
          <c:showVal val="1"/>
          <c:showCatName val="0"/>
          <c:showSerName val="0"/>
          <c:showPercent val="0"/>
          <c:showBubbleSize val="0"/>
        </c:dLbls>
        <c:gapWidth val="81"/>
        <c:overlap val="100"/>
        <c:axId val="1261665791"/>
        <c:axId val="1261658591"/>
      </c:barChart>
      <c:catAx>
        <c:axId val="126166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crossAx val="1261658591"/>
        <c:crosses val="autoZero"/>
        <c:auto val="1"/>
        <c:lblAlgn val="ctr"/>
        <c:lblOffset val="100"/>
        <c:noMultiLvlLbl val="0"/>
      </c:catAx>
      <c:valAx>
        <c:axId val="12616585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crossAx val="1261665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Sub Centers</c:v>
                </c:pt>
              </c:strCache>
            </c:strRef>
          </c:tx>
          <c:spPr>
            <a:solidFill>
              <a:schemeClr val="accent1"/>
            </a:solidFill>
            <a:ln>
              <a:noFill/>
            </a:ln>
            <a:effectLst/>
          </c:spPr>
          <c:invertIfNegative val="0"/>
          <c:dLbls>
            <c:dLbl>
              <c:idx val="16"/>
              <c:layout>
                <c:manualLayout>
                  <c:x val="9.7540969127130703E-3"/>
                  <c:y val="-4.490626788957867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92D-4119-8839-8572E65E60A6}"/>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1000" b="1"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Maharashtra</c:v>
                </c:pt>
                <c:pt idx="1">
                  <c:v>Manipur</c:v>
                </c:pt>
                <c:pt idx="2">
                  <c:v>Meghalaya</c:v>
                </c:pt>
                <c:pt idx="3">
                  <c:v>Mizoram</c:v>
                </c:pt>
                <c:pt idx="4">
                  <c:v>Nagaland</c:v>
                </c:pt>
                <c:pt idx="5">
                  <c:v>Odisha</c:v>
                </c:pt>
                <c:pt idx="6">
                  <c:v>Punjab</c:v>
                </c:pt>
                <c:pt idx="7">
                  <c:v>Rajasthan</c:v>
                </c:pt>
                <c:pt idx="8">
                  <c:v>Sikkim</c:v>
                </c:pt>
                <c:pt idx="9">
                  <c:v>Tamil Nadu</c:v>
                </c:pt>
                <c:pt idx="10">
                  <c:v>Telangana</c:v>
                </c:pt>
                <c:pt idx="11">
                  <c:v>Tripura</c:v>
                </c:pt>
                <c:pt idx="12">
                  <c:v>Uttarakhand</c:v>
                </c:pt>
                <c:pt idx="13">
                  <c:v>Uttar Pradesh</c:v>
                </c:pt>
                <c:pt idx="14">
                  <c:v>West Bengal</c:v>
                </c:pt>
                <c:pt idx="15">
                  <c:v>Andaman &amp; Nicobar Islands</c:v>
                </c:pt>
                <c:pt idx="16">
                  <c:v>Chandigarh</c:v>
                </c:pt>
                <c:pt idx="17">
                  <c:v>Dadra &amp; Nagar Haveli and Daman &amp; Diu</c:v>
                </c:pt>
                <c:pt idx="18">
                  <c:v>Delhi</c:v>
                </c:pt>
                <c:pt idx="19">
                  <c:v>Jammu &amp; Kashmir</c:v>
                </c:pt>
                <c:pt idx="20">
                  <c:v>Ladakh</c:v>
                </c:pt>
                <c:pt idx="21">
                  <c:v>Lakshadweep</c:v>
                </c:pt>
                <c:pt idx="22">
                  <c:v>Puducherry</c:v>
                </c:pt>
              </c:strCache>
            </c:strRef>
          </c:cat>
          <c:val>
            <c:numRef>
              <c:f>Sheet1!$B$2:$B$24</c:f>
              <c:numCache>
                <c:formatCode>General</c:formatCode>
                <c:ptCount val="23"/>
                <c:pt idx="0">
                  <c:v>10673</c:v>
                </c:pt>
                <c:pt idx="1">
                  <c:v>416</c:v>
                </c:pt>
                <c:pt idx="2">
                  <c:v>459</c:v>
                </c:pt>
                <c:pt idx="3">
                  <c:v>373</c:v>
                </c:pt>
                <c:pt idx="4">
                  <c:v>452</c:v>
                </c:pt>
                <c:pt idx="5">
                  <c:v>6688</c:v>
                </c:pt>
                <c:pt idx="6">
                  <c:v>2951</c:v>
                </c:pt>
                <c:pt idx="7">
                  <c:v>13589</c:v>
                </c:pt>
                <c:pt idx="8">
                  <c:v>153</c:v>
                </c:pt>
                <c:pt idx="9">
                  <c:v>8713</c:v>
                </c:pt>
                <c:pt idx="10">
                  <c:v>4910</c:v>
                </c:pt>
                <c:pt idx="11">
                  <c:v>1000</c:v>
                </c:pt>
                <c:pt idx="12">
                  <c:v>1851</c:v>
                </c:pt>
                <c:pt idx="13">
                  <c:v>20781</c:v>
                </c:pt>
                <c:pt idx="14">
                  <c:v>10357</c:v>
                </c:pt>
                <c:pt idx="15">
                  <c:v>124</c:v>
                </c:pt>
                <c:pt idx="16">
                  <c:v>0</c:v>
                </c:pt>
                <c:pt idx="17">
                  <c:v>97</c:v>
                </c:pt>
                <c:pt idx="18">
                  <c:v>14</c:v>
                </c:pt>
                <c:pt idx="19">
                  <c:v>2471</c:v>
                </c:pt>
                <c:pt idx="20">
                  <c:v>288</c:v>
                </c:pt>
                <c:pt idx="21">
                  <c:v>9</c:v>
                </c:pt>
                <c:pt idx="22">
                  <c:v>81</c:v>
                </c:pt>
              </c:numCache>
            </c:numRef>
          </c:val>
          <c:extLst>
            <c:ext xmlns:c16="http://schemas.microsoft.com/office/drawing/2014/chart" uri="{C3380CC4-5D6E-409C-BE32-E72D297353CC}">
              <c16:uniqueId val="{00000000-392D-4DBD-9C5F-27ABA7FCBE71}"/>
            </c:ext>
          </c:extLst>
        </c:ser>
        <c:ser>
          <c:idx val="1"/>
          <c:order val="1"/>
          <c:tx>
            <c:strRef>
              <c:f>Sheet1!$C$1</c:f>
              <c:strCache>
                <c:ptCount val="1"/>
                <c:pt idx="0">
                  <c:v>Primary Health Centres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Maharashtra</c:v>
                </c:pt>
                <c:pt idx="1">
                  <c:v>Manipur</c:v>
                </c:pt>
                <c:pt idx="2">
                  <c:v>Meghalaya</c:v>
                </c:pt>
                <c:pt idx="3">
                  <c:v>Mizoram</c:v>
                </c:pt>
                <c:pt idx="4">
                  <c:v>Nagaland</c:v>
                </c:pt>
                <c:pt idx="5">
                  <c:v>Odisha</c:v>
                </c:pt>
                <c:pt idx="6">
                  <c:v>Punjab</c:v>
                </c:pt>
                <c:pt idx="7">
                  <c:v>Rajasthan</c:v>
                </c:pt>
                <c:pt idx="8">
                  <c:v>Sikkim</c:v>
                </c:pt>
                <c:pt idx="9">
                  <c:v>Tamil Nadu</c:v>
                </c:pt>
                <c:pt idx="10">
                  <c:v>Telangana</c:v>
                </c:pt>
                <c:pt idx="11">
                  <c:v>Tripura</c:v>
                </c:pt>
                <c:pt idx="12">
                  <c:v>Uttarakhand</c:v>
                </c:pt>
                <c:pt idx="13">
                  <c:v>Uttar Pradesh</c:v>
                </c:pt>
                <c:pt idx="14">
                  <c:v>West Bengal</c:v>
                </c:pt>
                <c:pt idx="15">
                  <c:v>Andaman &amp; Nicobar Islands</c:v>
                </c:pt>
                <c:pt idx="16">
                  <c:v>Chandigarh</c:v>
                </c:pt>
                <c:pt idx="17">
                  <c:v>Dadra &amp; Nagar Haveli and Daman &amp; Diu</c:v>
                </c:pt>
                <c:pt idx="18">
                  <c:v>Delhi</c:v>
                </c:pt>
                <c:pt idx="19">
                  <c:v>Jammu &amp; Kashmir</c:v>
                </c:pt>
                <c:pt idx="20">
                  <c:v>Ladakh</c:v>
                </c:pt>
                <c:pt idx="21">
                  <c:v>Lakshadweep</c:v>
                </c:pt>
                <c:pt idx="22">
                  <c:v>Puducherry</c:v>
                </c:pt>
              </c:strCache>
            </c:strRef>
          </c:cat>
          <c:val>
            <c:numRef>
              <c:f>Sheet1!$C$2:$C$24</c:f>
              <c:numCache>
                <c:formatCode>General</c:formatCode>
                <c:ptCount val="23"/>
                <c:pt idx="0">
                  <c:v>2539</c:v>
                </c:pt>
                <c:pt idx="1">
                  <c:v>95</c:v>
                </c:pt>
                <c:pt idx="2">
                  <c:v>147</c:v>
                </c:pt>
                <c:pt idx="3">
                  <c:v>66</c:v>
                </c:pt>
                <c:pt idx="4">
                  <c:v>136</c:v>
                </c:pt>
                <c:pt idx="5">
                  <c:v>1393</c:v>
                </c:pt>
                <c:pt idx="6">
                  <c:v>522</c:v>
                </c:pt>
                <c:pt idx="7">
                  <c:v>2409</c:v>
                </c:pt>
                <c:pt idx="8">
                  <c:v>26</c:v>
                </c:pt>
                <c:pt idx="9">
                  <c:v>1886</c:v>
                </c:pt>
                <c:pt idx="10">
                  <c:v>834</c:v>
                </c:pt>
                <c:pt idx="11">
                  <c:v>117</c:v>
                </c:pt>
                <c:pt idx="12">
                  <c:v>607</c:v>
                </c:pt>
                <c:pt idx="13">
                  <c:v>3513</c:v>
                </c:pt>
                <c:pt idx="14">
                  <c:v>1271</c:v>
                </c:pt>
                <c:pt idx="15">
                  <c:v>27</c:v>
                </c:pt>
                <c:pt idx="16">
                  <c:v>43</c:v>
                </c:pt>
                <c:pt idx="17">
                  <c:v>14</c:v>
                </c:pt>
                <c:pt idx="18">
                  <c:v>550</c:v>
                </c:pt>
                <c:pt idx="19">
                  <c:v>973</c:v>
                </c:pt>
                <c:pt idx="20">
                  <c:v>33</c:v>
                </c:pt>
                <c:pt idx="21">
                  <c:v>4</c:v>
                </c:pt>
                <c:pt idx="22">
                  <c:v>39</c:v>
                </c:pt>
              </c:numCache>
            </c:numRef>
          </c:val>
          <c:extLst>
            <c:ext xmlns:c16="http://schemas.microsoft.com/office/drawing/2014/chart" uri="{C3380CC4-5D6E-409C-BE32-E72D297353CC}">
              <c16:uniqueId val="{00000001-392D-4DBD-9C5F-27ABA7FCBE71}"/>
            </c:ext>
          </c:extLst>
        </c:ser>
        <c:ser>
          <c:idx val="2"/>
          <c:order val="2"/>
          <c:tx>
            <c:strRef>
              <c:f>Sheet1!$D$1</c:f>
              <c:strCache>
                <c:ptCount val="1"/>
                <c:pt idx="0">
                  <c:v>Community Health Centres</c:v>
                </c:pt>
              </c:strCache>
            </c:strRef>
          </c:tx>
          <c:spPr>
            <a:solidFill>
              <a:schemeClr val="accent3"/>
            </a:solidFill>
            <a:ln>
              <a:noFill/>
            </a:ln>
            <a:effectLst/>
          </c:spPr>
          <c:invertIfNegative val="0"/>
          <c:dLbls>
            <c:dLbl>
              <c:idx val="0"/>
              <c:layout>
                <c:manualLayout>
                  <c:x val="-1.11475393288152E-2"/>
                  <c:y val="1.34718803668736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2D-4119-8839-8572E65E60A6}"/>
                </c:ext>
              </c:extLst>
            </c:dLbl>
            <c:dLbl>
              <c:idx val="5"/>
              <c:layout>
                <c:manualLayout>
                  <c:x val="-8.3606544966112473E-3"/>
                  <c:y val="1.1226566972394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92D-4119-8839-8572E65E60A6}"/>
                </c:ext>
              </c:extLst>
            </c:dLbl>
            <c:dLbl>
              <c:idx val="6"/>
              <c:layout>
                <c:manualLayout>
                  <c:x val="-4.180327248305726E-3"/>
                  <c:y val="1.1226566972394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92D-4119-8839-8572E65E60A6}"/>
                </c:ext>
              </c:extLst>
            </c:dLbl>
            <c:dLbl>
              <c:idx val="7"/>
              <c:layout>
                <c:manualLayout>
                  <c:x val="-1.2540981744916871E-2"/>
                  <c:y val="1.122656697239466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92D-4119-8839-8572E65E60A6}"/>
                </c:ext>
              </c:extLst>
            </c:dLbl>
            <c:dLbl>
              <c:idx val="9"/>
              <c:layout>
                <c:manualLayout>
                  <c:x val="-5.5737696644073955E-3"/>
                  <c:y val="8.98125357791565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92D-4119-8839-8572E65E60A6}"/>
                </c:ext>
              </c:extLst>
            </c:dLbl>
            <c:dLbl>
              <c:idx val="10"/>
              <c:layout>
                <c:manualLayout>
                  <c:x val="-6.9672120805095768E-3"/>
                  <c:y val="8.98125357791573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92D-4119-8839-8572E65E60A6}"/>
                </c:ext>
              </c:extLst>
            </c:dLbl>
            <c:dLbl>
              <c:idx val="11"/>
              <c:layout>
                <c:manualLayout>
                  <c:x val="-6.9672120805093721E-3"/>
                  <c:y val="1.34718803668736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92D-4119-8839-8572E65E60A6}"/>
                </c:ext>
              </c:extLst>
            </c:dLbl>
            <c:dLbl>
              <c:idx val="12"/>
              <c:layout>
                <c:manualLayout>
                  <c:x val="-5.5737696644077026E-3"/>
                  <c:y val="8.98125357791565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92D-4119-8839-8572E65E60A6}"/>
                </c:ext>
              </c:extLst>
            </c:dLbl>
            <c:dLbl>
              <c:idx val="13"/>
              <c:layout>
                <c:manualLayout>
                  <c:x val="-9.7540969127131207E-3"/>
                  <c:y val="1.79625071558314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92D-4119-8839-8572E65E60A6}"/>
                </c:ext>
              </c:extLst>
            </c:dLbl>
            <c:dLbl>
              <c:idx val="14"/>
              <c:layout>
                <c:manualLayout>
                  <c:x val="-8.3606544966112473E-3"/>
                  <c:y val="8.981253577915775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92D-4119-8839-8572E65E60A6}"/>
                </c:ext>
              </c:extLst>
            </c:dLbl>
            <c:dLbl>
              <c:idx val="19"/>
              <c:layout>
                <c:manualLayout>
                  <c:x val="-6.9672120805093721E-3"/>
                  <c:y val="8.98125357791571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92D-4119-8839-8572E65E60A6}"/>
                </c:ext>
              </c:extLst>
            </c:dLbl>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Maharashtra</c:v>
                </c:pt>
                <c:pt idx="1">
                  <c:v>Manipur</c:v>
                </c:pt>
                <c:pt idx="2">
                  <c:v>Meghalaya</c:v>
                </c:pt>
                <c:pt idx="3">
                  <c:v>Mizoram</c:v>
                </c:pt>
                <c:pt idx="4">
                  <c:v>Nagaland</c:v>
                </c:pt>
                <c:pt idx="5">
                  <c:v>Odisha</c:v>
                </c:pt>
                <c:pt idx="6">
                  <c:v>Punjab</c:v>
                </c:pt>
                <c:pt idx="7">
                  <c:v>Rajasthan</c:v>
                </c:pt>
                <c:pt idx="8">
                  <c:v>Sikkim</c:v>
                </c:pt>
                <c:pt idx="9">
                  <c:v>Tamil Nadu</c:v>
                </c:pt>
                <c:pt idx="10">
                  <c:v>Telangana</c:v>
                </c:pt>
                <c:pt idx="11">
                  <c:v>Tripura</c:v>
                </c:pt>
                <c:pt idx="12">
                  <c:v>Uttarakhand</c:v>
                </c:pt>
                <c:pt idx="13">
                  <c:v>Uttar Pradesh</c:v>
                </c:pt>
                <c:pt idx="14">
                  <c:v>West Bengal</c:v>
                </c:pt>
                <c:pt idx="15">
                  <c:v>Andaman &amp; Nicobar Islands</c:v>
                </c:pt>
                <c:pt idx="16">
                  <c:v>Chandigarh</c:v>
                </c:pt>
                <c:pt idx="17">
                  <c:v>Dadra &amp; Nagar Haveli and Daman &amp; Diu</c:v>
                </c:pt>
                <c:pt idx="18">
                  <c:v>Delhi</c:v>
                </c:pt>
                <c:pt idx="19">
                  <c:v>Jammu &amp; Kashmir</c:v>
                </c:pt>
                <c:pt idx="20">
                  <c:v>Ladakh</c:v>
                </c:pt>
                <c:pt idx="21">
                  <c:v>Lakshadweep</c:v>
                </c:pt>
                <c:pt idx="22">
                  <c:v>Puducherry</c:v>
                </c:pt>
              </c:strCache>
            </c:strRef>
          </c:cat>
          <c:val>
            <c:numRef>
              <c:f>Sheet1!$D$2:$D$24</c:f>
              <c:numCache>
                <c:formatCode>General</c:formatCode>
                <c:ptCount val="23"/>
                <c:pt idx="0">
                  <c:v>398</c:v>
                </c:pt>
                <c:pt idx="1">
                  <c:v>17</c:v>
                </c:pt>
                <c:pt idx="2">
                  <c:v>28</c:v>
                </c:pt>
                <c:pt idx="3">
                  <c:v>9</c:v>
                </c:pt>
                <c:pt idx="4">
                  <c:v>23</c:v>
                </c:pt>
                <c:pt idx="5">
                  <c:v>384</c:v>
                </c:pt>
                <c:pt idx="6">
                  <c:v>160</c:v>
                </c:pt>
                <c:pt idx="7">
                  <c:v>685</c:v>
                </c:pt>
                <c:pt idx="8">
                  <c:v>2</c:v>
                </c:pt>
                <c:pt idx="9">
                  <c:v>400</c:v>
                </c:pt>
                <c:pt idx="10">
                  <c:v>82</c:v>
                </c:pt>
                <c:pt idx="11">
                  <c:v>23</c:v>
                </c:pt>
                <c:pt idx="12">
                  <c:v>80</c:v>
                </c:pt>
                <c:pt idx="13">
                  <c:v>841</c:v>
                </c:pt>
                <c:pt idx="14">
                  <c:v>348</c:v>
                </c:pt>
                <c:pt idx="15">
                  <c:v>4</c:v>
                </c:pt>
                <c:pt idx="16">
                  <c:v>2</c:v>
                </c:pt>
                <c:pt idx="17">
                  <c:v>4</c:v>
                </c:pt>
                <c:pt idx="18">
                  <c:v>0</c:v>
                </c:pt>
                <c:pt idx="19">
                  <c:v>79</c:v>
                </c:pt>
                <c:pt idx="20">
                  <c:v>7</c:v>
                </c:pt>
                <c:pt idx="21">
                  <c:v>3</c:v>
                </c:pt>
                <c:pt idx="22">
                  <c:v>4</c:v>
                </c:pt>
              </c:numCache>
            </c:numRef>
          </c:val>
          <c:extLst>
            <c:ext xmlns:c16="http://schemas.microsoft.com/office/drawing/2014/chart" uri="{C3380CC4-5D6E-409C-BE32-E72D297353CC}">
              <c16:uniqueId val="{00000002-392D-4DBD-9C5F-27ABA7FCBE71}"/>
            </c:ext>
          </c:extLst>
        </c:ser>
        <c:ser>
          <c:idx val="3"/>
          <c:order val="3"/>
          <c:tx>
            <c:strRef>
              <c:f>Sheet1!$E$1</c:f>
              <c:strCache>
                <c:ptCount val="1"/>
                <c:pt idx="0">
                  <c:v>Sub Divisional Hospital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50" b="1"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Maharashtra</c:v>
                </c:pt>
                <c:pt idx="1">
                  <c:v>Manipur</c:v>
                </c:pt>
                <c:pt idx="2">
                  <c:v>Meghalaya</c:v>
                </c:pt>
                <c:pt idx="3">
                  <c:v>Mizoram</c:v>
                </c:pt>
                <c:pt idx="4">
                  <c:v>Nagaland</c:v>
                </c:pt>
                <c:pt idx="5">
                  <c:v>Odisha</c:v>
                </c:pt>
                <c:pt idx="6">
                  <c:v>Punjab</c:v>
                </c:pt>
                <c:pt idx="7">
                  <c:v>Rajasthan</c:v>
                </c:pt>
                <c:pt idx="8">
                  <c:v>Sikkim</c:v>
                </c:pt>
                <c:pt idx="9">
                  <c:v>Tamil Nadu</c:v>
                </c:pt>
                <c:pt idx="10">
                  <c:v>Telangana</c:v>
                </c:pt>
                <c:pt idx="11">
                  <c:v>Tripura</c:v>
                </c:pt>
                <c:pt idx="12">
                  <c:v>Uttarakhand</c:v>
                </c:pt>
                <c:pt idx="13">
                  <c:v>Uttar Pradesh</c:v>
                </c:pt>
                <c:pt idx="14">
                  <c:v>West Bengal</c:v>
                </c:pt>
                <c:pt idx="15">
                  <c:v>Andaman &amp; Nicobar Islands</c:v>
                </c:pt>
                <c:pt idx="16">
                  <c:v>Chandigarh</c:v>
                </c:pt>
                <c:pt idx="17">
                  <c:v>Dadra &amp; Nagar Haveli and Daman &amp; Diu</c:v>
                </c:pt>
                <c:pt idx="18">
                  <c:v>Delhi</c:v>
                </c:pt>
                <c:pt idx="19">
                  <c:v>Jammu &amp; Kashmir</c:v>
                </c:pt>
                <c:pt idx="20">
                  <c:v>Ladakh</c:v>
                </c:pt>
                <c:pt idx="21">
                  <c:v>Lakshadweep</c:v>
                </c:pt>
                <c:pt idx="22">
                  <c:v>Puducherry</c:v>
                </c:pt>
              </c:strCache>
            </c:strRef>
          </c:cat>
          <c:val>
            <c:numRef>
              <c:f>Sheet1!$E$2:$E$24</c:f>
              <c:numCache>
                <c:formatCode>General</c:formatCode>
                <c:ptCount val="23"/>
                <c:pt idx="0">
                  <c:v>93</c:v>
                </c:pt>
                <c:pt idx="1">
                  <c:v>1</c:v>
                </c:pt>
                <c:pt idx="2">
                  <c:v>2</c:v>
                </c:pt>
                <c:pt idx="3">
                  <c:v>2</c:v>
                </c:pt>
                <c:pt idx="4">
                  <c:v>0</c:v>
                </c:pt>
                <c:pt idx="5">
                  <c:v>33</c:v>
                </c:pt>
                <c:pt idx="6">
                  <c:v>41</c:v>
                </c:pt>
                <c:pt idx="7">
                  <c:v>22</c:v>
                </c:pt>
                <c:pt idx="8">
                  <c:v>1</c:v>
                </c:pt>
                <c:pt idx="9">
                  <c:v>282</c:v>
                </c:pt>
                <c:pt idx="10">
                  <c:v>41</c:v>
                </c:pt>
                <c:pt idx="11">
                  <c:v>12</c:v>
                </c:pt>
                <c:pt idx="12">
                  <c:v>19</c:v>
                </c:pt>
                <c:pt idx="13">
                  <c:v>0</c:v>
                </c:pt>
                <c:pt idx="14">
                  <c:v>60</c:v>
                </c:pt>
                <c:pt idx="15">
                  <c:v>0</c:v>
                </c:pt>
                <c:pt idx="16">
                  <c:v>1</c:v>
                </c:pt>
                <c:pt idx="17">
                  <c:v>1</c:v>
                </c:pt>
                <c:pt idx="18">
                  <c:v>10</c:v>
                </c:pt>
                <c:pt idx="19">
                  <c:v>0</c:v>
                </c:pt>
                <c:pt idx="20">
                  <c:v>0</c:v>
                </c:pt>
                <c:pt idx="21">
                  <c:v>2</c:v>
                </c:pt>
                <c:pt idx="22">
                  <c:v>0</c:v>
                </c:pt>
              </c:numCache>
            </c:numRef>
          </c:val>
          <c:extLst>
            <c:ext xmlns:c16="http://schemas.microsoft.com/office/drawing/2014/chart" uri="{C3380CC4-5D6E-409C-BE32-E72D297353CC}">
              <c16:uniqueId val="{00000003-392D-4DBD-9C5F-27ABA7FCBE71}"/>
            </c:ext>
          </c:extLst>
        </c:ser>
        <c:ser>
          <c:idx val="4"/>
          <c:order val="4"/>
          <c:tx>
            <c:strRef>
              <c:f>Sheet1!$F$1</c:f>
              <c:strCache>
                <c:ptCount val="1"/>
                <c:pt idx="0">
                  <c:v>District Hospital</c:v>
                </c:pt>
              </c:strCache>
            </c:strRef>
          </c:tx>
          <c:spPr>
            <a:solidFill>
              <a:schemeClr val="accent5"/>
            </a:solidFill>
            <a:ln>
              <a:noFill/>
            </a:ln>
            <a:effectLst/>
          </c:spPr>
          <c:invertIfNegative val="0"/>
          <c:dLbls>
            <c:dLbl>
              <c:idx val="0"/>
              <c:layout>
                <c:manualLayout>
                  <c:x val="2.5081963489833742E-2"/>
                  <c:y val="1.44230758310813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92D-4DBD-9C5F-27ABA7FCBE71}"/>
                </c:ext>
              </c:extLst>
            </c:dLbl>
            <c:dLbl>
              <c:idx val="1"/>
              <c:layout>
                <c:manualLayout>
                  <c:x val="3.7622945234750613E-2"/>
                  <c:y val="2.884615166216295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92D-4DBD-9C5F-27ABA7FCBE71}"/>
                </c:ext>
              </c:extLst>
            </c:dLbl>
            <c:dLbl>
              <c:idx val="2"/>
              <c:layout>
                <c:manualLayout>
                  <c:x val="2.5081963489833742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92D-4DBD-9C5F-27ABA7FCBE71}"/>
                </c:ext>
              </c:extLst>
            </c:dLbl>
            <c:dLbl>
              <c:idx val="3"/>
              <c:layout>
                <c:manualLayout>
                  <c:x val="2.5081963489833742E-2"/>
                  <c:y val="2.88461516621618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92D-4DBD-9C5F-27ABA7FCBE71}"/>
                </c:ext>
              </c:extLst>
            </c:dLbl>
            <c:dLbl>
              <c:idx val="4"/>
              <c:layout>
                <c:manualLayout>
                  <c:x val="2.5081963489833742E-2"/>
                  <c:y val="-8.65384549864888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92D-4DBD-9C5F-27ABA7FCBE71}"/>
                </c:ext>
              </c:extLst>
            </c:dLbl>
            <c:dLbl>
              <c:idx val="5"/>
              <c:layout>
                <c:manualLayout>
                  <c:x val="2.2295078657629992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2D-4DBD-9C5F-27ABA7FCBE71}"/>
                </c:ext>
              </c:extLst>
            </c:dLbl>
            <c:dLbl>
              <c:idx val="6"/>
              <c:layout>
                <c:manualLayout>
                  <c:x val="2.5081963489833537E-2"/>
                  <c:y val="-1.0576800092029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92D-4DBD-9C5F-27ABA7FCBE71}"/>
                </c:ext>
              </c:extLst>
            </c:dLbl>
            <c:dLbl>
              <c:idx val="7"/>
              <c:layout>
                <c:manualLayout>
                  <c:x val="2.647540590593541E-2"/>
                  <c:y val="-5.76923033243264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92D-4DBD-9C5F-27ABA7FCBE71}"/>
                </c:ext>
              </c:extLst>
            </c:dLbl>
            <c:dLbl>
              <c:idx val="8"/>
              <c:layout>
                <c:manualLayout>
                  <c:x val="1.25409817449168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2D-4DBD-9C5F-27ABA7FCBE71}"/>
                </c:ext>
              </c:extLst>
            </c:dLbl>
            <c:dLbl>
              <c:idx val="9"/>
              <c:layout>
                <c:manualLayout>
                  <c:x val="2.6475405905935615E-2"/>
                  <c:y val="-5.76923033243259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2D-4DBD-9C5F-27ABA7FCBE71}"/>
                </c:ext>
              </c:extLst>
            </c:dLbl>
            <c:dLbl>
              <c:idx val="11"/>
              <c:layout>
                <c:manualLayout>
                  <c:x val="1.25409817449168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92D-4DBD-9C5F-27ABA7FCBE71}"/>
                </c:ext>
              </c:extLst>
            </c:dLbl>
            <c:dLbl>
              <c:idx val="12"/>
              <c:layout>
                <c:manualLayout>
                  <c:x val="1.8114751409324368E-2"/>
                  <c:y val="-1.15384606648651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92D-4DBD-9C5F-27ABA7FCBE71}"/>
                </c:ext>
              </c:extLst>
            </c:dLbl>
            <c:dLbl>
              <c:idx val="14"/>
              <c:layout>
                <c:manualLayout>
                  <c:x val="1.672130899322249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63-44A0-B58C-BE196FA91FAB}"/>
                </c:ext>
              </c:extLst>
            </c:dLbl>
            <c:dLbl>
              <c:idx val="15"/>
              <c:layout>
                <c:manualLayout>
                  <c:x val="1.950819382542624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663-44A0-B58C-BE196FA91FAB}"/>
                </c:ext>
              </c:extLst>
            </c:dLbl>
            <c:dLbl>
              <c:idx val="16"/>
              <c:layout>
                <c:manualLayout>
                  <c:x val="2.3688521073731865E-2"/>
                  <c:y val="-4.311860642521010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63-44A0-B58C-BE196FA91FAB}"/>
                </c:ext>
              </c:extLst>
            </c:dLbl>
            <c:dLbl>
              <c:idx val="17"/>
              <c:layout>
                <c:manualLayout>
                  <c:x val="1.8114751409324163E-2"/>
                  <c:y val="-4.3118606425210108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63-44A0-B58C-BE196FA91FAB}"/>
                </c:ext>
              </c:extLst>
            </c:dLbl>
            <c:dLbl>
              <c:idx val="18"/>
              <c:layout>
                <c:manualLayout>
                  <c:x val="3.9016387650852281E-2"/>
                  <c:y val="-2.155930321260505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63-44A0-B58C-BE196FA91FAB}"/>
                </c:ext>
              </c:extLst>
            </c:dLbl>
            <c:dLbl>
              <c:idx val="19"/>
              <c:layout>
                <c:manualLayout>
                  <c:x val="2.508196348983374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63-44A0-B58C-BE196FA91FAB}"/>
                </c:ext>
              </c:extLst>
            </c:dLbl>
            <c:dLbl>
              <c:idx val="20"/>
              <c:layout>
                <c:manualLayout>
                  <c:x val="3.065573315424103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63-44A0-B58C-BE196FA91FAB}"/>
                </c:ext>
              </c:extLst>
            </c:dLbl>
            <c:dLbl>
              <c:idx val="21"/>
              <c:layout>
                <c:manualLayout>
                  <c:x val="4.5983599731361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63-44A0-B58C-BE196FA91FAB}"/>
                </c:ext>
              </c:extLst>
            </c:dLbl>
            <c:dLbl>
              <c:idx val="22"/>
              <c:layout>
                <c:manualLayout>
                  <c:x val="2.9262290738139365E-2"/>
                  <c:y val="-5.3898258031512636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63-44A0-B58C-BE196FA91FAB}"/>
                </c:ext>
              </c:extLst>
            </c:dLbl>
            <c:spPr>
              <a:noFill/>
              <a:ln>
                <a:noFill/>
              </a:ln>
              <a:effectLst/>
            </c:spPr>
            <c:txPr>
              <a:bodyPr rot="0" spcFirstLastPara="1" vertOverflow="ellipsis" vert="horz" wrap="square" lIns="38100" tIns="19050" rIns="38100" bIns="19050" anchor="ctr" anchorCtr="1">
                <a:spAutoFit/>
              </a:bodyPr>
              <a:lstStyle/>
              <a:p>
                <a:pPr>
                  <a:defRPr lang="ja-JP" sz="10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Maharashtra</c:v>
                </c:pt>
                <c:pt idx="1">
                  <c:v>Manipur</c:v>
                </c:pt>
                <c:pt idx="2">
                  <c:v>Meghalaya</c:v>
                </c:pt>
                <c:pt idx="3">
                  <c:v>Mizoram</c:v>
                </c:pt>
                <c:pt idx="4">
                  <c:v>Nagaland</c:v>
                </c:pt>
                <c:pt idx="5">
                  <c:v>Odisha</c:v>
                </c:pt>
                <c:pt idx="6">
                  <c:v>Punjab</c:v>
                </c:pt>
                <c:pt idx="7">
                  <c:v>Rajasthan</c:v>
                </c:pt>
                <c:pt idx="8">
                  <c:v>Sikkim</c:v>
                </c:pt>
                <c:pt idx="9">
                  <c:v>Tamil Nadu</c:v>
                </c:pt>
                <c:pt idx="10">
                  <c:v>Telangana</c:v>
                </c:pt>
                <c:pt idx="11">
                  <c:v>Tripura</c:v>
                </c:pt>
                <c:pt idx="12">
                  <c:v>Uttarakhand</c:v>
                </c:pt>
                <c:pt idx="13">
                  <c:v>Uttar Pradesh</c:v>
                </c:pt>
                <c:pt idx="14">
                  <c:v>West Bengal</c:v>
                </c:pt>
                <c:pt idx="15">
                  <c:v>Andaman &amp; Nicobar Islands</c:v>
                </c:pt>
                <c:pt idx="16">
                  <c:v>Chandigarh</c:v>
                </c:pt>
                <c:pt idx="17">
                  <c:v>Dadra &amp; Nagar Haveli and Daman &amp; Diu</c:v>
                </c:pt>
                <c:pt idx="18">
                  <c:v>Delhi</c:v>
                </c:pt>
                <c:pt idx="19">
                  <c:v>Jammu &amp; Kashmir</c:v>
                </c:pt>
                <c:pt idx="20">
                  <c:v>Ladakh</c:v>
                </c:pt>
                <c:pt idx="21">
                  <c:v>Lakshadweep</c:v>
                </c:pt>
                <c:pt idx="22">
                  <c:v>Puducherry</c:v>
                </c:pt>
              </c:strCache>
            </c:strRef>
          </c:cat>
          <c:val>
            <c:numRef>
              <c:f>Sheet1!$F$2:$F$24</c:f>
              <c:numCache>
                <c:formatCode>General</c:formatCode>
                <c:ptCount val="23"/>
                <c:pt idx="0">
                  <c:v>23</c:v>
                </c:pt>
                <c:pt idx="1">
                  <c:v>7</c:v>
                </c:pt>
                <c:pt idx="2">
                  <c:v>11</c:v>
                </c:pt>
                <c:pt idx="3">
                  <c:v>12</c:v>
                </c:pt>
                <c:pt idx="4">
                  <c:v>12</c:v>
                </c:pt>
                <c:pt idx="5">
                  <c:v>32</c:v>
                </c:pt>
                <c:pt idx="6">
                  <c:v>23</c:v>
                </c:pt>
                <c:pt idx="7">
                  <c:v>30</c:v>
                </c:pt>
                <c:pt idx="8">
                  <c:v>4</c:v>
                </c:pt>
                <c:pt idx="9">
                  <c:v>20</c:v>
                </c:pt>
                <c:pt idx="10">
                  <c:v>5</c:v>
                </c:pt>
                <c:pt idx="11">
                  <c:v>7</c:v>
                </c:pt>
                <c:pt idx="12">
                  <c:v>12</c:v>
                </c:pt>
                <c:pt idx="13">
                  <c:v>169</c:v>
                </c:pt>
                <c:pt idx="14">
                  <c:v>18</c:v>
                </c:pt>
                <c:pt idx="15">
                  <c:v>2</c:v>
                </c:pt>
                <c:pt idx="16">
                  <c:v>1</c:v>
                </c:pt>
                <c:pt idx="17">
                  <c:v>2</c:v>
                </c:pt>
                <c:pt idx="18">
                  <c:v>40</c:v>
                </c:pt>
                <c:pt idx="19">
                  <c:v>15</c:v>
                </c:pt>
                <c:pt idx="20">
                  <c:v>2</c:v>
                </c:pt>
                <c:pt idx="21">
                  <c:v>1</c:v>
                </c:pt>
                <c:pt idx="22">
                  <c:v>4</c:v>
                </c:pt>
              </c:numCache>
            </c:numRef>
          </c:val>
          <c:extLst>
            <c:ext xmlns:c16="http://schemas.microsoft.com/office/drawing/2014/chart" uri="{C3380CC4-5D6E-409C-BE32-E72D297353CC}">
              <c16:uniqueId val="{00000004-392D-4DBD-9C5F-27ABA7FCBE71}"/>
            </c:ext>
          </c:extLst>
        </c:ser>
        <c:dLbls>
          <c:dLblPos val="ctr"/>
          <c:showLegendKey val="0"/>
          <c:showVal val="1"/>
          <c:showCatName val="0"/>
          <c:showSerName val="0"/>
          <c:showPercent val="0"/>
          <c:showBubbleSize val="0"/>
        </c:dLbls>
        <c:gapWidth val="87"/>
        <c:overlap val="100"/>
        <c:axId val="1261665791"/>
        <c:axId val="1261658591"/>
      </c:barChart>
      <c:catAx>
        <c:axId val="1261665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crossAx val="1261658591"/>
        <c:crosses val="autoZero"/>
        <c:auto val="1"/>
        <c:lblAlgn val="ctr"/>
        <c:lblOffset val="100"/>
        <c:noMultiLvlLbl val="0"/>
      </c:catAx>
      <c:valAx>
        <c:axId val="126165859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crossAx val="1261665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ja-JP"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519443019682916E-2"/>
          <c:y val="7.0309243545204389E-2"/>
          <c:w val="0.88481494292632312"/>
          <c:h val="0.9112093210124547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C0F9-4A44-A9E1-AF385A65F250}"/>
              </c:ext>
            </c:extLst>
          </c:dPt>
          <c:dPt>
            <c:idx val="1"/>
            <c:marker>
              <c:symbol val="none"/>
            </c:marker>
            <c:bubble3D val="0"/>
            <c:extLst>
              <c:ext xmlns:c16="http://schemas.microsoft.com/office/drawing/2014/chart" uri="{C3380CC4-5D6E-409C-BE32-E72D297353CC}">
                <c16:uniqueId val="{00000001-C0F9-4A44-A9E1-AF385A65F250}"/>
              </c:ext>
            </c:extLst>
          </c:dPt>
          <c:dPt>
            <c:idx val="2"/>
            <c:marker>
              <c:symbol val="none"/>
            </c:marker>
            <c:bubble3D val="0"/>
            <c:extLst>
              <c:ext xmlns:c16="http://schemas.microsoft.com/office/drawing/2014/chart" uri="{C3380CC4-5D6E-409C-BE32-E72D297353CC}">
                <c16:uniqueId val="{00000002-C0F9-4A44-A9E1-AF385A65F250}"/>
              </c:ext>
            </c:extLst>
          </c:dPt>
          <c:dPt>
            <c:idx val="3"/>
            <c:marker>
              <c:symbol val="none"/>
            </c:marker>
            <c:bubble3D val="0"/>
            <c:extLst>
              <c:ext xmlns:c16="http://schemas.microsoft.com/office/drawing/2014/chart" uri="{C3380CC4-5D6E-409C-BE32-E72D297353CC}">
                <c16:uniqueId val="{00000003-C0F9-4A44-A9E1-AF385A65F250}"/>
              </c:ext>
            </c:extLst>
          </c:dPt>
          <c:dPt>
            <c:idx val="4"/>
            <c:marker>
              <c:symbol val="none"/>
            </c:marker>
            <c:bubble3D val="0"/>
            <c:extLst>
              <c:ext xmlns:c16="http://schemas.microsoft.com/office/drawing/2014/chart" uri="{C3380CC4-5D6E-409C-BE32-E72D297353CC}">
                <c16:uniqueId val="{00000004-C0F9-4A44-A9E1-AF385A65F250}"/>
              </c:ext>
            </c:extLst>
          </c:dPt>
          <c:dLbls>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0F9-4A44-A9E1-AF385A65F25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5" formatCode="#,##0.0;&quot;-&quot;#,##0.0">
                  <c:v>21.08</c:v>
                </c:pt>
                <c:pt idx="6">
                  <c:v>17.27</c:v>
                </c:pt>
                <c:pt idx="7" formatCode="#,##0.0;&quot;-&quot;#,##0.0">
                  <c:v>23.89</c:v>
                </c:pt>
                <c:pt idx="8" formatCode="#,##0.0;&quot;-&quot;#,##0.0">
                  <c:v>17.3</c:v>
                </c:pt>
              </c:numCache>
            </c:numRef>
          </c:val>
          <c:smooth val="0"/>
          <c:extLst>
            <c:ext xmlns:c16="http://schemas.microsoft.com/office/drawing/2014/chart" uri="{C3380CC4-5D6E-409C-BE32-E72D297353CC}">
              <c16:uniqueId val="{00000008-C0F9-4A44-A9E1-AF385A65F250}"/>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2.9747492217225873E-2"/>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0F9-4A44-A9E1-AF385A65F250}"/>
                </c:ext>
              </c:extLst>
            </c:dLbl>
            <c:dLbl>
              <c:idx val="1"/>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0F9-4A44-A9E1-AF385A65F250}"/>
                </c:ext>
              </c:extLst>
            </c:dLbl>
            <c:dLbl>
              <c:idx val="2"/>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0F9-4A44-A9E1-AF385A65F250}"/>
                </c:ext>
              </c:extLst>
            </c:dLbl>
            <c:dLbl>
              <c:idx val="3"/>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0F9-4A44-A9E1-AF385A65F250}"/>
                </c:ext>
              </c:extLst>
            </c:dLbl>
            <c:dLbl>
              <c:idx val="4"/>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0F9-4A44-A9E1-AF385A65F250}"/>
                </c:ext>
              </c:extLst>
            </c:dLbl>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0F9-4A44-A9E1-AF385A65F250}"/>
                </c:ext>
              </c:extLst>
            </c:dLbl>
            <c:dLbl>
              <c:idx val="6"/>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0F9-4A44-A9E1-AF385A65F250}"/>
                </c:ext>
              </c:extLst>
            </c:dLbl>
            <c:dLbl>
              <c:idx val="8"/>
              <c:layout>
                <c:manualLayout>
                  <c:x val="-9.1317893034085478E-3"/>
                  <c:y val="2.49096054019867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#,##0.0;"-"#,##0.0</c:formatCode>
                <c:ptCount val="9"/>
                <c:pt idx="0">
                  <c:v>6.98</c:v>
                </c:pt>
                <c:pt idx="1">
                  <c:v>7.17</c:v>
                </c:pt>
                <c:pt idx="2">
                  <c:v>7.25</c:v>
                </c:pt>
                <c:pt idx="3">
                  <c:v>7.33</c:v>
                </c:pt>
                <c:pt idx="4">
                  <c:v>7.59</c:v>
                </c:pt>
                <c:pt idx="5">
                  <c:v>7.78</c:v>
                </c:pt>
                <c:pt idx="6">
                  <c:v>6.86</c:v>
                </c:pt>
                <c:pt idx="7">
                  <c:v>9.2799999999999994</c:v>
                </c:pt>
                <c:pt idx="8">
                  <c:v>7.3</c:v>
                </c:pt>
              </c:numCache>
            </c:numRef>
          </c:val>
          <c:smooth val="0"/>
          <c:extLst>
            <c:ext xmlns:c16="http://schemas.microsoft.com/office/drawing/2014/chart" uri="{C3380CC4-5D6E-409C-BE32-E72D297353CC}">
              <c16:uniqueId val="{00000012-C0F9-4A44-A9E1-AF385A65F250}"/>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3-C0F9-4A44-A9E1-AF385A65F250}"/>
              </c:ext>
            </c:extLst>
          </c:dPt>
          <c:dPt>
            <c:idx val="1"/>
            <c:marker>
              <c:symbol val="none"/>
            </c:marker>
            <c:bubble3D val="0"/>
            <c:extLst>
              <c:ext xmlns:c16="http://schemas.microsoft.com/office/drawing/2014/chart" uri="{C3380CC4-5D6E-409C-BE32-E72D297353CC}">
                <c16:uniqueId val="{00000014-C0F9-4A44-A9E1-AF385A65F250}"/>
              </c:ext>
            </c:extLst>
          </c:dPt>
          <c:dPt>
            <c:idx val="2"/>
            <c:marker>
              <c:symbol val="none"/>
            </c:marker>
            <c:bubble3D val="0"/>
            <c:extLst>
              <c:ext xmlns:c16="http://schemas.microsoft.com/office/drawing/2014/chart" uri="{C3380CC4-5D6E-409C-BE32-E72D297353CC}">
                <c16:uniqueId val="{00000015-C0F9-4A44-A9E1-AF385A65F250}"/>
              </c:ext>
            </c:extLst>
          </c:dPt>
          <c:dPt>
            <c:idx val="3"/>
            <c:marker>
              <c:symbol val="none"/>
            </c:marker>
            <c:bubble3D val="0"/>
            <c:extLst>
              <c:ext xmlns:c16="http://schemas.microsoft.com/office/drawing/2014/chart" uri="{C3380CC4-5D6E-409C-BE32-E72D297353CC}">
                <c16:uniqueId val="{00000016-C0F9-4A44-A9E1-AF385A65F250}"/>
              </c:ext>
            </c:extLst>
          </c:dPt>
          <c:dLbls>
            <c:dLbl>
              <c:idx val="4"/>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0F9-4A44-A9E1-AF385A65F250}"/>
                </c:ext>
              </c:extLst>
            </c:dLbl>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0F9-4A44-A9E1-AF385A65F250}"/>
                </c:ext>
              </c:extLst>
            </c:dLbl>
            <c:dLbl>
              <c:idx val="6"/>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C0F9-4A44-A9E1-AF385A65F25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4" formatCode="#,##0.0;&quot;-&quot;#,##0.0">
                  <c:v>5.6</c:v>
                </c:pt>
                <c:pt idx="5" formatCode="#,##0.0;&quot;-&quot;#,##0.0">
                  <c:v>6.79</c:v>
                </c:pt>
                <c:pt idx="6" formatCode="#,##0.0;&quot;-&quot;#,##0.0">
                  <c:v>8.8699999999999992</c:v>
                </c:pt>
                <c:pt idx="7" formatCode="#,##0.0;&quot;-&quot;#,##0.0">
                  <c:v>8.7899999999999991</c:v>
                </c:pt>
                <c:pt idx="8" formatCode="#,##0.0;&quot;-&quot;#,##0.0">
                  <c:v>8.6</c:v>
                </c:pt>
              </c:numCache>
            </c:numRef>
          </c:val>
          <c:smooth val="0"/>
          <c:extLst>
            <c:ext xmlns:c16="http://schemas.microsoft.com/office/drawing/2014/chart" uri="{C3380CC4-5D6E-409C-BE32-E72D297353CC}">
              <c16:uniqueId val="{0000001C-C0F9-4A44-A9E1-AF385A65F250}"/>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D-C0F9-4A44-A9E1-AF385A65F250}"/>
              </c:ext>
            </c:extLst>
          </c:dPt>
          <c:dPt>
            <c:idx val="1"/>
            <c:marker>
              <c:symbol val="none"/>
            </c:marker>
            <c:bubble3D val="0"/>
            <c:extLst>
              <c:ext xmlns:c16="http://schemas.microsoft.com/office/drawing/2014/chart" uri="{C3380CC4-5D6E-409C-BE32-E72D297353CC}">
                <c16:uniqueId val="{0000001E-C0F9-4A44-A9E1-AF385A65F250}"/>
              </c:ext>
            </c:extLst>
          </c:dPt>
          <c:dPt>
            <c:idx val="2"/>
            <c:marker>
              <c:symbol val="none"/>
            </c:marker>
            <c:bubble3D val="0"/>
            <c:extLst>
              <c:ext xmlns:c16="http://schemas.microsoft.com/office/drawing/2014/chart" uri="{C3380CC4-5D6E-409C-BE32-E72D297353CC}">
                <c16:uniqueId val="{0000001F-C0F9-4A44-A9E1-AF385A65F250}"/>
              </c:ext>
            </c:extLst>
          </c:dPt>
          <c:dPt>
            <c:idx val="3"/>
            <c:marker>
              <c:symbol val="none"/>
            </c:marker>
            <c:bubble3D val="0"/>
            <c:extLst>
              <c:ext xmlns:c16="http://schemas.microsoft.com/office/drawing/2014/chart" uri="{C3380CC4-5D6E-409C-BE32-E72D297353CC}">
                <c16:uniqueId val="{00000020-C0F9-4A44-A9E1-AF385A65F250}"/>
              </c:ext>
            </c:extLst>
          </c:dPt>
          <c:dLbls>
            <c:dLbl>
              <c:idx val="4"/>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C0F9-4A44-A9E1-AF385A65F250}"/>
                </c:ext>
              </c:extLst>
            </c:dLbl>
            <c:dLbl>
              <c:idx val="5"/>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C0F9-4A44-A9E1-AF385A65F250}"/>
                </c:ext>
              </c:extLst>
            </c:dLbl>
            <c:dLbl>
              <c:idx val="6"/>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C0F9-4A44-A9E1-AF385A65F250}"/>
                </c:ext>
              </c:extLst>
            </c:dLbl>
            <c:dLbl>
              <c:idx val="7"/>
              <c:layout>
                <c:manualLayout>
                  <c:x val="0"/>
                  <c:y val="-4.339092004821213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C0F9-4A44-A9E1-AF385A65F25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C0F9-4A44-A9E1-AF385A65F250}"/>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4" formatCode="#,##0.0;&quot;-&quot;#,##0.0">
                  <c:v>1.49</c:v>
                </c:pt>
                <c:pt idx="5" formatCode="#,##0.0;&quot;-&quot;#,##0.0">
                  <c:v>1.88</c:v>
                </c:pt>
                <c:pt idx="6" formatCode="#,##0.0;&quot;-&quot;#,##0.0">
                  <c:v>1.61</c:v>
                </c:pt>
                <c:pt idx="7" formatCode="#,##0.0;&quot;-&quot;#,##0.0">
                  <c:v>2.04</c:v>
                </c:pt>
                <c:pt idx="8" formatCode="#,##0.0;&quot;-&quot;#,##0.0">
                  <c:v>1.6</c:v>
                </c:pt>
              </c:numCache>
            </c:numRef>
          </c:val>
          <c:smooth val="0"/>
          <c:extLst>
            <c:ext xmlns:c16="http://schemas.microsoft.com/office/drawing/2014/chart" uri="{C3380CC4-5D6E-409C-BE32-E72D297353CC}">
              <c16:uniqueId val="{00000026-C0F9-4A44-A9E1-AF385A65F250}"/>
            </c:ext>
          </c:extLst>
        </c:ser>
        <c:dLbls>
          <c:showLegendKey val="0"/>
          <c:showVal val="0"/>
          <c:showCatName val="0"/>
          <c:showSerName val="0"/>
          <c:showPercent val="0"/>
          <c:showBubbleSize val="0"/>
        </c:dLbls>
        <c:marker val="1"/>
        <c:smooth val="0"/>
        <c:axId val="2096535072"/>
        <c:axId val="1"/>
      </c:lineChart>
      <c:catAx>
        <c:axId val="209653507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24"/>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096535072"/>
        <c:crosses val="min"/>
        <c:crossBetween val="midCat"/>
        <c:majorUnit val="2"/>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489781536293158E-2"/>
          <c:y val="3.2392026578073087E-2"/>
          <c:w val="0.85940803382663844"/>
          <c:h val="0.94186046511627908"/>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A0E5-4B30-84E6-90DCBEF2E6CF}"/>
              </c:ext>
            </c:extLst>
          </c:dPt>
          <c:dPt>
            <c:idx val="1"/>
            <c:marker>
              <c:symbol val="none"/>
            </c:marker>
            <c:bubble3D val="0"/>
            <c:extLst>
              <c:ext xmlns:c16="http://schemas.microsoft.com/office/drawing/2014/chart" uri="{C3380CC4-5D6E-409C-BE32-E72D297353CC}">
                <c16:uniqueId val="{00000001-A0E5-4B30-84E6-90DCBEF2E6CF}"/>
              </c:ext>
            </c:extLst>
          </c:dPt>
          <c:dPt>
            <c:idx val="2"/>
            <c:marker>
              <c:symbol val="none"/>
            </c:marker>
            <c:bubble3D val="0"/>
            <c:extLst>
              <c:ext xmlns:c16="http://schemas.microsoft.com/office/drawing/2014/chart" uri="{C3380CC4-5D6E-409C-BE32-E72D297353CC}">
                <c16:uniqueId val="{00000002-A0E5-4B30-84E6-90DCBEF2E6CF}"/>
              </c:ext>
            </c:extLst>
          </c:dPt>
          <c:dPt>
            <c:idx val="3"/>
            <c:marker>
              <c:symbol val="none"/>
            </c:marker>
            <c:bubble3D val="0"/>
            <c:extLst>
              <c:ext xmlns:c16="http://schemas.microsoft.com/office/drawing/2014/chart" uri="{C3380CC4-5D6E-409C-BE32-E72D297353CC}">
                <c16:uniqueId val="{00000003-A0E5-4B30-84E6-90DCBEF2E6CF}"/>
              </c:ext>
            </c:extLst>
          </c:dPt>
          <c:dPt>
            <c:idx val="4"/>
            <c:marker>
              <c:symbol val="none"/>
            </c:marker>
            <c:bubble3D val="0"/>
            <c:extLst>
              <c:ext xmlns:c16="http://schemas.microsoft.com/office/drawing/2014/chart" uri="{C3380CC4-5D6E-409C-BE32-E72D297353CC}">
                <c16:uniqueId val="{00000004-A0E5-4B30-84E6-90DCBEF2E6CF}"/>
              </c:ext>
            </c:extLst>
          </c:dPt>
          <c:dLbls>
            <c:numFmt formatCode="#,##0.0_);[Red]\(#,##0.0\)" sourceLinked="0"/>
            <c:spPr>
              <a:noFill/>
              <a:ln>
                <a:noFill/>
              </a:ln>
              <a:effectLst/>
            </c:spPr>
            <c:txPr>
              <a:bodyPr wrap="square" lIns="38100" tIns="19050" rIns="38100" bIns="19050" anchor="ctr">
                <a:spAutoFit/>
              </a:bodyPr>
              <a:lstStyle/>
              <a:p>
                <a:pPr>
                  <a:defRPr lang="ja-JP"/>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Sheet1!$A$1:$I$1</c:f>
              <c:numCache>
                <c:formatCode>General</c:formatCode>
                <c:ptCount val="9"/>
                <c:pt idx="5" formatCode="#,##0.0;&quot;-&quot;#,##0.0">
                  <c:v>282.18150000000003</c:v>
                </c:pt>
                <c:pt idx="6">
                  <c:v>233.5970402959704</c:v>
                </c:pt>
                <c:pt idx="7" formatCode="#,##0.0;&quot;-&quot;#,##0.0">
                  <c:v>326.29804039192163</c:v>
                </c:pt>
                <c:pt idx="8" formatCode="#,##0.0;&quot;-&quot;#,##0.0">
                  <c:v>241.3</c:v>
                </c:pt>
              </c:numCache>
            </c:numRef>
          </c:val>
          <c:smooth val="0"/>
          <c:extLst>
            <c:ext xmlns:c16="http://schemas.microsoft.com/office/drawing/2014/chart" uri="{C3380CC4-5D6E-409C-BE32-E72D297353CC}">
              <c16:uniqueId val="{00000008-A0E5-4B30-84E6-90DCBEF2E6CF}"/>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3.8054968287526428E-2"/>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0E5-4B30-84E6-90DCBEF2E6CF}"/>
                </c:ext>
              </c:extLst>
            </c:dLbl>
            <c:dLbl>
              <c:idx val="1"/>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0E5-4B30-84E6-90DCBEF2E6CF}"/>
                </c:ext>
              </c:extLst>
            </c:dLbl>
            <c:dLbl>
              <c:idx val="2"/>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0E5-4B30-84E6-90DCBEF2E6CF}"/>
                </c:ext>
              </c:extLst>
            </c:dLbl>
            <c:dLbl>
              <c:idx val="3"/>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0E5-4B30-84E6-90DCBEF2E6CF}"/>
                </c:ext>
              </c:extLst>
            </c:dLbl>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A0E5-4B30-84E6-90DCBEF2E6CF}"/>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A0E5-4B30-84E6-90DCBEF2E6CF}"/>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A0E5-4B30-84E6-90DCBEF2E6CF}"/>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A0E5-4B30-84E6-90DCBEF2E6CF}"/>
                </c:ext>
              </c:extLst>
            </c:dLbl>
            <c:dLbl>
              <c:idx val="8"/>
              <c:layout>
                <c:manualLayout>
                  <c:x val="-1.3810324449402575E-3"/>
                  <c:y val="3.90365448504983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0E5-4B30-84E6-90DCBEF2E6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#,##0.0;"-"#,##0.0</c:formatCode>
                <c:ptCount val="9"/>
                <c:pt idx="0">
                  <c:v>88.381200000000007</c:v>
                </c:pt>
                <c:pt idx="1">
                  <c:v>91.821117888211177</c:v>
                </c:pt>
                <c:pt idx="2">
                  <c:v>93.867326534693063</c:v>
                </c:pt>
                <c:pt idx="3">
                  <c:v>95.994501649505153</c:v>
                </c:pt>
                <c:pt idx="4">
                  <c:v>100.48790483806478</c:v>
                </c:pt>
                <c:pt idx="5">
                  <c:v>104.08745627186407</c:v>
                </c:pt>
                <c:pt idx="6">
                  <c:v>92.68908654807116</c:v>
                </c:pt>
                <c:pt idx="7">
                  <c:v>126.72849005696013</c:v>
                </c:pt>
                <c:pt idx="8">
                  <c:v>101.5</c:v>
                </c:pt>
              </c:numCache>
            </c:numRef>
          </c:val>
          <c:smooth val="0"/>
          <c:extLst>
            <c:ext xmlns:c16="http://schemas.microsoft.com/office/drawing/2014/chart" uri="{C3380CC4-5D6E-409C-BE32-E72D297353CC}">
              <c16:uniqueId val="{00000012-A0E5-4B30-84E6-90DCBEF2E6CF}"/>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3-A0E5-4B30-84E6-90DCBEF2E6CF}"/>
              </c:ext>
            </c:extLst>
          </c:dPt>
          <c:dPt>
            <c:idx val="1"/>
            <c:marker>
              <c:symbol val="none"/>
            </c:marker>
            <c:bubble3D val="0"/>
            <c:extLst>
              <c:ext xmlns:c16="http://schemas.microsoft.com/office/drawing/2014/chart" uri="{C3380CC4-5D6E-409C-BE32-E72D297353CC}">
                <c16:uniqueId val="{00000014-A0E5-4B30-84E6-90DCBEF2E6CF}"/>
              </c:ext>
            </c:extLst>
          </c:dPt>
          <c:dPt>
            <c:idx val="2"/>
            <c:marker>
              <c:symbol val="none"/>
            </c:marker>
            <c:bubble3D val="0"/>
            <c:extLst>
              <c:ext xmlns:c16="http://schemas.microsoft.com/office/drawing/2014/chart" uri="{C3380CC4-5D6E-409C-BE32-E72D297353CC}">
                <c16:uniqueId val="{00000015-A0E5-4B30-84E6-90DCBEF2E6CF}"/>
              </c:ext>
            </c:extLst>
          </c:dPt>
          <c:dPt>
            <c:idx val="3"/>
            <c:marker>
              <c:symbol val="none"/>
            </c:marker>
            <c:bubble3D val="0"/>
            <c:extLst>
              <c:ext xmlns:c16="http://schemas.microsoft.com/office/drawing/2014/chart" uri="{C3380CC4-5D6E-409C-BE32-E72D297353CC}">
                <c16:uniqueId val="{00000016-A0E5-4B30-84E6-90DCBEF2E6CF}"/>
              </c:ext>
            </c:extLst>
          </c:dPt>
          <c:dLbls>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A0E5-4B30-84E6-90DCBEF2E6CF}"/>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A0E5-4B30-84E6-90DCBEF2E6CF}"/>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A0E5-4B30-84E6-90DCBEF2E6CF}"/>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A0E5-4B30-84E6-90DCBEF2E6CF}"/>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A0E5-4B30-84E6-90DCBEF2E6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4" formatCode="#,##0.0;&quot;-&quot;#,##0.0">
                  <c:v>74.132560231930427</c:v>
                </c:pt>
                <c:pt idx="5" formatCode="#,##0.0;&quot;-&quot;#,##0.0">
                  <c:v>90.815973610555773</c:v>
                </c:pt>
                <c:pt idx="6" formatCode="#,##0.0;&quot;-&quot;#,##0.0">
                  <c:v>119.89185407296351</c:v>
                </c:pt>
                <c:pt idx="7" formatCode="#,##0.0;&quot;-&quot;#,##0.0">
                  <c:v>120.00939436338197</c:v>
                </c:pt>
                <c:pt idx="8" formatCode="#,##0.0;&quot;-&quot;#,##0.0">
                  <c:v>120.1</c:v>
                </c:pt>
              </c:numCache>
            </c:numRef>
          </c:val>
          <c:smooth val="0"/>
          <c:extLst>
            <c:ext xmlns:c16="http://schemas.microsoft.com/office/drawing/2014/chart" uri="{C3380CC4-5D6E-409C-BE32-E72D297353CC}">
              <c16:uniqueId val="{0000001C-A0E5-4B30-84E6-90DCBEF2E6CF}"/>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0"/>
            <c:marker>
              <c:symbol val="none"/>
            </c:marker>
            <c:bubble3D val="0"/>
            <c:extLst>
              <c:ext xmlns:c16="http://schemas.microsoft.com/office/drawing/2014/chart" uri="{C3380CC4-5D6E-409C-BE32-E72D297353CC}">
                <c16:uniqueId val="{0000001D-A0E5-4B30-84E6-90DCBEF2E6CF}"/>
              </c:ext>
            </c:extLst>
          </c:dPt>
          <c:dPt>
            <c:idx val="1"/>
            <c:marker>
              <c:symbol val="none"/>
            </c:marker>
            <c:bubble3D val="0"/>
            <c:extLst>
              <c:ext xmlns:c16="http://schemas.microsoft.com/office/drawing/2014/chart" uri="{C3380CC4-5D6E-409C-BE32-E72D297353CC}">
                <c16:uniqueId val="{0000001E-A0E5-4B30-84E6-90DCBEF2E6CF}"/>
              </c:ext>
            </c:extLst>
          </c:dPt>
          <c:dPt>
            <c:idx val="2"/>
            <c:marker>
              <c:symbol val="none"/>
            </c:marker>
            <c:bubble3D val="0"/>
            <c:extLst>
              <c:ext xmlns:c16="http://schemas.microsoft.com/office/drawing/2014/chart" uri="{C3380CC4-5D6E-409C-BE32-E72D297353CC}">
                <c16:uniqueId val="{0000001F-A0E5-4B30-84E6-90DCBEF2E6CF}"/>
              </c:ext>
            </c:extLst>
          </c:dPt>
          <c:dPt>
            <c:idx val="3"/>
            <c:marker>
              <c:symbol val="none"/>
            </c:marker>
            <c:bubble3D val="0"/>
            <c:extLst>
              <c:ext xmlns:c16="http://schemas.microsoft.com/office/drawing/2014/chart" uri="{C3380CC4-5D6E-409C-BE32-E72D297353CC}">
                <c16:uniqueId val="{00000020-A0E5-4B30-84E6-90DCBEF2E6CF}"/>
              </c:ext>
            </c:extLst>
          </c:dPt>
          <c:dLbls>
            <c:dLbl>
              <c:idx val="4"/>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A0E5-4B30-84E6-90DCBEF2E6CF}"/>
                </c:ext>
              </c:extLst>
            </c:dLbl>
            <c:dLbl>
              <c:idx val="5"/>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A0E5-4B30-84E6-90DCBEF2E6CF}"/>
                </c:ext>
              </c:extLst>
            </c:dLbl>
            <c:dLbl>
              <c:idx val="6"/>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A0E5-4B30-84E6-90DCBEF2E6CF}"/>
                </c:ext>
              </c:extLst>
            </c:dLbl>
            <c:dLbl>
              <c:idx val="7"/>
              <c:layout>
                <c:manualLayout>
                  <c:x val="0"/>
                  <c:y val="-4.4850498338870434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A0E5-4B30-84E6-90DCBEF2E6CF}"/>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0E5-4B30-84E6-90DCBEF2E6CF}"/>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4" formatCode="#,##0.0;&quot;-&quot;#,##0.0">
                  <c:v>19.773399999999999</c:v>
                </c:pt>
                <c:pt idx="5" formatCode="#,##0.0;&quot;-&quot;#,##0.0">
                  <c:v>25.118188181181882</c:v>
                </c:pt>
                <c:pt idx="6" formatCode="#,##0.0;&quot;-&quot;#,##0.0">
                  <c:v>21.785742851429713</c:v>
                </c:pt>
                <c:pt idx="7" formatCode="#,##0.0;&quot;-&quot;#,##0.0">
                  <c:v>27.843646905928221</c:v>
                </c:pt>
                <c:pt idx="8" formatCode="#,##0.0;&quot;-&quot;#,##0.0">
                  <c:v>22.3</c:v>
                </c:pt>
              </c:numCache>
            </c:numRef>
          </c:val>
          <c:smooth val="0"/>
          <c:extLst>
            <c:ext xmlns:c16="http://schemas.microsoft.com/office/drawing/2014/chart" uri="{C3380CC4-5D6E-409C-BE32-E72D297353CC}">
              <c16:uniqueId val="{00000026-A0E5-4B30-84E6-90DCBEF2E6CF}"/>
            </c:ext>
          </c:extLst>
        </c:ser>
        <c:dLbls>
          <c:showLegendKey val="0"/>
          <c:showVal val="0"/>
          <c:showCatName val="0"/>
          <c:showSerName val="0"/>
          <c:showPercent val="0"/>
          <c:showBubbleSize val="0"/>
        </c:dLbls>
        <c:marker val="1"/>
        <c:smooth val="0"/>
        <c:axId val="2125757232"/>
        <c:axId val="1"/>
      </c:lineChart>
      <c:catAx>
        <c:axId val="212575723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4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25757232"/>
        <c:crosses val="min"/>
        <c:crossBetween val="midCat"/>
        <c:majorUnit val="20"/>
      </c:valAx>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3.805708562844266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E7-4A6B-AC1D-E38F3E3CCD9B}"/>
                </c:ext>
              </c:extLst>
            </c:dLbl>
            <c:dLbl>
              <c:idx val="1"/>
              <c:layout>
                <c:manualLayout>
                  <c:x val="0"/>
                  <c:y val="-4.006009013520280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E7-4A6B-AC1D-E38F3E3CCD9B}"/>
                </c:ext>
              </c:extLst>
            </c:dLbl>
            <c:dLbl>
              <c:idx val="2"/>
              <c:layout>
                <c:manualLayout>
                  <c:x val="0"/>
                  <c:y val="-4.006009013520280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E7-4A6B-AC1D-E38F3E3CCD9B}"/>
                </c:ext>
              </c:extLst>
            </c:dLbl>
            <c:dLbl>
              <c:idx val="3"/>
              <c:layout>
                <c:manualLayout>
                  <c:x val="0"/>
                  <c:y val="-4.4566850275413121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E7-4A6B-AC1D-E38F3E3CCD9B}"/>
                </c:ext>
              </c:extLst>
            </c:dLbl>
            <c:dLbl>
              <c:idx val="4"/>
              <c:layout>
                <c:manualLayout>
                  <c:x val="0"/>
                  <c:y val="-4.8072108162243367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E7-4A6B-AC1D-E38F3E3CCD9B}"/>
                </c:ext>
              </c:extLst>
            </c:dLbl>
            <c:dLbl>
              <c:idx val="5"/>
              <c:layout>
                <c:manualLayout>
                  <c:x val="0"/>
                  <c:y val="-5.157736604907361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E7-4A6B-AC1D-E38F3E3CCD9B}"/>
                </c:ext>
              </c:extLst>
            </c:dLbl>
            <c:dLbl>
              <c:idx val="6"/>
              <c:layout>
                <c:manualLayout>
                  <c:x val="0"/>
                  <c:y val="-5.7085628442663995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E7-4A6B-AC1D-E38F3E3CCD9B}"/>
                </c:ext>
              </c:extLst>
            </c:dLbl>
            <c:dLbl>
              <c:idx val="7"/>
              <c:layout>
                <c:manualLayout>
                  <c:x val="0"/>
                  <c:y val="-6.8602904356534808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E7-4A6B-AC1D-E38F3E3CCD9B}"/>
                </c:ext>
              </c:extLst>
            </c:dLbl>
            <c:dLbl>
              <c:idx val="8"/>
              <c:layout>
                <c:manualLayout>
                  <c:x val="0"/>
                  <c:y val="-7.8117175763645463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E7-4A6B-AC1D-E38F3E3CCD9B}"/>
                </c:ext>
              </c:extLst>
            </c:dLbl>
            <c:dLbl>
              <c:idx val="9"/>
              <c:layout>
                <c:manualLayout>
                  <c:x val="0"/>
                  <c:y val="-8.5628442663995996E-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E7-4A6B-AC1D-E38F3E3CCD9B}"/>
                </c:ext>
              </c:extLst>
            </c:dLbl>
            <c:dLbl>
              <c:idx val="10"/>
              <c:layout>
                <c:manualLayout>
                  <c:x val="3.2275416890801506E-3"/>
                  <c:y val="-0.10415623435152729"/>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E7-4A6B-AC1D-E38F3E3CCD9B}"/>
                </c:ext>
              </c:extLst>
            </c:dLbl>
            <c:dLbl>
              <c:idx val="11"/>
              <c:layout>
                <c:manualLayout>
                  <c:x val="6.4550833781603012E-3"/>
                  <c:y val="-0.1171757636454682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DE7-4A6B-AC1D-E38F3E3CCD9B}"/>
                </c:ext>
              </c:extLst>
            </c:dLbl>
            <c:dLbl>
              <c:idx val="12"/>
              <c:layout>
                <c:manualLayout>
                  <c:x val="8.7860857091626322E-3"/>
                  <c:y val="-0.130195292939409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DE7-4A6B-AC1D-E38F3E3CCD9B}"/>
                </c:ext>
              </c:extLst>
            </c:dLbl>
            <c:dLbl>
              <c:idx val="13"/>
              <c:layout>
                <c:manualLayout>
                  <c:x val="9.8619329388560158E-3"/>
                  <c:y val="-0.14371557336004007"/>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DE7-4A6B-AC1D-E38F3E3CCD9B}"/>
                </c:ext>
              </c:extLst>
            </c:dLbl>
            <c:dLbl>
              <c:idx val="14"/>
              <c:layout>
                <c:manualLayout>
                  <c:x val="0"/>
                  <c:y val="-0.1847771657486229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DE7-4A6B-AC1D-E38F3E3CCD9B}"/>
                </c:ext>
              </c:extLst>
            </c:dLbl>
            <c:dLbl>
              <c:idx val="15"/>
              <c:layout>
                <c:manualLayout>
                  <c:x val="3.2275416890801506E-3"/>
                  <c:y val="-0.1872809213820731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DE7-4A6B-AC1D-E38F3E3CCD9B}"/>
                </c:ext>
              </c:extLst>
            </c:dLbl>
            <c:dLbl>
              <c:idx val="16"/>
              <c:layout>
                <c:manualLayout>
                  <c:x val="0"/>
                  <c:y val="-0.22433650475713571"/>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DE7-4A6B-AC1D-E38F3E3CCD9B}"/>
                </c:ext>
              </c:extLst>
            </c:dLbl>
            <c:dLbl>
              <c:idx val="17"/>
              <c:layout>
                <c:manualLayout>
                  <c:x val="0"/>
                  <c:y val="-0.2653980971457186"/>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DE7-4A6B-AC1D-E38F3E3CCD9B}"/>
                </c:ext>
              </c:extLst>
            </c:dLbl>
            <c:dLbl>
              <c:idx val="18"/>
              <c:layout>
                <c:manualLayout>
                  <c:x val="0"/>
                  <c:y val="-0.31397095643465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DE7-4A6B-AC1D-E38F3E3CCD9B}"/>
                </c:ext>
              </c:extLst>
            </c:dLbl>
            <c:dLbl>
              <c:idx val="19"/>
              <c:layout>
                <c:manualLayout>
                  <c:x val="0"/>
                  <c:y val="-0.35052578868302453"/>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DE7-4A6B-AC1D-E38F3E3CCD9B}"/>
                </c:ext>
              </c:extLst>
            </c:dLbl>
            <c:dLbl>
              <c:idx val="20"/>
              <c:layout>
                <c:manualLayout>
                  <c:x val="0"/>
                  <c:y val="-0.39659489233850775"/>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DE7-4A6B-AC1D-E38F3E3CCD9B}"/>
                </c:ext>
              </c:extLst>
            </c:dLbl>
            <c:dLbl>
              <c:idx val="21"/>
              <c:layout>
                <c:manualLayout>
                  <c:x val="0"/>
                  <c:y val="-0.48773159739609412"/>
                </c:manualLayout>
              </c:layout>
              <c:numFmt formatCode="#,##0;&quot;-&quot;#,##0" sourceLinked="0"/>
              <c:spPr>
                <a:noFill/>
                <a:ln>
                  <a:noFill/>
                </a:ln>
              </c:spPr>
              <c:txPr>
                <a:bodyPr wrap="none"/>
                <a:lstStyle/>
                <a:p>
                  <a:pPr>
                    <a:defRPr kumimoji="1" lang="ja-JP" sz="12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DE7-4A6B-AC1D-E38F3E3CCD9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#,##0;"-"#,##0</c:formatCode>
                <c:ptCount val="22"/>
                <c:pt idx="0">
                  <c:v>123.89189999999999</c:v>
                </c:pt>
                <c:pt idx="1">
                  <c:v>142.96150000000003</c:v>
                </c:pt>
                <c:pt idx="2">
                  <c:v>144.6700577</c:v>
                </c:pt>
                <c:pt idx="3">
                  <c:v>193.13959345769999</c:v>
                </c:pt>
                <c:pt idx="4">
                  <c:v>245.47669653919999</c:v>
                </c:pt>
                <c:pt idx="5">
                  <c:v>322.013748139521</c:v>
                </c:pt>
                <c:pt idx="6">
                  <c:v>444.33682729999998</c:v>
                </c:pt>
                <c:pt idx="7">
                  <c:v>709.02309400000001</c:v>
                </c:pt>
                <c:pt idx="8">
                  <c:v>917.14228938464396</c:v>
                </c:pt>
                <c:pt idx="9">
                  <c:v>1095.11513105773</c:v>
                </c:pt>
                <c:pt idx="10">
                  <c:v>1503.00437498</c:v>
                </c:pt>
                <c:pt idx="11">
                  <c:v>1794.4292009999999</c:v>
                </c:pt>
                <c:pt idx="12">
                  <c:v>2077.8955764991101</c:v>
                </c:pt>
                <c:pt idx="13">
                  <c:v>2381.4981079999998</c:v>
                </c:pt>
                <c:pt idx="14">
                  <c:v>2740.8546000000001</c:v>
                </c:pt>
                <c:pt idx="15">
                  <c:v>3373.7428439999999</c:v>
                </c:pt>
                <c:pt idx="16">
                  <c:v>4198.45630325</c:v>
                </c:pt>
                <c:pt idx="17">
                  <c:v>5121.4989375568803</c:v>
                </c:pt>
                <c:pt idx="18">
                  <c:v>6211.6015897799498</c:v>
                </c:pt>
                <c:pt idx="19">
                  <c:v>7026.2876975068402</c:v>
                </c:pt>
                <c:pt idx="20">
                  <c:v>8061.6915578467697</c:v>
                </c:pt>
                <c:pt idx="21">
                  <c:v>10102.841086037701</c:v>
                </c:pt>
              </c:numCache>
            </c:numRef>
          </c:val>
          <c:extLst>
            <c:ext xmlns:c16="http://schemas.microsoft.com/office/drawing/2014/chart" uri="{C3380CC4-5D6E-409C-BE32-E72D297353CC}">
              <c16:uniqueId val="{00000016-5DE7-4A6B-AC1D-E38F3E3CCD9B}"/>
            </c:ext>
          </c:extLst>
        </c:ser>
        <c:dLbls>
          <c:showLegendKey val="0"/>
          <c:showVal val="0"/>
          <c:showCatName val="0"/>
          <c:showSerName val="0"/>
          <c:showPercent val="0"/>
          <c:showBubbleSize val="0"/>
        </c:dLbls>
        <c:gapWidth val="80"/>
        <c:overlap val="100"/>
        <c:axId val="1137744960"/>
        <c:axId val="1"/>
      </c:barChart>
      <c:catAx>
        <c:axId val="113774496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10102.841086037701"/>
          <c:min val="0"/>
        </c:scaling>
        <c:delete val="1"/>
        <c:axPos val="l"/>
        <c:numFmt formatCode="#,##0;&quot;-&quot;#,##0" sourceLinked="1"/>
        <c:majorTickMark val="out"/>
        <c:minorTickMark val="none"/>
        <c:tickLblPos val="nextTo"/>
        <c:crossAx val="1137744960"/>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513546300040437E-2"/>
          <c:y val="2.4436090225563908E-2"/>
          <c:w val="0.97897290739991916"/>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Sheet1!$A$1:$U$1</c:f>
              <c:numCache>
                <c:formatCode>#,##0</c:formatCode>
                <c:ptCount val="21"/>
                <c:pt idx="0">
                  <c:v>31499</c:v>
                </c:pt>
                <c:pt idx="1">
                  <c:v>34923</c:v>
                </c:pt>
                <c:pt idx="2">
                  <c:v>36096</c:v>
                </c:pt>
                <c:pt idx="3">
                  <c:v>36834</c:v>
                </c:pt>
                <c:pt idx="4">
                  <c:v>39219</c:v>
                </c:pt>
                <c:pt idx="5">
                  <c:v>41060</c:v>
                </c:pt>
                <c:pt idx="6">
                  <c:v>43013</c:v>
                </c:pt>
                <c:pt idx="7">
                  <c:v>45706</c:v>
                </c:pt>
                <c:pt idx="8">
                  <c:v>47445</c:v>
                </c:pt>
                <c:pt idx="9">
                  <c:v>51040</c:v>
                </c:pt>
                <c:pt idx="10">
                  <c:v>52833</c:v>
                </c:pt>
                <c:pt idx="11">
                  <c:v>55896</c:v>
                </c:pt>
                <c:pt idx="12">
                  <c:v>60454</c:v>
                </c:pt>
                <c:pt idx="13">
                  <c:v>72429</c:v>
                </c:pt>
                <c:pt idx="14">
                  <c:v>75102</c:v>
                </c:pt>
                <c:pt idx="15">
                  <c:v>80571</c:v>
                </c:pt>
                <c:pt idx="16">
                  <c:v>85007</c:v>
                </c:pt>
                <c:pt idx="17">
                  <c:v>76060</c:v>
                </c:pt>
                <c:pt idx="18">
                  <c:v>78832</c:v>
                </c:pt>
                <c:pt idx="19">
                  <c:v>84212</c:v>
                </c:pt>
                <c:pt idx="20">
                  <c:v>79076</c:v>
                </c:pt>
              </c:numCache>
            </c:numRef>
          </c:val>
          <c:extLst>
            <c:ext xmlns:c16="http://schemas.microsoft.com/office/drawing/2014/chart" uri="{C3380CC4-5D6E-409C-BE32-E72D297353CC}">
              <c16:uniqueId val="{00000000-5FE0-4A99-A419-13E4F0B79F40}"/>
            </c:ext>
          </c:extLst>
        </c:ser>
        <c:dLbls>
          <c:showLegendKey val="0"/>
          <c:showVal val="0"/>
          <c:showCatName val="0"/>
          <c:showSerName val="0"/>
          <c:showPercent val="0"/>
          <c:showBubbleSize val="0"/>
        </c:dLbls>
        <c:gapWidth val="60"/>
        <c:overlap val="100"/>
        <c:axId val="862128112"/>
        <c:axId val="1"/>
      </c:barChart>
      <c:catAx>
        <c:axId val="86212811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90000"/>
          <c:min val="0"/>
        </c:scaling>
        <c:delete val="0"/>
        <c:axPos val="l"/>
        <c:majorGridlines>
          <c:spPr>
            <a:ln>
              <a:noFill/>
            </a:ln>
          </c:spPr>
        </c:majorGridlines>
        <c:numFmt formatCode="#,##0" sourceLinked="1"/>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862128112"/>
        <c:crosses val="min"/>
        <c:crossBetween val="between"/>
        <c:majorUnit val="10000"/>
      </c:valAx>
    </c:plotArea>
    <c:plotVisOnly val="0"/>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2029</c:v>
                </c:pt>
              </c:numCache>
            </c:numRef>
          </c:cat>
          <c:val>
            <c:numRef>
              <c:f>Sheet1!$B$2:$B$3</c:f>
              <c:numCache>
                <c:formatCode>General</c:formatCode>
                <c:ptCount val="2"/>
                <c:pt idx="0">
                  <c:v>153.5</c:v>
                </c:pt>
                <c:pt idx="1">
                  <c:v>205.1</c:v>
                </c:pt>
              </c:numCache>
            </c:numRef>
          </c:val>
          <c:extLst>
            <c:ext xmlns:c16="http://schemas.microsoft.com/office/drawing/2014/chart" uri="{C3380CC4-5D6E-409C-BE32-E72D297353CC}">
              <c16:uniqueId val="{00000000-AC9A-435C-8E23-0F07266182B7}"/>
            </c:ext>
          </c:extLst>
        </c:ser>
        <c:dLbls>
          <c:showLegendKey val="0"/>
          <c:showVal val="0"/>
          <c:showCatName val="0"/>
          <c:showSerName val="0"/>
          <c:showPercent val="0"/>
          <c:showBubbleSize val="0"/>
        </c:dLbls>
        <c:gapWidth val="219"/>
        <c:overlap val="-27"/>
        <c:axId val="464045439"/>
        <c:axId val="217265168"/>
      </c:barChart>
      <c:catAx>
        <c:axId val="46404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050" b="0" i="0" u="none" strike="noStrike" kern="1200" baseline="0">
                <a:solidFill>
                  <a:schemeClr val="tx1">
                    <a:lumMod val="65000"/>
                    <a:lumOff val="35000"/>
                  </a:schemeClr>
                </a:solidFill>
                <a:latin typeface="+mn-lt"/>
                <a:ea typeface="+mn-ea"/>
                <a:cs typeface="+mn-cs"/>
              </a:defRPr>
            </a:pPr>
            <a:endParaRPr lang="ja-JP"/>
          </a:p>
        </c:txPr>
        <c:crossAx val="217265168"/>
        <c:crosses val="autoZero"/>
        <c:auto val="1"/>
        <c:lblAlgn val="ctr"/>
        <c:lblOffset val="100"/>
        <c:noMultiLvlLbl val="0"/>
      </c:catAx>
      <c:valAx>
        <c:axId val="217265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464045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1200" b="0" i="0" u="none" strike="noStrike" kern="1200" spc="0" baseline="0">
                <a:solidFill>
                  <a:schemeClr val="tx1"/>
                </a:solidFill>
                <a:latin typeface="ＭＳ Ｐゴシック" panose="020B0600070205080204" pitchFamily="50" charset="-128"/>
                <a:ea typeface="ＭＳ Ｐゴシック" panose="020B0600070205080204" pitchFamily="50" charset="-128"/>
                <a:cs typeface="+mn-cs"/>
              </a:defRPr>
            </a:pPr>
            <a:r>
              <a:rPr lang="en-US" sz="1200" dirty="0" err="1">
                <a:solidFill>
                  <a:schemeClr val="tx1"/>
                </a:solidFill>
              </a:rPr>
              <a:t>市場</a:t>
            </a:r>
            <a:r>
              <a:rPr lang="ja-JP" sz="1200" dirty="0">
                <a:solidFill>
                  <a:schemeClr val="tx1"/>
                </a:solidFill>
              </a:rPr>
              <a:t>収益</a:t>
            </a:r>
            <a:r>
              <a:rPr lang="en-US" sz="1200" dirty="0">
                <a:solidFill>
                  <a:schemeClr val="tx1"/>
                </a:solidFill>
              </a:rPr>
              <a:t>（</a:t>
            </a:r>
            <a:r>
              <a:rPr lang="en-US" sz="1200" dirty="0" err="1">
                <a:solidFill>
                  <a:schemeClr val="tx1"/>
                </a:solidFill>
              </a:rPr>
              <a:t>億US</a:t>
            </a:r>
            <a:r>
              <a:rPr lang="en-US" sz="1200" dirty="0">
                <a:solidFill>
                  <a:schemeClr val="tx1"/>
                </a:solidFill>
              </a:rPr>
              <a:t>$）</a:t>
            </a:r>
            <a:endParaRPr lang="ja-JP" sz="1200" dirty="0">
              <a:solidFill>
                <a:schemeClr val="tx1"/>
              </a:solidFill>
            </a:endParaRPr>
          </a:p>
        </c:rich>
      </c:tx>
      <c:layout>
        <c:manualLayout>
          <c:xMode val="edge"/>
          <c:yMode val="edge"/>
          <c:x val="0.42524489897125356"/>
          <c:y val="7.5225139831403817E-2"/>
        </c:manualLayout>
      </c:layout>
      <c:overlay val="0"/>
      <c:spPr>
        <a:noFill/>
        <a:ln>
          <a:noFill/>
        </a:ln>
        <a:effectLst/>
      </c:spPr>
      <c:txPr>
        <a:bodyPr rot="0" spcFirstLastPara="1" vertOverflow="ellipsis" vert="horz" wrap="square" anchor="ctr" anchorCtr="1"/>
        <a:lstStyle/>
        <a:p>
          <a:pPr>
            <a:defRPr lang="ja-JP" sz="1200" b="0" i="0" u="none" strike="noStrike" kern="1200" spc="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title>
    <c:autoTitleDeleted val="0"/>
    <c:plotArea>
      <c:layout>
        <c:manualLayout>
          <c:layoutTarget val="inner"/>
          <c:xMode val="edge"/>
          <c:yMode val="edge"/>
          <c:x val="0.33383259038036622"/>
          <c:y val="0.11908106853915951"/>
          <c:w val="0.64658375715631766"/>
          <c:h val="0.8127004507743163"/>
        </c:manualLayout>
      </c:layout>
      <c:barChart>
        <c:barDir val="bar"/>
        <c:grouping val="clustered"/>
        <c:varyColors val="0"/>
        <c:ser>
          <c:idx val="0"/>
          <c:order val="0"/>
          <c:tx>
            <c:strRef>
              <c:f>Sheet1!$B$1</c:f>
              <c:strCache>
                <c:ptCount val="1"/>
                <c:pt idx="0">
                  <c:v>2028</c:v>
                </c:pt>
              </c:strCache>
            </c:strRef>
          </c:tx>
          <c:spPr>
            <a:solidFill>
              <a:schemeClr val="accent6">
                <a:lumMod val="75000"/>
              </a:schemeClr>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5-42FE-40FB-87AB-87FF698D3C19}"/>
              </c:ext>
            </c:extLst>
          </c:dPt>
          <c:dPt>
            <c:idx val="1"/>
            <c:invertIfNegative val="0"/>
            <c:bubble3D val="0"/>
            <c:spPr>
              <a:solidFill>
                <a:schemeClr val="accent6">
                  <a:lumMod val="75000"/>
                </a:schemeClr>
              </a:solidFill>
              <a:ln>
                <a:noFill/>
              </a:ln>
              <a:effectLst/>
            </c:spPr>
            <c:extLst>
              <c:ext xmlns:c16="http://schemas.microsoft.com/office/drawing/2014/chart" uri="{C3380CC4-5D6E-409C-BE32-E72D297353CC}">
                <c16:uniqueId val="{00000004-42FE-40FB-87AB-87FF698D3C19}"/>
              </c:ext>
            </c:extLst>
          </c:dPt>
          <c:dLbls>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透析機器分野　　　　　　　</c:v>
                </c:pt>
                <c:pt idx="1">
                  <c:v>患者モニタリング機器分野　　　　　　　</c:v>
                </c:pt>
                <c:pt idx="2">
                  <c:v>体外診断（IVD)用機器分野　　　　　　　</c:v>
                </c:pt>
                <c:pt idx="3">
                  <c:v>眼科機器分野　　　　　　　</c:v>
                </c:pt>
                <c:pt idx="4">
                  <c:v>内視鏡デバイス分野　　　　　　　</c:v>
                </c:pt>
                <c:pt idx="5">
                  <c:v>心臓病学機器分野　　　　　　　</c:v>
                </c:pt>
                <c:pt idx="6">
                  <c:v>画像診断装置分野　　　　　　　</c:v>
                </c:pt>
              </c:strCache>
            </c:strRef>
          </c:cat>
          <c:val>
            <c:numRef>
              <c:f>Sheet1!$B$2:$B$8</c:f>
              <c:numCache>
                <c:formatCode>General</c:formatCode>
                <c:ptCount val="7"/>
                <c:pt idx="0">
                  <c:v>4.37</c:v>
                </c:pt>
                <c:pt idx="1">
                  <c:v>3.7</c:v>
                </c:pt>
                <c:pt idx="2">
                  <c:v>2.2400000000000002</c:v>
                </c:pt>
                <c:pt idx="3">
                  <c:v>0.74</c:v>
                </c:pt>
                <c:pt idx="4">
                  <c:v>1.81</c:v>
                </c:pt>
                <c:pt idx="5">
                  <c:v>1.46</c:v>
                </c:pt>
                <c:pt idx="6">
                  <c:v>0.92</c:v>
                </c:pt>
              </c:numCache>
            </c:numRef>
          </c:val>
          <c:extLst>
            <c:ext xmlns:c16="http://schemas.microsoft.com/office/drawing/2014/chart" uri="{C3380CC4-5D6E-409C-BE32-E72D297353CC}">
              <c16:uniqueId val="{00000000-9295-4309-9324-538701CAB58E}"/>
            </c:ext>
          </c:extLst>
        </c:ser>
        <c:ser>
          <c:idx val="1"/>
          <c:order val="1"/>
          <c:tx>
            <c:strRef>
              <c:f>Sheet1!$C$1</c:f>
              <c:strCache>
                <c:ptCount val="1"/>
                <c:pt idx="0">
                  <c:v>2023</c:v>
                </c:pt>
              </c:strCache>
            </c:strRef>
          </c:tx>
          <c:spPr>
            <a:solidFill>
              <a:schemeClr val="accent3"/>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42FE-40FB-87AB-87FF698D3C1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2-42FE-40FB-87AB-87FF698D3C19}"/>
              </c:ext>
            </c:extLst>
          </c:dPt>
          <c:dLbls>
            <c:spPr>
              <a:noFill/>
              <a:ln>
                <a:noFill/>
              </a:ln>
              <a:effectLst/>
            </c:spPr>
            <c:txPr>
              <a:bodyPr rot="0" spcFirstLastPara="1" vertOverflow="ellipsis" vert="horz" wrap="square" anchor="ctr" anchorCtr="1"/>
              <a:lstStyle/>
              <a:p>
                <a:pPr>
                  <a:defRPr lang="ja-JP" sz="1197"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透析機器分野　　　　　　　</c:v>
                </c:pt>
                <c:pt idx="1">
                  <c:v>患者モニタリング機器分野　　　　　　　</c:v>
                </c:pt>
                <c:pt idx="2">
                  <c:v>体外診断（IVD)用機器分野　　　　　　　</c:v>
                </c:pt>
                <c:pt idx="3">
                  <c:v>眼科機器分野　　　　　　　</c:v>
                </c:pt>
                <c:pt idx="4">
                  <c:v>内視鏡デバイス分野　　　　　　　</c:v>
                </c:pt>
                <c:pt idx="5">
                  <c:v>心臓病学機器分野　　　　　　　</c:v>
                </c:pt>
                <c:pt idx="6">
                  <c:v>画像診断装置分野　　　　　　　</c:v>
                </c:pt>
              </c:strCache>
            </c:strRef>
          </c:cat>
          <c:val>
            <c:numRef>
              <c:f>Sheet1!$C$2:$C$8</c:f>
              <c:numCache>
                <c:formatCode>General</c:formatCode>
                <c:ptCount val="7"/>
                <c:pt idx="0">
                  <c:v>2.11</c:v>
                </c:pt>
                <c:pt idx="1">
                  <c:v>1.6</c:v>
                </c:pt>
                <c:pt idx="2">
                  <c:v>1.84</c:v>
                </c:pt>
                <c:pt idx="3">
                  <c:v>0.49</c:v>
                </c:pt>
                <c:pt idx="4">
                  <c:v>1.29</c:v>
                </c:pt>
                <c:pt idx="5">
                  <c:v>0.88</c:v>
                </c:pt>
                <c:pt idx="6">
                  <c:v>0.65</c:v>
                </c:pt>
              </c:numCache>
            </c:numRef>
          </c:val>
          <c:extLst>
            <c:ext xmlns:c16="http://schemas.microsoft.com/office/drawing/2014/chart" uri="{C3380CC4-5D6E-409C-BE32-E72D297353CC}">
              <c16:uniqueId val="{00000001-9295-4309-9324-538701CAB58E}"/>
            </c:ext>
          </c:extLst>
        </c:ser>
        <c:dLbls>
          <c:dLblPos val="outEnd"/>
          <c:showLegendKey val="0"/>
          <c:showVal val="1"/>
          <c:showCatName val="0"/>
          <c:showSerName val="0"/>
          <c:showPercent val="0"/>
          <c:showBubbleSize val="0"/>
        </c:dLbls>
        <c:gapWidth val="150"/>
        <c:axId val="88144032"/>
        <c:axId val="88146528"/>
      </c:barChart>
      <c:catAx>
        <c:axId val="8814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88146528"/>
        <c:crosses val="autoZero"/>
        <c:auto val="1"/>
        <c:lblAlgn val="ctr"/>
        <c:lblOffset val="100"/>
        <c:noMultiLvlLbl val="0"/>
      </c:catAx>
      <c:valAx>
        <c:axId val="881465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crossAx val="88144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ＭＳ Ｐゴシック" panose="020B0600070205080204" pitchFamily="50" charset="-128"/>
          <a:ea typeface="ＭＳ Ｐゴシック" panose="020B060007020508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8008298755187"/>
          <c:y val="8.1481481481481488E-2"/>
          <c:w val="0.82780082987551862"/>
          <c:h val="0.85185185185185186"/>
        </c:manualLayout>
      </c:layout>
      <c:lineChart>
        <c:grouping val="standard"/>
        <c:varyColors val="0"/>
        <c:ser>
          <c:idx val="0"/>
          <c:order val="0"/>
          <c:tx>
            <c:strRef>
              <c:f>Sheet1!$A$2</c:f>
              <c:strCache>
                <c:ptCount val="1"/>
              </c:strCache>
            </c:strRef>
          </c:tx>
          <c:spPr>
            <a:ln w="12700">
              <a:solidFill>
                <a:srgbClr val="80CCE8"/>
              </a:solidFill>
              <a:prstDash val="solid"/>
            </a:ln>
          </c:spPr>
          <c:marker>
            <c:symbol val="circle"/>
            <c:size val="5"/>
            <c:spPr>
              <a:solidFill>
                <a:srgbClr val="80CCE8"/>
              </a:solidFill>
              <a:ln>
                <a:solidFill>
                  <a:srgbClr val="80CCE8"/>
                </a:solidFill>
                <a:prstDash val="solid"/>
              </a:ln>
            </c:spPr>
          </c:marker>
          <c:dLbls>
            <c:dLbl>
              <c:idx val="0"/>
              <c:layout>
                <c:manualLayout>
                  <c:x val="-2.2861861692869231E-2"/>
                  <c:y val="4.1494079767345121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31-4997-8774-F29326286844}"/>
                </c:ext>
              </c:extLst>
            </c:dLbl>
            <c:dLbl>
              <c:idx val="1"/>
              <c:layout>
                <c:manualLayout>
                  <c:x val="-3.3700220967331246E-2"/>
                  <c:y val="2.8502775469694819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531-4997-8774-F29326286844}"/>
                </c:ext>
              </c:extLst>
            </c:dLbl>
            <c:dLbl>
              <c:idx val="2"/>
              <c:layout>
                <c:manualLayout>
                  <c:x val="-4.8015566695498668E-2"/>
                  <c:y val="3.3065108454251257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31-4997-8774-F29326286844}"/>
                </c:ext>
              </c:extLst>
            </c:dLbl>
            <c:dLbl>
              <c:idx val="3"/>
              <c:layout>
                <c:manualLayout>
                  <c:x val="-4.7808090846902573E-2"/>
                  <c:y val="3.1259190657906277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531-4997-8774-F29326286844}"/>
                </c:ext>
              </c:extLst>
            </c:dLbl>
            <c:dLbl>
              <c:idx val="4"/>
              <c:layout>
                <c:manualLayout>
                  <c:x val="-4.7600614998306423E-2"/>
                  <c:y val="3.1318925125790598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31-4997-8774-F29326286844}"/>
                </c:ext>
              </c:extLst>
            </c:dLbl>
            <c:dLbl>
              <c:idx val="5"/>
              <c:layout>
                <c:manualLayout>
                  <c:x val="-4.7393139149710439E-2"/>
                  <c:y val="3.0766607297645243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531-4997-8774-F29326286844}"/>
                </c:ext>
              </c:extLst>
            </c:dLbl>
            <c:dLbl>
              <c:idx val="6"/>
              <c:layout>
                <c:manualLayout>
                  <c:x val="-4.926035209779478E-2"/>
                  <c:y val="3.1917914313704387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31-4997-8774-F29326286844}"/>
                </c:ext>
              </c:extLst>
            </c:dLbl>
            <c:dLbl>
              <c:idx val="7"/>
              <c:layout>
                <c:manualLayout>
                  <c:x val="-5.3202253842559721E-2"/>
                  <c:y val="4.4334422620238345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31-4997-8774-F29326286844}"/>
                </c:ext>
              </c:extLst>
            </c:dLbl>
            <c:dLbl>
              <c:idx val="8"/>
              <c:layout>
                <c:manualLayout>
                  <c:x val="-4.8845400400602701E-2"/>
                  <c:y val="3.2706903604199589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31-4997-8774-F29326286844}"/>
                </c:ext>
              </c:extLst>
            </c:dLbl>
            <c:dLbl>
              <c:idx val="9"/>
              <c:layout>
                <c:manualLayout>
                  <c:x val="-4.8637924552006551E-2"/>
                  <c:y val="3.1245447947601312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531-4997-8774-F29326286844}"/>
                </c:ext>
              </c:extLst>
            </c:dLbl>
            <c:dLbl>
              <c:idx val="10"/>
              <c:layout>
                <c:manualLayout>
                  <c:x val="-2.0872690693869433E-3"/>
                  <c:y val="-4.6631205537347342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31-4997-8774-F29326286844}"/>
                </c:ext>
              </c:extLst>
            </c:dLbl>
            <c:spPr>
              <a:noFill/>
              <a:ln w="25399">
                <a:noFill/>
              </a:ln>
            </c:spPr>
            <c:txPr>
              <a:bodyPr wrap="square" lIns="38100" tIns="19050" rIns="38100" bIns="19050" anchor="ctr">
                <a:spAutoFit/>
              </a:bodyPr>
              <a:lstStyle/>
              <a:p>
                <a:pPr>
                  <a:defRPr lang="ja-JP" sz="110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numCache>
            </c:numRef>
          </c:cat>
          <c:val>
            <c:numRef>
              <c:f>Sheet1!$B$2:$L$2</c:f>
              <c:numCache>
                <c:formatCode>#,##0.0;\-#,##0.0</c:formatCode>
                <c:ptCount val="11"/>
                <c:pt idx="0">
                  <c:v>27.667000000003146</c:v>
                </c:pt>
                <c:pt idx="1">
                  <c:v>29.235000000003325</c:v>
                </c:pt>
                <c:pt idx="2">
                  <c:v>30.930000000003517</c:v>
                </c:pt>
                <c:pt idx="3">
                  <c:v>32.747000000003723</c:v>
                </c:pt>
                <c:pt idx="4">
                  <c:v>34.783000000003959</c:v>
                </c:pt>
                <c:pt idx="5">
                  <c:v>37.037000000004213</c:v>
                </c:pt>
                <c:pt idx="6">
                  <c:v>39.49100000000449</c:v>
                </c:pt>
                <c:pt idx="7">
                  <c:v>42.108000000004786</c:v>
                </c:pt>
                <c:pt idx="8">
                  <c:v>44.801000000005097</c:v>
                </c:pt>
                <c:pt idx="9">
                  <c:v>47.528000000005399</c:v>
                </c:pt>
                <c:pt idx="10">
                  <c:v>50.270000000005716</c:v>
                </c:pt>
              </c:numCache>
            </c:numRef>
          </c:val>
          <c:smooth val="0"/>
          <c:extLst>
            <c:ext xmlns:c16="http://schemas.microsoft.com/office/drawing/2014/chart" uri="{C3380CC4-5D6E-409C-BE32-E72D297353CC}">
              <c16:uniqueId val="{0000000B-3531-4997-8774-F29326286844}"/>
            </c:ext>
          </c:extLst>
        </c:ser>
        <c:ser>
          <c:idx val="1"/>
          <c:order val="1"/>
          <c:tx>
            <c:strRef>
              <c:f>Sheet1!$A$3</c:f>
              <c:strCache>
                <c:ptCount val="1"/>
              </c:strCache>
            </c:strRef>
          </c:tx>
          <c:spPr>
            <a:ln w="12700">
              <a:solidFill>
                <a:srgbClr val="1F497D"/>
              </a:solidFill>
              <a:prstDash val="solid"/>
            </a:ln>
          </c:spPr>
          <c:marker>
            <c:symbol val="square"/>
            <c:size val="5"/>
            <c:spPr>
              <a:solidFill>
                <a:srgbClr val="1F497D"/>
              </a:solidFill>
              <a:ln>
                <a:solidFill>
                  <a:srgbClr val="1F497D"/>
                </a:solidFill>
                <a:prstDash val="solid"/>
              </a:ln>
            </c:spPr>
          </c:marker>
          <c:dLbls>
            <c:dLbl>
              <c:idx val="0"/>
              <c:layout>
                <c:manualLayout>
                  <c:x val="-1.7321654401869186E-2"/>
                  <c:y val="-5.6234420440382217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531-4997-8774-F29326286844}"/>
                </c:ext>
              </c:extLst>
            </c:dLbl>
            <c:dLbl>
              <c:idx val="1"/>
              <c:layout>
                <c:manualLayout>
                  <c:x val="-3.3700220967331246E-2"/>
                  <c:y val="-3.9945558094446776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531-4997-8774-F29326286844}"/>
                </c:ext>
              </c:extLst>
            </c:dLbl>
            <c:dLbl>
              <c:idx val="2"/>
              <c:layout>
                <c:manualLayout>
                  <c:x val="-4.8015566695498668E-2"/>
                  <c:y val="-4.4507891079003159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531-4997-8774-F29326286844}"/>
                </c:ext>
              </c:extLst>
            </c:dLbl>
            <c:dLbl>
              <c:idx val="3"/>
              <c:layout>
                <c:manualLayout>
                  <c:x val="-4.7808090846902573E-2"/>
                  <c:y val="-4.7640244887596384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531-4997-8774-F29326286844}"/>
                </c:ext>
              </c:extLst>
            </c:dLbl>
            <c:dLbl>
              <c:idx val="4"/>
              <c:layout>
                <c:manualLayout>
                  <c:x val="-4.7600614998306423E-2"/>
                  <c:y val="-4.7699979355480648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531-4997-8774-F29326286844}"/>
                </c:ext>
              </c:extLst>
            </c:dLbl>
            <c:dLbl>
              <c:idx val="5"/>
              <c:layout>
                <c:manualLayout>
                  <c:x val="-4.7393139149710439E-2"/>
                  <c:y val="-4.7147661527335349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531-4997-8774-F29326286844}"/>
                </c:ext>
              </c:extLst>
            </c:dLbl>
            <c:dLbl>
              <c:idx val="6"/>
              <c:layout>
                <c:manualLayout>
                  <c:x val="-4.926035209779478E-2"/>
                  <c:y val="-4.8298968543394549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531-4997-8774-F29326286844}"/>
                </c:ext>
              </c:extLst>
            </c:dLbl>
            <c:dLbl>
              <c:idx val="7"/>
              <c:layout>
                <c:manualLayout>
                  <c:x val="-4.905287624919874E-2"/>
                  <c:y val="-4.8369797837582773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531-4997-8774-F29326286844}"/>
                </c:ext>
              </c:extLst>
            </c:dLbl>
            <c:dLbl>
              <c:idx val="8"/>
              <c:layout>
                <c:manualLayout>
                  <c:x val="-4.8845400400602701E-2"/>
                  <c:y val="-4.4149686228951601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531-4997-8774-F29326286844}"/>
                </c:ext>
              </c:extLst>
            </c:dLbl>
            <c:dLbl>
              <c:idx val="9"/>
              <c:layout>
                <c:manualLayout>
                  <c:x val="-4.8637924552006551E-2"/>
                  <c:y val="-4.7626502177291585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31-4997-8774-F29326286844}"/>
                </c:ext>
              </c:extLst>
            </c:dLbl>
            <c:dLbl>
              <c:idx val="10"/>
              <c:layout>
                <c:manualLayout>
                  <c:x val="-2.0872690693869433E-3"/>
                  <c:y val="3.025015130765718E-2"/>
                </c:manualLayout>
              </c:layout>
              <c:spPr>
                <a:noFill/>
                <a:ln w="25399">
                  <a:noFill/>
                </a:ln>
              </c:spPr>
              <c:txPr>
                <a:bodyPr/>
                <a:lstStyle/>
                <a:p>
                  <a:pPr>
                    <a:defRPr lang="ja-JP" sz="1100" b="0" i="0" u="none" strike="noStrike" baseline="0">
                      <a:solidFill>
                        <a:schemeClr val="tx1"/>
                      </a:solidFill>
                      <a:latin typeface="Arial"/>
                      <a:ea typeface="Arial"/>
                      <a:cs typeface="Aria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531-4997-8774-F29326286844}"/>
                </c:ext>
              </c:extLst>
            </c:dLbl>
            <c:spPr>
              <a:noFill/>
              <a:ln w="25399">
                <a:noFill/>
              </a:ln>
            </c:spPr>
            <c:txPr>
              <a:bodyPr wrap="square" lIns="38100" tIns="19050" rIns="38100" bIns="19050" anchor="ctr">
                <a:spAutoFit/>
              </a:bodyPr>
              <a:lstStyle/>
              <a:p>
                <a:pPr>
                  <a:defRPr lang="ja-JP" sz="1100" b="0" i="0" u="none" strike="noStrike" baseline="0">
                    <a:solidFill>
                      <a:schemeClr val="tx1"/>
                    </a:solidFill>
                    <a:latin typeface="Arial"/>
                    <a:ea typeface="Arial"/>
                    <a:cs typeface="Arial"/>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Sheet1!$B$1:$L$1</c:f>
              <c:numCache>
                <c:formatCode>General</c:formatCode>
                <c:ptCount val="11"/>
              </c:numCache>
            </c:numRef>
          </c:cat>
          <c:val>
            <c:numRef>
              <c:f>Sheet1!$B$3:$L$3</c:f>
              <c:numCache>
                <c:formatCode>#,##0.0;\-#,##0.0</c:formatCode>
                <c:ptCount val="11"/>
                <c:pt idx="0">
                  <c:v>72.333000000008226</c:v>
                </c:pt>
                <c:pt idx="1">
                  <c:v>70.765000000008044</c:v>
                </c:pt>
                <c:pt idx="2">
                  <c:v>69.070000000007852</c:v>
                </c:pt>
                <c:pt idx="3">
                  <c:v>67.253000000007646</c:v>
                </c:pt>
                <c:pt idx="4">
                  <c:v>65.217000000007417</c:v>
                </c:pt>
                <c:pt idx="5">
                  <c:v>62.963000000007156</c:v>
                </c:pt>
                <c:pt idx="6">
                  <c:v>60.509000000006878</c:v>
                </c:pt>
                <c:pt idx="7">
                  <c:v>57.892000000006583</c:v>
                </c:pt>
                <c:pt idx="8">
                  <c:v>55.199000000006272</c:v>
                </c:pt>
                <c:pt idx="9">
                  <c:v>52.47200000000597</c:v>
                </c:pt>
                <c:pt idx="10">
                  <c:v>49.730000000005653</c:v>
                </c:pt>
              </c:numCache>
            </c:numRef>
          </c:val>
          <c:smooth val="0"/>
          <c:extLst>
            <c:ext xmlns:c16="http://schemas.microsoft.com/office/drawing/2014/chart" uri="{C3380CC4-5D6E-409C-BE32-E72D297353CC}">
              <c16:uniqueId val="{00000017-3531-4997-8774-F29326286844}"/>
            </c:ext>
          </c:extLst>
        </c:ser>
        <c:dLbls>
          <c:showLegendKey val="0"/>
          <c:showVal val="0"/>
          <c:showCatName val="0"/>
          <c:showSerName val="0"/>
          <c:showPercent val="0"/>
          <c:showBubbleSize val="0"/>
        </c:dLbls>
        <c:marker val="1"/>
        <c:smooth val="0"/>
        <c:axId val="120074831"/>
        <c:axId val="1"/>
      </c:lineChart>
      <c:catAx>
        <c:axId val="120074831"/>
        <c:scaling>
          <c:orientation val="minMax"/>
        </c:scaling>
        <c:delete val="0"/>
        <c:axPos val="b"/>
        <c:numFmt formatCode="General" sourceLinked="1"/>
        <c:majorTickMark val="out"/>
        <c:minorTickMark val="none"/>
        <c:tickLblPos val="none"/>
        <c:spPr>
          <a:ln w="12700">
            <a:solidFill>
              <a:srgbClr val="7F7F7F"/>
            </a:solidFill>
            <a:prstDash val="solid"/>
          </a:ln>
        </c:spPr>
        <c:txPr>
          <a:bodyPr/>
          <a:lstStyle/>
          <a:p>
            <a:pPr>
              <a:defRPr lang="ja-JP"/>
            </a:pPr>
            <a:endParaRPr lang="en-US"/>
          </a:p>
        </c:txPr>
        <c:crossAx val="1"/>
        <c:crossesAt val="0"/>
        <c:auto val="1"/>
        <c:lblAlgn val="ctr"/>
        <c:lblOffset val="100"/>
        <c:tickLblSkip val="1"/>
        <c:tickMarkSkip val="1"/>
        <c:noMultiLvlLbl val="0"/>
      </c:catAx>
      <c:valAx>
        <c:axId val="1"/>
        <c:scaling>
          <c:orientation val="minMax"/>
          <c:max val="100"/>
          <c:min val="0"/>
        </c:scaling>
        <c:delete val="0"/>
        <c:axPos val="l"/>
        <c:numFmt formatCode="#,##0.0;\-#,##0.0" sourceLinked="0"/>
        <c:majorTickMark val="out"/>
        <c:minorTickMark val="none"/>
        <c:tickLblPos val="nextTo"/>
        <c:spPr>
          <a:ln w="12700">
            <a:solidFill>
              <a:srgbClr val="7F7F7F"/>
            </a:solidFill>
            <a:prstDash val="solid"/>
          </a:ln>
        </c:spPr>
        <c:txPr>
          <a:bodyPr rot="0" vert="horz"/>
          <a:lstStyle/>
          <a:p>
            <a:pPr>
              <a:defRPr lang="ja-JP" sz="1000" b="0" i="0" u="none" strike="noStrike" baseline="0">
                <a:solidFill>
                  <a:schemeClr val="tx1"/>
                </a:solidFill>
                <a:latin typeface="Arial"/>
                <a:ea typeface="Arial"/>
                <a:cs typeface="Arial"/>
              </a:defRPr>
            </a:pPr>
            <a:endParaRPr lang="ja-JP"/>
          </a:p>
        </c:txPr>
        <c:crossAx val="120074831"/>
        <c:crosses val="autoZero"/>
        <c:crossBetween val="midCat"/>
        <c:majorUnit val="20"/>
      </c:valAx>
      <c:spPr>
        <a:noFill/>
        <a:ln w="25399">
          <a:noFill/>
        </a:ln>
      </c:spPr>
    </c:plotArea>
    <c:plotVisOnly val="1"/>
    <c:dispBlanksAs val="gap"/>
    <c:showDLblsOverMax val="0"/>
  </c:chart>
  <c:spPr>
    <a:noFill/>
    <a:ln>
      <a:noFill/>
    </a:ln>
  </c:spPr>
  <c:txPr>
    <a:bodyPr/>
    <a:lstStyle/>
    <a:p>
      <a:pPr>
        <a:defRPr sz="1200" b="0" i="0" u="none" strike="noStrike" baseline="0">
          <a:solidFill>
            <a:schemeClr val="tx1"/>
          </a:solidFill>
          <a:latin typeface="Calibri"/>
          <a:ea typeface="Calibri"/>
          <a:cs typeface="Calibri"/>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3425618999819376"/>
          <c:w val="0.9695699486482664"/>
          <c:h val="0.39064901723225814"/>
        </c:manualLayout>
      </c:layout>
      <c:barChart>
        <c:barDir val="col"/>
        <c:grouping val="clustered"/>
        <c:varyColors val="0"/>
        <c:ser>
          <c:idx val="0"/>
          <c:order val="0"/>
          <c:tx>
            <c:strRef>
              <c:f>Sheet1!$B$1</c:f>
              <c:strCache>
                <c:ptCount val="1"/>
                <c:pt idx="0">
                  <c:v>シリーズ1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700" b="1" i="0" u="none" strike="noStrike" kern="1200" baseline="0">
                    <a:solidFill>
                      <a:schemeClr val="accent6">
                        <a:lumMod val="50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2030</c:v>
                </c:pt>
                <c:pt idx="1">
                  <c:v>2040</c:v>
                </c:pt>
                <c:pt idx="2">
                  <c:v>2050</c:v>
                </c:pt>
              </c:numCache>
            </c:numRef>
          </c:cat>
          <c:val>
            <c:numRef>
              <c:f>Sheet1!$B$2:$B$4</c:f>
              <c:numCache>
                <c:formatCode>General</c:formatCode>
                <c:ptCount val="3"/>
                <c:pt idx="0">
                  <c:v>31.89</c:v>
                </c:pt>
                <c:pt idx="1">
                  <c:v>40.01</c:v>
                </c:pt>
                <c:pt idx="2">
                  <c:v>48.14</c:v>
                </c:pt>
              </c:numCache>
            </c:numRef>
          </c:val>
          <c:extLst>
            <c:ext xmlns:c16="http://schemas.microsoft.com/office/drawing/2014/chart" uri="{C3380CC4-5D6E-409C-BE32-E72D297353CC}">
              <c16:uniqueId val="{00000000-C123-43A8-A544-2BE44E4E305F}"/>
            </c:ext>
          </c:extLst>
        </c:ser>
        <c:dLbls>
          <c:dLblPos val="outEnd"/>
          <c:showLegendKey val="0"/>
          <c:showVal val="1"/>
          <c:showCatName val="0"/>
          <c:showSerName val="0"/>
          <c:showPercent val="0"/>
          <c:showBubbleSize val="0"/>
        </c:dLbls>
        <c:gapWidth val="119"/>
        <c:overlap val="43"/>
        <c:axId val="1058623407"/>
        <c:axId val="1058621327"/>
      </c:barChart>
      <c:catAx>
        <c:axId val="1058623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800" b="1" i="0" u="none" strike="noStrike" kern="1200" baseline="0">
                <a:solidFill>
                  <a:schemeClr val="tx1">
                    <a:lumMod val="65000"/>
                    <a:lumOff val="35000"/>
                  </a:schemeClr>
                </a:solidFill>
                <a:latin typeface="+mn-lt"/>
                <a:ea typeface="+mn-ea"/>
                <a:cs typeface="+mn-cs"/>
              </a:defRPr>
            </a:pPr>
            <a:endParaRPr lang="ja-JP"/>
          </a:p>
        </c:txPr>
        <c:crossAx val="1058621327"/>
        <c:crosses val="autoZero"/>
        <c:auto val="1"/>
        <c:lblAlgn val="ctr"/>
        <c:lblOffset val="100"/>
        <c:noMultiLvlLbl val="0"/>
      </c:catAx>
      <c:valAx>
        <c:axId val="1058621327"/>
        <c:scaling>
          <c:orientation val="minMax"/>
          <c:min val="1.2"/>
        </c:scaling>
        <c:delete val="1"/>
        <c:axPos val="l"/>
        <c:numFmt formatCode="General" sourceLinked="1"/>
        <c:majorTickMark val="none"/>
        <c:minorTickMark val="none"/>
        <c:tickLblPos val="nextTo"/>
        <c:crossAx val="105862340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911392405063293E-2"/>
          <c:y val="3.303684879288437E-2"/>
          <c:w val="0.930379746835443"/>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1-608C-483F-8AAB-F1138550D7B5}"/>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3-608C-483F-8AAB-F1138550D7B5}"/>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5-608C-483F-8AAB-F1138550D7B5}"/>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7-608C-483F-8AAB-F1138550D7B5}"/>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9-608C-483F-8AAB-F1138550D7B5}"/>
              </c:ext>
            </c:extLst>
          </c:dPt>
          <c:dPt>
            <c:idx val="5"/>
            <c:bubble3D val="0"/>
            <c:spPr>
              <a:solidFill>
                <a:schemeClr val="accent4"/>
              </a:solidFill>
              <a:ln w="9525" algn="ctr">
                <a:solidFill>
                  <a:srgbClr val="808080"/>
                </a:solidFill>
                <a:prstDash val="solid"/>
              </a:ln>
            </c:spPr>
            <c:extLst>
              <c:ext xmlns:c16="http://schemas.microsoft.com/office/drawing/2014/chart" uri="{C3380CC4-5D6E-409C-BE32-E72D297353CC}">
                <c16:uniqueId val="{0000000B-608C-483F-8AAB-F1138550D7B5}"/>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D-608C-483F-8AAB-F1138550D7B5}"/>
              </c:ext>
            </c:extLst>
          </c:dPt>
          <c:dLbls>
            <c:dLbl>
              <c:idx val="0"/>
              <c:layout>
                <c:manualLayout>
                  <c:x val="0.10253164556962026"/>
                  <c:y val="-0.13595933926302414"/>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8C-483F-8AAB-F1138550D7B5}"/>
                </c:ext>
              </c:extLst>
            </c:dLbl>
            <c:dLbl>
              <c:idx val="1"/>
              <c:layout>
                <c:manualLayout>
                  <c:x val="0.16898734177215191"/>
                  <c:y val="2.2871664548919948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8C-483F-8AAB-F1138550D7B5}"/>
                </c:ext>
              </c:extLst>
            </c:dLbl>
            <c:dLbl>
              <c:idx val="2"/>
              <c:layout>
                <c:manualLayout>
                  <c:x val="0.10189873417721519"/>
                  <c:y val="0.1365946632782719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8C-483F-8AAB-F1138550D7B5}"/>
                </c:ext>
              </c:extLst>
            </c:dLbl>
            <c:dLbl>
              <c:idx val="3"/>
              <c:layout>
                <c:manualLayout>
                  <c:x val="-4.4303797468354432E-3"/>
                  <c:y val="0.19313850063532401"/>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08C-483F-8AAB-F1138550D7B5}"/>
                </c:ext>
              </c:extLst>
            </c:dLbl>
            <c:dLbl>
              <c:idx val="4"/>
              <c:layout>
                <c:manualLayout>
                  <c:x val="-9.3670886075949367E-2"/>
                  <c:y val="0.15501905972045743"/>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08C-483F-8AAB-F1138550D7B5}"/>
                </c:ext>
              </c:extLst>
            </c:dLbl>
            <c:dLbl>
              <c:idx val="5"/>
              <c:layout>
                <c:manualLayout>
                  <c:x val="-0.14493670886075949"/>
                  <c:y val="0.10419313850063533"/>
                </c:manualLayout>
              </c:layout>
              <c:numFmt formatCode="#,##0&quot;%&quot;;&quot;-&quot;#,##0&quot;%&quot;" sourceLinked="0"/>
              <c:spPr>
                <a:noFill/>
                <a:ln>
                  <a:noFill/>
                </a:ln>
              </c:spPr>
              <c:txPr>
                <a:bodyPr wrap="none"/>
                <a:lstStyle/>
                <a:p>
                  <a:pPr>
                    <a:defRPr kumimoji="1" lang="ja-JP" sz="1000" kern="1200">
                      <a:solidFill>
                        <a:schemeClr val="bg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08C-483F-8AAB-F1138550D7B5}"/>
                </c:ext>
              </c:extLst>
            </c:dLbl>
            <c:dLbl>
              <c:idx val="6"/>
              <c:layout>
                <c:manualLayout>
                  <c:x val="-0.14113924050632912"/>
                  <c:y val="-8.8945362134688691E-2"/>
                </c:manualLayout>
              </c:layout>
              <c:numFmt formatCode="#,##0&quot;%&quot;;&quot;-&quot;#,##0&quot;%&quot;"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08C-483F-8AAB-F1138550D7B5}"/>
                </c:ext>
              </c:extLst>
            </c:dLbl>
            <c:spPr>
              <a:noFill/>
              <a:ln>
                <a:noFill/>
              </a:ln>
              <a:effectLst/>
            </c:spPr>
            <c:txPr>
              <a:bodyPr wrap="square" lIns="38100" tIns="19050" rIns="38100" bIns="19050" anchor="ctr">
                <a:spAutoFit/>
              </a:bodyPr>
              <a:lstStyle/>
              <a:p>
                <a:pPr>
                  <a:defRPr lang="ja-JP"/>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val>
            <c:numRef>
              <c:f>Sheet1!$A$1:$A$7</c:f>
              <c:numCache>
                <c:formatCode>#,##0"%";"-"#,##0"%"</c:formatCode>
                <c:ptCount val="7"/>
                <c:pt idx="0">
                  <c:v>18.572199999999999</c:v>
                </c:pt>
                <c:pt idx="1">
                  <c:v>17.849</c:v>
                </c:pt>
                <c:pt idx="2">
                  <c:v>9.8290000000000006</c:v>
                </c:pt>
                <c:pt idx="3">
                  <c:v>7.8220000000000001</c:v>
                </c:pt>
                <c:pt idx="4">
                  <c:v>6.7884000000000002</c:v>
                </c:pt>
                <c:pt idx="5">
                  <c:v>4.6940999999999997</c:v>
                </c:pt>
                <c:pt idx="6">
                  <c:v>33</c:v>
                </c:pt>
              </c:numCache>
            </c:numRef>
          </c:val>
          <c:extLst>
            <c:ext xmlns:c16="http://schemas.microsoft.com/office/drawing/2014/chart" uri="{C3380CC4-5D6E-409C-BE32-E72D297353CC}">
              <c16:uniqueId val="{0000000E-608C-483F-8AAB-F1138550D7B5}"/>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輸出</c:v>
                </c:pt>
              </c:strCache>
            </c:strRef>
          </c:tx>
          <c:spPr>
            <a:solidFill>
              <a:srgbClr val="80CCE8"/>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0.00</c:formatCode>
                <c:ptCount val="7"/>
                <c:pt idx="0">
                  <c:v>9.9</c:v>
                </c:pt>
                <c:pt idx="1">
                  <c:v>12.3</c:v>
                </c:pt>
                <c:pt idx="2">
                  <c:v>14.1</c:v>
                </c:pt>
                <c:pt idx="3">
                  <c:v>13.7</c:v>
                </c:pt>
                <c:pt idx="4">
                  <c:v>16.3</c:v>
                </c:pt>
                <c:pt idx="5">
                  <c:v>18.5</c:v>
                </c:pt>
                <c:pt idx="6" formatCode="General">
                  <c:v>34</c:v>
                </c:pt>
              </c:numCache>
            </c:numRef>
          </c:val>
          <c:extLst>
            <c:ext xmlns:c16="http://schemas.microsoft.com/office/drawing/2014/chart" uri="{C3380CC4-5D6E-409C-BE32-E72D297353CC}">
              <c16:uniqueId val="{00000000-AA60-49B9-A0EB-83036D06DBC7}"/>
            </c:ext>
          </c:extLst>
        </c:ser>
        <c:ser>
          <c:idx val="1"/>
          <c:order val="1"/>
          <c:tx>
            <c:strRef>
              <c:f>Sheet1!$C$1</c:f>
              <c:strCache>
                <c:ptCount val="1"/>
                <c:pt idx="0">
                  <c:v>輸入</c:v>
                </c:pt>
              </c:strCache>
            </c:strRef>
          </c:tx>
          <c:spPr>
            <a:solidFill>
              <a:srgbClr val="C0E6F4"/>
            </a:solidFill>
            <a:ln>
              <a:noFill/>
            </a:ln>
            <a:effectLst/>
          </c:spPr>
          <c:invertIfNegative val="0"/>
          <c:dLbls>
            <c:dLbl>
              <c:idx val="0"/>
              <c:tx>
                <c:rich>
                  <a:bodyPr/>
                  <a:lstStyle/>
                  <a:p>
                    <a:fld id="{EBF4FFBB-F327-4951-B2B2-B4E34C3D823C}"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A60-49B9-A0EB-83036D06DBC7}"/>
                </c:ext>
              </c:extLst>
            </c:dLbl>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Sheet1!$C$2:$C$8</c:f>
              <c:numCache>
                <c:formatCode>0.00</c:formatCode>
                <c:ptCount val="7"/>
                <c:pt idx="0">
                  <c:v>28</c:v>
                </c:pt>
                <c:pt idx="1">
                  <c:v>32.299999999999997</c:v>
                </c:pt>
                <c:pt idx="2">
                  <c:v>33.799999999999997</c:v>
                </c:pt>
                <c:pt idx="3">
                  <c:v>26.8</c:v>
                </c:pt>
                <c:pt idx="4">
                  <c:v>46.7</c:v>
                </c:pt>
                <c:pt idx="5">
                  <c:v>42.1</c:v>
                </c:pt>
                <c:pt idx="6" formatCode="General">
                  <c:v>76</c:v>
                </c:pt>
              </c:numCache>
            </c:numRef>
          </c:val>
          <c:extLst>
            <c:ext xmlns:c16="http://schemas.microsoft.com/office/drawing/2014/chart" uri="{C3380CC4-5D6E-409C-BE32-E72D297353CC}">
              <c16:uniqueId val="{00000001-AA60-49B9-A0EB-83036D06DBC7}"/>
            </c:ext>
          </c:extLst>
        </c:ser>
        <c:dLbls>
          <c:showLegendKey val="0"/>
          <c:showVal val="0"/>
          <c:showCatName val="0"/>
          <c:showSerName val="0"/>
          <c:showPercent val="0"/>
          <c:showBubbleSize val="0"/>
        </c:dLbls>
        <c:gapWidth val="109"/>
        <c:overlap val="-1"/>
        <c:axId val="536880960"/>
        <c:axId val="1317444768"/>
      </c:barChart>
      <c:catAx>
        <c:axId val="536880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17444768"/>
        <c:crosses val="autoZero"/>
        <c:auto val="1"/>
        <c:lblAlgn val="ctr"/>
        <c:lblOffset val="100"/>
        <c:noMultiLvlLbl val="0"/>
      </c:catAx>
      <c:valAx>
        <c:axId val="1317444768"/>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36880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Export</c:v>
                </c:pt>
              </c:strCache>
            </c:strRef>
          </c:tx>
          <c:spPr>
            <a:solidFill>
              <a:srgbClr val="80CC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Sheet1!$B$2:$B$8</c:f>
              <c:numCache>
                <c:formatCode>0.0</c:formatCode>
                <c:ptCount val="7"/>
                <c:pt idx="0">
                  <c:v>128.80000000000001</c:v>
                </c:pt>
                <c:pt idx="1">
                  <c:v>143</c:v>
                </c:pt>
                <c:pt idx="2">
                  <c:v>162.6</c:v>
                </c:pt>
                <c:pt idx="3">
                  <c:v>184.2</c:v>
                </c:pt>
                <c:pt idx="4">
                  <c:v>194.6</c:v>
                </c:pt>
                <c:pt idx="5">
                  <c:v>197.52</c:v>
                </c:pt>
                <c:pt idx="6">
                  <c:v>213</c:v>
                </c:pt>
              </c:numCache>
            </c:numRef>
          </c:val>
          <c:extLst>
            <c:ext xmlns:c16="http://schemas.microsoft.com/office/drawing/2014/chart" uri="{C3380CC4-5D6E-409C-BE32-E72D297353CC}">
              <c16:uniqueId val="{00000000-8C34-4C96-874D-C2339127119B}"/>
            </c:ext>
          </c:extLst>
        </c:ser>
        <c:ser>
          <c:idx val="1"/>
          <c:order val="1"/>
          <c:tx>
            <c:strRef>
              <c:f>Sheet1!$C$1</c:f>
              <c:strCache>
                <c:ptCount val="1"/>
                <c:pt idx="0">
                  <c:v>Import</c:v>
                </c:pt>
              </c:strCache>
            </c:strRef>
          </c:tx>
          <c:spPr>
            <a:solidFill>
              <a:srgbClr val="C0E6F4"/>
            </a:solidFill>
            <a:ln>
              <a:noFill/>
            </a:ln>
            <a:effectLst/>
          </c:spPr>
          <c:invertIfNegative val="0"/>
          <c:dLbls>
            <c:dLbl>
              <c:idx val="0"/>
              <c:tx>
                <c:rich>
                  <a:bodyPr/>
                  <a:lstStyle/>
                  <a:p>
                    <a:fld id="{EBF4FFBB-F327-4951-B2B2-B4E34C3D823C}" type="VALUE">
                      <a:rPr lang="en-US" altLang="ja-JP" smtClean="0"/>
                      <a:pPr/>
                      <a:t>[値]</a:t>
                    </a:fld>
                    <a:endParaRPr lang="ja-JP"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C34-4C96-874D-C2339127119B}"/>
                </c:ext>
              </c:extLst>
            </c:dLbl>
            <c:spPr>
              <a:noFill/>
              <a:ln>
                <a:noFill/>
              </a:ln>
              <a:effectLst/>
            </c:spPr>
            <c:txPr>
              <a:bodyPr rot="0" spcFirstLastPara="1" vertOverflow="ellipsis" vert="horz" wrap="square" lIns="38100" tIns="19050" rIns="38100" bIns="19050" anchor="ctr" anchorCtr="1">
                <a:spAutoFit/>
              </a:bodyPr>
              <a:lstStyle/>
              <a:p>
                <a:pPr>
                  <a:defRPr lang="ja-JP" sz="105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pt idx="0">
                  <c:v>2017</c:v>
                </c:pt>
                <c:pt idx="1">
                  <c:v>2018</c:v>
                </c:pt>
                <c:pt idx="2">
                  <c:v>2019</c:v>
                </c:pt>
                <c:pt idx="3">
                  <c:v>2020</c:v>
                </c:pt>
                <c:pt idx="4">
                  <c:v>2021</c:v>
                </c:pt>
                <c:pt idx="5">
                  <c:v>2022</c:v>
                </c:pt>
                <c:pt idx="6">
                  <c:v>2023</c:v>
                </c:pt>
              </c:numCache>
            </c:numRef>
          </c:cat>
          <c:val>
            <c:numRef>
              <c:f>Sheet1!$C$2:$C$8</c:f>
              <c:numCache>
                <c:formatCode>0.0</c:formatCode>
                <c:ptCount val="7"/>
                <c:pt idx="0">
                  <c:v>18</c:v>
                </c:pt>
                <c:pt idx="1">
                  <c:v>20.6</c:v>
                </c:pt>
                <c:pt idx="2">
                  <c:v>25.2</c:v>
                </c:pt>
                <c:pt idx="3">
                  <c:v>24.7</c:v>
                </c:pt>
                <c:pt idx="4">
                  <c:v>32.9</c:v>
                </c:pt>
                <c:pt idx="5">
                  <c:v>27.3</c:v>
                </c:pt>
                <c:pt idx="6">
                  <c:v>26</c:v>
                </c:pt>
              </c:numCache>
            </c:numRef>
          </c:val>
          <c:extLst>
            <c:ext xmlns:c16="http://schemas.microsoft.com/office/drawing/2014/chart" uri="{C3380CC4-5D6E-409C-BE32-E72D297353CC}">
              <c16:uniqueId val="{00000002-8C34-4C96-874D-C2339127119B}"/>
            </c:ext>
          </c:extLst>
        </c:ser>
        <c:dLbls>
          <c:showLegendKey val="0"/>
          <c:showVal val="0"/>
          <c:showCatName val="0"/>
          <c:showSerName val="0"/>
          <c:showPercent val="0"/>
          <c:showBubbleSize val="0"/>
        </c:dLbls>
        <c:gapWidth val="109"/>
        <c:overlap val="-1"/>
        <c:axId val="536880960"/>
        <c:axId val="1317444768"/>
      </c:barChart>
      <c:catAx>
        <c:axId val="536880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17444768"/>
        <c:crosses val="autoZero"/>
        <c:auto val="1"/>
        <c:lblAlgn val="ctr"/>
        <c:lblOffset val="100"/>
        <c:noMultiLvlLbl val="0"/>
      </c:catAx>
      <c:valAx>
        <c:axId val="131744476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36880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2546326582983"/>
          <c:y val="9.1075544480242326E-2"/>
          <c:w val="0.51860563039211793"/>
          <c:h val="0.80713298297967484"/>
        </c:manualLayout>
      </c:layout>
      <c:pieChart>
        <c:varyColors val="1"/>
        <c:ser>
          <c:idx val="0"/>
          <c:order val="0"/>
          <c:tx>
            <c:strRef>
              <c:f>Sheet1!$B$1</c:f>
              <c:strCache>
                <c:ptCount val="1"/>
                <c:pt idx="0">
                  <c:v>売上高</c:v>
                </c:pt>
              </c:strCache>
            </c:strRef>
          </c:tx>
          <c:spPr>
            <a:ln w="6350">
              <a:solidFill>
                <a:schemeClr val="bg2"/>
              </a:solidFill>
            </a:ln>
          </c:spPr>
          <c:dPt>
            <c:idx val="0"/>
            <c:bubble3D val="0"/>
            <c:spPr>
              <a:solidFill>
                <a:srgbClr val="1F497D"/>
              </a:solidFill>
              <a:ln w="6350">
                <a:solidFill>
                  <a:schemeClr val="bg2"/>
                </a:solidFill>
              </a:ln>
              <a:effectLst/>
            </c:spPr>
            <c:extLst>
              <c:ext xmlns:c16="http://schemas.microsoft.com/office/drawing/2014/chart" uri="{C3380CC4-5D6E-409C-BE32-E72D297353CC}">
                <c16:uniqueId val="{00000002-943B-460B-9A65-C9B7BFE54C8F}"/>
              </c:ext>
            </c:extLst>
          </c:dPt>
          <c:dPt>
            <c:idx val="1"/>
            <c:bubble3D val="0"/>
            <c:spPr>
              <a:solidFill>
                <a:srgbClr val="80CCE8"/>
              </a:solidFill>
              <a:ln w="6350">
                <a:solidFill>
                  <a:schemeClr val="bg2"/>
                </a:solidFill>
              </a:ln>
              <a:effectLst/>
            </c:spPr>
            <c:extLst>
              <c:ext xmlns:c16="http://schemas.microsoft.com/office/drawing/2014/chart" uri="{C3380CC4-5D6E-409C-BE32-E72D297353CC}">
                <c16:uniqueId val="{00000003-943B-460B-9A65-C9B7BFE54C8F}"/>
              </c:ext>
            </c:extLst>
          </c:dPt>
          <c:dPt>
            <c:idx val="2"/>
            <c:bubble3D val="0"/>
            <c:spPr>
              <a:solidFill>
                <a:srgbClr val="C0E6F4"/>
              </a:solidFill>
              <a:ln w="6350">
                <a:solidFill>
                  <a:schemeClr val="bg2"/>
                </a:solidFill>
              </a:ln>
              <a:effectLst/>
            </c:spPr>
            <c:extLst>
              <c:ext xmlns:c16="http://schemas.microsoft.com/office/drawing/2014/chart" uri="{C3380CC4-5D6E-409C-BE32-E72D297353CC}">
                <c16:uniqueId val="{00000004-943B-460B-9A65-C9B7BFE54C8F}"/>
              </c:ext>
            </c:extLst>
          </c:dPt>
          <c:dPt>
            <c:idx val="3"/>
            <c:bubble3D val="0"/>
            <c:spPr>
              <a:solidFill>
                <a:srgbClr val="D2E0E6"/>
              </a:solidFill>
              <a:ln w="6350">
                <a:solidFill>
                  <a:schemeClr val="bg2"/>
                </a:solidFill>
              </a:ln>
              <a:effectLst/>
            </c:spPr>
            <c:extLst>
              <c:ext xmlns:c16="http://schemas.microsoft.com/office/drawing/2014/chart" uri="{C3380CC4-5D6E-409C-BE32-E72D297353CC}">
                <c16:uniqueId val="{00000005-943B-460B-9A65-C9B7BFE54C8F}"/>
              </c:ext>
            </c:extLst>
          </c:dPt>
          <c:dPt>
            <c:idx val="4"/>
            <c:bubble3D val="0"/>
            <c:spPr>
              <a:solidFill>
                <a:srgbClr val="ECE5F4"/>
              </a:solidFill>
              <a:ln w="6350">
                <a:solidFill>
                  <a:schemeClr val="bg2"/>
                </a:solidFill>
              </a:ln>
              <a:effectLst/>
            </c:spPr>
            <c:extLst>
              <c:ext xmlns:c16="http://schemas.microsoft.com/office/drawing/2014/chart" uri="{C3380CC4-5D6E-409C-BE32-E72D297353CC}">
                <c16:uniqueId val="{00000006-943B-460B-9A65-C9B7BFE54C8F}"/>
              </c:ext>
            </c:extLst>
          </c:dPt>
          <c:dPt>
            <c:idx val="5"/>
            <c:bubble3D val="0"/>
            <c:spPr>
              <a:solidFill>
                <a:schemeClr val="accent6"/>
              </a:solidFill>
              <a:ln w="6350">
                <a:solidFill>
                  <a:schemeClr val="bg2"/>
                </a:solidFill>
              </a:ln>
              <a:effectLst/>
            </c:spPr>
            <c:extLst>
              <c:ext xmlns:c16="http://schemas.microsoft.com/office/drawing/2014/chart" uri="{C3380CC4-5D6E-409C-BE32-E72D297353CC}">
                <c16:uniqueId val="{0000000B-D48E-41AF-9E51-8FBF0114E344}"/>
              </c:ext>
            </c:extLst>
          </c:dPt>
          <c:dPt>
            <c:idx val="6"/>
            <c:bubble3D val="0"/>
            <c:spPr>
              <a:solidFill>
                <a:schemeClr val="accent4">
                  <a:lumMod val="40000"/>
                  <a:lumOff val="60000"/>
                </a:schemeClr>
              </a:solidFill>
              <a:ln w="6350">
                <a:solidFill>
                  <a:schemeClr val="bg2"/>
                </a:solidFill>
              </a:ln>
              <a:effectLst/>
            </c:spPr>
            <c:extLst>
              <c:ext xmlns:c16="http://schemas.microsoft.com/office/drawing/2014/chart" uri="{C3380CC4-5D6E-409C-BE32-E72D297353CC}">
                <c16:uniqueId val="{0000000D-D48E-41AF-9E51-8FBF0114E344}"/>
              </c:ext>
            </c:extLst>
          </c:dPt>
          <c:dPt>
            <c:idx val="7"/>
            <c:bubble3D val="0"/>
            <c:spPr>
              <a:solidFill>
                <a:schemeClr val="bg2">
                  <a:lumMod val="60000"/>
                  <a:lumOff val="40000"/>
                </a:schemeClr>
              </a:solidFill>
              <a:ln w="6350">
                <a:solidFill>
                  <a:schemeClr val="bg2"/>
                </a:solidFill>
              </a:ln>
              <a:effectLst/>
            </c:spPr>
            <c:extLst>
              <c:ext xmlns:c16="http://schemas.microsoft.com/office/drawing/2014/chart" uri="{C3380CC4-5D6E-409C-BE32-E72D297353CC}">
                <c16:uniqueId val="{0000000F-D48E-41AF-9E51-8FBF0114E344}"/>
              </c:ext>
            </c:extLst>
          </c:dPt>
          <c:dLbls>
            <c:dLbl>
              <c:idx val="0"/>
              <c:tx>
                <c:rich>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r>
                      <a:rPr lang="ja-JP" altLang="en-US" dirty="0"/>
                      <a:t>アメリカ合衆国</a:t>
                    </a:r>
                    <a:fld id="{DB23578C-83FF-44D4-9793-7B52C1234D39}" type="VALUE">
                      <a:rPr lang="en-US" altLang="ja-JP" baseline="0" smtClean="0"/>
                      <a:pPr>
                        <a:defRPr lang="ja-JP">
                          <a:solidFill>
                            <a:schemeClr val="bg1"/>
                          </a:solidFill>
                        </a:defRPr>
                      </a:pPr>
                      <a:t>[値]</a:t>
                    </a:fld>
                    <a:endParaRPr lang="ja-JP" altLang="en-US" dirty="0"/>
                  </a:p>
                </c:rich>
              </c:tx>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endParaRPr lang="ja-JP" alt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43B-460B-9A65-C9B7BFE54C8F}"/>
                </c:ext>
              </c:extLst>
            </c:dLbl>
            <c:dLbl>
              <c:idx val="3"/>
              <c:layout>
                <c:manualLayout>
                  <c:x val="2.7949377794323344E-2"/>
                  <c:y val="-2.3769109720134271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3B-460B-9A65-C9B7BFE54C8F}"/>
                </c:ext>
              </c:extLst>
            </c:dLbl>
            <c:dLbl>
              <c:idx val="4"/>
              <c:layout>
                <c:manualLayout>
                  <c:x val="6.8852850074274333E-3"/>
                  <c:y val="-7.1439520398936286E-3"/>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19737817021291976"/>
                      <c:h val="0.10715928059840442"/>
                    </c:manualLayout>
                  </c15:layout>
                </c:ext>
                <c:ext xmlns:c16="http://schemas.microsoft.com/office/drawing/2014/chart" uri="{C3380CC4-5D6E-409C-BE32-E72D297353CC}">
                  <c16:uniqueId val="{00000006-943B-460B-9A65-C9B7BFE54C8F}"/>
                </c:ext>
              </c:extLst>
            </c:dLbl>
            <c:dLbl>
              <c:idx val="6"/>
              <c:layout>
                <c:manualLayout>
                  <c:x val="0.12737777263740752"/>
                  <c:y val="-8.3157289292087794E-2"/>
                </c:manualLayout>
              </c:layout>
              <c:spPr>
                <a:noFill/>
                <a:ln>
                  <a:noFill/>
                </a:ln>
                <a:effectLst/>
              </c:spPr>
              <c:txPr>
                <a:bodyPr rot="0" spcFirstLastPara="1" vertOverflow="ellipsis" vert="horz" wrap="square" lIns="38100" tIns="19050" rIns="38100" bIns="19050" anchor="ctr" anchorCtr="1">
                  <a:noAutofit/>
                </a:bodyPr>
                <a:lstStyle/>
                <a:p>
                  <a:pPr>
                    <a:defRPr lang="ja-JP" sz="1197"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8000159030204896"/>
                      <c:h val="8.2155448458776731E-2"/>
                    </c:manualLayout>
                  </c15:layout>
                </c:ext>
                <c:ext xmlns:c16="http://schemas.microsoft.com/office/drawing/2014/chart" uri="{C3380CC4-5D6E-409C-BE32-E72D297353CC}">
                  <c16:uniqueId val="{0000000D-D48E-41AF-9E51-8FBF0114E344}"/>
                </c:ext>
              </c:extLst>
            </c:dLbl>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solidFill>
                    <a:latin typeface="+mn-lt"/>
                    <a:ea typeface="+mn-ea"/>
                    <a:cs typeface="+mn-cs"/>
                  </a:defRPr>
                </a:pPr>
                <a:endParaRPr lang="ja-JP"/>
              </a:p>
            </c:txPr>
            <c:dLblPos val="bestFit"/>
            <c:showLegendKey val="0"/>
            <c:showVal val="1"/>
            <c:showCatName val="1"/>
            <c:showSerName val="0"/>
            <c:showPercent val="0"/>
            <c:showBubbleSize val="0"/>
            <c:showLeaderLines val="0"/>
            <c:extLst>
              <c:ext xmlns:c15="http://schemas.microsoft.com/office/drawing/2012/chart" uri="{CE6537A1-D6FC-4f65-9D91-7224C49458BB}"/>
            </c:extLst>
          </c:dLbls>
          <c:cat>
            <c:strRef>
              <c:f>Sheet1!$A$2:$A$9</c:f>
              <c:strCache>
                <c:ptCount val="8"/>
                <c:pt idx="0">
                  <c:v>USA</c:v>
                </c:pt>
                <c:pt idx="1">
                  <c:v>ドイツ</c:v>
                </c:pt>
                <c:pt idx="2">
                  <c:v>中国</c:v>
                </c:pt>
                <c:pt idx="3">
                  <c:v>スイス</c:v>
                </c:pt>
                <c:pt idx="4">
                  <c:v>イタリア</c:v>
                </c:pt>
                <c:pt idx="5">
                  <c:v>オランダ</c:v>
                </c:pt>
                <c:pt idx="6">
                  <c:v>デンマーク</c:v>
                </c:pt>
                <c:pt idx="7">
                  <c:v>その他</c:v>
                </c:pt>
              </c:strCache>
            </c:strRef>
          </c:cat>
          <c:val>
            <c:numRef>
              <c:f>Sheet1!$B$2:$B$9</c:f>
              <c:numCache>
                <c:formatCode>0.0%</c:formatCode>
                <c:ptCount val="8"/>
                <c:pt idx="0">
                  <c:v>0.19350061173229247</c:v>
                </c:pt>
                <c:pt idx="1">
                  <c:v>0.1764835688993564</c:v>
                </c:pt>
                <c:pt idx="2">
                  <c:v>6.6406832950079611E-2</c:v>
                </c:pt>
                <c:pt idx="3">
                  <c:v>6.4357147453172489E-2</c:v>
                </c:pt>
                <c:pt idx="4">
                  <c:v>6.0136878650345997E-2</c:v>
                </c:pt>
                <c:pt idx="5">
                  <c:v>5.7718789129331705E-2</c:v>
                </c:pt>
                <c:pt idx="6">
                  <c:v>5.662244710022258E-2</c:v>
                </c:pt>
                <c:pt idx="7">
                  <c:v>0.32477372408519878</c:v>
                </c:pt>
              </c:numCache>
            </c:numRef>
          </c:val>
          <c:extLst>
            <c:ext xmlns:c16="http://schemas.microsoft.com/office/drawing/2014/chart" uri="{C3380CC4-5D6E-409C-BE32-E72D297353CC}">
              <c16:uniqueId val="{00000000-943B-460B-9A65-C9B7BFE54C8F}"/>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394633873672445E-2"/>
          <c:y val="2.8644719965797351E-2"/>
          <c:w val="0.9379541643376188"/>
          <c:h val="0.94484822573749461"/>
        </c:manualLayout>
      </c:layout>
      <c:lineChart>
        <c:grouping val="standard"/>
        <c:varyColors val="0"/>
        <c:ser>
          <c:idx val="0"/>
          <c:order val="0"/>
          <c:spPr>
            <a:ln w="9525" algn="ctr">
              <a:solidFill>
                <a:schemeClr val="tx2"/>
              </a:solidFill>
              <a:prstDash val="solid"/>
            </a:ln>
          </c:spPr>
          <c:marker>
            <c:symbol val="circle"/>
            <c:size val="6"/>
            <c:spPr>
              <a:solidFill>
                <a:schemeClr val="tx2"/>
              </a:solidFill>
              <a:ln w="9525" algn="ctr">
                <a:solidFill>
                  <a:schemeClr val="tx2"/>
                </a:solidFill>
                <a:prstDash val="solid"/>
              </a:ln>
            </c:spPr>
          </c:marker>
          <c:dLbls>
            <c:dLbl>
              <c:idx val="0"/>
              <c:layout>
                <c:manualLayout>
                  <c:x val="1.6023849450344699E-2"/>
                  <c:y val="-4.61735784523300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499-45ED-B496-04577B5D5A6B}"/>
                </c:ext>
              </c:extLst>
            </c:dLbl>
            <c:dLbl>
              <c:idx val="1"/>
              <c:layout>
                <c:manualLayout>
                  <c:x val="0"/>
                  <c:y val="-4.61735784523300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499-45ED-B496-04577B5D5A6B}"/>
                </c:ext>
              </c:extLst>
            </c:dLbl>
            <c:dLbl>
              <c:idx val="2"/>
              <c:layout>
                <c:manualLayout>
                  <c:x val="0"/>
                  <c:y val="-4.6173578452330055E-2"/>
                </c:manualLayout>
              </c:layout>
              <c:numFmt formatCode="#,##0.0;&quot;-&quot;#,##0.0" sourceLinked="0"/>
              <c:spPr>
                <a:noFill/>
                <a:ln>
                  <a:noFill/>
                </a:ln>
              </c:spPr>
              <c:txPr>
                <a:bodyPr wrap="none"/>
                <a:lstStyle/>
                <a:p>
                  <a:pPr>
                    <a:defRPr kumimoji="1" lang="ja-JP" sz="1000"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499-45ED-B496-04577B5D5A6B}"/>
                </c:ext>
              </c:extLst>
            </c:dLbl>
            <c:spPr>
              <a:noFill/>
              <a:ln>
                <a:noFill/>
              </a:ln>
              <a:effectLst/>
            </c:spPr>
            <c:txPr>
              <a:bodyPr wrap="square" lIns="38100" tIns="19050" rIns="38100" bIns="19050" anchor="ctr">
                <a:spAutoFit/>
              </a:bodyPr>
              <a:lstStyle/>
              <a:p>
                <a:pPr>
                  <a:defRPr lang="ja-JP"/>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3.4494483499999999</c:v>
                </c:pt>
                <c:pt idx="1">
                  <c:v>2.01969281</c:v>
                </c:pt>
                <c:pt idx="2">
                  <c:v>4.7677327000000007</c:v>
                </c:pt>
              </c:numCache>
            </c:numRef>
          </c:val>
          <c:smooth val="0"/>
          <c:extLst>
            <c:ext xmlns:c16="http://schemas.microsoft.com/office/drawing/2014/chart" uri="{C3380CC4-5D6E-409C-BE32-E72D297353CC}">
              <c16:uniqueId val="{00000003-D499-45ED-B496-04577B5D5A6B}"/>
            </c:ext>
          </c:extLst>
        </c:ser>
        <c:dLbls>
          <c:showLegendKey val="0"/>
          <c:showVal val="0"/>
          <c:showCatName val="0"/>
          <c:showSerName val="0"/>
          <c:showPercent val="0"/>
          <c:showBubbleSize val="0"/>
        </c:dLbls>
        <c:marker val="1"/>
        <c:smooth val="0"/>
        <c:axId val="1672936976"/>
        <c:axId val="1"/>
      </c:lineChart>
      <c:catAx>
        <c:axId val="167293697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5"/>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72936976"/>
        <c:crosses val="min"/>
        <c:crossBetween val="midCat"/>
        <c:majorUnit val="0.5"/>
      </c:valAx>
    </c:plotArea>
    <c:plotVisOnly val="0"/>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80CCE8"/>
            </a:solidFill>
            <a:ln>
              <a:noFill/>
            </a:ln>
            <a:effectLst/>
          </c:spPr>
          <c:invertIfNegative val="0"/>
          <c:dPt>
            <c:idx val="3"/>
            <c:invertIfNegative val="0"/>
            <c:bubble3D val="0"/>
            <c:spPr>
              <a:solidFill>
                <a:srgbClr val="80CCE8"/>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E267-44EB-8CED-B6BFD3B6A541}"/>
              </c:ext>
            </c:extLst>
          </c:dPt>
          <c:dLbls>
            <c:numFmt formatCode="#,##0_);[Red]\(#,##0\)" sourceLinked="0"/>
            <c:spPr>
              <a:noFill/>
              <a:ln>
                <a:noFill/>
              </a:ln>
              <a:effectLst/>
            </c:spPr>
            <c:txPr>
              <a:bodyPr rot="0" spcFirstLastPara="1" vertOverflow="ellipsis" vert="horz" wrap="square" lIns="38100" tIns="19050" rIns="38100" bIns="19050" anchor="ctr" anchorCtr="1">
                <a:spAutoFit/>
              </a:bodyPr>
              <a:lstStyle/>
              <a:p>
                <a:pPr>
                  <a:defRPr lang="ja-JP"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c:f>
              <c:strCache>
                <c:ptCount val="5"/>
                <c:pt idx="0">
                  <c:v>2018-19</c:v>
                </c:pt>
                <c:pt idx="1">
                  <c:v>2019-20</c:v>
                </c:pt>
                <c:pt idx="2">
                  <c:v>2020-21</c:v>
                </c:pt>
                <c:pt idx="3">
                  <c:v>2021-22</c:v>
                </c:pt>
                <c:pt idx="4">
                  <c:v>2022-23</c:v>
                </c:pt>
              </c:strCache>
            </c:strRef>
          </c:cat>
          <c:val>
            <c:numRef>
              <c:f>Sheet1!$A$2:$E$2</c:f>
              <c:numCache>
                <c:formatCode>General</c:formatCode>
                <c:ptCount val="5"/>
                <c:pt idx="0">
                  <c:v>52954</c:v>
                </c:pt>
                <c:pt idx="1">
                  <c:v>62397</c:v>
                </c:pt>
                <c:pt idx="2">
                  <c:v>78866</c:v>
                </c:pt>
                <c:pt idx="3">
                  <c:v>84470</c:v>
                </c:pt>
                <c:pt idx="4">
                  <c:v>75731</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E267-44EB-8CED-B6BFD3B6A541}"/>
            </c:ext>
          </c:extLst>
        </c:ser>
        <c:dLbls>
          <c:showLegendKey val="0"/>
          <c:showVal val="1"/>
          <c:showCatName val="0"/>
          <c:showSerName val="0"/>
          <c:showPercent val="0"/>
          <c:showBubbleSize val="0"/>
        </c:dLbls>
        <c:gapWidth val="219"/>
        <c:overlap val="-27"/>
        <c:axId val="639280800"/>
        <c:axId val="639274528"/>
      </c:barChart>
      <c:catAx>
        <c:axId val="639280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lumMod val="65000"/>
                    <a:lumOff val="35000"/>
                  </a:schemeClr>
                </a:solidFill>
                <a:latin typeface="+mn-lt"/>
                <a:ea typeface="+mn-ea"/>
                <a:cs typeface="+mn-cs"/>
              </a:defRPr>
            </a:pPr>
            <a:endParaRPr lang="ja-JP"/>
          </a:p>
        </c:txPr>
        <c:crossAx val="639274528"/>
        <c:crosses val="autoZero"/>
        <c:auto val="1"/>
        <c:lblAlgn val="ctr"/>
        <c:lblOffset val="100"/>
        <c:noMultiLvlLbl val="0"/>
      </c:catAx>
      <c:valAx>
        <c:axId val="639274528"/>
        <c:scaling>
          <c:orientation val="minMax"/>
        </c:scaling>
        <c:delete val="1"/>
        <c:axPos val="l"/>
        <c:numFmt formatCode="General" sourceLinked="1"/>
        <c:majorTickMark val="none"/>
        <c:minorTickMark val="none"/>
        <c:tickLblPos val="none"/>
        <c:crossAx val="639280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8.1802048727281515E-2"/>
          <c:y val="1.6013876990693694E-2"/>
          <c:w val="0.40316732580647219"/>
          <c:h val="0.8527733584481324"/>
        </c:manualLayout>
      </c:layout>
      <c:pieChart>
        <c:varyColors val="1"/>
        <c:ser>
          <c:idx val="0"/>
          <c:order val="0"/>
          <c:tx>
            <c:strRef>
              <c:f>Sheet1!$A$2</c:f>
              <c:strCache>
                <c:ptCount val="1"/>
                <c:pt idx="0">
                  <c:v>分類 1</c:v>
                </c:pt>
              </c:strCache>
            </c:strRef>
          </c:tx>
          <c:dPt>
            <c:idx val="0"/>
            <c:bubble3D val="0"/>
            <c:spPr>
              <a:solidFill>
                <a:schemeClr val="accent2">
                  <a:shade val="40000"/>
                </a:schemeClr>
              </a:solidFill>
              <a:ln>
                <a:noFill/>
              </a:ln>
              <a:effectLst/>
            </c:spPr>
            <c:extLst>
              <c:ext xmlns:c16="http://schemas.microsoft.com/office/drawing/2014/chart" uri="{C3380CC4-5D6E-409C-BE32-E72D297353CC}">
                <c16:uniqueId val="{00000001-958E-4183-BD1A-65A49A903C41}"/>
              </c:ext>
            </c:extLst>
          </c:dPt>
          <c:dPt>
            <c:idx val="1"/>
            <c:bubble3D val="0"/>
            <c:spPr>
              <a:solidFill>
                <a:schemeClr val="accent2">
                  <a:shade val="51000"/>
                </a:schemeClr>
              </a:solidFill>
              <a:ln>
                <a:noFill/>
              </a:ln>
              <a:effectLst/>
            </c:spPr>
            <c:extLst>
              <c:ext xmlns:c16="http://schemas.microsoft.com/office/drawing/2014/chart" uri="{C3380CC4-5D6E-409C-BE32-E72D297353CC}">
                <c16:uniqueId val="{00000003-958E-4183-BD1A-65A49A903C41}"/>
              </c:ext>
            </c:extLst>
          </c:dPt>
          <c:dPt>
            <c:idx val="2"/>
            <c:bubble3D val="0"/>
            <c:spPr>
              <a:solidFill>
                <a:schemeClr val="accent2">
                  <a:shade val="62000"/>
                </a:schemeClr>
              </a:solidFill>
              <a:ln>
                <a:noFill/>
              </a:ln>
              <a:effectLst/>
            </c:spPr>
            <c:extLst>
              <c:ext xmlns:c16="http://schemas.microsoft.com/office/drawing/2014/chart" uri="{C3380CC4-5D6E-409C-BE32-E72D297353CC}">
                <c16:uniqueId val="{00000005-958E-4183-BD1A-65A49A903C41}"/>
              </c:ext>
            </c:extLst>
          </c:dPt>
          <c:dPt>
            <c:idx val="3"/>
            <c:bubble3D val="0"/>
            <c:spPr>
              <a:solidFill>
                <a:schemeClr val="accent2">
                  <a:shade val="73000"/>
                </a:schemeClr>
              </a:solidFill>
              <a:ln>
                <a:noFill/>
              </a:ln>
              <a:effectLst/>
            </c:spPr>
            <c:extLst>
              <c:ext xmlns:c16="http://schemas.microsoft.com/office/drawing/2014/chart" uri="{C3380CC4-5D6E-409C-BE32-E72D297353CC}">
                <c16:uniqueId val="{00000007-958E-4183-BD1A-65A49A903C41}"/>
              </c:ext>
            </c:extLst>
          </c:dPt>
          <c:dPt>
            <c:idx val="4"/>
            <c:bubble3D val="0"/>
            <c:spPr>
              <a:solidFill>
                <a:schemeClr val="accent2">
                  <a:shade val="83000"/>
                </a:schemeClr>
              </a:solidFill>
              <a:ln>
                <a:noFill/>
              </a:ln>
              <a:effectLst/>
            </c:spPr>
            <c:extLst>
              <c:ext xmlns:c16="http://schemas.microsoft.com/office/drawing/2014/chart" uri="{C3380CC4-5D6E-409C-BE32-E72D297353CC}">
                <c16:uniqueId val="{00000009-958E-4183-BD1A-65A49A903C41}"/>
              </c:ext>
            </c:extLst>
          </c:dPt>
          <c:dPt>
            <c:idx val="5"/>
            <c:bubble3D val="0"/>
            <c:spPr>
              <a:solidFill>
                <a:schemeClr val="accent2">
                  <a:shade val="94000"/>
                </a:schemeClr>
              </a:solidFill>
              <a:ln>
                <a:noFill/>
              </a:ln>
              <a:effectLst/>
            </c:spPr>
            <c:extLst>
              <c:ext xmlns:c16="http://schemas.microsoft.com/office/drawing/2014/chart" uri="{C3380CC4-5D6E-409C-BE32-E72D297353CC}">
                <c16:uniqueId val="{0000000B-958E-4183-BD1A-65A49A903C41}"/>
              </c:ext>
            </c:extLst>
          </c:dPt>
          <c:dPt>
            <c:idx val="6"/>
            <c:bubble3D val="0"/>
            <c:spPr>
              <a:solidFill>
                <a:schemeClr val="accent2">
                  <a:tint val="95000"/>
                </a:schemeClr>
              </a:solidFill>
              <a:ln>
                <a:noFill/>
              </a:ln>
              <a:effectLst/>
            </c:spPr>
            <c:extLst>
              <c:ext xmlns:c16="http://schemas.microsoft.com/office/drawing/2014/chart" uri="{C3380CC4-5D6E-409C-BE32-E72D297353CC}">
                <c16:uniqueId val="{0000000D-958E-4183-BD1A-65A49A903C41}"/>
              </c:ext>
            </c:extLst>
          </c:dPt>
          <c:dPt>
            <c:idx val="7"/>
            <c:bubble3D val="0"/>
            <c:spPr>
              <a:solidFill>
                <a:schemeClr val="accent2">
                  <a:tint val="84000"/>
                </a:schemeClr>
              </a:solidFill>
              <a:ln>
                <a:noFill/>
              </a:ln>
              <a:effectLst/>
            </c:spPr>
            <c:extLst>
              <c:ext xmlns:c16="http://schemas.microsoft.com/office/drawing/2014/chart" uri="{C3380CC4-5D6E-409C-BE32-E72D297353CC}">
                <c16:uniqueId val="{0000000F-7549-431F-9444-128E319F188D}"/>
              </c:ext>
            </c:extLst>
          </c:dPt>
          <c:dPt>
            <c:idx val="8"/>
            <c:bubble3D val="0"/>
            <c:spPr>
              <a:solidFill>
                <a:schemeClr val="accent2">
                  <a:tint val="74000"/>
                </a:schemeClr>
              </a:solidFill>
              <a:ln>
                <a:noFill/>
              </a:ln>
              <a:effectLst/>
            </c:spPr>
            <c:extLst>
              <c:ext xmlns:c16="http://schemas.microsoft.com/office/drawing/2014/chart" uri="{C3380CC4-5D6E-409C-BE32-E72D297353CC}">
                <c16:uniqueId val="{00000011-7549-431F-9444-128E319F188D}"/>
              </c:ext>
            </c:extLst>
          </c:dPt>
          <c:dPt>
            <c:idx val="9"/>
            <c:bubble3D val="0"/>
            <c:spPr>
              <a:solidFill>
                <a:schemeClr val="accent2">
                  <a:tint val="63000"/>
                </a:schemeClr>
              </a:solidFill>
              <a:ln>
                <a:noFill/>
              </a:ln>
              <a:effectLst/>
            </c:spPr>
            <c:extLst>
              <c:ext xmlns:c16="http://schemas.microsoft.com/office/drawing/2014/chart" uri="{C3380CC4-5D6E-409C-BE32-E72D297353CC}">
                <c16:uniqueId val="{00000013-7549-431F-9444-128E319F188D}"/>
              </c:ext>
            </c:extLst>
          </c:dPt>
          <c:dPt>
            <c:idx val="10"/>
            <c:bubble3D val="0"/>
            <c:spPr>
              <a:solidFill>
                <a:schemeClr val="accent2">
                  <a:tint val="52000"/>
                </a:schemeClr>
              </a:solidFill>
              <a:ln>
                <a:noFill/>
              </a:ln>
              <a:effectLst/>
            </c:spPr>
            <c:extLst>
              <c:ext xmlns:c16="http://schemas.microsoft.com/office/drawing/2014/chart" uri="{C3380CC4-5D6E-409C-BE32-E72D297353CC}">
                <c16:uniqueId val="{00000015-7549-431F-9444-128E319F188D}"/>
              </c:ext>
            </c:extLst>
          </c:dPt>
          <c:dPt>
            <c:idx val="11"/>
            <c:bubble3D val="0"/>
            <c:spPr>
              <a:solidFill>
                <a:schemeClr val="accent2">
                  <a:tint val="41000"/>
                </a:schemeClr>
              </a:solidFill>
              <a:ln>
                <a:noFill/>
              </a:ln>
              <a:effectLst/>
            </c:spPr>
            <c:extLst>
              <c:ext xmlns:c16="http://schemas.microsoft.com/office/drawing/2014/chart" uri="{C3380CC4-5D6E-409C-BE32-E72D297353CC}">
                <c16:uniqueId val="{00000017-7549-431F-9444-128E319F188D}"/>
              </c:ext>
            </c:extLst>
          </c:dPt>
          <c:dLbls>
            <c:dLbl>
              <c:idx val="0"/>
              <c:layout>
                <c:manualLayout>
                  <c:x val="-0.10318151371951066"/>
                  <c:y val="-1.1476951059087621E-2"/>
                </c:manualLayout>
              </c:layout>
              <c:tx>
                <c:rich>
                  <a:bodyPr/>
                  <a:lstStyle/>
                  <a:p>
                    <a:fld id="{880671C5-B023-40D6-92F5-C202F77366D6}" type="VALUE">
                      <a:rPr lang="en-US" altLang="ja-JP"/>
                      <a:pPr/>
                      <a:t>[値]</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58E-4183-BD1A-65A49A903C41}"/>
                </c:ext>
              </c:extLst>
            </c:dLbl>
            <c:dLbl>
              <c:idx val="1"/>
              <c:layout>
                <c:manualLayout>
                  <c:x val="2.5292732332066546E-2"/>
                  <c:y val="1.7896211612083875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8E-4183-BD1A-65A49A903C41}"/>
                </c:ext>
              </c:extLst>
            </c:dLbl>
            <c:dLbl>
              <c:idx val="2"/>
              <c:layout>
                <c:manualLayout>
                  <c:x val="-3.9933224473766502E-2"/>
                  <c:y val="0"/>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58E-4183-BD1A-65A49A903C41}"/>
                </c:ext>
              </c:extLst>
            </c:dLbl>
            <c:dLbl>
              <c:idx val="3"/>
              <c:tx>
                <c:rich>
                  <a:bodyPr/>
                  <a:lstStyle/>
                  <a:p>
                    <a:fld id="{F7C25865-AD62-4FF4-A569-8038ADE8F843}" type="VALUE">
                      <a:rPr lang="en-US" altLang="ja-JP">
                        <a:solidFill>
                          <a:schemeClr val="tx1"/>
                        </a:solidFill>
                      </a:rPr>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58E-4183-BD1A-65A49A903C41}"/>
                </c:ext>
              </c:extLst>
            </c:dLbl>
            <c:dLbl>
              <c:idx val="4"/>
              <c:tx>
                <c:rich>
                  <a:bodyPr/>
                  <a:lstStyle/>
                  <a:p>
                    <a:fld id="{AECC19F0-BE12-41A5-BFC5-C6C1FA4F39D7}" type="VALUE">
                      <a:rPr lang="en-US" altLang="ja-JP">
                        <a:solidFill>
                          <a:schemeClr val="tx1"/>
                        </a:solidFill>
                      </a:rPr>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58E-4183-BD1A-65A49A903C41}"/>
                </c:ext>
              </c:extLst>
            </c:dLbl>
            <c:dLbl>
              <c:idx val="5"/>
              <c:tx>
                <c:rich>
                  <a:bodyPr/>
                  <a:lstStyle/>
                  <a:p>
                    <a:fld id="{E392A6E2-689B-434C-8DA9-4D4F26D81FA0}" type="VALUE">
                      <a:rPr lang="en-US" altLang="ja-JP">
                        <a:solidFill>
                          <a:schemeClr val="tx1"/>
                        </a:solidFill>
                      </a:rPr>
                      <a:pPr/>
                      <a:t>[値]</a:t>
                    </a:fld>
                    <a:endParaRPr lang="ja-JP" altLang="en-US"/>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958E-4183-BD1A-65A49A903C41}"/>
                </c:ext>
              </c:extLst>
            </c:dLbl>
            <c:dLbl>
              <c:idx val="7"/>
              <c:layout>
                <c:manualLayout>
                  <c:x val="4.463775708884149E-2"/>
                  <c:y val="6.821718625567788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49-431F-9444-128E319F188D}"/>
                </c:ext>
              </c:extLst>
            </c:dLbl>
            <c:dLbl>
              <c:idx val="8"/>
              <c:layout>
                <c:manualLayout>
                  <c:x val="5.3192263663077652E-2"/>
                  <c:y val="5.27460443304582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49-431F-9444-128E319F188D}"/>
                </c:ext>
              </c:extLst>
            </c:dLbl>
            <c:dLbl>
              <c:idx val="10"/>
              <c:layout>
                <c:manualLayout>
                  <c:x val="2.5637189907731605E-3"/>
                  <c:y val="2.636982960602045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549-431F-9444-128E319F188D}"/>
                </c:ext>
              </c:extLst>
            </c:dLbl>
            <c:dLbl>
              <c:idx val="11"/>
              <c:layout>
                <c:manualLayout>
                  <c:x val="1.5594294111076936E-2"/>
                  <c:y val="1.184652303697515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549-431F-9444-128E319F188D}"/>
                </c:ext>
              </c:extLst>
            </c:dLbl>
            <c:spPr>
              <a:noFill/>
              <a:ln>
                <a:noFill/>
              </a:ln>
              <a:effectLst/>
            </c:spPr>
            <c:txPr>
              <a:bodyPr rot="0" spcFirstLastPara="1" vertOverflow="ellipsis" vert="horz" wrap="square" anchor="ctr" anchorCtr="1"/>
              <a:lstStyle/>
              <a:p>
                <a:pPr>
                  <a:defRPr lang="ja-JP" altLang="ja-JP" sz="1050" b="1" i="0" u="none" strike="noStrike" kern="1200" baseline="0">
                    <a:solidFill>
                      <a:schemeClr val="tx1"/>
                    </a:solidFill>
                    <a:latin typeface="+mn-lt"/>
                    <a:ea typeface="+mn-ea"/>
                    <a:cs typeface="+mn-cs"/>
                  </a:defRPr>
                </a:pPr>
                <a:endParaRPr lang="ja-JP"/>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Sheet1!$B$1:$M$1</c:f>
              <c:strCache>
                <c:ptCount val="12"/>
                <c:pt idx="0">
                  <c:v>National Health Mission2</c:v>
                </c:pt>
                <c:pt idx="1">
                  <c:v>AIIMS</c:v>
                </c:pt>
                <c:pt idx="2">
                  <c:v>COVID-19</c:v>
                </c:pt>
                <c:pt idx="3">
                  <c:v>PMSSY</c:v>
                </c:pt>
                <c:pt idx="4">
                  <c:v>エイズ・性感染症</c:v>
                </c:pt>
                <c:pt idx="5">
                  <c:v>PMJAY</c:v>
                </c:pt>
                <c:pt idx="6">
                  <c:v>中央政府</c:v>
                </c:pt>
                <c:pt idx="7">
                  <c:v>インド医学研究評議会</c:v>
                </c:pt>
                <c:pt idx="8">
                  <c:v>ABHIM</c:v>
                </c:pt>
                <c:pt idx="9">
                  <c:v>人事＆教育</c:v>
                </c:pt>
                <c:pt idx="10">
                  <c:v>家族福祉計画</c:v>
                </c:pt>
                <c:pt idx="11">
                  <c:v>その他</c:v>
                </c:pt>
              </c:strCache>
            </c:strRef>
          </c:cat>
          <c:val>
            <c:numRef>
              <c:f>Sheet1!$B$2:$M$2</c:f>
              <c:numCache>
                <c:formatCode>General</c:formatCode>
                <c:ptCount val="12"/>
                <c:pt idx="0" formatCode="#,##0">
                  <c:v>290.85000000000002</c:v>
                </c:pt>
                <c:pt idx="1">
                  <c:v>68.349999999999994</c:v>
                </c:pt>
                <c:pt idx="2">
                  <c:v>4.95</c:v>
                </c:pt>
                <c:pt idx="3">
                  <c:v>33.65</c:v>
                </c:pt>
                <c:pt idx="4" formatCode="#,##0">
                  <c:v>30.8</c:v>
                </c:pt>
                <c:pt idx="5">
                  <c:v>72</c:v>
                </c:pt>
                <c:pt idx="6">
                  <c:v>38.64</c:v>
                </c:pt>
                <c:pt idx="7">
                  <c:v>23.6</c:v>
                </c:pt>
                <c:pt idx="8">
                  <c:v>6.45</c:v>
                </c:pt>
                <c:pt idx="9">
                  <c:v>65</c:v>
                </c:pt>
                <c:pt idx="10">
                  <c:v>5.17</c:v>
                </c:pt>
                <c:pt idx="11">
                  <c:v>23.61</c:v>
                </c:pt>
              </c:numCache>
            </c:numRef>
          </c:val>
          <c:extLst>
            <c:ext xmlns:c16="http://schemas.microsoft.com/office/drawing/2014/chart" uri="{C3380CC4-5D6E-409C-BE32-E72D297353CC}">
              <c16:uniqueId val="{0000000E-958E-4183-BD1A-65A49A903C4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461155808441032"/>
          <c:y val="5.1635033725840752E-2"/>
          <c:w val="0.35190300813079856"/>
          <c:h val="0.90728595220738861"/>
        </c:manualLayout>
      </c:layout>
      <c:overlay val="0"/>
      <c:spPr>
        <a:noFill/>
        <a:ln>
          <a:noFill/>
        </a:ln>
        <a:effectLst/>
      </c:spPr>
      <c:txPr>
        <a:bodyPr rot="0" spcFirstLastPara="1" vertOverflow="ellipsis" vert="horz" wrap="square" anchor="ctr" anchorCtr="1"/>
        <a:lstStyle/>
        <a:p>
          <a:pPr>
            <a:defRPr lang="ja-JP" altLang="ja-JP" sz="900" b="0" i="0" u="none" strike="noStrike" kern="1200" baseline="0">
              <a:solidFill>
                <a:schemeClr val="tx1"/>
              </a:solidFill>
              <a:latin typeface="+mn-lt"/>
              <a:ea typeface="+mn-ea"/>
              <a:cs typeface="+mn-cs"/>
            </a:defRPr>
          </a:pPr>
          <a:endParaRPr lang="ja-JP"/>
        </a:p>
      </c:txPr>
    </c:legend>
    <c:plotVisOnly val="1"/>
    <c:dispBlanksAs val="zero"/>
    <c:showDLblsOverMax val="0"/>
  </c:chart>
  <c:spPr>
    <a:noFill/>
    <a:ln>
      <a:noFill/>
    </a:ln>
    <a:effectLst/>
  </c:spPr>
  <c:txPr>
    <a:bodyPr/>
    <a:lstStyle/>
    <a:p>
      <a:pPr>
        <a:defRPr lang="en-US" altLang="ja-JP" sz="1330" b="0" i="0" u="none" strike="noStrike" kern="1200" baseline="0">
          <a:solidFill>
            <a:schemeClr val="tx1"/>
          </a:solidFill>
          <a:latin typeface="+mn-lt"/>
          <a:ea typeface="+mn-ea"/>
          <a:cs typeface="+mn-cs"/>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43164850831823E-2"/>
          <c:y val="7.1206838945575487E-2"/>
          <c:w val="0.87015148547385635"/>
          <c:h val="0.77784193081148323"/>
        </c:manualLayout>
      </c:layout>
      <c:barChart>
        <c:barDir val="col"/>
        <c:grouping val="stacked"/>
        <c:varyColors val="0"/>
        <c:ser>
          <c:idx val="0"/>
          <c:order val="0"/>
          <c:tx>
            <c:strRef>
              <c:f>Sheet1!$B$1</c:f>
              <c:strCache>
                <c:ptCount val="1"/>
                <c:pt idx="0">
                  <c:v>ムンバイ</c:v>
                </c:pt>
              </c:strCache>
            </c:strRef>
          </c:tx>
          <c:spPr>
            <a:solidFill>
              <a:schemeClr val="accent1"/>
            </a:solidFill>
            <a:ln>
              <a:noFill/>
            </a:ln>
            <a:effectLst/>
          </c:spPr>
          <c:invertIfNegative val="0"/>
          <c:dPt>
            <c:idx val="0"/>
            <c:invertIfNegative val="0"/>
            <c:bubble3D val="0"/>
            <c:spPr>
              <a:solidFill>
                <a:srgbClr val="1F497D"/>
              </a:solidFill>
              <a:ln>
                <a:noFill/>
              </a:ln>
              <a:effectLst/>
            </c:spPr>
            <c:extLst>
              <c:ext xmlns:c16="http://schemas.microsoft.com/office/drawing/2014/chart" uri="{C3380CC4-5D6E-409C-BE32-E72D297353CC}">
                <c16:uniqueId val="{00000005-8DFB-48F0-9CA2-73EF2CDC19A5}"/>
              </c:ext>
            </c:extLst>
          </c:dPt>
          <c:dPt>
            <c:idx val="1"/>
            <c:invertIfNegative val="0"/>
            <c:bubble3D val="0"/>
            <c:spPr>
              <a:solidFill>
                <a:srgbClr val="1F497D"/>
              </a:solidFill>
              <a:ln>
                <a:noFill/>
              </a:ln>
              <a:effectLst/>
            </c:spPr>
            <c:extLst>
              <c:ext xmlns:c16="http://schemas.microsoft.com/office/drawing/2014/chart" uri="{C3380CC4-5D6E-409C-BE32-E72D297353CC}">
                <c16:uniqueId val="{00000006-8DFB-48F0-9CA2-73EF2CDC19A5}"/>
              </c:ext>
            </c:extLst>
          </c:dPt>
          <c:dPt>
            <c:idx val="2"/>
            <c:invertIfNegative val="0"/>
            <c:bubble3D val="0"/>
            <c:spPr>
              <a:solidFill>
                <a:srgbClr val="1F497D"/>
              </a:solidFill>
              <a:ln>
                <a:noFill/>
              </a:ln>
              <a:effectLst/>
            </c:spPr>
            <c:extLst>
              <c:ext xmlns:c16="http://schemas.microsoft.com/office/drawing/2014/chart" uri="{C3380CC4-5D6E-409C-BE32-E72D297353CC}">
                <c16:uniqueId val="{00000007-8DFB-48F0-9CA2-73EF2CDC19A5}"/>
              </c:ext>
            </c:extLst>
          </c:dPt>
          <c:dPt>
            <c:idx val="3"/>
            <c:invertIfNegative val="0"/>
            <c:bubble3D val="0"/>
            <c:spPr>
              <a:solidFill>
                <a:srgbClr val="1F497D"/>
              </a:solidFill>
              <a:ln>
                <a:noFill/>
              </a:ln>
              <a:effectLst/>
            </c:spPr>
            <c:extLst>
              <c:ext xmlns:c16="http://schemas.microsoft.com/office/drawing/2014/chart" uri="{C3380CC4-5D6E-409C-BE32-E72D297353CC}">
                <c16:uniqueId val="{00000008-8DFB-48F0-9CA2-73EF2CDC19A5}"/>
              </c:ext>
            </c:extLst>
          </c:dPt>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bg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2021</c:v>
                </c:pt>
                <c:pt idx="2">
                  <c:v>2025</c:v>
                </c:pt>
                <c:pt idx="3">
                  <c:v>2030</c:v>
                </c:pt>
              </c:numCache>
            </c:numRef>
          </c:cat>
          <c:val>
            <c:numRef>
              <c:f>Sheet1!$B$2:$B$5</c:f>
              <c:numCache>
                <c:formatCode>General</c:formatCode>
                <c:ptCount val="4"/>
                <c:pt idx="0">
                  <c:v>18.395</c:v>
                </c:pt>
                <c:pt idx="1">
                  <c:v>23.913</c:v>
                </c:pt>
                <c:pt idx="2">
                  <c:v>26.911999999999999</c:v>
                </c:pt>
                <c:pt idx="3">
                  <c:v>31.196000000000002</c:v>
                </c:pt>
              </c:numCache>
            </c:numRef>
          </c:val>
          <c:extLst>
            <c:ext xmlns:c16="http://schemas.microsoft.com/office/drawing/2014/chart" uri="{C3380CC4-5D6E-409C-BE32-E72D297353CC}">
              <c16:uniqueId val="{00000000-8DFB-48F0-9CA2-73EF2CDC19A5}"/>
            </c:ext>
          </c:extLst>
        </c:ser>
        <c:ser>
          <c:idx val="1"/>
          <c:order val="1"/>
          <c:tx>
            <c:strRef>
              <c:f>Sheet1!$C$1</c:f>
              <c:strCache>
                <c:ptCount val="1"/>
                <c:pt idx="0">
                  <c:v>デリー</c:v>
                </c:pt>
              </c:strCache>
            </c:strRef>
          </c:tx>
          <c:spPr>
            <a:solidFill>
              <a:srgbClr val="80CCE8"/>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2021</c:v>
                </c:pt>
                <c:pt idx="2">
                  <c:v>2025</c:v>
                </c:pt>
                <c:pt idx="3">
                  <c:v>2030</c:v>
                </c:pt>
              </c:numCache>
            </c:numRef>
          </c:cat>
          <c:val>
            <c:numRef>
              <c:f>Sheet1!$C$2:$C$5</c:f>
              <c:numCache>
                <c:formatCode>General</c:formatCode>
                <c:ptCount val="4"/>
                <c:pt idx="0">
                  <c:v>16.349</c:v>
                </c:pt>
                <c:pt idx="1">
                  <c:v>21.254000000000001</c:v>
                </c:pt>
                <c:pt idx="2">
                  <c:v>23.919</c:v>
                </c:pt>
                <c:pt idx="3">
                  <c:v>27.727</c:v>
                </c:pt>
              </c:numCache>
            </c:numRef>
          </c:val>
          <c:extLst>
            <c:ext xmlns:c16="http://schemas.microsoft.com/office/drawing/2014/chart" uri="{C3380CC4-5D6E-409C-BE32-E72D297353CC}">
              <c16:uniqueId val="{00000001-8DFB-48F0-9CA2-73EF2CDC19A5}"/>
            </c:ext>
          </c:extLst>
        </c:ser>
        <c:ser>
          <c:idx val="2"/>
          <c:order val="2"/>
          <c:tx>
            <c:strRef>
              <c:f>Sheet1!$D$1</c:f>
              <c:strCache>
                <c:ptCount val="1"/>
                <c:pt idx="0">
                  <c:v>コルカタ</c:v>
                </c:pt>
              </c:strCache>
            </c:strRef>
          </c:tx>
          <c:spPr>
            <a:solidFill>
              <a:srgbClr val="C0E6F4"/>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2021</c:v>
                </c:pt>
                <c:pt idx="2">
                  <c:v>2025</c:v>
                </c:pt>
                <c:pt idx="3">
                  <c:v>2030</c:v>
                </c:pt>
              </c:numCache>
            </c:numRef>
          </c:cat>
          <c:val>
            <c:numRef>
              <c:f>Sheet1!$D$2:$D$5</c:f>
              <c:numCache>
                <c:formatCode>General</c:formatCode>
                <c:ptCount val="4"/>
                <c:pt idx="0">
                  <c:v>14.035</c:v>
                </c:pt>
                <c:pt idx="1">
                  <c:v>18.245999999999999</c:v>
                </c:pt>
                <c:pt idx="2">
                  <c:v>20.533999999999999</c:v>
                </c:pt>
                <c:pt idx="3">
                  <c:v>23.803000000000001</c:v>
                </c:pt>
              </c:numCache>
            </c:numRef>
          </c:val>
          <c:extLst>
            <c:ext xmlns:c16="http://schemas.microsoft.com/office/drawing/2014/chart" uri="{C3380CC4-5D6E-409C-BE32-E72D297353CC}">
              <c16:uniqueId val="{00000002-8DFB-48F0-9CA2-73EF2CDC19A5}"/>
            </c:ext>
          </c:extLst>
        </c:ser>
        <c:ser>
          <c:idx val="3"/>
          <c:order val="3"/>
          <c:tx>
            <c:strRef>
              <c:f>Sheet1!$E$1</c:f>
              <c:strCache>
                <c:ptCount val="1"/>
                <c:pt idx="0">
                  <c:v>ベンガルール</c:v>
                </c:pt>
              </c:strCache>
            </c:strRef>
          </c:tx>
          <c:spPr>
            <a:solidFill>
              <a:srgbClr val="D2E0E6"/>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2021</c:v>
                </c:pt>
                <c:pt idx="2">
                  <c:v>2025</c:v>
                </c:pt>
                <c:pt idx="3">
                  <c:v>2030</c:v>
                </c:pt>
              </c:numCache>
            </c:numRef>
          </c:cat>
          <c:val>
            <c:numRef>
              <c:f>Sheet1!$E$2:$E$5</c:f>
              <c:numCache>
                <c:formatCode>General</c:formatCode>
                <c:ptCount val="4"/>
                <c:pt idx="0">
                  <c:v>8.52</c:v>
                </c:pt>
                <c:pt idx="1">
                  <c:v>11.076000000000001</c:v>
                </c:pt>
                <c:pt idx="2">
                  <c:v>12.465</c:v>
                </c:pt>
                <c:pt idx="3">
                  <c:v>14.446999999999999</c:v>
                </c:pt>
              </c:numCache>
            </c:numRef>
          </c:val>
          <c:extLst>
            <c:ext xmlns:c16="http://schemas.microsoft.com/office/drawing/2014/chart" uri="{C3380CC4-5D6E-409C-BE32-E72D297353CC}">
              <c16:uniqueId val="{00000003-8DFB-48F0-9CA2-73EF2CDC19A5}"/>
            </c:ext>
          </c:extLst>
        </c:ser>
        <c:ser>
          <c:idx val="4"/>
          <c:order val="4"/>
          <c:tx>
            <c:strRef>
              <c:f>Sheet1!$F$1</c:f>
              <c:strCache>
                <c:ptCount val="1"/>
                <c:pt idx="0">
                  <c:v>ハイデラバード</c:v>
                </c:pt>
              </c:strCache>
            </c:strRef>
          </c:tx>
          <c:spPr>
            <a:solidFill>
              <a:srgbClr val="ECE5F4"/>
            </a:solidFill>
            <a:ln>
              <a:noFill/>
            </a:ln>
            <a:effectLst/>
          </c:spPr>
          <c:invertIfNegative val="0"/>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lang="ja-JP"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2011</c:v>
                </c:pt>
                <c:pt idx="1">
                  <c:v>2021</c:v>
                </c:pt>
                <c:pt idx="2">
                  <c:v>2025</c:v>
                </c:pt>
                <c:pt idx="3">
                  <c:v>2030</c:v>
                </c:pt>
              </c:numCache>
            </c:numRef>
          </c:cat>
          <c:val>
            <c:numRef>
              <c:f>Sheet1!$F$2:$F$5</c:f>
              <c:numCache>
                <c:formatCode>General</c:formatCode>
                <c:ptCount val="4"/>
                <c:pt idx="0">
                  <c:v>7.6740000000000004</c:v>
                </c:pt>
                <c:pt idx="1">
                  <c:v>9.9770000000000003</c:v>
                </c:pt>
                <c:pt idx="2">
                  <c:v>11.228</c:v>
                </c:pt>
                <c:pt idx="3">
                  <c:v>13.013999999999999</c:v>
                </c:pt>
              </c:numCache>
            </c:numRef>
          </c:val>
          <c:extLst>
            <c:ext xmlns:c16="http://schemas.microsoft.com/office/drawing/2014/chart" uri="{C3380CC4-5D6E-409C-BE32-E72D297353CC}">
              <c16:uniqueId val="{00000004-8DFB-48F0-9CA2-73EF2CDC19A5}"/>
            </c:ext>
          </c:extLst>
        </c:ser>
        <c:dLbls>
          <c:showLegendKey val="0"/>
          <c:showVal val="0"/>
          <c:showCatName val="0"/>
          <c:showSerName val="0"/>
          <c:showPercent val="0"/>
          <c:showBubbleSize val="0"/>
        </c:dLbls>
        <c:gapWidth val="75"/>
        <c:overlap val="100"/>
        <c:axId val="1311690655"/>
        <c:axId val="513002383"/>
      </c:barChart>
      <c:catAx>
        <c:axId val="1311690655"/>
        <c:scaling>
          <c:orientation val="minMax"/>
        </c:scaling>
        <c:delete val="0"/>
        <c:axPos val="b"/>
        <c:numFmt formatCode="General" sourceLinked="1"/>
        <c:majorTickMark val="out"/>
        <c:minorTickMark val="none"/>
        <c:tickLblPos val="nextTo"/>
        <c:spPr>
          <a:noFill/>
          <a:ln w="9525" cap="flat" cmpd="sng" algn="ctr">
            <a:solidFill>
              <a:schemeClr val="bg2"/>
            </a:solidFill>
            <a:round/>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513002383"/>
        <c:crosses val="autoZero"/>
        <c:auto val="1"/>
        <c:lblAlgn val="ctr"/>
        <c:lblOffset val="100"/>
        <c:noMultiLvlLbl val="0"/>
      </c:catAx>
      <c:valAx>
        <c:axId val="513002383"/>
        <c:scaling>
          <c:orientation val="minMax"/>
          <c:max val="120"/>
          <c:min val="0"/>
        </c:scaling>
        <c:delete val="0"/>
        <c:axPos val="l"/>
        <c:numFmt formatCode="General" sourceLinked="0"/>
        <c:majorTickMark val="out"/>
        <c:minorTickMark val="none"/>
        <c:tickLblPos val="nextTo"/>
        <c:spPr>
          <a:noFill/>
          <a:ln>
            <a:solidFill>
              <a:schemeClr val="bg2"/>
            </a:solidFill>
          </a:ln>
          <a:effectLst/>
        </c:spPr>
        <c:txPr>
          <a:bodyPr rot="-6000000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crossAx val="1311690655"/>
        <c:crosses val="autoZero"/>
        <c:crossBetween val="between"/>
      </c:valAx>
      <c:spPr>
        <a:noFill/>
        <a:ln>
          <a:noFill/>
        </a:ln>
        <a:effectLst/>
      </c:spPr>
    </c:plotArea>
    <c:legend>
      <c:legendPos val="r"/>
      <c:layout>
        <c:manualLayout>
          <c:xMode val="edge"/>
          <c:yMode val="edge"/>
          <c:x val="0.10832287074231421"/>
          <c:y val="3.2429888519844914E-2"/>
          <c:w val="0.25279011346693342"/>
          <c:h val="0.20821697393875119"/>
        </c:manualLayout>
      </c:layout>
      <c:overlay val="0"/>
      <c:spPr>
        <a:noFill/>
        <a:ln>
          <a:solidFill>
            <a:schemeClr val="bg2"/>
          </a:solidFill>
        </a:ln>
        <a:effectLst/>
      </c:spPr>
      <c:txPr>
        <a:bodyPr rot="0" spcFirstLastPara="1" vertOverflow="ellipsis" vert="horz" wrap="square" anchor="ctr" anchorCtr="1"/>
        <a:lstStyle/>
        <a:p>
          <a:pPr>
            <a:defRPr lang="ja-JP"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87859800274135E-2"/>
          <c:y val="0.10899653979238755"/>
          <c:w val="0.87135304484041509"/>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7"/>
              <c:layout>
                <c:manualLayout>
                  <c:x val="-5.743684410634917E-17"/>
                  <c:y val="-6.943740608500255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0C-4D3B-B9CE-48603B5F05A5}"/>
                </c:ext>
              </c:extLst>
            </c:dLbl>
            <c:dLbl>
              <c:idx val="9"/>
              <c:layout>
                <c:manualLayout>
                  <c:x val="0"/>
                  <c:y val="-8.1081349343111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0C-4D3B-B9CE-48603B5F05A5}"/>
                </c:ext>
              </c:extLst>
            </c:dLbl>
            <c:dLbl>
              <c:idx val="10"/>
              <c:layout>
                <c:manualLayout>
                  <c:x val="0"/>
                  <c:y val="-0.1191348102400088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0C-4D3B-B9CE-48603B5F05A5}"/>
                </c:ext>
              </c:extLst>
            </c:dLbl>
            <c:dLbl>
              <c:idx val="11"/>
              <c:layout>
                <c:manualLayout>
                  <c:x val="1.56647748059104E-3"/>
                  <c:y val="-0.174870897034698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10C-4D3B-B9CE-48603B5F05A5}"/>
                </c:ext>
              </c:extLst>
            </c:dLbl>
            <c:dLbl>
              <c:idx val="13"/>
              <c:layout>
                <c:manualLayout>
                  <c:x val="-5.743684410634917E-17"/>
                  <c:y val="-0.178003556707426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10C-4D3B-B9CE-48603B5F05A5}"/>
                </c:ext>
              </c:extLst>
            </c:dLbl>
            <c:dLbl>
              <c:idx val="15"/>
              <c:layout>
                <c:manualLayout>
                  <c:x val="-1.1487368821269834E-16"/>
                  <c:y val="-0.2009727181240436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10C-4D3B-B9CE-48603B5F05A5}"/>
                </c:ext>
              </c:extLst>
            </c:dLbl>
            <c:dLbl>
              <c:idx val="16"/>
              <c:layout>
                <c:manualLayout>
                  <c:x val="0"/>
                  <c:y val="-9.97096734170584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10C-4D3B-B9CE-48603B5F05A5}"/>
                </c:ext>
              </c:extLst>
            </c:dLbl>
            <c:dLbl>
              <c:idx val="17"/>
              <c:layout>
                <c:manualLayout>
                  <c:x val="-3.1329549611821945E-3"/>
                  <c:y val="-0.1959227450061346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10C-4D3B-B9CE-48603B5F05A5}"/>
                </c:ext>
              </c:extLst>
            </c:dLbl>
            <c:dLbl>
              <c:idx val="18"/>
              <c:layout>
                <c:manualLayout>
                  <c:x val="1.5664774805909825E-3"/>
                  <c:y val="-0.158692013951116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10C-4D3B-B9CE-48603B5F05A5}"/>
                </c:ext>
              </c:extLst>
            </c:dLbl>
            <c:dLbl>
              <c:idx val="19"/>
              <c:layout>
                <c:manualLayout>
                  <c:x val="0"/>
                  <c:y val="-0.2130555976784902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10C-4D3B-B9CE-48603B5F05A5}"/>
                </c:ext>
              </c:extLst>
            </c:dLbl>
            <c:dLbl>
              <c:idx val="20"/>
              <c:layout>
                <c:manualLayout>
                  <c:x val="0"/>
                  <c:y val="-0.128066833013964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10C-4D3B-B9CE-48603B5F05A5}"/>
                </c:ext>
              </c:extLst>
            </c:dLbl>
            <c:dLbl>
              <c:idx val="21"/>
              <c:layout>
                <c:manualLayout>
                  <c:x val="0"/>
                  <c:y val="-0.2018947049173548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10C-4D3B-B9CE-48603B5F05A5}"/>
                </c:ext>
              </c:extLst>
            </c:dLbl>
            <c:dLbl>
              <c:idx val="22"/>
              <c:layout>
                <c:manualLayout>
                  <c:x val="4.6994324417732923E-3"/>
                  <c:y val="-0.2262220322860806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10C-4D3B-B9CE-48603B5F05A5}"/>
                </c:ext>
              </c:extLst>
            </c:dLbl>
            <c:dLbl>
              <c:idx val="23"/>
              <c:layout>
                <c:manualLayout>
                  <c:x val="-1.5664774805910972E-3"/>
                  <c:y val="-0.2671500847819793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510C-4D3B-B9CE-48603B5F05A5}"/>
                </c:ext>
              </c:extLst>
            </c:dLbl>
            <c:dLbl>
              <c:idx val="24"/>
              <c:layout>
                <c:manualLayout>
                  <c:x val="-1.1487368821269834E-16"/>
                  <c:y val="-0.297069989936447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07-47AF-9AAB-801B4E47A4CF}"/>
                </c:ext>
              </c:extLst>
            </c:dLbl>
            <c:spPr>
              <a:noFill/>
              <a:ln>
                <a:noFill/>
              </a:ln>
              <a:effectLst/>
            </c:spPr>
            <c:txPr>
              <a:bodyPr wrap="square" lIns="38100" tIns="19050" rIns="38100" bIns="19050" anchor="ctr">
                <a:spAutoFit/>
              </a:bodyPr>
              <a:lstStyle/>
              <a:p>
                <a:pPr>
                  <a:defRPr lang="ja-JP" b="1"/>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Sheet1!$A$1:$Y$1</c:f>
              <c:numCache>
                <c:formatCode>#,##0_);[Red]\(#,##0\)</c:formatCode>
                <c:ptCount val="25"/>
                <c:pt idx="0">
                  <c:v>468.39600000000002</c:v>
                </c:pt>
                <c:pt idx="1">
                  <c:v>485.44</c:v>
                </c:pt>
                <c:pt idx="2">
                  <c:v>514.93799999999999</c:v>
                </c:pt>
                <c:pt idx="3">
                  <c:v>607.70100000000002</c:v>
                </c:pt>
                <c:pt idx="4">
                  <c:v>709.15200000000004</c:v>
                </c:pt>
                <c:pt idx="5">
                  <c:v>820.38499999999999</c:v>
                </c:pt>
                <c:pt idx="6">
                  <c:v>940.26</c:v>
                </c:pt>
                <c:pt idx="7">
                  <c:v>1216.74</c:v>
                </c:pt>
                <c:pt idx="8">
                  <c:v>1198.9000000000001</c:v>
                </c:pt>
                <c:pt idx="9">
                  <c:v>1341.89</c:v>
                </c:pt>
                <c:pt idx="10">
                  <c:v>1675.62</c:v>
                </c:pt>
                <c:pt idx="11">
                  <c:v>1823.05</c:v>
                </c:pt>
                <c:pt idx="12">
                  <c:v>1827.64</c:v>
                </c:pt>
                <c:pt idx="13">
                  <c:v>1856.72</c:v>
                </c:pt>
                <c:pt idx="14">
                  <c:v>2039.13</c:v>
                </c:pt>
                <c:pt idx="15">
                  <c:v>2103.59</c:v>
                </c:pt>
                <c:pt idx="16">
                  <c:v>2294.8000000000002</c:v>
                </c:pt>
                <c:pt idx="17">
                  <c:v>2651.47</c:v>
                </c:pt>
                <c:pt idx="18">
                  <c:v>2702.93</c:v>
                </c:pt>
                <c:pt idx="19">
                  <c:v>2835.61</c:v>
                </c:pt>
                <c:pt idx="20">
                  <c:v>2674.85</c:v>
                </c:pt>
                <c:pt idx="21">
                  <c:v>3167.27</c:v>
                </c:pt>
                <c:pt idx="22">
                  <c:v>3353.47</c:v>
                </c:pt>
                <c:pt idx="23">
                  <c:v>3567.55</c:v>
                </c:pt>
                <c:pt idx="24" formatCode="#,##0">
                  <c:v>3889.13</c:v>
                </c:pt>
              </c:numCache>
            </c:numRef>
          </c:val>
          <c:extLst>
            <c:ext xmlns:c16="http://schemas.microsoft.com/office/drawing/2014/chart" uri="{C3380CC4-5D6E-409C-BE32-E72D297353CC}">
              <c16:uniqueId val="{00000018-510C-4D3B-B9CE-48603B5F05A5}"/>
            </c:ext>
          </c:extLst>
        </c:ser>
        <c:dLbls>
          <c:showLegendKey val="0"/>
          <c:showVal val="1"/>
          <c:showCatName val="0"/>
          <c:showSerName val="0"/>
          <c:showPercent val="0"/>
          <c:showBubbleSize val="0"/>
        </c:dLbls>
        <c:gapWidth val="60"/>
        <c:overlap val="100"/>
        <c:axId val="165501103"/>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2.5063639689457556E-2"/>
                  <c:y val="-6.3028164159969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510C-4D3B-B9CE-48603B5F05A5}"/>
                </c:ext>
              </c:extLst>
            </c:dLbl>
            <c:dLbl>
              <c:idx val="1"/>
              <c:layout>
                <c:manualLayout>
                  <c:x val="-2.6630117170048654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510C-4D3B-B9CE-48603B5F05A5}"/>
                </c:ext>
              </c:extLst>
            </c:dLbl>
            <c:dLbl>
              <c:idx val="2"/>
              <c:layout>
                <c:manualLayout>
                  <c:x val="-2.5063639689457556E-2"/>
                  <c:y val="6.3028164159969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510C-4D3B-B9CE-48603B5F05A5}"/>
                </c:ext>
              </c:extLst>
            </c:dLbl>
            <c:dLbl>
              <c:idx val="3"/>
              <c:layout>
                <c:manualLayout>
                  <c:x val="-2.5063639689457556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510C-4D3B-B9CE-48603B5F05A5}"/>
                </c:ext>
              </c:extLst>
            </c:dLbl>
            <c:dLbl>
              <c:idx val="4"/>
              <c:layout>
                <c:manualLayout>
                  <c:x val="-2.3497162208866461E-2"/>
                  <c:y val="-6.3028164159969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510C-4D3B-B9CE-48603B5F05A5}"/>
                </c:ext>
              </c:extLst>
            </c:dLbl>
            <c:dLbl>
              <c:idx val="5"/>
              <c:layout>
                <c:manualLayout>
                  <c:x val="-2.6630117170048626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510C-4D3B-B9CE-48603B5F05A5}"/>
                </c:ext>
              </c:extLst>
            </c:dLbl>
            <c:dLbl>
              <c:idx val="6"/>
              <c:layout>
                <c:manualLayout>
                  <c:x val="-2.3497162208866461E-2"/>
                  <c:y val="-5.60250348088614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510C-4D3B-B9CE-48603B5F05A5}"/>
                </c:ext>
              </c:extLst>
            </c:dLbl>
            <c:dLbl>
              <c:idx val="7"/>
              <c:layout>
                <c:manualLayout>
                  <c:x val="-2.0364207247684264E-2"/>
                  <c:y val="-4.9021905457753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510C-4D3B-B9CE-48603B5F05A5}"/>
                </c:ext>
              </c:extLst>
            </c:dLbl>
            <c:dLbl>
              <c:idx val="9"/>
              <c:layout>
                <c:manualLayout>
                  <c:x val="-1.8797729767093169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510C-4D3B-B9CE-48603B5F05A5}"/>
                </c:ext>
              </c:extLst>
            </c:dLbl>
            <c:dLbl>
              <c:idx val="10"/>
              <c:layout>
                <c:manualLayout>
                  <c:x val="-2.5063639689457556E-2"/>
                  <c:y val="-6.30281641599691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10C-4D3B-B9CE-48603B5F05A5}"/>
                </c:ext>
              </c:extLst>
            </c:dLbl>
            <c:dLbl>
              <c:idx val="11"/>
              <c:layout>
                <c:manualLayout>
                  <c:x val="-2.5063639689457556E-2"/>
                  <c:y val="-8.4037552213292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510C-4D3B-B9CE-48603B5F05A5}"/>
                </c:ext>
              </c:extLst>
            </c:dLbl>
            <c:dLbl>
              <c:idx val="12"/>
              <c:layout>
                <c:manualLayout>
                  <c:x val="-2.3497162208866402E-2"/>
                  <c:y val="-7.7034422862184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10C-4D3B-B9CE-48603B5F05A5}"/>
                </c:ext>
              </c:extLst>
            </c:dLbl>
            <c:dLbl>
              <c:idx val="13"/>
              <c:layout>
                <c:manualLayout>
                  <c:x val="-2.5063639689457556E-2"/>
                  <c:y val="-8.4037552213292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10C-4D3B-B9CE-48603B5F05A5}"/>
                </c:ext>
              </c:extLst>
            </c:dLbl>
            <c:dLbl>
              <c:idx val="14"/>
              <c:layout>
                <c:manualLayout>
                  <c:x val="-2.5063639689457674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10C-4D3B-B9CE-48603B5F05A5}"/>
                </c:ext>
              </c:extLst>
            </c:dLbl>
            <c:dLbl>
              <c:idx val="15"/>
              <c:layout>
                <c:manualLayout>
                  <c:x val="-2.8196594650639752E-2"/>
                  <c:y val="-7.70344228621844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10C-4D3B-B9CE-48603B5F05A5}"/>
                </c:ext>
              </c:extLst>
            </c:dLbl>
            <c:dLbl>
              <c:idx val="16"/>
              <c:layout>
                <c:manualLayout>
                  <c:x val="-2.3497162208866461E-2"/>
                  <c:y val="-6.3028164159969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10C-4D3B-B9CE-48603B5F05A5}"/>
                </c:ext>
              </c:extLst>
            </c:dLbl>
            <c:dLbl>
              <c:idx val="17"/>
              <c:layout>
                <c:manualLayout>
                  <c:x val="-2.6630117170048654E-2"/>
                  <c:y val="-7.00312935110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10C-4D3B-B9CE-48603B5F05A5}"/>
                </c:ext>
              </c:extLst>
            </c:dLbl>
            <c:dLbl>
              <c:idx val="18"/>
              <c:layout>
                <c:manualLayout>
                  <c:x val="-2.1930684728275363E-2"/>
                  <c:y val="-6.3028164159969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0B-41D7-BD2C-E51349E77FD7}"/>
                </c:ext>
              </c:extLst>
            </c:dLbl>
            <c:dLbl>
              <c:idx val="19"/>
              <c:layout>
                <c:manualLayout>
                  <c:x val="-2.5063639689457556E-2"/>
                  <c:y val="-5.6025034808861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0B-41D7-BD2C-E51349E77FD7}"/>
                </c:ext>
              </c:extLst>
            </c:dLbl>
            <c:dLbl>
              <c:idx val="20"/>
              <c:layout>
                <c:manualLayout>
                  <c:x val="-2.3497162208866461E-2"/>
                  <c:y val="5.60250348088613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0B-41D7-BD2C-E51349E77FD7}"/>
                </c:ext>
              </c:extLst>
            </c:dLbl>
            <c:dLbl>
              <c:idx val="21"/>
              <c:layout>
                <c:manualLayout>
                  <c:x val="-2.5063639689457556E-2"/>
                  <c:y val="-5.6025034808861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0B-41D7-BD2C-E51349E77FD7}"/>
                </c:ext>
              </c:extLst>
            </c:dLbl>
            <c:dLbl>
              <c:idx val="22"/>
              <c:layout>
                <c:manualLayout>
                  <c:x val="-2.6630117170048654E-2"/>
                  <c:y val="-8.40375522132921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510C-4D3B-B9CE-48603B5F05A5}"/>
                </c:ext>
              </c:extLst>
            </c:dLbl>
            <c:dLbl>
              <c:idx val="23"/>
              <c:layout>
                <c:manualLayout>
                  <c:x val="-2.8196594650639752E-2"/>
                  <c:y val="-6.3028164159969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0B-41D7-BD2C-E51349E77FD7}"/>
                </c:ext>
              </c:extLst>
            </c:dLbl>
            <c:dLbl>
              <c:idx val="24"/>
              <c:layout>
                <c:manualLayout>
                  <c:x val="-2.9763072131230851E-2"/>
                  <c:y val="-8.4037552213292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07-47AF-9AAB-801B4E47A4CF}"/>
                </c:ext>
              </c:extLst>
            </c:dLbl>
            <c:spPr>
              <a:noFill/>
              <a:ln>
                <a:noFill/>
              </a:ln>
              <a:effectLst/>
            </c:spPr>
            <c:txPr>
              <a:bodyPr wrap="square" lIns="38100" tIns="19050" rIns="38100" bIns="19050" anchor="ctr">
                <a:spAutoFit/>
              </a:bodyPr>
              <a:lstStyle/>
              <a:p>
                <a:pPr>
                  <a:defRPr lang="ja-JP"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Sheet1!$A$2:$Y$2</c:f>
              <c:numCache>
                <c:formatCode>0.0</c:formatCode>
                <c:ptCount val="25"/>
                <c:pt idx="0">
                  <c:v>3.8410000000000002</c:v>
                </c:pt>
                <c:pt idx="1">
                  <c:v>4.8239999999999998</c:v>
                </c:pt>
                <c:pt idx="2">
                  <c:v>3.8039999999999998</c:v>
                </c:pt>
                <c:pt idx="3">
                  <c:v>7.86</c:v>
                </c:pt>
                <c:pt idx="4">
                  <c:v>7.923</c:v>
                </c:pt>
                <c:pt idx="5">
                  <c:v>7.923</c:v>
                </c:pt>
                <c:pt idx="6">
                  <c:v>8.0609999999999999</c:v>
                </c:pt>
                <c:pt idx="7">
                  <c:v>7.6609999999999996</c:v>
                </c:pt>
                <c:pt idx="8">
                  <c:v>3.0870000000000002</c:v>
                </c:pt>
                <c:pt idx="9">
                  <c:v>7.8620000000000001</c:v>
                </c:pt>
                <c:pt idx="10">
                  <c:v>8.4979999999999993</c:v>
                </c:pt>
                <c:pt idx="11">
                  <c:v>5.2409999999999997</c:v>
                </c:pt>
                <c:pt idx="12">
                  <c:v>5.4560000000000004</c:v>
                </c:pt>
                <c:pt idx="13">
                  <c:v>6.3860000000000001</c:v>
                </c:pt>
                <c:pt idx="14">
                  <c:v>7.41</c:v>
                </c:pt>
                <c:pt idx="15">
                  <c:v>7.9960000000000004</c:v>
                </c:pt>
                <c:pt idx="16">
                  <c:v>8.2560000000000002</c:v>
                </c:pt>
                <c:pt idx="17">
                  <c:v>6.7949999999999999</c:v>
                </c:pt>
                <c:pt idx="18">
                  <c:v>6.4539999999999997</c:v>
                </c:pt>
                <c:pt idx="19">
                  <c:v>3.871</c:v>
                </c:pt>
                <c:pt idx="20">
                  <c:v>-5.7779999999999996</c:v>
                </c:pt>
                <c:pt idx="21">
                  <c:v>9.69</c:v>
                </c:pt>
                <c:pt idx="22">
                  <c:v>6.9870000000000001</c:v>
                </c:pt>
                <c:pt idx="23">
                  <c:v>8.1530000000000005</c:v>
                </c:pt>
                <c:pt idx="24">
                  <c:v>7.0209999999999999</c:v>
                </c:pt>
              </c:numCache>
            </c:numRef>
          </c:val>
          <c:smooth val="0"/>
          <c:extLst>
            <c:ext xmlns:c16="http://schemas.microsoft.com/office/drawing/2014/chart" uri="{C3380CC4-5D6E-409C-BE32-E72D297353CC}">
              <c16:uniqueId val="{0000002C-510C-4D3B-B9CE-48603B5F05A5}"/>
            </c:ext>
          </c:extLst>
        </c:ser>
        <c:dLbls>
          <c:showLegendKey val="0"/>
          <c:showVal val="1"/>
          <c:showCatName val="0"/>
          <c:showSerName val="0"/>
          <c:showPercent val="0"/>
          <c:showBubbleSize val="0"/>
        </c:dLbls>
        <c:marker val="1"/>
        <c:smooth val="0"/>
        <c:axId val="3"/>
        <c:axId val="2"/>
      </c:lineChart>
      <c:catAx>
        <c:axId val="16550110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65501103"/>
        <c:crosses val="min"/>
        <c:crossBetween val="between"/>
        <c:majorUnit val="1000"/>
      </c:valAx>
      <c:valAx>
        <c:axId val="2"/>
        <c:scaling>
          <c:orientation val="minMax"/>
          <c:max val="10"/>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00883489072462E-2"/>
          <c:y val="5.5160142348754451E-2"/>
          <c:w val="0.92035217035217032"/>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spPr>
              <a:noFill/>
              <a:ln>
                <a:noFill/>
              </a:ln>
              <a:effectLst/>
            </c:spPr>
            <c:txPr>
              <a:bodyPr/>
              <a:lstStyle/>
              <a:p>
                <a:pPr>
                  <a:defRPr lang="ja-JP" sz="8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#,##0_);[Red]\(#,##0\)</c:formatCode>
                <c:ptCount val="25"/>
                <c:pt idx="0">
                  <c:v>442.036</c:v>
                </c:pt>
                <c:pt idx="1">
                  <c:v>449.91</c:v>
                </c:pt>
                <c:pt idx="2">
                  <c:v>468.84500000000003</c:v>
                </c:pt>
                <c:pt idx="3">
                  <c:v>543.84500000000003</c:v>
                </c:pt>
                <c:pt idx="4">
                  <c:v>624.10799999999995</c:v>
                </c:pt>
                <c:pt idx="5">
                  <c:v>710.51199999999994</c:v>
                </c:pt>
                <c:pt idx="6">
                  <c:v>802.01400000000001</c:v>
                </c:pt>
                <c:pt idx="7">
                  <c:v>1022.732</c:v>
                </c:pt>
                <c:pt idx="8">
                  <c:v>993.50300000000004</c:v>
                </c:pt>
                <c:pt idx="9">
                  <c:v>1096.6369999999999</c:v>
                </c:pt>
                <c:pt idx="10">
                  <c:v>1350.634</c:v>
                </c:pt>
                <c:pt idx="11">
                  <c:v>1449.604</c:v>
                </c:pt>
                <c:pt idx="12">
                  <c:v>1434.018</c:v>
                </c:pt>
                <c:pt idx="13">
                  <c:v>1438.057</c:v>
                </c:pt>
                <c:pt idx="14">
                  <c:v>1559.864</c:v>
                </c:pt>
                <c:pt idx="15">
                  <c:v>1590.174</c:v>
                </c:pt>
                <c:pt idx="16">
                  <c:v>1714.28</c:v>
                </c:pt>
                <c:pt idx="17">
                  <c:v>1957.97</c:v>
                </c:pt>
                <c:pt idx="18">
                  <c:v>1974.3779999999999</c:v>
                </c:pt>
                <c:pt idx="19">
                  <c:v>2050.163</c:v>
                </c:pt>
                <c:pt idx="20">
                  <c:v>1915.5519999999999</c:v>
                </c:pt>
                <c:pt idx="21">
                  <c:v>2250.1790000000001</c:v>
                </c:pt>
                <c:pt idx="22">
                  <c:v>2366.31</c:v>
                </c:pt>
                <c:pt idx="23">
                  <c:v>2497.1880000000001</c:v>
                </c:pt>
                <c:pt idx="24">
                  <c:v>2697.5630000000001</c:v>
                </c:pt>
              </c:numCache>
            </c:numRef>
          </c:val>
          <c:extLst>
            <c:ext xmlns:c16="http://schemas.microsoft.com/office/drawing/2014/chart" uri="{C3380CC4-5D6E-409C-BE32-E72D297353CC}">
              <c16:uniqueId val="{00000018-1AB1-4924-A757-B36E142AB203}"/>
            </c:ext>
          </c:extLst>
        </c:ser>
        <c:dLbls>
          <c:dLblPos val="ctr"/>
          <c:showLegendKey val="0"/>
          <c:showVal val="1"/>
          <c:showCatName val="0"/>
          <c:showSerName val="0"/>
          <c:showPercent val="0"/>
          <c:showBubbleSize val="0"/>
        </c:dLbls>
        <c:gapWidth val="60"/>
        <c:overlap val="100"/>
        <c:axId val="822170671"/>
        <c:axId val="1"/>
      </c:barChart>
      <c:catAx>
        <c:axId val="82217067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a:lstStyle/>
          <a:p>
            <a:pPr>
              <a:defRPr lang="ja-JP"/>
            </a:pPr>
            <a:endParaRPr lang="ja-JP"/>
          </a:p>
        </c:txPr>
        <c:crossAx val="1"/>
        <c:crosses val="min"/>
        <c:auto val="0"/>
        <c:lblAlgn val="ctr"/>
        <c:lblOffset val="100"/>
        <c:noMultiLvlLbl val="0"/>
      </c:catAx>
      <c:valAx>
        <c:axId val="1"/>
        <c:scaling>
          <c:orientation val="minMax"/>
          <c:max val="3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a:lstStyle/>
          <a:p>
            <a:pPr>
              <a:defRPr lang="ja-JP" sz="900"/>
            </a:pPr>
            <a:endParaRPr lang="ja-JP"/>
          </a:p>
        </c:txPr>
        <c:crossAx val="822170671"/>
        <c:crosses val="min"/>
        <c:crossBetween val="between"/>
        <c:majorUnit val="1000"/>
      </c:valAx>
    </c:plotArea>
    <c:plotVisOnly val="0"/>
    <c:dispBlanksAs val="gap"/>
    <c:showDLblsOverMax val="1"/>
  </c:chart>
  <c:txPr>
    <a:bodyPr/>
    <a:lstStyle/>
    <a:p>
      <a:pPr>
        <a:defRPr sz="700"/>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6843167204164393E-2"/>
                  <c:y val="3.0165246920563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03-443C-A073-528623D1308D}"/>
                </c:ext>
              </c:extLst>
            </c:dLbl>
            <c:dLbl>
              <c:idx val="2"/>
              <c:layout>
                <c:manualLayout>
                  <c:x val="-2.6606885600829622E-2"/>
                  <c:y val="2.6776852624591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3-443C-A073-528623D1308D}"/>
                </c:ext>
              </c:extLst>
            </c:dLbl>
            <c:dLbl>
              <c:idx val="3"/>
              <c:layout>
                <c:manualLayout>
                  <c:x val="-3.7375728491636818E-2"/>
                  <c:y val="4.0330429808478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03-443C-A073-528623D1308D}"/>
                </c:ext>
              </c:extLst>
            </c:dLbl>
            <c:dLbl>
              <c:idx val="4"/>
              <c:layout>
                <c:manualLayout>
                  <c:x val="-1.9545389269183609E-2"/>
                  <c:y val="4.3718824104449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03-443C-A073-528623D1308D}"/>
                </c:ext>
              </c:extLst>
            </c:dLbl>
            <c:dLbl>
              <c:idx val="6"/>
              <c:layout>
                <c:manualLayout>
                  <c:x val="-2.5153084621686292E-2"/>
                  <c:y val="-4.77678218867860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03-443C-A073-528623D1308D}"/>
                </c:ext>
              </c:extLst>
            </c:dLbl>
            <c:dLbl>
              <c:idx val="7"/>
              <c:layout>
                <c:manualLayout>
                  <c:x val="-1.9409737365098493E-2"/>
                  <c:y val="-4.09910332948425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A03-443C-A073-528623D1308D}"/>
                </c:ext>
              </c:extLst>
            </c:dLbl>
            <c:dLbl>
              <c:idx val="8"/>
              <c:layout>
                <c:manualLayout>
                  <c:x val="-2.263139346449947E-2"/>
                  <c:y val="-4.77678218867860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A03-443C-A073-528623D1308D}"/>
                </c:ext>
              </c:extLst>
            </c:dLbl>
            <c:dLbl>
              <c:idx val="9"/>
              <c:layout>
                <c:manualLayout>
                  <c:x val="-2.399945989339846E-2"/>
                  <c:y val="4.71072184004217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A03-443C-A073-528623D1308D}"/>
                </c:ext>
              </c:extLst>
            </c:dLbl>
            <c:dLbl>
              <c:idx val="11"/>
              <c:layout>
                <c:manualLayout>
                  <c:x val="-6.5768865604281766E-3"/>
                  <c:y val="9.83488114473299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A03-443C-A073-528623D1308D}"/>
                </c:ext>
              </c:extLst>
            </c:dLbl>
            <c:dLbl>
              <c:idx val="13"/>
              <c:layout>
                <c:manualLayout>
                  <c:x val="-4.8636504549700414E-2"/>
                  <c:y val="-9.57221388612006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A03-443C-A073-528623D1308D}"/>
                </c:ext>
              </c:extLst>
            </c:dLbl>
            <c:dLbl>
              <c:idx val="15"/>
              <c:layout>
                <c:manualLayout>
                  <c:x val="-2.2970802940359782E-2"/>
                  <c:y val="-9.23337445652289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A03-443C-A073-528623D1308D}"/>
                </c:ext>
              </c:extLst>
            </c:dLbl>
            <c:dLbl>
              <c:idx val="16"/>
              <c:layout>
                <c:manualLayout>
                  <c:x val="-3.7375728491636818E-2"/>
                  <c:y val="3.35536412165349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A03-443C-A073-528623D1308D}"/>
                </c:ext>
              </c:extLst>
            </c:dLbl>
            <c:dLbl>
              <c:idx val="17"/>
              <c:layout>
                <c:manualLayout>
                  <c:x val="-3.9942298652570873E-2"/>
                  <c:y val="-8.50401591424747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A03-443C-A073-528623D1308D}"/>
                </c:ext>
              </c:extLst>
            </c:dLbl>
            <c:dLbl>
              <c:idx val="20"/>
              <c:layout>
                <c:manualLayout>
                  <c:x val="-1.9050238129293375E-2"/>
                  <c:y val="4.3718824104450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A03-443C-A073-528623D1308D}"/>
                </c:ext>
              </c:extLst>
            </c:dLbl>
            <c:dLbl>
              <c:idx val="21"/>
              <c:layout>
                <c:manualLayout>
                  <c:x val="-4.221626129531654E-2"/>
                  <c:y val="-5.454461047872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A03-443C-A073-528623D1308D}"/>
                </c:ext>
              </c:extLst>
            </c:dLbl>
            <c:dLbl>
              <c:idx val="22"/>
              <c:layout>
                <c:manualLayout>
                  <c:x val="-5.7908289779109251E-2"/>
                  <c:y val="-8.8428553438446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A03-443C-A073-528623D1308D}"/>
                </c:ext>
              </c:extLst>
            </c:dLbl>
            <c:dLbl>
              <c:idx val="23"/>
              <c:layout>
                <c:manualLayout>
                  <c:x val="-2.7109447847900606E-2"/>
                  <c:y val="-6.1321399070672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A03-443C-A073-528623D1308D}"/>
                </c:ext>
              </c:extLst>
            </c:dLbl>
            <c:dLbl>
              <c:idx val="24"/>
              <c:layout>
                <c:manualLayout>
                  <c:x val="-5.5341719618175383E-2"/>
                  <c:y val="5.3884006992365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A03-443C-A073-528623D1308D}"/>
                </c:ext>
              </c:extLst>
            </c:dLbl>
            <c:dLbl>
              <c:idx val="25"/>
              <c:layout>
                <c:manualLayout>
                  <c:x val="-4.9726791637750654E-3"/>
                  <c:y val="2.3388458328619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A03-443C-A073-528623D1308D}"/>
                </c:ext>
              </c:extLst>
            </c:dLbl>
            <c:numFmt formatCode="0.0" sourceLinked="0"/>
            <c:spPr>
              <a:noFill/>
              <a:ln>
                <a:noFill/>
              </a:ln>
              <a:effectLst/>
            </c:spPr>
            <c:txPr>
              <a:bodyPr wrap="square" lIns="38100" tIns="19050" rIns="38100" bIns="19050" anchor="ctr">
                <a:spAutoFit/>
              </a:bodyPr>
              <a:lstStyle/>
              <a:p>
                <a:pPr>
                  <a:defRPr lang="ja-JP" sz="105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Sheet1!$A$1:$J$1</c:f>
              <c:numCache>
                <c:formatCode>General</c:formatCode>
                <c:ptCount val="10"/>
                <c:pt idx="0">
                  <c:v>43.2</c:v>
                </c:pt>
                <c:pt idx="1">
                  <c:v>43.8</c:v>
                </c:pt>
                <c:pt idx="2" formatCode="#,##0.0;&quot;-&quot;#,##0.0">
                  <c:v>44.2</c:v>
                </c:pt>
                <c:pt idx="3">
                  <c:v>44</c:v>
                </c:pt>
                <c:pt idx="4" formatCode="#,##0.0;&quot;-&quot;#,##0.0">
                  <c:v>43.9</c:v>
                </c:pt>
                <c:pt idx="5">
                  <c:v>45.1</c:v>
                </c:pt>
                <c:pt idx="6" formatCode="#,##0.0;&quot;-&quot;#,##0.0">
                  <c:v>43.5</c:v>
                </c:pt>
                <c:pt idx="7" formatCode="#,##0.0;&quot;-&quot;#,##0.0">
                  <c:v>41.6</c:v>
                </c:pt>
                <c:pt idx="8">
                  <c:v>41.9</c:v>
                </c:pt>
                <c:pt idx="9" formatCode="#,##0.0;&quot;-&quot;#,##0.0">
                  <c:v>41</c:v>
                </c:pt>
              </c:numCache>
            </c:numRef>
          </c:val>
          <c:smooth val="0"/>
          <c:extLst>
            <c:ext xmlns:c16="http://schemas.microsoft.com/office/drawing/2014/chart" uri="{C3380CC4-5D6E-409C-BE32-E72D297353CC}">
              <c16:uniqueId val="{00000013-BA03-443C-A073-528623D1308D}"/>
            </c:ext>
          </c:extLst>
        </c:ser>
        <c:ser>
          <c:idx val="1"/>
          <c:order val="1"/>
          <c:dLbls>
            <c:numFmt formatCode="#,##0.0_);[Red]\(#,##0.0\)" sourceLinked="0"/>
            <c:spPr>
              <a:noFill/>
              <a:ln>
                <a:noFill/>
              </a:ln>
              <a:effectLst/>
            </c:spPr>
            <c:txPr>
              <a:bodyPr wrap="square" lIns="38100" tIns="19050" rIns="38100" bIns="19050" anchor="ctr">
                <a:spAutoFit/>
              </a:bodyPr>
              <a:lstStyle/>
              <a:p>
                <a:pPr>
                  <a:defRPr lang="ja-JP" sz="10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Sheet1!$A$2:$J$2</c:f>
              <c:numCache>
                <c:formatCode>General</c:formatCode>
                <c:ptCount val="10"/>
                <c:pt idx="0">
                  <c:v>12.1</c:v>
                </c:pt>
                <c:pt idx="1">
                  <c:v>12</c:v>
                </c:pt>
                <c:pt idx="2">
                  <c:v>11.8</c:v>
                </c:pt>
                <c:pt idx="3">
                  <c:v>12.1</c:v>
                </c:pt>
                <c:pt idx="4">
                  <c:v>12.1</c:v>
                </c:pt>
                <c:pt idx="5">
                  <c:v>11.7</c:v>
                </c:pt>
                <c:pt idx="6">
                  <c:v>12</c:v>
                </c:pt>
                <c:pt idx="7">
                  <c:v>11.9</c:v>
                </c:pt>
                <c:pt idx="8">
                  <c:v>12</c:v>
                </c:pt>
                <c:pt idx="9">
                  <c:v>12.2</c:v>
                </c:pt>
              </c:numCache>
            </c:numRef>
          </c:val>
          <c:smooth val="0"/>
          <c:extLst>
            <c:ext xmlns:c16="http://schemas.microsoft.com/office/drawing/2014/chart" uri="{C3380CC4-5D6E-409C-BE32-E72D297353CC}">
              <c16:uniqueId val="{00000014-BA03-443C-A073-528623D1308D}"/>
            </c:ext>
          </c:extLst>
        </c:ser>
        <c:ser>
          <c:idx val="2"/>
          <c:order val="2"/>
          <c:dLbls>
            <c:spPr>
              <a:noFill/>
              <a:ln>
                <a:noFill/>
              </a:ln>
              <a:effectLst/>
            </c:spPr>
            <c:txPr>
              <a:bodyPr wrap="square" lIns="38100" tIns="19050" rIns="38100" bIns="19050" anchor="ctr">
                <a:spAutoFit/>
              </a:bodyPr>
              <a:lstStyle/>
              <a:p>
                <a:pPr>
                  <a:defRPr lang="ja-JP" sz="105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Sheet1!$A$3:$J$3</c:f>
              <c:numCache>
                <c:formatCode>General</c:formatCode>
                <c:ptCount val="10"/>
                <c:pt idx="0">
                  <c:v>15.5</c:v>
                </c:pt>
                <c:pt idx="1">
                  <c:v>15.3</c:v>
                </c:pt>
                <c:pt idx="2">
                  <c:v>15.3</c:v>
                </c:pt>
                <c:pt idx="3">
                  <c:v>15.3</c:v>
                </c:pt>
                <c:pt idx="4">
                  <c:v>15.4</c:v>
                </c:pt>
                <c:pt idx="5">
                  <c:v>14.9</c:v>
                </c:pt>
                <c:pt idx="6">
                  <c:v>15.4</c:v>
                </c:pt>
                <c:pt idx="7">
                  <c:v>16.2</c:v>
                </c:pt>
                <c:pt idx="8">
                  <c:v>16.100000000000001</c:v>
                </c:pt>
                <c:pt idx="9">
                  <c:v>16.399999999999999</c:v>
                </c:pt>
              </c:numCache>
            </c:numRef>
          </c:val>
          <c:smooth val="0"/>
          <c:extLst>
            <c:ext xmlns:c16="http://schemas.microsoft.com/office/drawing/2014/chart" uri="{C3380CC4-5D6E-409C-BE32-E72D297353CC}">
              <c16:uniqueId val="{00000015-BA03-443C-A073-528623D1308D}"/>
            </c:ext>
          </c:extLst>
        </c:ser>
        <c:ser>
          <c:idx val="3"/>
          <c:order val="3"/>
          <c:spPr>
            <a:ln>
              <a:solidFill>
                <a:srgbClr val="00B0F0"/>
              </a:solidFill>
            </a:ln>
          </c:spPr>
          <c:marker>
            <c:spPr>
              <a:ln>
                <a:solidFill>
                  <a:srgbClr val="00B0F0"/>
                </a:solidFill>
              </a:ln>
            </c:spPr>
          </c:marker>
          <c:dLbls>
            <c:spPr>
              <a:noFill/>
              <a:ln>
                <a:noFill/>
              </a:ln>
              <a:effectLst/>
            </c:spPr>
            <c:txPr>
              <a:bodyPr wrap="square" lIns="38100" tIns="19050" rIns="38100" bIns="19050" anchor="ctr">
                <a:spAutoFit/>
              </a:bodyPr>
              <a:lstStyle/>
              <a:p>
                <a:pPr>
                  <a:defRPr lang="ja-JP" sz="1000" b="1"/>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Sheet1!$A$4:$J$4</c:f>
              <c:numCache>
                <c:formatCode>General</c:formatCode>
                <c:ptCount val="10"/>
                <c:pt idx="0">
                  <c:v>8.6</c:v>
                </c:pt>
                <c:pt idx="1">
                  <c:v>8.4</c:v>
                </c:pt>
                <c:pt idx="2">
                  <c:v>8.1999999999999993</c:v>
                </c:pt>
                <c:pt idx="3">
                  <c:v>8.4</c:v>
                </c:pt>
                <c:pt idx="4">
                  <c:v>8.4</c:v>
                </c:pt>
                <c:pt idx="5">
                  <c:v>8.1999999999999993</c:v>
                </c:pt>
                <c:pt idx="6">
                  <c:v>8.1999999999999993</c:v>
                </c:pt>
                <c:pt idx="7">
                  <c:v>7.7</c:v>
                </c:pt>
                <c:pt idx="8">
                  <c:v>7.7</c:v>
                </c:pt>
                <c:pt idx="9">
                  <c:v>8</c:v>
                </c:pt>
              </c:numCache>
            </c:numRef>
          </c:val>
          <c:smooth val="0"/>
          <c:extLst>
            <c:ext xmlns:c16="http://schemas.microsoft.com/office/drawing/2014/chart" uri="{C3380CC4-5D6E-409C-BE32-E72D297353CC}">
              <c16:uniqueId val="{00000016-BA03-443C-A073-528623D1308D}"/>
            </c:ext>
          </c:extLst>
        </c:ser>
        <c:ser>
          <c:idx val="4"/>
          <c:order val="4"/>
          <c:spPr>
            <a:ln>
              <a:solidFill>
                <a:schemeClr val="bg2"/>
              </a:solidFill>
            </a:ln>
          </c:spPr>
          <c:marker>
            <c:spPr>
              <a:ln>
                <a:solidFill>
                  <a:schemeClr val="bg2"/>
                </a:solidFill>
              </a:ln>
            </c:spPr>
          </c:marker>
          <c:dLbls>
            <c:spPr>
              <a:noFill/>
              <a:ln>
                <a:noFill/>
              </a:ln>
              <a:effectLst/>
            </c:spPr>
            <c:txPr>
              <a:bodyPr wrap="square" lIns="38100" tIns="19050" rIns="38100" bIns="19050" anchor="ctr">
                <a:spAutoFit/>
              </a:bodyPr>
              <a:lstStyle/>
              <a:p>
                <a:pPr>
                  <a:defRPr lang="ja-JP" sz="105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Sheet1!$A$5:$J$5</c:f>
              <c:numCache>
                <c:formatCode>General</c:formatCode>
                <c:ptCount val="10"/>
                <c:pt idx="0">
                  <c:v>20.6</c:v>
                </c:pt>
                <c:pt idx="1">
                  <c:v>20.5</c:v>
                </c:pt>
                <c:pt idx="2">
                  <c:v>20.6</c:v>
                </c:pt>
                <c:pt idx="3">
                  <c:v>20.2</c:v>
                </c:pt>
                <c:pt idx="4">
                  <c:v>20.3</c:v>
                </c:pt>
                <c:pt idx="5">
                  <c:v>20.100000000000001</c:v>
                </c:pt>
                <c:pt idx="6">
                  <c:v>21</c:v>
                </c:pt>
                <c:pt idx="7">
                  <c:v>22.5</c:v>
                </c:pt>
                <c:pt idx="8">
                  <c:v>22.3</c:v>
                </c:pt>
                <c:pt idx="9">
                  <c:v>22.5</c:v>
                </c:pt>
              </c:numCache>
            </c:numRef>
          </c:val>
          <c:smooth val="0"/>
          <c:extLst>
            <c:ext xmlns:c16="http://schemas.microsoft.com/office/drawing/2014/chart" uri="{C3380CC4-5D6E-409C-BE32-E72D297353CC}">
              <c16:uniqueId val="{00000000-7554-4DE5-A22F-DDC5BF6D37AF}"/>
            </c:ext>
          </c:extLst>
        </c:ser>
        <c:dLbls>
          <c:dLblPos val="t"/>
          <c:showLegendKey val="0"/>
          <c:showVal val="1"/>
          <c:showCatName val="0"/>
          <c:showSerName val="0"/>
          <c:showPercent val="0"/>
          <c:showBubbleSize val="0"/>
        </c:dLbls>
        <c:marker val="1"/>
        <c:smooth val="0"/>
        <c:axId val="998859296"/>
        <c:axId val="1"/>
      </c:lineChart>
      <c:catAx>
        <c:axId val="998859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8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6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998859296"/>
        <c:crosses val="min"/>
        <c:crossBetween val="between"/>
        <c:majorUnit val="5"/>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07491856677524E-2"/>
          <c:y val="2.6260059296908091E-2"/>
          <c:w val="0.89153094462540716"/>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8013029315960912E-2"/>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CF0-4436-8523-8BA34AD79BAE}"/>
                </c:ext>
              </c:extLst>
            </c:dLbl>
            <c:dLbl>
              <c:idx val="1"/>
              <c:layout>
                <c:manualLayout>
                  <c:x val="0"/>
                  <c:y val="4.5743329097839895E-2"/>
                </c:manualLayout>
              </c:layout>
              <c:numFmt formatCode="#,##0.0;&quot;-&quot;#,##0.0" sourceLinked="0"/>
              <c:spPr>
                <a:noFill/>
                <a:ln>
                  <a:noFill/>
                </a:ln>
              </c:spPr>
              <c:txPr>
                <a:bodyPr wrap="none"/>
                <a:lstStyle/>
                <a:p>
                  <a:pPr>
                    <a:defRPr kumimoji="1" lang="ja-JP" sz="1100" b="1"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CF0-4436-8523-8BA34AD79BAE}"/>
                </c:ext>
              </c:extLst>
            </c:dLbl>
            <c:dLbl>
              <c:idx val="2"/>
              <c:layout>
                <c:manualLayout>
                  <c:x val="-1.4983713355048859E-2"/>
                  <c:y val="-4.786107581533248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CF0-4436-8523-8BA34AD79BAE}"/>
                </c:ext>
              </c:extLst>
            </c:dLbl>
            <c:dLbl>
              <c:idx val="3"/>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F0-4436-8523-8BA34AD79BAE}"/>
                </c:ext>
              </c:extLst>
            </c:dLbl>
            <c:dLbl>
              <c:idx val="4"/>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CF0-4436-8523-8BA34AD79BAE}"/>
                </c:ext>
              </c:extLst>
            </c:dLbl>
            <c:dLbl>
              <c:idx val="5"/>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F0-4436-8523-8BA34AD79BAE}"/>
                </c:ext>
              </c:extLst>
            </c:dLbl>
            <c:dLbl>
              <c:idx val="9"/>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CF0-4436-8523-8BA34AD79BAE}"/>
                </c:ext>
              </c:extLst>
            </c:dLbl>
            <c:dLbl>
              <c:idx val="10"/>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CF0-4436-8523-8BA34AD79BAE}"/>
                </c:ext>
              </c:extLst>
            </c:dLbl>
            <c:dLbl>
              <c:idx val="11"/>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CF0-4436-8523-8BA34AD79BAE}"/>
                </c:ext>
              </c:extLst>
            </c:dLbl>
            <c:dLbl>
              <c:idx val="12"/>
              <c:layout>
                <c:manualLayout>
                  <c:x val="0"/>
                  <c:y val="-4.5743329097839895E-2"/>
                </c:manualLayout>
              </c:layout>
              <c:numFmt formatCode="#,##0.0;&quot;-&quot;#,##0.0" sourceLinked="0"/>
              <c:spPr>
                <a:noFill/>
                <a:ln>
                  <a:noFill/>
                </a:ln>
              </c:spPr>
              <c:txPr>
                <a:bodyPr wrap="none"/>
                <a:lstStyle/>
                <a:p>
                  <a:pPr>
                    <a:defRPr kumimoji="1" lang="ja-JP" sz="1100" b="1"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CF0-4436-8523-8BA34AD79BAE}"/>
                </c:ext>
              </c:extLst>
            </c:dLbl>
            <c:dLbl>
              <c:idx val="13"/>
              <c:layout>
                <c:manualLayout>
                  <c:x val="0"/>
                  <c:y val="-4.5743329097839895E-2"/>
                </c:manualLayout>
              </c:layout>
              <c:numFmt formatCode="#,##0.0;&quot;-&quot;#,##0.0" sourceLinked="0"/>
              <c:spPr>
                <a:noFill/>
                <a:ln>
                  <a:noFill/>
                </a:ln>
              </c:spPr>
              <c:txPr>
                <a:bodyPr wrap="none"/>
                <a:lstStyle/>
                <a:p>
                  <a:pPr>
                    <a:defRPr kumimoji="1" lang="ja-JP" sz="1100" b="1"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CF0-4436-8523-8BA34AD79BAE}"/>
                </c:ext>
              </c:extLst>
            </c:dLbl>
            <c:dLbl>
              <c:idx val="14"/>
              <c:layout>
                <c:manualLayout>
                  <c:x val="0"/>
                  <c:y val="-4.5743329097839895E-2"/>
                </c:manualLayout>
              </c:layout>
              <c:numFmt formatCode="#,##0.0;&quot;-&quot;#,##0.0" sourceLinked="0"/>
              <c:spPr>
                <a:noFill/>
                <a:ln>
                  <a:noFill/>
                </a:ln>
              </c:spPr>
              <c:txPr>
                <a:bodyPr wrap="none"/>
                <a:lstStyle/>
                <a:p>
                  <a:pPr>
                    <a:defRPr kumimoji="1" lang="ja-JP" sz="1100" b="1" kern="1200">
                      <a:solidFill>
                        <a:srgbClr val="000000"/>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CF0-4436-8523-8BA34AD79BAE}"/>
                </c:ext>
              </c:extLst>
            </c:dLbl>
            <c:dLbl>
              <c:idx val="15"/>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CF0-4436-8523-8BA34AD79BAE}"/>
                </c:ext>
              </c:extLst>
            </c:dLbl>
            <c:dLbl>
              <c:idx val="17"/>
              <c:layout>
                <c:manualLayout>
                  <c:x val="1.726384364820847E-2"/>
                  <c:y val="-5.7602710715798387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CF0-4436-8523-8BA34AD79BAE}"/>
                </c:ext>
              </c:extLst>
            </c:dLbl>
            <c:dLbl>
              <c:idx val="18"/>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CF0-4436-8523-8BA34AD79BAE}"/>
                </c:ext>
              </c:extLst>
            </c:dLbl>
            <c:dLbl>
              <c:idx val="19"/>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CF0-4436-8523-8BA34AD79BAE}"/>
                </c:ext>
              </c:extLst>
            </c:dLbl>
            <c:dLbl>
              <c:idx val="20"/>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CF0-4436-8523-8BA34AD79BAE}"/>
                </c:ext>
              </c:extLst>
            </c:dLbl>
            <c:dLbl>
              <c:idx val="21"/>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CF0-4436-8523-8BA34AD79BAE}"/>
                </c:ext>
              </c:extLst>
            </c:dLbl>
            <c:dLbl>
              <c:idx val="22"/>
              <c:layout>
                <c:manualLayout>
                  <c:x val="0"/>
                  <c:y val="4.5743329097839895E-2"/>
                </c:manualLayout>
              </c:layout>
              <c:numFmt formatCode="#,##0.0;&quot;-&quot;#,##0.0" sourceLinked="0"/>
              <c:spPr>
                <a:noFill/>
                <a:ln>
                  <a:noFill/>
                </a:ln>
              </c:spPr>
              <c:txPr>
                <a:bodyPr wrap="none"/>
                <a:lstStyle/>
                <a:p>
                  <a:pPr>
                    <a:defRPr kumimoji="1" lang="ja-JP" sz="1100" b="1" kern="1200">
                      <a:solidFill>
                        <a:schemeClr val="tx1"/>
                      </a:solidFill>
                      <a:latin typeface="+mn-lt"/>
                      <a:ea typeface="+mn-ea"/>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CF0-4436-8523-8BA34AD79BAE}"/>
                </c:ext>
              </c:extLst>
            </c:dLbl>
            <c:spPr>
              <a:noFill/>
              <a:ln>
                <a:noFill/>
              </a:ln>
              <a:effectLst/>
            </c:spPr>
            <c:txPr>
              <a:bodyPr wrap="square" lIns="38100" tIns="19050" rIns="38100" bIns="19050" anchor="ctr">
                <a:spAutoFit/>
              </a:bodyPr>
              <a:lstStyle/>
              <a:p>
                <a:pPr>
                  <a:defRPr lang="ja-JP" sz="1100" b="1"/>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2.4043416666666668</c:v>
                </c:pt>
                <c:pt idx="1">
                  <c:v>2.5904916666666664</c:v>
                </c:pt>
                <c:pt idx="2">
                  <c:v>2.5684166666666668</c:v>
                </c:pt>
                <c:pt idx="3">
                  <c:v>2.4899916666666662</c:v>
                </c:pt>
                <c:pt idx="4">
                  <c:v>2.3820333333333337</c:v>
                </c:pt>
                <c:pt idx="5">
                  <c:v>2.5139250000000004</c:v>
                </c:pt>
                <c:pt idx="6">
                  <c:v>2.5716749999999999</c:v>
                </c:pt>
                <c:pt idx="7">
                  <c:v>2.8659833333333338</c:v>
                </c:pt>
                <c:pt idx="8">
                  <c:v>2.3679250000000001</c:v>
                </c:pt>
                <c:pt idx="9">
                  <c:v>1.9402333333333335</c:v>
                </c:pt>
                <c:pt idx="10">
                  <c:v>1.9117166666666667</c:v>
                </c:pt>
                <c:pt idx="11">
                  <c:v>1.7025083333333335</c:v>
                </c:pt>
                <c:pt idx="12">
                  <c:v>1.5033166666666666</c:v>
                </c:pt>
                <c:pt idx="13">
                  <c:v>1.6683083333333331</c:v>
                </c:pt>
                <c:pt idx="14">
                  <c:v>1.742658333333333</c:v>
                </c:pt>
                <c:pt idx="15">
                  <c:v>1.8842666666666668</c:v>
                </c:pt>
                <c:pt idx="16">
                  <c:v>1.6221499999999998</c:v>
                </c:pt>
                <c:pt idx="17">
                  <c:v>1.7239416666666667</c:v>
                </c:pt>
                <c:pt idx="18">
                  <c:v>1.6128916666666664</c:v>
                </c:pt>
                <c:pt idx="19">
                  <c:v>1.5494583333333336</c:v>
                </c:pt>
                <c:pt idx="20">
                  <c:v>1.4356666666666669</c:v>
                </c:pt>
                <c:pt idx="21">
                  <c:v>1.4937166666666666</c:v>
                </c:pt>
                <c:pt idx="22">
                  <c:v>1.6738166666666665</c:v>
                </c:pt>
              </c:numCache>
            </c:numRef>
          </c:val>
          <c:smooth val="0"/>
          <c:extLst>
            <c:ext xmlns:c16="http://schemas.microsoft.com/office/drawing/2014/chart" uri="{C3380CC4-5D6E-409C-BE32-E72D297353CC}">
              <c16:uniqueId val="{00000013-ECF0-4436-8523-8BA34AD79BAE}"/>
            </c:ext>
          </c:extLst>
        </c:ser>
        <c:dLbls>
          <c:showLegendKey val="0"/>
          <c:showVal val="0"/>
          <c:showCatName val="0"/>
          <c:showSerName val="0"/>
          <c:showPercent val="0"/>
          <c:showBubbleSize val="0"/>
        </c:dLbls>
        <c:marker val="1"/>
        <c:smooth val="0"/>
        <c:axId val="1335842672"/>
        <c:axId val="1"/>
      </c:lineChart>
      <c:catAx>
        <c:axId val="13358426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ax val="3.400000000000000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1335842672"/>
        <c:crosses val="min"/>
        <c:crossBetween val="midCat"/>
        <c:majorUnit val="0.2"/>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8317836010143701E-2"/>
          <c:w val="0.87905036894449795"/>
          <c:h val="0.94547759932375319"/>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7837662618491686E-2"/>
                  <c:y val="3.2967032967032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733-45D4-BD16-62DD857783C7}"/>
                </c:ext>
              </c:extLst>
            </c:dLbl>
            <c:dLbl>
              <c:idx val="3"/>
              <c:layout>
                <c:manualLayout>
                  <c:x val="-3.0670513423161964E-2"/>
                  <c:y val="-4.81825866441250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733-45D4-BD16-62DD857783C7}"/>
                </c:ext>
              </c:extLst>
            </c:dLbl>
            <c:dLbl>
              <c:idx val="4"/>
              <c:layout>
                <c:manualLayout>
                  <c:x val="-3.3237083584095994E-2"/>
                  <c:y val="3.2967032967032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33-45D4-BD16-62DD857783C7}"/>
                </c:ext>
              </c:extLst>
            </c:dLbl>
            <c:dLbl>
              <c:idx val="5"/>
              <c:layout>
                <c:manualLayout>
                  <c:x val="-7.5713819747555058E-3"/>
                  <c:y val="-1.0989010989011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33-45D4-BD16-62DD857783C7}"/>
                </c:ext>
              </c:extLst>
            </c:dLbl>
            <c:dLbl>
              <c:idx val="18"/>
              <c:layout>
                <c:manualLayout>
                  <c:x val="-1.7837662618491672E-2"/>
                  <c:y val="9.298393913778405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33-45D4-BD16-62DD857783C7}"/>
                </c:ext>
              </c:extLst>
            </c:dLbl>
            <c:numFmt formatCode="0.0" sourceLinked="0"/>
            <c:spPr>
              <a:noFill/>
              <a:ln>
                <a:noFill/>
              </a:ln>
              <a:effectLst/>
            </c:spPr>
            <c:txPr>
              <a:bodyPr wrap="square" lIns="38100" tIns="19050" rIns="38100" bIns="19050" anchor="ctr">
                <a:spAutoFit/>
              </a:bodyPr>
              <a:lstStyle/>
              <a:p>
                <a:pPr>
                  <a:defRPr lang="ja-JP" sz="1100" b="1"/>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Sheet1!$A$1:$Z$1</c:f>
              <c:numCache>
                <c:formatCode>#,##0.0;"-"#,##0.0</c:formatCode>
                <c:ptCount val="26"/>
                <c:pt idx="0" formatCode="General">
                  <c:v>3.831</c:v>
                </c:pt>
                <c:pt idx="1">
                  <c:v>4.3109999999999999</c:v>
                </c:pt>
                <c:pt idx="2">
                  <c:v>3.9809999999999999</c:v>
                </c:pt>
                <c:pt idx="3">
                  <c:v>3.8639999999999999</c:v>
                </c:pt>
                <c:pt idx="4">
                  <c:v>3.8239999999999998</c:v>
                </c:pt>
                <c:pt idx="5" formatCode="General">
                  <c:v>4.4039999999999999</c:v>
                </c:pt>
                <c:pt idx="6">
                  <c:v>6.6970000000000001</c:v>
                </c:pt>
                <c:pt idx="7" formatCode="General">
                  <c:v>6.2039999999999997</c:v>
                </c:pt>
                <c:pt idx="8" formatCode="General">
                  <c:v>9.0890000000000004</c:v>
                </c:pt>
                <c:pt idx="9">
                  <c:v>12.314</c:v>
                </c:pt>
                <c:pt idx="10" formatCode="General">
                  <c:v>10.528</c:v>
                </c:pt>
                <c:pt idx="11" formatCode="General">
                  <c:v>9.5</c:v>
                </c:pt>
                <c:pt idx="12">
                  <c:v>10</c:v>
                </c:pt>
                <c:pt idx="13">
                  <c:v>9.4</c:v>
                </c:pt>
                <c:pt idx="14" formatCode="General">
                  <c:v>5.8</c:v>
                </c:pt>
                <c:pt idx="15">
                  <c:v>4.9000000000000004</c:v>
                </c:pt>
                <c:pt idx="16">
                  <c:v>4.5</c:v>
                </c:pt>
                <c:pt idx="17">
                  <c:v>3.6019999999999999</c:v>
                </c:pt>
                <c:pt idx="18" formatCode="General">
                  <c:v>3.4279999999999999</c:v>
                </c:pt>
                <c:pt idx="19" formatCode="General">
                  <c:v>4.7619999999999996</c:v>
                </c:pt>
                <c:pt idx="20">
                  <c:v>6.1749999999999998</c:v>
                </c:pt>
                <c:pt idx="21" formatCode="General">
                  <c:v>5.5069999999999997</c:v>
                </c:pt>
                <c:pt idx="22">
                  <c:v>6.6609999999999996</c:v>
                </c:pt>
                <c:pt idx="23" formatCode="General">
                  <c:v>5.36</c:v>
                </c:pt>
                <c:pt idx="24">
                  <c:v>4.37</c:v>
                </c:pt>
                <c:pt idx="25">
                  <c:v>4.0919999999999996</c:v>
                </c:pt>
              </c:numCache>
            </c:numRef>
          </c:val>
          <c:smooth val="0"/>
          <c:extLst>
            <c:ext xmlns:c16="http://schemas.microsoft.com/office/drawing/2014/chart" uri="{C3380CC4-5D6E-409C-BE32-E72D297353CC}">
              <c16:uniqueId val="{00000005-A733-45D4-BD16-62DD857783C7}"/>
            </c:ext>
          </c:extLst>
        </c:ser>
        <c:dLbls>
          <c:dLblPos val="t"/>
          <c:showLegendKey val="0"/>
          <c:showVal val="1"/>
          <c:showCatName val="0"/>
          <c:showSerName val="0"/>
          <c:showPercent val="0"/>
          <c:showBubbleSize val="0"/>
        </c:dLbls>
        <c:marker val="1"/>
        <c:smooth val="0"/>
        <c:axId val="2115223887"/>
        <c:axId val="1"/>
      </c:lineChart>
      <c:catAx>
        <c:axId val="21152238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lang="ja-JP" sz="1000" kern="1200">
                <a:latin typeface="+mn-lt"/>
                <a:ea typeface="+mn-ea"/>
                <a:cs typeface="+mn-cs"/>
                <a:sym typeface="+mn-lt"/>
              </a:defRPr>
            </a:pPr>
            <a:endParaRPr lang="ja-JP"/>
          </a:p>
        </c:txPr>
        <c:crossAx val="1"/>
        <c:crossesAt val="0"/>
        <c:auto val="0"/>
        <c:lblAlgn val="ctr"/>
        <c:lblOffset val="100"/>
        <c:noMultiLvlLbl val="0"/>
      </c:catAx>
      <c:valAx>
        <c:axId val="1"/>
        <c:scaling>
          <c:orientation val="minMax"/>
          <c:max val="13"/>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lang="ja-JP" sz="1000" kern="1200">
                <a:solidFill>
                  <a:schemeClr val="tx1"/>
                </a:solidFill>
                <a:latin typeface="+mn-lt"/>
                <a:ea typeface="+mn-ea"/>
                <a:cs typeface="+mn-cs"/>
                <a:sym typeface="+mn-lt"/>
              </a:defRPr>
            </a:pPr>
            <a:endParaRPr lang="ja-JP"/>
          </a:p>
        </c:txPr>
        <c:crossAx val="2115223887"/>
        <c:crosses val="min"/>
        <c:crossBetween val="midCat"/>
        <c:majorUnit val="1"/>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0.02798</cdr:x>
      <cdr:y>0.01208</cdr:y>
    </cdr:from>
    <cdr:to>
      <cdr:x>0.08236</cdr:x>
      <cdr:y>0.0467</cdr:y>
    </cdr:to>
    <cdr:sp macro="" textlink="">
      <cdr:nvSpPr>
        <cdr:cNvPr id="2" name="Text Placeholder 12">
          <a:extLst xmlns:a="http://schemas.openxmlformats.org/drawingml/2006/main">
            <a:ext uri="{FF2B5EF4-FFF2-40B4-BE49-F238E27FC236}">
              <a16:creationId xmlns:a16="http://schemas.microsoft.com/office/drawing/2014/main" id="{ECE337D1-B2A3-6155-EDA7-6BE6008DAA75}"/>
            </a:ext>
          </a:extLst>
        </cdr:cNvPr>
        <cdr:cNvSpPr>
          <a:spLocks xmlns:a="http://schemas.openxmlformats.org/drawingml/2006/main" noGrp="1"/>
        </cdr:cNvSpPr>
      </cdr:nvSpPr>
      <cdr:spPr bwMode="gray">
        <a:xfrm xmlns:a="http://schemas.openxmlformats.org/drawingml/2006/main">
          <a:off x="130729" y="53205"/>
          <a:ext cx="254000" cy="152400"/>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crgbClr r="0" g="0" b="0"/>
              </a:solidFill>
            </a14:hiddenFill>
          </a:ext>
        </a:extLst>
      </cdr:spPr>
      <cdr:txBody>
        <a:bodyPr xmlns:a="http://schemas.openxmlformats.org/drawingml/2006/main" vert="horz" wrap="none" lIns="0" tIns="0" rIns="0" bIns="0" numCol="1" spcCol="0" rtlCol="0" anchor="b" anchorCtr="0">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a:spcBef>
              <a:spcPct val="0"/>
            </a:spcBef>
            <a:spcAft>
              <a:spcPct val="0"/>
            </a:spcAft>
          </a:pPr>
          <a:r>
            <a:rPr kumimoji="0" lang="ja-JP" altLang="en-US" sz="800" b="0" noProof="1">
              <a:sym typeface="+mn-lt"/>
            </a:rPr>
            <a:t>（</a:t>
          </a:r>
          <a:r>
            <a:rPr kumimoji="0" lang="ja-JP" altLang="en-US" sz="800" noProof="1">
              <a:sym typeface="+mn-lt"/>
            </a:rPr>
            <a:t>千人</a:t>
          </a:r>
          <a:r>
            <a:rPr kumimoji="0" lang="ja-JP" altLang="en-US" sz="800" b="0" noProof="1">
              <a:sym typeface="+mn-lt"/>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0.34827</cdr:x>
      <cdr:y>0</cdr:y>
    </cdr:from>
    <cdr:to>
      <cdr:x>0.51592</cdr:x>
      <cdr:y>0.08188</cdr:y>
    </cdr:to>
    <cdr:sp macro="" textlink="">
      <cdr:nvSpPr>
        <cdr:cNvPr id="2" name="テキスト ボックス 47">
          <a:extLst xmlns:a="http://schemas.openxmlformats.org/drawingml/2006/main">
            <a:ext uri="{FF2B5EF4-FFF2-40B4-BE49-F238E27FC236}">
              <a16:creationId xmlns:a16="http://schemas.microsoft.com/office/drawing/2014/main" id="{A450043B-52A7-65EA-56F9-FDBB358ACD49}"/>
            </a:ext>
          </a:extLst>
        </cdr:cNvPr>
        <cdr:cNvSpPr txBox="1">
          <a:spLocks xmlns:a="http://schemas.openxmlformats.org/drawingml/2006/main"/>
        </cdr:cNvSpPr>
      </cdr:nvSpPr>
      <cdr:spPr>
        <a:xfrm xmlns:a="http://schemas.openxmlformats.org/drawingml/2006/main">
          <a:off x="2076682" y="-2871834"/>
          <a:ext cx="999640" cy="230832"/>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no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7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7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7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億ルピー）</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3"/>
            <a:ext cx="2950375" cy="498965"/>
          </a:xfrm>
          <a:prstGeom prst="rect">
            <a:avLst/>
          </a:prstGeom>
        </p:spPr>
        <p:txBody>
          <a:bodyPr vert="horz" lIns="92188" tIns="46093" rIns="92188" bIns="46093"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188" tIns="46093" rIns="92188" bIns="46093" rtlCol="0"/>
          <a:lstStyle>
            <a:lvl1pPr algn="r">
              <a:defRPr sz="1200"/>
            </a:lvl1pPr>
          </a:lstStyle>
          <a:p>
            <a:fld id="{AD5813BB-2A59-4094-A80D-63C58A298EE5}" type="datetimeFigureOut">
              <a:rPr kumimoji="1" lang="ja-JP" altLang="en-US" smtClean="0">
                <a:latin typeface="Arial" panose="020B0604020202020204" pitchFamily="34" charset="0"/>
              </a:rPr>
              <a:pPr/>
              <a:t>2026/4/24</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7" y="9440374"/>
            <a:ext cx="2950375" cy="498965"/>
          </a:xfrm>
          <a:prstGeom prst="rect">
            <a:avLst/>
          </a:prstGeom>
        </p:spPr>
        <p:txBody>
          <a:bodyPr vert="horz" lIns="92188" tIns="46093" rIns="92188" bIns="46093"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188" tIns="46093" rIns="92188" bIns="46093"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06" tIns="45751" rIns="91506" bIns="45751"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06" tIns="45751" rIns="91506" bIns="45751" rtlCol="0"/>
          <a:lstStyle>
            <a:lvl1pPr algn="r">
              <a:defRPr sz="1200">
                <a:latin typeface="Arial" panose="020B0604020202020204" pitchFamily="34" charset="0"/>
              </a:defRPr>
            </a:lvl1pPr>
          </a:lstStyle>
          <a:p>
            <a:fld id="{6F0D6084-7E8B-4A36-97F0-DEDFB028508E}" type="datetimeFigureOut">
              <a:rPr lang="ja-JP" altLang="en-US" smtClean="0"/>
              <a:pPr/>
              <a:t>2026/4/24</a:t>
            </a:fld>
            <a:endParaRPr lang="ja-JP" altLang="en-US" dirty="0"/>
          </a:p>
        </p:txBody>
      </p:sp>
      <p:sp>
        <p:nvSpPr>
          <p:cNvPr id="4" name="スライド イメージ プレースホルダ 3"/>
          <p:cNvSpPr>
            <a:spLocks noGrp="1" noRot="1" noChangeAspect="1"/>
          </p:cNvSpPr>
          <p:nvPr>
            <p:ph type="sldImg" idx="2"/>
          </p:nvPr>
        </p:nvSpPr>
        <p:spPr>
          <a:xfrm>
            <a:off x="712788" y="746125"/>
            <a:ext cx="5381625" cy="3727450"/>
          </a:xfrm>
          <a:prstGeom prst="rect">
            <a:avLst/>
          </a:prstGeom>
          <a:noFill/>
          <a:ln w="12700">
            <a:solidFill>
              <a:prstClr val="black"/>
            </a:solidFill>
          </a:ln>
        </p:spPr>
        <p:txBody>
          <a:bodyPr vert="horz" lIns="91506" tIns="45751" rIns="91506" bIns="45751" rtlCol="0" anchor="ctr"/>
          <a:lstStyle/>
          <a:p>
            <a:endParaRPr lang="ja-JP" altLang="en-US" dirty="0"/>
          </a:p>
        </p:txBody>
      </p:sp>
      <p:sp>
        <p:nvSpPr>
          <p:cNvPr id="5" name="ノート プレースホルダ 4"/>
          <p:cNvSpPr>
            <a:spLocks noGrp="1"/>
          </p:cNvSpPr>
          <p:nvPr>
            <p:ph type="body" sz="quarter" idx="3"/>
          </p:nvPr>
        </p:nvSpPr>
        <p:spPr>
          <a:xfrm>
            <a:off x="680404" y="4720912"/>
            <a:ext cx="5446396" cy="4472939"/>
          </a:xfrm>
          <a:prstGeom prst="rect">
            <a:avLst/>
          </a:prstGeom>
        </p:spPr>
        <p:txBody>
          <a:bodyPr vert="horz" lIns="91506" tIns="45751" rIns="91506" bIns="45751"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06" tIns="45751" rIns="91506" bIns="45751"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06" tIns="45751" rIns="91506" bIns="45751"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9216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9359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lvl="1" defTabSz="914202">
              <a:defRPr/>
            </a:pPr>
            <a:endParaRPr lang="ja-JP" altLang="en-US" sz="900"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28</a:t>
            </a:fld>
            <a:endParaRPr lang="ja-JP" altLang="en-US" dirty="0"/>
          </a:p>
        </p:txBody>
      </p:sp>
    </p:spTree>
    <p:extLst>
      <p:ext uri="{BB962C8B-B14F-4D97-AF65-F5344CB8AC3E}">
        <p14:creationId xmlns:p14="http://schemas.microsoft.com/office/powerpoint/2010/main" val="779581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29</a:t>
            </a:fld>
            <a:endParaRPr lang="ja-JP" altLang="en-US"/>
          </a:p>
        </p:txBody>
      </p:sp>
    </p:spTree>
    <p:extLst>
      <p:ext uri="{BB962C8B-B14F-4D97-AF65-F5344CB8AC3E}">
        <p14:creationId xmlns:p14="http://schemas.microsoft.com/office/powerpoint/2010/main" val="213618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32</a:t>
            </a:fld>
            <a:endParaRPr lang="ja-JP" altLang="en-US"/>
          </a:p>
        </p:txBody>
      </p:sp>
    </p:spTree>
    <p:extLst>
      <p:ext uri="{BB962C8B-B14F-4D97-AF65-F5344CB8AC3E}">
        <p14:creationId xmlns:p14="http://schemas.microsoft.com/office/powerpoint/2010/main" val="76268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a:p>
        </p:txBody>
      </p:sp>
    </p:spTree>
    <p:extLst>
      <p:ext uri="{BB962C8B-B14F-4D97-AF65-F5344CB8AC3E}">
        <p14:creationId xmlns:p14="http://schemas.microsoft.com/office/powerpoint/2010/main" val="350330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37</a:t>
            </a:fld>
            <a:endParaRPr lang="ja-JP" altLang="en-US" dirty="0"/>
          </a:p>
        </p:txBody>
      </p:sp>
    </p:spTree>
    <p:extLst>
      <p:ext uri="{BB962C8B-B14F-4D97-AF65-F5344CB8AC3E}">
        <p14:creationId xmlns:p14="http://schemas.microsoft.com/office/powerpoint/2010/main" val="2765960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38</a:t>
            </a:fld>
            <a:endParaRPr lang="ja-JP" altLang="en-US" dirty="0"/>
          </a:p>
        </p:txBody>
      </p:sp>
    </p:spTree>
    <p:extLst>
      <p:ext uri="{BB962C8B-B14F-4D97-AF65-F5344CB8AC3E}">
        <p14:creationId xmlns:p14="http://schemas.microsoft.com/office/powerpoint/2010/main" val="1470457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40</a:t>
            </a:fld>
            <a:endParaRPr kumimoji="1" lang="ja-JP" altLang="en-US"/>
          </a:p>
        </p:txBody>
      </p:sp>
    </p:spTree>
    <p:extLst>
      <p:ext uri="{BB962C8B-B14F-4D97-AF65-F5344CB8AC3E}">
        <p14:creationId xmlns:p14="http://schemas.microsoft.com/office/powerpoint/2010/main" val="1153594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41</a:t>
            </a:fld>
            <a:endParaRPr kumimoji="1" lang="ja-JP" altLang="en-US"/>
          </a:p>
        </p:txBody>
      </p:sp>
    </p:spTree>
    <p:extLst>
      <p:ext uri="{BB962C8B-B14F-4D97-AF65-F5344CB8AC3E}">
        <p14:creationId xmlns:p14="http://schemas.microsoft.com/office/powerpoint/2010/main" val="4267773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42</a:t>
            </a:fld>
            <a:endParaRPr kumimoji="1" lang="ja-JP" altLang="en-US"/>
          </a:p>
        </p:txBody>
      </p:sp>
    </p:spTree>
    <p:extLst>
      <p:ext uri="{BB962C8B-B14F-4D97-AF65-F5344CB8AC3E}">
        <p14:creationId xmlns:p14="http://schemas.microsoft.com/office/powerpoint/2010/main" val="1009995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3599173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43</a:t>
            </a:fld>
            <a:endParaRPr kumimoji="1" lang="ja-JP" altLang="en-US"/>
          </a:p>
        </p:txBody>
      </p:sp>
    </p:spTree>
    <p:extLst>
      <p:ext uri="{BB962C8B-B14F-4D97-AF65-F5344CB8AC3E}">
        <p14:creationId xmlns:p14="http://schemas.microsoft.com/office/powerpoint/2010/main" val="986383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47</a:t>
            </a:fld>
            <a:endParaRPr kumimoji="1" lang="ja-JP" altLang="en-US"/>
          </a:p>
        </p:txBody>
      </p:sp>
    </p:spTree>
    <p:extLst>
      <p:ext uri="{BB962C8B-B14F-4D97-AF65-F5344CB8AC3E}">
        <p14:creationId xmlns:p14="http://schemas.microsoft.com/office/powerpoint/2010/main" val="3658334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48</a:t>
            </a:fld>
            <a:endParaRPr kumimoji="1" lang="ja-JP" altLang="en-US"/>
          </a:p>
        </p:txBody>
      </p:sp>
    </p:spTree>
    <p:extLst>
      <p:ext uri="{BB962C8B-B14F-4D97-AF65-F5344CB8AC3E}">
        <p14:creationId xmlns:p14="http://schemas.microsoft.com/office/powerpoint/2010/main" val="1399244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49</a:t>
            </a:fld>
            <a:endParaRPr kumimoji="1" lang="ja-JP" altLang="en-US"/>
          </a:p>
        </p:txBody>
      </p:sp>
    </p:spTree>
    <p:extLst>
      <p:ext uri="{BB962C8B-B14F-4D97-AF65-F5344CB8AC3E}">
        <p14:creationId xmlns:p14="http://schemas.microsoft.com/office/powerpoint/2010/main" val="1055100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50</a:t>
            </a:fld>
            <a:endParaRPr lang="ja-JP" altLang="en-US" dirty="0"/>
          </a:p>
        </p:txBody>
      </p:sp>
    </p:spTree>
    <p:extLst>
      <p:ext uri="{BB962C8B-B14F-4D97-AF65-F5344CB8AC3E}">
        <p14:creationId xmlns:p14="http://schemas.microsoft.com/office/powerpoint/2010/main" val="4217277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68</a:t>
            </a:fld>
            <a:endParaRPr lang="ja-JP" altLang="en-US" dirty="0"/>
          </a:p>
        </p:txBody>
      </p:sp>
    </p:spTree>
    <p:extLst>
      <p:ext uri="{BB962C8B-B14F-4D97-AF65-F5344CB8AC3E}">
        <p14:creationId xmlns:p14="http://schemas.microsoft.com/office/powerpoint/2010/main" val="104912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69</a:t>
            </a:fld>
            <a:endParaRPr lang="ja-JP" altLang="en-US"/>
          </a:p>
        </p:txBody>
      </p:sp>
    </p:spTree>
    <p:extLst>
      <p:ext uri="{BB962C8B-B14F-4D97-AF65-F5344CB8AC3E}">
        <p14:creationId xmlns:p14="http://schemas.microsoft.com/office/powerpoint/2010/main" val="2859130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70</a:t>
            </a:fld>
            <a:endParaRPr kumimoji="1" lang="ja-JP" altLang="en-US"/>
          </a:p>
        </p:txBody>
      </p:sp>
    </p:spTree>
    <p:extLst>
      <p:ext uri="{BB962C8B-B14F-4D97-AF65-F5344CB8AC3E}">
        <p14:creationId xmlns:p14="http://schemas.microsoft.com/office/powerpoint/2010/main" val="643769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71</a:t>
            </a:fld>
            <a:endParaRPr kumimoji="1" lang="ja-JP" altLang="en-US"/>
          </a:p>
        </p:txBody>
      </p:sp>
    </p:spTree>
    <p:extLst>
      <p:ext uri="{BB962C8B-B14F-4D97-AF65-F5344CB8AC3E}">
        <p14:creationId xmlns:p14="http://schemas.microsoft.com/office/powerpoint/2010/main" val="2671252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72</a:t>
            </a:fld>
            <a:endParaRPr kumimoji="1" lang="ja-JP" altLang="en-US"/>
          </a:p>
        </p:txBody>
      </p:sp>
    </p:spTree>
    <p:extLst>
      <p:ext uri="{BB962C8B-B14F-4D97-AF65-F5344CB8AC3E}">
        <p14:creationId xmlns:p14="http://schemas.microsoft.com/office/powerpoint/2010/main" val="417332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300"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2769345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73</a:t>
            </a:fld>
            <a:endParaRPr kumimoji="1" lang="ja-JP" altLang="en-US"/>
          </a:p>
        </p:txBody>
      </p:sp>
    </p:spTree>
    <p:extLst>
      <p:ext uri="{BB962C8B-B14F-4D97-AF65-F5344CB8AC3E}">
        <p14:creationId xmlns:p14="http://schemas.microsoft.com/office/powerpoint/2010/main" val="3124134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4DE13BB-FCB6-4491-A87D-1E9BA7500F8E}" type="slidenum">
              <a:rPr kumimoji="1" lang="ja-JP" altLang="en-US" smtClean="0"/>
              <a:pPr/>
              <a:t>74</a:t>
            </a:fld>
            <a:endParaRPr kumimoji="1" lang="ja-JP" altLang="en-US"/>
          </a:p>
        </p:txBody>
      </p:sp>
    </p:spTree>
    <p:extLst>
      <p:ext uri="{BB962C8B-B14F-4D97-AF65-F5344CB8AC3E}">
        <p14:creationId xmlns:p14="http://schemas.microsoft.com/office/powerpoint/2010/main" val="697891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90</a:t>
            </a:fld>
            <a:endParaRPr lang="ja-JP" altLang="en-US"/>
          </a:p>
        </p:txBody>
      </p:sp>
    </p:spTree>
    <p:extLst>
      <p:ext uri="{BB962C8B-B14F-4D97-AF65-F5344CB8AC3E}">
        <p14:creationId xmlns:p14="http://schemas.microsoft.com/office/powerpoint/2010/main" val="3127180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92</a:t>
            </a:fld>
            <a:endParaRPr lang="ja-JP" altLang="en-US" dirty="0"/>
          </a:p>
        </p:txBody>
      </p:sp>
    </p:spTree>
    <p:extLst>
      <p:ext uri="{BB962C8B-B14F-4D97-AF65-F5344CB8AC3E}">
        <p14:creationId xmlns:p14="http://schemas.microsoft.com/office/powerpoint/2010/main" val="1331161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93</a:t>
            </a:fld>
            <a:endParaRPr lang="ja-JP" altLang="en-US" dirty="0"/>
          </a:p>
        </p:txBody>
      </p:sp>
    </p:spTree>
    <p:extLst>
      <p:ext uri="{BB962C8B-B14F-4D97-AF65-F5344CB8AC3E}">
        <p14:creationId xmlns:p14="http://schemas.microsoft.com/office/powerpoint/2010/main" val="1140376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90459" indent="-190459" algn="just">
              <a:lnSpc>
                <a:spcPct val="110000"/>
              </a:lnSpc>
              <a:spcAft>
                <a:spcPts val="199"/>
              </a:spcAft>
              <a:buClr>
                <a:srgbClr val="5F8AC3"/>
              </a:buClr>
              <a:buFont typeface="Wingdings" panose="05000000000000000000" pitchFamily="2" charset="2"/>
              <a:buChar char="n"/>
            </a:pPr>
            <a:endParaRPr lang="ja-JP" altLang="en-US" dirty="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98</a:t>
            </a:fld>
            <a:endParaRPr lang="ja-JP" altLang="en-US" dirty="0"/>
          </a:p>
        </p:txBody>
      </p:sp>
    </p:spTree>
    <p:extLst>
      <p:ext uri="{BB962C8B-B14F-4D97-AF65-F5344CB8AC3E}">
        <p14:creationId xmlns:p14="http://schemas.microsoft.com/office/powerpoint/2010/main" val="9050564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90459" indent="-190459" algn="just">
              <a:lnSpc>
                <a:spcPct val="110000"/>
              </a:lnSpc>
              <a:spcAft>
                <a:spcPts val="199"/>
              </a:spcAft>
              <a:buClr>
                <a:srgbClr val="5F8AC3"/>
              </a:buClr>
              <a:buFont typeface="Wingdings" panose="05000000000000000000" pitchFamily="2" charset="2"/>
              <a:buChar char="n"/>
            </a:pPr>
            <a:endParaRPr lang="ja-JP" altLang="en-US" dirty="0">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99</a:t>
            </a:fld>
            <a:endParaRPr lang="ja-JP" altLang="en-US" dirty="0"/>
          </a:p>
        </p:txBody>
      </p:sp>
    </p:spTree>
    <p:extLst>
      <p:ext uri="{BB962C8B-B14F-4D97-AF65-F5344CB8AC3E}">
        <p14:creationId xmlns:p14="http://schemas.microsoft.com/office/powerpoint/2010/main" val="68231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108</a:t>
            </a:fld>
            <a:endParaRPr lang="ja-JP" altLang="en-US" dirty="0"/>
          </a:p>
        </p:txBody>
      </p:sp>
    </p:spTree>
    <p:extLst>
      <p:ext uri="{BB962C8B-B14F-4D97-AF65-F5344CB8AC3E}">
        <p14:creationId xmlns:p14="http://schemas.microsoft.com/office/powerpoint/2010/main" val="331025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noProof="1"/>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6</a:t>
            </a:fld>
            <a:endParaRPr lang="ja-JP" altLang="en-US"/>
          </a:p>
        </p:txBody>
      </p:sp>
    </p:spTree>
    <p:extLst>
      <p:ext uri="{BB962C8B-B14F-4D97-AF65-F5344CB8AC3E}">
        <p14:creationId xmlns:p14="http://schemas.microsoft.com/office/powerpoint/2010/main" val="212764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8</a:t>
            </a:fld>
            <a:endParaRPr kumimoji="1" lang="ja-JP" altLang="en-US"/>
          </a:p>
        </p:txBody>
      </p:sp>
    </p:spTree>
    <p:extLst>
      <p:ext uri="{BB962C8B-B14F-4D97-AF65-F5344CB8AC3E}">
        <p14:creationId xmlns:p14="http://schemas.microsoft.com/office/powerpoint/2010/main" val="51721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kumimoji="1" lang="ja-JP" altLang="en-US" smtClean="0"/>
              <a:pPr/>
              <a:t>10</a:t>
            </a:fld>
            <a:endParaRPr kumimoji="1" lang="ja-JP" altLang="en-US"/>
          </a:p>
        </p:txBody>
      </p:sp>
    </p:spTree>
    <p:extLst>
      <p:ext uri="{BB962C8B-B14F-4D97-AF65-F5344CB8AC3E}">
        <p14:creationId xmlns:p14="http://schemas.microsoft.com/office/powerpoint/2010/main" val="709473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11</a:t>
            </a:fld>
            <a:endParaRPr lang="ja-JP" altLang="en-US" dirty="0"/>
          </a:p>
        </p:txBody>
      </p:sp>
    </p:spTree>
    <p:extLst>
      <p:ext uri="{BB962C8B-B14F-4D97-AF65-F5344CB8AC3E}">
        <p14:creationId xmlns:p14="http://schemas.microsoft.com/office/powerpoint/2010/main" val="17047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13</a:t>
            </a:fld>
            <a:endParaRPr lang="ja-JP" altLang="en-US" dirty="0"/>
          </a:p>
        </p:txBody>
      </p:sp>
    </p:spTree>
    <p:extLst>
      <p:ext uri="{BB962C8B-B14F-4D97-AF65-F5344CB8AC3E}">
        <p14:creationId xmlns:p14="http://schemas.microsoft.com/office/powerpoint/2010/main" val="856680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lang="ja-JP" altLang="en-US" smtClean="0"/>
              <a:pPr/>
              <a:t>14</a:t>
            </a:fld>
            <a:endParaRPr lang="ja-JP" altLang="en-US" dirty="0"/>
          </a:p>
        </p:txBody>
      </p:sp>
    </p:spTree>
    <p:extLst>
      <p:ext uri="{BB962C8B-B14F-4D97-AF65-F5344CB8AC3E}">
        <p14:creationId xmlns:p14="http://schemas.microsoft.com/office/powerpoint/2010/main" val="407217508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173" name="正方形/長方形 117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grpSp>
        <p:nvGrpSpPr>
          <p:cNvPr id="2" name="グループ化 1"/>
          <p:cNvGrpSpPr/>
          <p:nvPr userDrawn="1"/>
        </p:nvGrpSpPr>
        <p:grpSpPr>
          <a:xfrm>
            <a:off x="5863483" y="2119302"/>
            <a:ext cx="3678165" cy="3935549"/>
            <a:chOff x="5863483" y="2119302"/>
            <a:chExt cx="3678165" cy="3935549"/>
          </a:xfrm>
        </p:grpSpPr>
        <p:sp>
          <p:nvSpPr>
            <p:cNvPr id="1174" name="Oval 58"/>
            <p:cNvSpPr>
              <a:spLocks noChangeArrowheads="1"/>
            </p:cNvSpPr>
            <p:nvPr userDrawn="1"/>
          </p:nvSpPr>
          <p:spPr bwMode="auto">
            <a:xfrm>
              <a:off x="6719891"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0"/>
            <p:cNvSpPr>
              <a:spLocks noChangeArrowheads="1"/>
            </p:cNvSpPr>
            <p:nvPr userDrawn="1"/>
          </p:nvSpPr>
          <p:spPr bwMode="auto">
            <a:xfrm>
              <a:off x="6807453"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1"/>
            <p:cNvSpPr>
              <a:spLocks noChangeArrowheads="1"/>
            </p:cNvSpPr>
            <p:nvPr userDrawn="1"/>
          </p:nvSpPr>
          <p:spPr bwMode="auto">
            <a:xfrm>
              <a:off x="6892478" y="271372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2"/>
            <p:cNvSpPr>
              <a:spLocks noChangeArrowheads="1"/>
            </p:cNvSpPr>
            <p:nvPr userDrawn="1"/>
          </p:nvSpPr>
          <p:spPr bwMode="auto">
            <a:xfrm>
              <a:off x="6977502" y="271372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63"/>
            <p:cNvSpPr>
              <a:spLocks noChangeArrowheads="1"/>
            </p:cNvSpPr>
            <p:nvPr userDrawn="1"/>
          </p:nvSpPr>
          <p:spPr bwMode="auto">
            <a:xfrm>
              <a:off x="7063796"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79" name="Oval 64"/>
            <p:cNvSpPr>
              <a:spLocks noChangeArrowheads="1"/>
            </p:cNvSpPr>
            <p:nvPr userDrawn="1"/>
          </p:nvSpPr>
          <p:spPr bwMode="auto">
            <a:xfrm>
              <a:off x="7148820" y="271372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65"/>
            <p:cNvSpPr>
              <a:spLocks noChangeArrowheads="1"/>
            </p:cNvSpPr>
            <p:nvPr userDrawn="1"/>
          </p:nvSpPr>
          <p:spPr bwMode="auto">
            <a:xfrm>
              <a:off x="7233844" y="271372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2"/>
            <p:cNvSpPr>
              <a:spLocks noChangeArrowheads="1"/>
            </p:cNvSpPr>
            <p:nvPr userDrawn="1"/>
          </p:nvSpPr>
          <p:spPr bwMode="auto">
            <a:xfrm>
              <a:off x="6634866"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3"/>
            <p:cNvSpPr>
              <a:spLocks noChangeArrowheads="1"/>
            </p:cNvSpPr>
            <p:nvPr userDrawn="1"/>
          </p:nvSpPr>
          <p:spPr bwMode="auto">
            <a:xfrm>
              <a:off x="6719891"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4"/>
            <p:cNvSpPr>
              <a:spLocks noChangeArrowheads="1"/>
            </p:cNvSpPr>
            <p:nvPr userDrawn="1"/>
          </p:nvSpPr>
          <p:spPr bwMode="auto">
            <a:xfrm>
              <a:off x="6807453"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5"/>
            <p:cNvSpPr>
              <a:spLocks noChangeArrowheads="1"/>
            </p:cNvSpPr>
            <p:nvPr userDrawn="1"/>
          </p:nvSpPr>
          <p:spPr bwMode="auto">
            <a:xfrm>
              <a:off x="6892478" y="27987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6"/>
            <p:cNvSpPr>
              <a:spLocks noChangeArrowheads="1"/>
            </p:cNvSpPr>
            <p:nvPr userDrawn="1"/>
          </p:nvSpPr>
          <p:spPr bwMode="auto">
            <a:xfrm>
              <a:off x="6977502" y="279875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86" name="Oval 87"/>
            <p:cNvSpPr>
              <a:spLocks noChangeArrowheads="1"/>
            </p:cNvSpPr>
            <p:nvPr userDrawn="1"/>
          </p:nvSpPr>
          <p:spPr bwMode="auto">
            <a:xfrm>
              <a:off x="7063796"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88"/>
            <p:cNvSpPr>
              <a:spLocks noChangeArrowheads="1"/>
            </p:cNvSpPr>
            <p:nvPr userDrawn="1"/>
          </p:nvSpPr>
          <p:spPr bwMode="auto">
            <a:xfrm>
              <a:off x="7148820"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89"/>
            <p:cNvSpPr>
              <a:spLocks noChangeArrowheads="1"/>
            </p:cNvSpPr>
            <p:nvPr userDrawn="1"/>
          </p:nvSpPr>
          <p:spPr bwMode="auto">
            <a:xfrm>
              <a:off x="7233844" y="279875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90"/>
            <p:cNvSpPr>
              <a:spLocks noChangeArrowheads="1"/>
            </p:cNvSpPr>
            <p:nvPr userDrawn="1"/>
          </p:nvSpPr>
          <p:spPr bwMode="auto">
            <a:xfrm>
              <a:off x="7321407"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91"/>
            <p:cNvSpPr>
              <a:spLocks noChangeArrowheads="1"/>
            </p:cNvSpPr>
            <p:nvPr userDrawn="1"/>
          </p:nvSpPr>
          <p:spPr bwMode="auto">
            <a:xfrm>
              <a:off x="7406431" y="279875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1"/>
            <p:cNvSpPr>
              <a:spLocks noChangeArrowheads="1"/>
            </p:cNvSpPr>
            <p:nvPr userDrawn="1"/>
          </p:nvSpPr>
          <p:spPr bwMode="auto">
            <a:xfrm>
              <a:off x="6634866"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2"/>
            <p:cNvSpPr>
              <a:spLocks noChangeArrowheads="1"/>
            </p:cNvSpPr>
            <p:nvPr userDrawn="1"/>
          </p:nvSpPr>
          <p:spPr bwMode="auto">
            <a:xfrm>
              <a:off x="6719891"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193" name="Oval 103"/>
            <p:cNvSpPr>
              <a:spLocks noChangeArrowheads="1"/>
            </p:cNvSpPr>
            <p:nvPr userDrawn="1"/>
          </p:nvSpPr>
          <p:spPr bwMode="auto">
            <a:xfrm>
              <a:off x="6807453"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4"/>
            <p:cNvSpPr>
              <a:spLocks noChangeArrowheads="1"/>
            </p:cNvSpPr>
            <p:nvPr userDrawn="1"/>
          </p:nvSpPr>
          <p:spPr bwMode="auto">
            <a:xfrm>
              <a:off x="6892478" y="288377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5"/>
            <p:cNvSpPr>
              <a:spLocks noChangeArrowheads="1"/>
            </p:cNvSpPr>
            <p:nvPr userDrawn="1"/>
          </p:nvSpPr>
          <p:spPr bwMode="auto">
            <a:xfrm>
              <a:off x="6977502" y="288377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6"/>
            <p:cNvSpPr>
              <a:spLocks noChangeArrowheads="1"/>
            </p:cNvSpPr>
            <p:nvPr userDrawn="1"/>
          </p:nvSpPr>
          <p:spPr bwMode="auto">
            <a:xfrm>
              <a:off x="7063796"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7"/>
            <p:cNvSpPr>
              <a:spLocks noChangeArrowheads="1"/>
            </p:cNvSpPr>
            <p:nvPr userDrawn="1"/>
          </p:nvSpPr>
          <p:spPr bwMode="auto">
            <a:xfrm>
              <a:off x="7148820"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8"/>
            <p:cNvSpPr>
              <a:spLocks noChangeArrowheads="1"/>
            </p:cNvSpPr>
            <p:nvPr userDrawn="1"/>
          </p:nvSpPr>
          <p:spPr bwMode="auto">
            <a:xfrm>
              <a:off x="7233844" y="2883776"/>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09"/>
            <p:cNvSpPr>
              <a:spLocks noChangeArrowheads="1"/>
            </p:cNvSpPr>
            <p:nvPr userDrawn="1"/>
          </p:nvSpPr>
          <p:spPr bwMode="auto">
            <a:xfrm>
              <a:off x="7321407"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10"/>
            <p:cNvSpPr>
              <a:spLocks noChangeArrowheads="1"/>
            </p:cNvSpPr>
            <p:nvPr userDrawn="1"/>
          </p:nvSpPr>
          <p:spPr bwMode="auto">
            <a:xfrm>
              <a:off x="7406431" y="288377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0"/>
            <p:cNvSpPr>
              <a:spLocks noChangeArrowheads="1"/>
            </p:cNvSpPr>
            <p:nvPr userDrawn="1"/>
          </p:nvSpPr>
          <p:spPr bwMode="auto">
            <a:xfrm>
              <a:off x="6549842"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1"/>
            <p:cNvSpPr>
              <a:spLocks noChangeArrowheads="1"/>
            </p:cNvSpPr>
            <p:nvPr userDrawn="1"/>
          </p:nvSpPr>
          <p:spPr bwMode="auto">
            <a:xfrm>
              <a:off x="6634866"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3" name="Oval 122"/>
            <p:cNvSpPr>
              <a:spLocks noChangeArrowheads="1"/>
            </p:cNvSpPr>
            <p:nvPr userDrawn="1"/>
          </p:nvSpPr>
          <p:spPr bwMode="auto">
            <a:xfrm>
              <a:off x="6719891"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3"/>
            <p:cNvSpPr>
              <a:spLocks noChangeArrowheads="1"/>
            </p:cNvSpPr>
            <p:nvPr userDrawn="1"/>
          </p:nvSpPr>
          <p:spPr bwMode="auto">
            <a:xfrm>
              <a:off x="6807453"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4"/>
            <p:cNvSpPr>
              <a:spLocks noChangeArrowheads="1"/>
            </p:cNvSpPr>
            <p:nvPr userDrawn="1"/>
          </p:nvSpPr>
          <p:spPr bwMode="auto">
            <a:xfrm>
              <a:off x="6892478" y="297133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06" name="Oval 125"/>
            <p:cNvSpPr>
              <a:spLocks noChangeArrowheads="1"/>
            </p:cNvSpPr>
            <p:nvPr userDrawn="1"/>
          </p:nvSpPr>
          <p:spPr bwMode="auto">
            <a:xfrm>
              <a:off x="6977502" y="29713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6"/>
            <p:cNvSpPr>
              <a:spLocks noChangeArrowheads="1"/>
            </p:cNvSpPr>
            <p:nvPr userDrawn="1"/>
          </p:nvSpPr>
          <p:spPr bwMode="auto">
            <a:xfrm>
              <a:off x="7063796"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7"/>
            <p:cNvSpPr>
              <a:spLocks noChangeArrowheads="1"/>
            </p:cNvSpPr>
            <p:nvPr userDrawn="1"/>
          </p:nvSpPr>
          <p:spPr bwMode="auto">
            <a:xfrm>
              <a:off x="7148820"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8"/>
            <p:cNvSpPr>
              <a:spLocks noChangeArrowheads="1"/>
            </p:cNvSpPr>
            <p:nvPr userDrawn="1"/>
          </p:nvSpPr>
          <p:spPr bwMode="auto">
            <a:xfrm>
              <a:off x="7233844" y="29713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29"/>
            <p:cNvSpPr>
              <a:spLocks noChangeArrowheads="1"/>
            </p:cNvSpPr>
            <p:nvPr userDrawn="1"/>
          </p:nvSpPr>
          <p:spPr bwMode="auto">
            <a:xfrm>
              <a:off x="7321407"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130"/>
            <p:cNvSpPr>
              <a:spLocks noChangeArrowheads="1"/>
            </p:cNvSpPr>
            <p:nvPr userDrawn="1"/>
          </p:nvSpPr>
          <p:spPr bwMode="auto">
            <a:xfrm>
              <a:off x="7406431" y="29713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127"/>
            <p:cNvSpPr>
              <a:spLocks noChangeArrowheads="1"/>
            </p:cNvSpPr>
            <p:nvPr userDrawn="1"/>
          </p:nvSpPr>
          <p:spPr bwMode="auto">
            <a:xfrm>
              <a:off x="9036760"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128"/>
            <p:cNvSpPr>
              <a:spLocks noChangeArrowheads="1"/>
            </p:cNvSpPr>
            <p:nvPr userDrawn="1"/>
          </p:nvSpPr>
          <p:spPr bwMode="auto">
            <a:xfrm>
              <a:off x="9121784" y="296224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129"/>
            <p:cNvSpPr>
              <a:spLocks noChangeArrowheads="1"/>
            </p:cNvSpPr>
            <p:nvPr userDrawn="1"/>
          </p:nvSpPr>
          <p:spPr bwMode="auto">
            <a:xfrm>
              <a:off x="9209347"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130"/>
            <p:cNvSpPr>
              <a:spLocks noChangeArrowheads="1"/>
            </p:cNvSpPr>
            <p:nvPr userDrawn="1"/>
          </p:nvSpPr>
          <p:spPr bwMode="auto">
            <a:xfrm>
              <a:off x="9294371" y="296224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120"/>
            <p:cNvSpPr>
              <a:spLocks noChangeArrowheads="1"/>
            </p:cNvSpPr>
            <p:nvPr userDrawn="1"/>
          </p:nvSpPr>
          <p:spPr bwMode="auto">
            <a:xfrm>
              <a:off x="9381752" y="29576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67"/>
            <p:cNvSpPr>
              <a:spLocks noChangeArrowheads="1"/>
            </p:cNvSpPr>
            <p:nvPr userDrawn="1"/>
          </p:nvSpPr>
          <p:spPr bwMode="auto">
            <a:xfrm>
              <a:off x="6462461" y="30594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90"/>
            <p:cNvSpPr>
              <a:spLocks noChangeArrowheads="1"/>
            </p:cNvSpPr>
            <p:nvPr userDrawn="1"/>
          </p:nvSpPr>
          <p:spPr bwMode="auto">
            <a:xfrm>
              <a:off x="6377437"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91"/>
            <p:cNvSpPr>
              <a:spLocks noChangeArrowheads="1"/>
            </p:cNvSpPr>
            <p:nvPr userDrawn="1"/>
          </p:nvSpPr>
          <p:spPr bwMode="auto">
            <a:xfrm>
              <a:off x="6462461" y="31444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106"/>
            <p:cNvSpPr>
              <a:spLocks noChangeArrowheads="1"/>
            </p:cNvSpPr>
            <p:nvPr userDrawn="1"/>
          </p:nvSpPr>
          <p:spPr bwMode="auto">
            <a:xfrm>
              <a:off x="6119826"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107"/>
            <p:cNvSpPr>
              <a:spLocks noChangeArrowheads="1"/>
            </p:cNvSpPr>
            <p:nvPr userDrawn="1"/>
          </p:nvSpPr>
          <p:spPr bwMode="auto">
            <a:xfrm>
              <a:off x="6204850"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8"/>
            <p:cNvSpPr>
              <a:spLocks noChangeArrowheads="1"/>
            </p:cNvSpPr>
            <p:nvPr userDrawn="1"/>
          </p:nvSpPr>
          <p:spPr bwMode="auto">
            <a:xfrm>
              <a:off x="6289874" y="32295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9"/>
            <p:cNvSpPr>
              <a:spLocks noChangeArrowheads="1"/>
            </p:cNvSpPr>
            <p:nvPr userDrawn="1"/>
          </p:nvSpPr>
          <p:spPr bwMode="auto">
            <a:xfrm>
              <a:off x="6377437"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10"/>
            <p:cNvSpPr>
              <a:spLocks noChangeArrowheads="1"/>
            </p:cNvSpPr>
            <p:nvPr userDrawn="1"/>
          </p:nvSpPr>
          <p:spPr bwMode="auto">
            <a:xfrm>
              <a:off x="6462461" y="32295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6"/>
            <p:cNvSpPr>
              <a:spLocks noChangeArrowheads="1"/>
            </p:cNvSpPr>
            <p:nvPr userDrawn="1"/>
          </p:nvSpPr>
          <p:spPr bwMode="auto">
            <a:xfrm>
              <a:off x="6119826"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7"/>
            <p:cNvSpPr>
              <a:spLocks noChangeArrowheads="1"/>
            </p:cNvSpPr>
            <p:nvPr userDrawn="1"/>
          </p:nvSpPr>
          <p:spPr bwMode="auto">
            <a:xfrm>
              <a:off x="6204850"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8"/>
            <p:cNvSpPr>
              <a:spLocks noChangeArrowheads="1"/>
            </p:cNvSpPr>
            <p:nvPr userDrawn="1"/>
          </p:nvSpPr>
          <p:spPr bwMode="auto">
            <a:xfrm>
              <a:off x="6289874" y="33170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129"/>
            <p:cNvSpPr>
              <a:spLocks noChangeArrowheads="1"/>
            </p:cNvSpPr>
            <p:nvPr userDrawn="1"/>
          </p:nvSpPr>
          <p:spPr bwMode="auto">
            <a:xfrm>
              <a:off x="6377437"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130"/>
            <p:cNvSpPr>
              <a:spLocks noChangeArrowheads="1"/>
            </p:cNvSpPr>
            <p:nvPr userDrawn="1"/>
          </p:nvSpPr>
          <p:spPr bwMode="auto">
            <a:xfrm>
              <a:off x="6462461" y="33170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57"/>
            <p:cNvSpPr>
              <a:spLocks noChangeArrowheads="1"/>
            </p:cNvSpPr>
            <p:nvPr userDrawn="1"/>
          </p:nvSpPr>
          <p:spPr bwMode="auto">
            <a:xfrm>
              <a:off x="6549842"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58"/>
            <p:cNvSpPr>
              <a:spLocks noChangeArrowheads="1"/>
            </p:cNvSpPr>
            <p:nvPr userDrawn="1"/>
          </p:nvSpPr>
          <p:spPr bwMode="auto">
            <a:xfrm>
              <a:off x="6719891"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59"/>
            <p:cNvSpPr>
              <a:spLocks noChangeArrowheads="1"/>
            </p:cNvSpPr>
            <p:nvPr userDrawn="1"/>
          </p:nvSpPr>
          <p:spPr bwMode="auto">
            <a:xfrm>
              <a:off x="6634866"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60"/>
            <p:cNvSpPr>
              <a:spLocks noChangeArrowheads="1"/>
            </p:cNvSpPr>
            <p:nvPr userDrawn="1"/>
          </p:nvSpPr>
          <p:spPr bwMode="auto">
            <a:xfrm>
              <a:off x="6807453"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61"/>
            <p:cNvSpPr>
              <a:spLocks noChangeArrowheads="1"/>
            </p:cNvSpPr>
            <p:nvPr userDrawn="1"/>
          </p:nvSpPr>
          <p:spPr bwMode="auto">
            <a:xfrm>
              <a:off x="6892478" y="305492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62"/>
            <p:cNvSpPr>
              <a:spLocks noChangeArrowheads="1"/>
            </p:cNvSpPr>
            <p:nvPr userDrawn="1"/>
          </p:nvSpPr>
          <p:spPr bwMode="auto">
            <a:xfrm>
              <a:off x="6977502" y="305492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63"/>
            <p:cNvSpPr>
              <a:spLocks noChangeArrowheads="1"/>
            </p:cNvSpPr>
            <p:nvPr userDrawn="1"/>
          </p:nvSpPr>
          <p:spPr bwMode="auto">
            <a:xfrm>
              <a:off x="7063796"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64"/>
            <p:cNvSpPr>
              <a:spLocks noChangeArrowheads="1"/>
            </p:cNvSpPr>
            <p:nvPr userDrawn="1"/>
          </p:nvSpPr>
          <p:spPr bwMode="auto">
            <a:xfrm>
              <a:off x="7148820"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65"/>
            <p:cNvSpPr>
              <a:spLocks noChangeArrowheads="1"/>
            </p:cNvSpPr>
            <p:nvPr userDrawn="1"/>
          </p:nvSpPr>
          <p:spPr bwMode="auto">
            <a:xfrm>
              <a:off x="7233844" y="305492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39" name="Oval 66"/>
            <p:cNvSpPr>
              <a:spLocks noChangeArrowheads="1"/>
            </p:cNvSpPr>
            <p:nvPr userDrawn="1"/>
          </p:nvSpPr>
          <p:spPr bwMode="auto">
            <a:xfrm>
              <a:off x="7321407"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7"/>
            <p:cNvSpPr>
              <a:spLocks noChangeArrowheads="1"/>
            </p:cNvSpPr>
            <p:nvPr userDrawn="1"/>
          </p:nvSpPr>
          <p:spPr bwMode="auto">
            <a:xfrm>
              <a:off x="7406431" y="305492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81"/>
            <p:cNvSpPr>
              <a:spLocks noChangeArrowheads="1"/>
            </p:cNvSpPr>
            <p:nvPr userDrawn="1"/>
          </p:nvSpPr>
          <p:spPr bwMode="auto">
            <a:xfrm>
              <a:off x="6549842"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82"/>
            <p:cNvSpPr>
              <a:spLocks noChangeArrowheads="1"/>
            </p:cNvSpPr>
            <p:nvPr userDrawn="1"/>
          </p:nvSpPr>
          <p:spPr bwMode="auto">
            <a:xfrm>
              <a:off x="6634866"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83"/>
            <p:cNvSpPr>
              <a:spLocks noChangeArrowheads="1"/>
            </p:cNvSpPr>
            <p:nvPr userDrawn="1"/>
          </p:nvSpPr>
          <p:spPr bwMode="auto">
            <a:xfrm>
              <a:off x="6719891"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84"/>
            <p:cNvSpPr>
              <a:spLocks noChangeArrowheads="1"/>
            </p:cNvSpPr>
            <p:nvPr userDrawn="1"/>
          </p:nvSpPr>
          <p:spPr bwMode="auto">
            <a:xfrm>
              <a:off x="6807453"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85"/>
            <p:cNvSpPr>
              <a:spLocks noChangeArrowheads="1"/>
            </p:cNvSpPr>
            <p:nvPr userDrawn="1"/>
          </p:nvSpPr>
          <p:spPr bwMode="auto">
            <a:xfrm>
              <a:off x="6892478" y="313994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86"/>
            <p:cNvSpPr>
              <a:spLocks noChangeArrowheads="1"/>
            </p:cNvSpPr>
            <p:nvPr userDrawn="1"/>
          </p:nvSpPr>
          <p:spPr bwMode="auto">
            <a:xfrm>
              <a:off x="6977502" y="313994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87"/>
            <p:cNvSpPr>
              <a:spLocks noChangeArrowheads="1"/>
            </p:cNvSpPr>
            <p:nvPr userDrawn="1"/>
          </p:nvSpPr>
          <p:spPr bwMode="auto">
            <a:xfrm>
              <a:off x="7063796"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8"/>
            <p:cNvSpPr>
              <a:spLocks noChangeArrowheads="1"/>
            </p:cNvSpPr>
            <p:nvPr userDrawn="1"/>
          </p:nvSpPr>
          <p:spPr bwMode="auto">
            <a:xfrm>
              <a:off x="7148820"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9"/>
            <p:cNvSpPr>
              <a:spLocks noChangeArrowheads="1"/>
            </p:cNvSpPr>
            <p:nvPr userDrawn="1"/>
          </p:nvSpPr>
          <p:spPr bwMode="auto">
            <a:xfrm>
              <a:off x="7233844" y="313994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90"/>
            <p:cNvSpPr>
              <a:spLocks noChangeArrowheads="1"/>
            </p:cNvSpPr>
            <p:nvPr userDrawn="1"/>
          </p:nvSpPr>
          <p:spPr bwMode="auto">
            <a:xfrm>
              <a:off x="7321407"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91"/>
            <p:cNvSpPr>
              <a:spLocks noChangeArrowheads="1"/>
            </p:cNvSpPr>
            <p:nvPr userDrawn="1"/>
          </p:nvSpPr>
          <p:spPr bwMode="auto">
            <a:xfrm>
              <a:off x="7406431" y="313994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100"/>
            <p:cNvSpPr>
              <a:spLocks noChangeArrowheads="1"/>
            </p:cNvSpPr>
            <p:nvPr userDrawn="1"/>
          </p:nvSpPr>
          <p:spPr bwMode="auto">
            <a:xfrm>
              <a:off x="6549842"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253" name="Oval 101"/>
            <p:cNvSpPr>
              <a:spLocks noChangeArrowheads="1"/>
            </p:cNvSpPr>
            <p:nvPr userDrawn="1"/>
          </p:nvSpPr>
          <p:spPr bwMode="auto">
            <a:xfrm>
              <a:off x="6634866"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102"/>
            <p:cNvSpPr>
              <a:spLocks noChangeArrowheads="1"/>
            </p:cNvSpPr>
            <p:nvPr userDrawn="1"/>
          </p:nvSpPr>
          <p:spPr bwMode="auto">
            <a:xfrm>
              <a:off x="6719891"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103"/>
            <p:cNvSpPr>
              <a:spLocks noChangeArrowheads="1"/>
            </p:cNvSpPr>
            <p:nvPr userDrawn="1"/>
          </p:nvSpPr>
          <p:spPr bwMode="auto">
            <a:xfrm>
              <a:off x="6807453"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104"/>
            <p:cNvSpPr>
              <a:spLocks noChangeArrowheads="1"/>
            </p:cNvSpPr>
            <p:nvPr userDrawn="1"/>
          </p:nvSpPr>
          <p:spPr bwMode="auto">
            <a:xfrm>
              <a:off x="6892478" y="322497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105"/>
            <p:cNvSpPr>
              <a:spLocks noChangeArrowheads="1"/>
            </p:cNvSpPr>
            <p:nvPr userDrawn="1"/>
          </p:nvSpPr>
          <p:spPr bwMode="auto">
            <a:xfrm>
              <a:off x="6977502" y="322497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106"/>
            <p:cNvSpPr>
              <a:spLocks noChangeArrowheads="1"/>
            </p:cNvSpPr>
            <p:nvPr userDrawn="1"/>
          </p:nvSpPr>
          <p:spPr bwMode="auto">
            <a:xfrm>
              <a:off x="7063796"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7"/>
            <p:cNvSpPr>
              <a:spLocks noChangeArrowheads="1"/>
            </p:cNvSpPr>
            <p:nvPr userDrawn="1"/>
          </p:nvSpPr>
          <p:spPr bwMode="auto">
            <a:xfrm>
              <a:off x="7148820"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8"/>
            <p:cNvSpPr>
              <a:spLocks noChangeArrowheads="1"/>
            </p:cNvSpPr>
            <p:nvPr userDrawn="1"/>
          </p:nvSpPr>
          <p:spPr bwMode="auto">
            <a:xfrm>
              <a:off x="7233844" y="322497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9"/>
            <p:cNvSpPr>
              <a:spLocks noChangeArrowheads="1"/>
            </p:cNvSpPr>
            <p:nvPr userDrawn="1"/>
          </p:nvSpPr>
          <p:spPr bwMode="auto">
            <a:xfrm>
              <a:off x="7321407"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10"/>
            <p:cNvSpPr>
              <a:spLocks noChangeArrowheads="1"/>
            </p:cNvSpPr>
            <p:nvPr userDrawn="1"/>
          </p:nvSpPr>
          <p:spPr bwMode="auto">
            <a:xfrm>
              <a:off x="7406431" y="322497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20"/>
            <p:cNvSpPr>
              <a:spLocks noChangeArrowheads="1"/>
            </p:cNvSpPr>
            <p:nvPr userDrawn="1"/>
          </p:nvSpPr>
          <p:spPr bwMode="auto">
            <a:xfrm>
              <a:off x="6549842"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21"/>
            <p:cNvSpPr>
              <a:spLocks noChangeArrowheads="1"/>
            </p:cNvSpPr>
            <p:nvPr userDrawn="1"/>
          </p:nvSpPr>
          <p:spPr bwMode="auto">
            <a:xfrm>
              <a:off x="6634866"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22"/>
            <p:cNvSpPr>
              <a:spLocks noChangeArrowheads="1"/>
            </p:cNvSpPr>
            <p:nvPr userDrawn="1"/>
          </p:nvSpPr>
          <p:spPr bwMode="auto">
            <a:xfrm>
              <a:off x="6719891"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23"/>
            <p:cNvSpPr>
              <a:spLocks noChangeArrowheads="1"/>
            </p:cNvSpPr>
            <p:nvPr userDrawn="1"/>
          </p:nvSpPr>
          <p:spPr bwMode="auto">
            <a:xfrm>
              <a:off x="6807453"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24"/>
            <p:cNvSpPr>
              <a:spLocks noChangeArrowheads="1"/>
            </p:cNvSpPr>
            <p:nvPr userDrawn="1"/>
          </p:nvSpPr>
          <p:spPr bwMode="auto">
            <a:xfrm>
              <a:off x="6892478" y="331253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25"/>
            <p:cNvSpPr>
              <a:spLocks noChangeArrowheads="1"/>
            </p:cNvSpPr>
            <p:nvPr userDrawn="1"/>
          </p:nvSpPr>
          <p:spPr bwMode="auto">
            <a:xfrm>
              <a:off x="6977502" y="331253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26"/>
            <p:cNvSpPr>
              <a:spLocks noChangeArrowheads="1"/>
            </p:cNvSpPr>
            <p:nvPr userDrawn="1"/>
          </p:nvSpPr>
          <p:spPr bwMode="auto">
            <a:xfrm>
              <a:off x="7063796"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7"/>
            <p:cNvSpPr>
              <a:spLocks noChangeArrowheads="1"/>
            </p:cNvSpPr>
            <p:nvPr userDrawn="1"/>
          </p:nvSpPr>
          <p:spPr bwMode="auto">
            <a:xfrm>
              <a:off x="7148820"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8"/>
            <p:cNvSpPr>
              <a:spLocks noChangeArrowheads="1"/>
            </p:cNvSpPr>
            <p:nvPr userDrawn="1"/>
          </p:nvSpPr>
          <p:spPr bwMode="auto">
            <a:xfrm>
              <a:off x="7233844" y="331253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9"/>
            <p:cNvSpPr>
              <a:spLocks noChangeArrowheads="1"/>
            </p:cNvSpPr>
            <p:nvPr userDrawn="1"/>
          </p:nvSpPr>
          <p:spPr bwMode="auto">
            <a:xfrm>
              <a:off x="7321407"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30"/>
            <p:cNvSpPr>
              <a:spLocks noChangeArrowheads="1"/>
            </p:cNvSpPr>
            <p:nvPr userDrawn="1"/>
          </p:nvSpPr>
          <p:spPr bwMode="auto">
            <a:xfrm>
              <a:off x="7406431" y="331253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81"/>
            <p:cNvSpPr>
              <a:spLocks noChangeArrowheads="1"/>
            </p:cNvSpPr>
            <p:nvPr userDrawn="1"/>
          </p:nvSpPr>
          <p:spPr bwMode="auto">
            <a:xfrm>
              <a:off x="7493812" y="313539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00"/>
            <p:cNvSpPr>
              <a:spLocks noChangeArrowheads="1"/>
            </p:cNvSpPr>
            <p:nvPr userDrawn="1"/>
          </p:nvSpPr>
          <p:spPr bwMode="auto">
            <a:xfrm>
              <a:off x="7493812"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01"/>
            <p:cNvSpPr>
              <a:spLocks noChangeArrowheads="1"/>
            </p:cNvSpPr>
            <p:nvPr userDrawn="1"/>
          </p:nvSpPr>
          <p:spPr bwMode="auto">
            <a:xfrm>
              <a:off x="7578836" y="322042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0"/>
            <p:cNvSpPr>
              <a:spLocks noChangeArrowheads="1"/>
            </p:cNvSpPr>
            <p:nvPr userDrawn="1"/>
          </p:nvSpPr>
          <p:spPr bwMode="auto">
            <a:xfrm>
              <a:off x="7493812"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1"/>
            <p:cNvSpPr>
              <a:spLocks noChangeArrowheads="1"/>
            </p:cNvSpPr>
            <p:nvPr userDrawn="1"/>
          </p:nvSpPr>
          <p:spPr bwMode="auto">
            <a:xfrm>
              <a:off x="7578836"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2"/>
            <p:cNvSpPr>
              <a:spLocks noChangeArrowheads="1"/>
            </p:cNvSpPr>
            <p:nvPr userDrawn="1"/>
          </p:nvSpPr>
          <p:spPr bwMode="auto">
            <a:xfrm>
              <a:off x="7663861"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23"/>
            <p:cNvSpPr>
              <a:spLocks noChangeArrowheads="1"/>
            </p:cNvSpPr>
            <p:nvPr userDrawn="1"/>
          </p:nvSpPr>
          <p:spPr bwMode="auto">
            <a:xfrm>
              <a:off x="7751423"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124"/>
            <p:cNvSpPr>
              <a:spLocks noChangeArrowheads="1"/>
            </p:cNvSpPr>
            <p:nvPr userDrawn="1"/>
          </p:nvSpPr>
          <p:spPr bwMode="auto">
            <a:xfrm>
              <a:off x="7836448" y="330798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125"/>
            <p:cNvSpPr>
              <a:spLocks noChangeArrowheads="1"/>
            </p:cNvSpPr>
            <p:nvPr userDrawn="1"/>
          </p:nvSpPr>
          <p:spPr bwMode="auto">
            <a:xfrm>
              <a:off x="7921472" y="330798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130"/>
            <p:cNvSpPr>
              <a:spLocks noChangeArrowheads="1"/>
            </p:cNvSpPr>
            <p:nvPr userDrawn="1"/>
          </p:nvSpPr>
          <p:spPr bwMode="auto">
            <a:xfrm>
              <a:off x="8350401" y="330798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3"/>
            <p:cNvSpPr>
              <a:spLocks noChangeArrowheads="1"/>
            </p:cNvSpPr>
            <p:nvPr userDrawn="1"/>
          </p:nvSpPr>
          <p:spPr bwMode="auto">
            <a:xfrm>
              <a:off x="8951736"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4"/>
            <p:cNvSpPr>
              <a:spLocks noChangeArrowheads="1"/>
            </p:cNvSpPr>
            <p:nvPr userDrawn="1"/>
          </p:nvSpPr>
          <p:spPr bwMode="auto">
            <a:xfrm>
              <a:off x="9036760"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5"/>
            <p:cNvSpPr>
              <a:spLocks noChangeArrowheads="1"/>
            </p:cNvSpPr>
            <p:nvPr userDrawn="1"/>
          </p:nvSpPr>
          <p:spPr bwMode="auto">
            <a:xfrm>
              <a:off x="9121784" y="304582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6"/>
            <p:cNvSpPr>
              <a:spLocks noChangeArrowheads="1"/>
            </p:cNvSpPr>
            <p:nvPr userDrawn="1"/>
          </p:nvSpPr>
          <p:spPr bwMode="auto">
            <a:xfrm>
              <a:off x="9209347"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7"/>
            <p:cNvSpPr>
              <a:spLocks noChangeArrowheads="1"/>
            </p:cNvSpPr>
            <p:nvPr userDrawn="1"/>
          </p:nvSpPr>
          <p:spPr bwMode="auto">
            <a:xfrm>
              <a:off x="9294371" y="304582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86"/>
            <p:cNvSpPr>
              <a:spLocks noChangeArrowheads="1"/>
            </p:cNvSpPr>
            <p:nvPr userDrawn="1"/>
          </p:nvSpPr>
          <p:spPr bwMode="auto">
            <a:xfrm>
              <a:off x="8865442" y="313084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87"/>
            <p:cNvSpPr>
              <a:spLocks noChangeArrowheads="1"/>
            </p:cNvSpPr>
            <p:nvPr userDrawn="1"/>
          </p:nvSpPr>
          <p:spPr bwMode="auto">
            <a:xfrm>
              <a:off x="8951736"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88"/>
            <p:cNvSpPr>
              <a:spLocks noChangeArrowheads="1"/>
            </p:cNvSpPr>
            <p:nvPr userDrawn="1"/>
          </p:nvSpPr>
          <p:spPr bwMode="auto">
            <a:xfrm>
              <a:off x="9036760"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9"/>
            <p:cNvSpPr>
              <a:spLocks noChangeArrowheads="1"/>
            </p:cNvSpPr>
            <p:nvPr userDrawn="1"/>
          </p:nvSpPr>
          <p:spPr bwMode="auto">
            <a:xfrm>
              <a:off x="9121784" y="313084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90"/>
            <p:cNvSpPr>
              <a:spLocks noChangeArrowheads="1"/>
            </p:cNvSpPr>
            <p:nvPr userDrawn="1"/>
          </p:nvSpPr>
          <p:spPr bwMode="auto">
            <a:xfrm>
              <a:off x="9209347"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91"/>
            <p:cNvSpPr>
              <a:spLocks noChangeArrowheads="1"/>
            </p:cNvSpPr>
            <p:nvPr userDrawn="1"/>
          </p:nvSpPr>
          <p:spPr bwMode="auto">
            <a:xfrm>
              <a:off x="9294371" y="313084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100"/>
            <p:cNvSpPr>
              <a:spLocks noChangeArrowheads="1"/>
            </p:cNvSpPr>
            <p:nvPr userDrawn="1"/>
          </p:nvSpPr>
          <p:spPr bwMode="auto">
            <a:xfrm>
              <a:off x="8437782"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104"/>
            <p:cNvSpPr>
              <a:spLocks noChangeArrowheads="1"/>
            </p:cNvSpPr>
            <p:nvPr userDrawn="1"/>
          </p:nvSpPr>
          <p:spPr bwMode="auto">
            <a:xfrm>
              <a:off x="8780418" y="321587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105"/>
            <p:cNvSpPr>
              <a:spLocks noChangeArrowheads="1"/>
            </p:cNvSpPr>
            <p:nvPr userDrawn="1"/>
          </p:nvSpPr>
          <p:spPr bwMode="auto">
            <a:xfrm>
              <a:off x="8865442" y="321587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106"/>
            <p:cNvSpPr>
              <a:spLocks noChangeArrowheads="1"/>
            </p:cNvSpPr>
            <p:nvPr userDrawn="1"/>
          </p:nvSpPr>
          <p:spPr bwMode="auto">
            <a:xfrm>
              <a:off x="8951736"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107"/>
            <p:cNvSpPr>
              <a:spLocks noChangeArrowheads="1"/>
            </p:cNvSpPr>
            <p:nvPr userDrawn="1"/>
          </p:nvSpPr>
          <p:spPr bwMode="auto">
            <a:xfrm>
              <a:off x="9036760"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108"/>
            <p:cNvSpPr>
              <a:spLocks noChangeArrowheads="1"/>
            </p:cNvSpPr>
            <p:nvPr userDrawn="1"/>
          </p:nvSpPr>
          <p:spPr bwMode="auto">
            <a:xfrm>
              <a:off x="9121784" y="321587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9"/>
            <p:cNvSpPr>
              <a:spLocks noChangeArrowheads="1"/>
            </p:cNvSpPr>
            <p:nvPr userDrawn="1"/>
          </p:nvSpPr>
          <p:spPr bwMode="auto">
            <a:xfrm>
              <a:off x="9209347"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10"/>
            <p:cNvSpPr>
              <a:spLocks noChangeArrowheads="1"/>
            </p:cNvSpPr>
            <p:nvPr userDrawn="1"/>
          </p:nvSpPr>
          <p:spPr bwMode="auto">
            <a:xfrm>
              <a:off x="9294371" y="321587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20"/>
            <p:cNvSpPr>
              <a:spLocks noChangeArrowheads="1"/>
            </p:cNvSpPr>
            <p:nvPr userDrawn="1"/>
          </p:nvSpPr>
          <p:spPr bwMode="auto">
            <a:xfrm>
              <a:off x="8437782"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21"/>
            <p:cNvSpPr>
              <a:spLocks noChangeArrowheads="1"/>
            </p:cNvSpPr>
            <p:nvPr userDrawn="1"/>
          </p:nvSpPr>
          <p:spPr bwMode="auto">
            <a:xfrm>
              <a:off x="8522806"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23"/>
            <p:cNvSpPr>
              <a:spLocks noChangeArrowheads="1"/>
            </p:cNvSpPr>
            <p:nvPr userDrawn="1"/>
          </p:nvSpPr>
          <p:spPr bwMode="auto">
            <a:xfrm>
              <a:off x="8695393"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24"/>
            <p:cNvSpPr>
              <a:spLocks noChangeArrowheads="1"/>
            </p:cNvSpPr>
            <p:nvPr userDrawn="1"/>
          </p:nvSpPr>
          <p:spPr bwMode="auto">
            <a:xfrm>
              <a:off x="8780418" y="330343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25"/>
            <p:cNvSpPr>
              <a:spLocks noChangeArrowheads="1"/>
            </p:cNvSpPr>
            <p:nvPr userDrawn="1"/>
          </p:nvSpPr>
          <p:spPr bwMode="auto">
            <a:xfrm>
              <a:off x="8865442" y="330343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26"/>
            <p:cNvSpPr>
              <a:spLocks noChangeArrowheads="1"/>
            </p:cNvSpPr>
            <p:nvPr userDrawn="1"/>
          </p:nvSpPr>
          <p:spPr bwMode="auto">
            <a:xfrm>
              <a:off x="8951736"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27"/>
            <p:cNvSpPr>
              <a:spLocks noChangeArrowheads="1"/>
            </p:cNvSpPr>
            <p:nvPr userDrawn="1"/>
          </p:nvSpPr>
          <p:spPr bwMode="auto">
            <a:xfrm>
              <a:off x="9036760"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8"/>
            <p:cNvSpPr>
              <a:spLocks noChangeArrowheads="1"/>
            </p:cNvSpPr>
            <p:nvPr userDrawn="1"/>
          </p:nvSpPr>
          <p:spPr bwMode="auto">
            <a:xfrm>
              <a:off x="9121784" y="330343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9"/>
            <p:cNvSpPr>
              <a:spLocks noChangeArrowheads="1"/>
            </p:cNvSpPr>
            <p:nvPr userDrawn="1"/>
          </p:nvSpPr>
          <p:spPr bwMode="auto">
            <a:xfrm>
              <a:off x="9209347"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30"/>
            <p:cNvSpPr>
              <a:spLocks noChangeArrowheads="1"/>
            </p:cNvSpPr>
            <p:nvPr userDrawn="1"/>
          </p:nvSpPr>
          <p:spPr bwMode="auto">
            <a:xfrm>
              <a:off x="9294371" y="330343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57"/>
            <p:cNvSpPr>
              <a:spLocks noChangeArrowheads="1"/>
            </p:cNvSpPr>
            <p:nvPr userDrawn="1"/>
          </p:nvSpPr>
          <p:spPr bwMode="auto">
            <a:xfrm>
              <a:off x="9381752" y="304127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81"/>
            <p:cNvSpPr>
              <a:spLocks noChangeArrowheads="1"/>
            </p:cNvSpPr>
            <p:nvPr userDrawn="1"/>
          </p:nvSpPr>
          <p:spPr bwMode="auto">
            <a:xfrm>
              <a:off x="9381752"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82"/>
            <p:cNvSpPr>
              <a:spLocks noChangeArrowheads="1"/>
            </p:cNvSpPr>
            <p:nvPr userDrawn="1"/>
          </p:nvSpPr>
          <p:spPr bwMode="auto">
            <a:xfrm>
              <a:off x="9466776" y="312629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00"/>
            <p:cNvSpPr>
              <a:spLocks noChangeArrowheads="1"/>
            </p:cNvSpPr>
            <p:nvPr userDrawn="1"/>
          </p:nvSpPr>
          <p:spPr bwMode="auto">
            <a:xfrm>
              <a:off x="9381752"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01"/>
            <p:cNvSpPr>
              <a:spLocks noChangeArrowheads="1"/>
            </p:cNvSpPr>
            <p:nvPr userDrawn="1"/>
          </p:nvSpPr>
          <p:spPr bwMode="auto">
            <a:xfrm>
              <a:off x="9466776" y="321132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63"/>
            <p:cNvSpPr>
              <a:spLocks noChangeArrowheads="1"/>
            </p:cNvSpPr>
            <p:nvPr userDrawn="1"/>
          </p:nvSpPr>
          <p:spPr bwMode="auto">
            <a:xfrm>
              <a:off x="6119826"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64"/>
            <p:cNvSpPr>
              <a:spLocks noChangeArrowheads="1"/>
            </p:cNvSpPr>
            <p:nvPr userDrawn="1"/>
          </p:nvSpPr>
          <p:spPr bwMode="auto">
            <a:xfrm>
              <a:off x="6204850"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5"/>
            <p:cNvSpPr>
              <a:spLocks noChangeArrowheads="1"/>
            </p:cNvSpPr>
            <p:nvPr userDrawn="1"/>
          </p:nvSpPr>
          <p:spPr bwMode="auto">
            <a:xfrm>
              <a:off x="6289874" y="34074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66"/>
            <p:cNvSpPr>
              <a:spLocks noChangeArrowheads="1"/>
            </p:cNvSpPr>
            <p:nvPr userDrawn="1"/>
          </p:nvSpPr>
          <p:spPr bwMode="auto">
            <a:xfrm>
              <a:off x="6377437"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67"/>
            <p:cNvSpPr>
              <a:spLocks noChangeArrowheads="1"/>
            </p:cNvSpPr>
            <p:nvPr userDrawn="1"/>
          </p:nvSpPr>
          <p:spPr bwMode="auto">
            <a:xfrm>
              <a:off x="6462461" y="34074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87"/>
            <p:cNvSpPr>
              <a:spLocks noChangeArrowheads="1"/>
            </p:cNvSpPr>
            <p:nvPr userDrawn="1"/>
          </p:nvSpPr>
          <p:spPr bwMode="auto">
            <a:xfrm>
              <a:off x="6119826"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88"/>
            <p:cNvSpPr>
              <a:spLocks noChangeArrowheads="1"/>
            </p:cNvSpPr>
            <p:nvPr userDrawn="1"/>
          </p:nvSpPr>
          <p:spPr bwMode="auto">
            <a:xfrm>
              <a:off x="6204850"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89"/>
            <p:cNvSpPr>
              <a:spLocks noChangeArrowheads="1"/>
            </p:cNvSpPr>
            <p:nvPr userDrawn="1"/>
          </p:nvSpPr>
          <p:spPr bwMode="auto">
            <a:xfrm>
              <a:off x="6289874" y="349251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90"/>
            <p:cNvSpPr>
              <a:spLocks noChangeArrowheads="1"/>
            </p:cNvSpPr>
            <p:nvPr userDrawn="1"/>
          </p:nvSpPr>
          <p:spPr bwMode="auto">
            <a:xfrm>
              <a:off x="6377437"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91"/>
            <p:cNvSpPr>
              <a:spLocks noChangeArrowheads="1"/>
            </p:cNvSpPr>
            <p:nvPr userDrawn="1"/>
          </p:nvSpPr>
          <p:spPr bwMode="auto">
            <a:xfrm>
              <a:off x="6462461" y="349251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userDrawn="1"/>
          </p:nvSpPr>
          <p:spPr bwMode="auto">
            <a:xfrm>
              <a:off x="6289874" y="35775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userDrawn="1"/>
          </p:nvSpPr>
          <p:spPr bwMode="auto">
            <a:xfrm>
              <a:off x="6377437"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userDrawn="1"/>
          </p:nvSpPr>
          <p:spPr bwMode="auto">
            <a:xfrm>
              <a:off x="6462461" y="35775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23"/>
            <p:cNvSpPr>
              <a:spLocks noChangeArrowheads="1"/>
            </p:cNvSpPr>
            <p:nvPr userDrawn="1"/>
          </p:nvSpPr>
          <p:spPr bwMode="auto">
            <a:xfrm>
              <a:off x="5863483"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24"/>
            <p:cNvSpPr>
              <a:spLocks noChangeArrowheads="1"/>
            </p:cNvSpPr>
            <p:nvPr userDrawn="1"/>
          </p:nvSpPr>
          <p:spPr bwMode="auto">
            <a:xfrm>
              <a:off x="5948508" y="3665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25"/>
            <p:cNvSpPr>
              <a:spLocks noChangeArrowheads="1"/>
            </p:cNvSpPr>
            <p:nvPr userDrawn="1"/>
          </p:nvSpPr>
          <p:spPr bwMode="auto">
            <a:xfrm>
              <a:off x="6033532" y="3665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26"/>
            <p:cNvSpPr>
              <a:spLocks noChangeArrowheads="1"/>
            </p:cNvSpPr>
            <p:nvPr userDrawn="1"/>
          </p:nvSpPr>
          <p:spPr bwMode="auto">
            <a:xfrm>
              <a:off x="6119826"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27"/>
            <p:cNvSpPr>
              <a:spLocks noChangeArrowheads="1"/>
            </p:cNvSpPr>
            <p:nvPr userDrawn="1"/>
          </p:nvSpPr>
          <p:spPr bwMode="auto">
            <a:xfrm>
              <a:off x="6204850"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28"/>
            <p:cNvSpPr>
              <a:spLocks noChangeArrowheads="1"/>
            </p:cNvSpPr>
            <p:nvPr userDrawn="1"/>
          </p:nvSpPr>
          <p:spPr bwMode="auto">
            <a:xfrm>
              <a:off x="6289874" y="3665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29"/>
            <p:cNvSpPr>
              <a:spLocks noChangeArrowheads="1"/>
            </p:cNvSpPr>
            <p:nvPr userDrawn="1"/>
          </p:nvSpPr>
          <p:spPr bwMode="auto">
            <a:xfrm>
              <a:off x="6377437"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30"/>
            <p:cNvSpPr>
              <a:spLocks noChangeArrowheads="1"/>
            </p:cNvSpPr>
            <p:nvPr userDrawn="1"/>
          </p:nvSpPr>
          <p:spPr bwMode="auto">
            <a:xfrm>
              <a:off x="6462461" y="3665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57"/>
            <p:cNvSpPr>
              <a:spLocks noChangeArrowheads="1"/>
            </p:cNvSpPr>
            <p:nvPr userDrawn="1"/>
          </p:nvSpPr>
          <p:spPr bwMode="auto">
            <a:xfrm>
              <a:off x="6549842"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58"/>
            <p:cNvSpPr>
              <a:spLocks noChangeArrowheads="1"/>
            </p:cNvSpPr>
            <p:nvPr userDrawn="1"/>
          </p:nvSpPr>
          <p:spPr bwMode="auto">
            <a:xfrm>
              <a:off x="6719891"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59"/>
            <p:cNvSpPr>
              <a:spLocks noChangeArrowheads="1"/>
            </p:cNvSpPr>
            <p:nvPr userDrawn="1"/>
          </p:nvSpPr>
          <p:spPr bwMode="auto">
            <a:xfrm>
              <a:off x="6634866"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60"/>
            <p:cNvSpPr>
              <a:spLocks noChangeArrowheads="1"/>
            </p:cNvSpPr>
            <p:nvPr userDrawn="1"/>
          </p:nvSpPr>
          <p:spPr bwMode="auto">
            <a:xfrm>
              <a:off x="6807453"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61"/>
            <p:cNvSpPr>
              <a:spLocks noChangeArrowheads="1"/>
            </p:cNvSpPr>
            <p:nvPr userDrawn="1"/>
          </p:nvSpPr>
          <p:spPr bwMode="auto">
            <a:xfrm>
              <a:off x="6892478" y="340293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62"/>
            <p:cNvSpPr>
              <a:spLocks noChangeArrowheads="1"/>
            </p:cNvSpPr>
            <p:nvPr userDrawn="1"/>
          </p:nvSpPr>
          <p:spPr bwMode="auto">
            <a:xfrm>
              <a:off x="6977502" y="340293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63"/>
            <p:cNvSpPr>
              <a:spLocks noChangeArrowheads="1"/>
            </p:cNvSpPr>
            <p:nvPr userDrawn="1"/>
          </p:nvSpPr>
          <p:spPr bwMode="auto">
            <a:xfrm>
              <a:off x="7063796"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64"/>
            <p:cNvSpPr>
              <a:spLocks noChangeArrowheads="1"/>
            </p:cNvSpPr>
            <p:nvPr userDrawn="1"/>
          </p:nvSpPr>
          <p:spPr bwMode="auto">
            <a:xfrm>
              <a:off x="7148820"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65"/>
            <p:cNvSpPr>
              <a:spLocks noChangeArrowheads="1"/>
            </p:cNvSpPr>
            <p:nvPr userDrawn="1"/>
          </p:nvSpPr>
          <p:spPr bwMode="auto">
            <a:xfrm>
              <a:off x="7233844" y="340293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66"/>
            <p:cNvSpPr>
              <a:spLocks noChangeArrowheads="1"/>
            </p:cNvSpPr>
            <p:nvPr userDrawn="1"/>
          </p:nvSpPr>
          <p:spPr bwMode="auto">
            <a:xfrm>
              <a:off x="7321407"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67"/>
            <p:cNvSpPr>
              <a:spLocks noChangeArrowheads="1"/>
            </p:cNvSpPr>
            <p:nvPr userDrawn="1"/>
          </p:nvSpPr>
          <p:spPr bwMode="auto">
            <a:xfrm>
              <a:off x="7406431" y="340293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81"/>
            <p:cNvSpPr>
              <a:spLocks noChangeArrowheads="1"/>
            </p:cNvSpPr>
            <p:nvPr userDrawn="1"/>
          </p:nvSpPr>
          <p:spPr bwMode="auto">
            <a:xfrm>
              <a:off x="6549842"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82"/>
            <p:cNvSpPr>
              <a:spLocks noChangeArrowheads="1"/>
            </p:cNvSpPr>
            <p:nvPr userDrawn="1"/>
          </p:nvSpPr>
          <p:spPr bwMode="auto">
            <a:xfrm>
              <a:off x="6634866"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83"/>
            <p:cNvSpPr>
              <a:spLocks noChangeArrowheads="1"/>
            </p:cNvSpPr>
            <p:nvPr userDrawn="1"/>
          </p:nvSpPr>
          <p:spPr bwMode="auto">
            <a:xfrm>
              <a:off x="6719891"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84"/>
            <p:cNvSpPr>
              <a:spLocks noChangeArrowheads="1"/>
            </p:cNvSpPr>
            <p:nvPr userDrawn="1"/>
          </p:nvSpPr>
          <p:spPr bwMode="auto">
            <a:xfrm>
              <a:off x="6807453"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85"/>
            <p:cNvSpPr>
              <a:spLocks noChangeArrowheads="1"/>
            </p:cNvSpPr>
            <p:nvPr userDrawn="1"/>
          </p:nvSpPr>
          <p:spPr bwMode="auto">
            <a:xfrm>
              <a:off x="6892478" y="348796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86"/>
            <p:cNvSpPr>
              <a:spLocks noChangeArrowheads="1"/>
            </p:cNvSpPr>
            <p:nvPr userDrawn="1"/>
          </p:nvSpPr>
          <p:spPr bwMode="auto">
            <a:xfrm>
              <a:off x="6977502" y="348796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87"/>
            <p:cNvSpPr>
              <a:spLocks noChangeArrowheads="1"/>
            </p:cNvSpPr>
            <p:nvPr userDrawn="1"/>
          </p:nvSpPr>
          <p:spPr bwMode="auto">
            <a:xfrm>
              <a:off x="7063796"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88"/>
            <p:cNvSpPr>
              <a:spLocks noChangeArrowheads="1"/>
            </p:cNvSpPr>
            <p:nvPr userDrawn="1"/>
          </p:nvSpPr>
          <p:spPr bwMode="auto">
            <a:xfrm>
              <a:off x="7148820"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89"/>
            <p:cNvSpPr>
              <a:spLocks noChangeArrowheads="1"/>
            </p:cNvSpPr>
            <p:nvPr userDrawn="1"/>
          </p:nvSpPr>
          <p:spPr bwMode="auto">
            <a:xfrm>
              <a:off x="7233844" y="348796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90"/>
            <p:cNvSpPr>
              <a:spLocks noChangeArrowheads="1"/>
            </p:cNvSpPr>
            <p:nvPr userDrawn="1"/>
          </p:nvSpPr>
          <p:spPr bwMode="auto">
            <a:xfrm>
              <a:off x="7321407"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91"/>
            <p:cNvSpPr>
              <a:spLocks noChangeArrowheads="1"/>
            </p:cNvSpPr>
            <p:nvPr userDrawn="1"/>
          </p:nvSpPr>
          <p:spPr bwMode="auto">
            <a:xfrm>
              <a:off x="7406431" y="348796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00"/>
            <p:cNvSpPr>
              <a:spLocks noChangeArrowheads="1"/>
            </p:cNvSpPr>
            <p:nvPr userDrawn="1"/>
          </p:nvSpPr>
          <p:spPr bwMode="auto">
            <a:xfrm>
              <a:off x="6549842"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01"/>
            <p:cNvSpPr>
              <a:spLocks noChangeArrowheads="1"/>
            </p:cNvSpPr>
            <p:nvPr userDrawn="1"/>
          </p:nvSpPr>
          <p:spPr bwMode="auto">
            <a:xfrm>
              <a:off x="6634866"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02"/>
            <p:cNvSpPr>
              <a:spLocks noChangeArrowheads="1"/>
            </p:cNvSpPr>
            <p:nvPr userDrawn="1"/>
          </p:nvSpPr>
          <p:spPr bwMode="auto">
            <a:xfrm>
              <a:off x="6719891"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03"/>
            <p:cNvSpPr>
              <a:spLocks noChangeArrowheads="1"/>
            </p:cNvSpPr>
            <p:nvPr userDrawn="1"/>
          </p:nvSpPr>
          <p:spPr bwMode="auto">
            <a:xfrm>
              <a:off x="6807453"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04"/>
            <p:cNvSpPr>
              <a:spLocks noChangeArrowheads="1"/>
            </p:cNvSpPr>
            <p:nvPr userDrawn="1"/>
          </p:nvSpPr>
          <p:spPr bwMode="auto">
            <a:xfrm>
              <a:off x="6892478" y="35729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05"/>
            <p:cNvSpPr>
              <a:spLocks noChangeArrowheads="1"/>
            </p:cNvSpPr>
            <p:nvPr userDrawn="1"/>
          </p:nvSpPr>
          <p:spPr bwMode="auto">
            <a:xfrm>
              <a:off x="6977502" y="35729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06"/>
            <p:cNvSpPr>
              <a:spLocks noChangeArrowheads="1"/>
            </p:cNvSpPr>
            <p:nvPr userDrawn="1"/>
          </p:nvSpPr>
          <p:spPr bwMode="auto">
            <a:xfrm>
              <a:off x="7063796"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07"/>
            <p:cNvSpPr>
              <a:spLocks noChangeArrowheads="1"/>
            </p:cNvSpPr>
            <p:nvPr userDrawn="1"/>
          </p:nvSpPr>
          <p:spPr bwMode="auto">
            <a:xfrm>
              <a:off x="7148820"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08"/>
            <p:cNvSpPr>
              <a:spLocks noChangeArrowheads="1"/>
            </p:cNvSpPr>
            <p:nvPr userDrawn="1"/>
          </p:nvSpPr>
          <p:spPr bwMode="auto">
            <a:xfrm>
              <a:off x="7233844" y="35729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09"/>
            <p:cNvSpPr>
              <a:spLocks noChangeArrowheads="1"/>
            </p:cNvSpPr>
            <p:nvPr userDrawn="1"/>
          </p:nvSpPr>
          <p:spPr bwMode="auto">
            <a:xfrm>
              <a:off x="7321407"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10"/>
            <p:cNvSpPr>
              <a:spLocks noChangeArrowheads="1"/>
            </p:cNvSpPr>
            <p:nvPr userDrawn="1"/>
          </p:nvSpPr>
          <p:spPr bwMode="auto">
            <a:xfrm>
              <a:off x="7406431" y="35729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20"/>
            <p:cNvSpPr>
              <a:spLocks noChangeArrowheads="1"/>
            </p:cNvSpPr>
            <p:nvPr userDrawn="1"/>
          </p:nvSpPr>
          <p:spPr bwMode="auto">
            <a:xfrm>
              <a:off x="6549842"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21"/>
            <p:cNvSpPr>
              <a:spLocks noChangeArrowheads="1"/>
            </p:cNvSpPr>
            <p:nvPr userDrawn="1"/>
          </p:nvSpPr>
          <p:spPr bwMode="auto">
            <a:xfrm>
              <a:off x="6634866"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4" name="Oval 122"/>
            <p:cNvSpPr>
              <a:spLocks noChangeArrowheads="1"/>
            </p:cNvSpPr>
            <p:nvPr userDrawn="1"/>
          </p:nvSpPr>
          <p:spPr bwMode="auto">
            <a:xfrm>
              <a:off x="6719891"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5" name="Oval 123"/>
            <p:cNvSpPr>
              <a:spLocks noChangeArrowheads="1"/>
            </p:cNvSpPr>
            <p:nvPr userDrawn="1"/>
          </p:nvSpPr>
          <p:spPr bwMode="auto">
            <a:xfrm>
              <a:off x="6807453"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6" name="Oval 124"/>
            <p:cNvSpPr>
              <a:spLocks noChangeArrowheads="1"/>
            </p:cNvSpPr>
            <p:nvPr userDrawn="1"/>
          </p:nvSpPr>
          <p:spPr bwMode="auto">
            <a:xfrm>
              <a:off x="6892478" y="36605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7" name="Oval 125"/>
            <p:cNvSpPr>
              <a:spLocks noChangeArrowheads="1"/>
            </p:cNvSpPr>
            <p:nvPr userDrawn="1"/>
          </p:nvSpPr>
          <p:spPr bwMode="auto">
            <a:xfrm>
              <a:off x="6977502" y="36605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8" name="Oval 126"/>
            <p:cNvSpPr>
              <a:spLocks noChangeArrowheads="1"/>
            </p:cNvSpPr>
            <p:nvPr userDrawn="1"/>
          </p:nvSpPr>
          <p:spPr bwMode="auto">
            <a:xfrm>
              <a:off x="7063796"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9" name="Oval 127"/>
            <p:cNvSpPr>
              <a:spLocks noChangeArrowheads="1"/>
            </p:cNvSpPr>
            <p:nvPr userDrawn="1"/>
          </p:nvSpPr>
          <p:spPr bwMode="auto">
            <a:xfrm>
              <a:off x="7148820"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0" name="Oval 128"/>
            <p:cNvSpPr>
              <a:spLocks noChangeArrowheads="1"/>
            </p:cNvSpPr>
            <p:nvPr userDrawn="1"/>
          </p:nvSpPr>
          <p:spPr bwMode="auto">
            <a:xfrm>
              <a:off x="7233844" y="36605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1" name="Oval 129"/>
            <p:cNvSpPr>
              <a:spLocks noChangeArrowheads="1"/>
            </p:cNvSpPr>
            <p:nvPr userDrawn="1"/>
          </p:nvSpPr>
          <p:spPr bwMode="auto">
            <a:xfrm>
              <a:off x="7321407"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2" name="Oval 130"/>
            <p:cNvSpPr>
              <a:spLocks noChangeArrowheads="1"/>
            </p:cNvSpPr>
            <p:nvPr userDrawn="1"/>
          </p:nvSpPr>
          <p:spPr bwMode="auto">
            <a:xfrm>
              <a:off x="7406431" y="36605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3" name="Oval 57"/>
            <p:cNvSpPr>
              <a:spLocks noChangeArrowheads="1"/>
            </p:cNvSpPr>
            <p:nvPr userDrawn="1"/>
          </p:nvSpPr>
          <p:spPr bwMode="auto">
            <a:xfrm>
              <a:off x="7493812"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4" name="Oval 58"/>
            <p:cNvSpPr>
              <a:spLocks noChangeArrowheads="1"/>
            </p:cNvSpPr>
            <p:nvPr userDrawn="1"/>
          </p:nvSpPr>
          <p:spPr bwMode="auto">
            <a:xfrm>
              <a:off x="7663861"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5" name="Oval 59"/>
            <p:cNvSpPr>
              <a:spLocks noChangeArrowheads="1"/>
            </p:cNvSpPr>
            <p:nvPr userDrawn="1"/>
          </p:nvSpPr>
          <p:spPr bwMode="auto">
            <a:xfrm>
              <a:off x="7578836"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6" name="Oval 60"/>
            <p:cNvSpPr>
              <a:spLocks noChangeArrowheads="1"/>
            </p:cNvSpPr>
            <p:nvPr userDrawn="1"/>
          </p:nvSpPr>
          <p:spPr bwMode="auto">
            <a:xfrm>
              <a:off x="7751423"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7" name="Oval 61"/>
            <p:cNvSpPr>
              <a:spLocks noChangeArrowheads="1"/>
            </p:cNvSpPr>
            <p:nvPr userDrawn="1"/>
          </p:nvSpPr>
          <p:spPr bwMode="auto">
            <a:xfrm>
              <a:off x="7836448" y="339839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8" name="Oval 62"/>
            <p:cNvSpPr>
              <a:spLocks noChangeArrowheads="1"/>
            </p:cNvSpPr>
            <p:nvPr userDrawn="1"/>
          </p:nvSpPr>
          <p:spPr bwMode="auto">
            <a:xfrm>
              <a:off x="7921472" y="339839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59" name="Oval 63"/>
            <p:cNvSpPr>
              <a:spLocks noChangeArrowheads="1"/>
            </p:cNvSpPr>
            <p:nvPr userDrawn="1"/>
          </p:nvSpPr>
          <p:spPr bwMode="auto">
            <a:xfrm>
              <a:off x="8007766"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0" name="Oval 64"/>
            <p:cNvSpPr>
              <a:spLocks noChangeArrowheads="1"/>
            </p:cNvSpPr>
            <p:nvPr userDrawn="1"/>
          </p:nvSpPr>
          <p:spPr bwMode="auto">
            <a:xfrm>
              <a:off x="8092790"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1" name="Oval 65"/>
            <p:cNvSpPr>
              <a:spLocks noChangeArrowheads="1"/>
            </p:cNvSpPr>
            <p:nvPr userDrawn="1"/>
          </p:nvSpPr>
          <p:spPr bwMode="auto">
            <a:xfrm>
              <a:off x="8177814" y="339839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2" name="Oval 66"/>
            <p:cNvSpPr>
              <a:spLocks noChangeArrowheads="1"/>
            </p:cNvSpPr>
            <p:nvPr userDrawn="1"/>
          </p:nvSpPr>
          <p:spPr bwMode="auto">
            <a:xfrm>
              <a:off x="8265377"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3" name="Oval 67"/>
            <p:cNvSpPr>
              <a:spLocks noChangeArrowheads="1"/>
            </p:cNvSpPr>
            <p:nvPr userDrawn="1"/>
          </p:nvSpPr>
          <p:spPr bwMode="auto">
            <a:xfrm>
              <a:off x="8350401" y="339839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4" name="Oval 81"/>
            <p:cNvSpPr>
              <a:spLocks noChangeArrowheads="1"/>
            </p:cNvSpPr>
            <p:nvPr userDrawn="1"/>
          </p:nvSpPr>
          <p:spPr bwMode="auto">
            <a:xfrm>
              <a:off x="7493812"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5" name="Oval 82"/>
            <p:cNvSpPr>
              <a:spLocks noChangeArrowheads="1"/>
            </p:cNvSpPr>
            <p:nvPr userDrawn="1"/>
          </p:nvSpPr>
          <p:spPr bwMode="auto">
            <a:xfrm>
              <a:off x="7578836"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6" name="Oval 83"/>
            <p:cNvSpPr>
              <a:spLocks noChangeArrowheads="1"/>
            </p:cNvSpPr>
            <p:nvPr userDrawn="1"/>
          </p:nvSpPr>
          <p:spPr bwMode="auto">
            <a:xfrm>
              <a:off x="7663861"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7" name="Oval 84"/>
            <p:cNvSpPr>
              <a:spLocks noChangeArrowheads="1"/>
            </p:cNvSpPr>
            <p:nvPr userDrawn="1"/>
          </p:nvSpPr>
          <p:spPr bwMode="auto">
            <a:xfrm>
              <a:off x="7751423"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8" name="Oval 85"/>
            <p:cNvSpPr>
              <a:spLocks noChangeArrowheads="1"/>
            </p:cNvSpPr>
            <p:nvPr userDrawn="1"/>
          </p:nvSpPr>
          <p:spPr bwMode="auto">
            <a:xfrm>
              <a:off x="7836448" y="348341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69" name="Oval 86"/>
            <p:cNvSpPr>
              <a:spLocks noChangeArrowheads="1"/>
            </p:cNvSpPr>
            <p:nvPr userDrawn="1"/>
          </p:nvSpPr>
          <p:spPr bwMode="auto">
            <a:xfrm>
              <a:off x="7921472" y="348341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0" name="Oval 87"/>
            <p:cNvSpPr>
              <a:spLocks noChangeArrowheads="1"/>
            </p:cNvSpPr>
            <p:nvPr userDrawn="1"/>
          </p:nvSpPr>
          <p:spPr bwMode="auto">
            <a:xfrm>
              <a:off x="8007766"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1" name="Oval 88"/>
            <p:cNvSpPr>
              <a:spLocks noChangeArrowheads="1"/>
            </p:cNvSpPr>
            <p:nvPr userDrawn="1"/>
          </p:nvSpPr>
          <p:spPr bwMode="auto">
            <a:xfrm>
              <a:off x="8092790"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2" name="Oval 89"/>
            <p:cNvSpPr>
              <a:spLocks noChangeArrowheads="1"/>
            </p:cNvSpPr>
            <p:nvPr userDrawn="1"/>
          </p:nvSpPr>
          <p:spPr bwMode="auto">
            <a:xfrm>
              <a:off x="8177814" y="348341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3" name="Oval 90"/>
            <p:cNvSpPr>
              <a:spLocks noChangeArrowheads="1"/>
            </p:cNvSpPr>
            <p:nvPr userDrawn="1"/>
          </p:nvSpPr>
          <p:spPr bwMode="auto">
            <a:xfrm>
              <a:off x="8265377"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4" name="Oval 91"/>
            <p:cNvSpPr>
              <a:spLocks noChangeArrowheads="1"/>
            </p:cNvSpPr>
            <p:nvPr userDrawn="1"/>
          </p:nvSpPr>
          <p:spPr bwMode="auto">
            <a:xfrm>
              <a:off x="8350401" y="348341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5" name="Oval 100"/>
            <p:cNvSpPr>
              <a:spLocks noChangeArrowheads="1"/>
            </p:cNvSpPr>
            <p:nvPr userDrawn="1"/>
          </p:nvSpPr>
          <p:spPr bwMode="auto">
            <a:xfrm>
              <a:off x="7493812"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6" name="Oval 101"/>
            <p:cNvSpPr>
              <a:spLocks noChangeArrowheads="1"/>
            </p:cNvSpPr>
            <p:nvPr userDrawn="1"/>
          </p:nvSpPr>
          <p:spPr bwMode="auto">
            <a:xfrm>
              <a:off x="7578836"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7" name="Oval 102"/>
            <p:cNvSpPr>
              <a:spLocks noChangeArrowheads="1"/>
            </p:cNvSpPr>
            <p:nvPr userDrawn="1"/>
          </p:nvSpPr>
          <p:spPr bwMode="auto">
            <a:xfrm>
              <a:off x="7663861"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8" name="Oval 103"/>
            <p:cNvSpPr>
              <a:spLocks noChangeArrowheads="1"/>
            </p:cNvSpPr>
            <p:nvPr userDrawn="1"/>
          </p:nvSpPr>
          <p:spPr bwMode="auto">
            <a:xfrm>
              <a:off x="7751423"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79" name="Oval 104"/>
            <p:cNvSpPr>
              <a:spLocks noChangeArrowheads="1"/>
            </p:cNvSpPr>
            <p:nvPr userDrawn="1"/>
          </p:nvSpPr>
          <p:spPr bwMode="auto">
            <a:xfrm>
              <a:off x="7836448" y="35684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0" name="Oval 105"/>
            <p:cNvSpPr>
              <a:spLocks noChangeArrowheads="1"/>
            </p:cNvSpPr>
            <p:nvPr userDrawn="1"/>
          </p:nvSpPr>
          <p:spPr bwMode="auto">
            <a:xfrm>
              <a:off x="7921472" y="35684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1" name="Oval 106"/>
            <p:cNvSpPr>
              <a:spLocks noChangeArrowheads="1"/>
            </p:cNvSpPr>
            <p:nvPr userDrawn="1"/>
          </p:nvSpPr>
          <p:spPr bwMode="auto">
            <a:xfrm>
              <a:off x="8007766"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2" name="Oval 107"/>
            <p:cNvSpPr>
              <a:spLocks noChangeArrowheads="1"/>
            </p:cNvSpPr>
            <p:nvPr userDrawn="1"/>
          </p:nvSpPr>
          <p:spPr bwMode="auto">
            <a:xfrm>
              <a:off x="8092790"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3" name="Oval 108"/>
            <p:cNvSpPr>
              <a:spLocks noChangeArrowheads="1"/>
            </p:cNvSpPr>
            <p:nvPr userDrawn="1"/>
          </p:nvSpPr>
          <p:spPr bwMode="auto">
            <a:xfrm>
              <a:off x="8177814" y="356843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4" name="Oval 109"/>
            <p:cNvSpPr>
              <a:spLocks noChangeArrowheads="1"/>
            </p:cNvSpPr>
            <p:nvPr userDrawn="1"/>
          </p:nvSpPr>
          <p:spPr bwMode="auto">
            <a:xfrm>
              <a:off x="8265377"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5" name="Oval 110"/>
            <p:cNvSpPr>
              <a:spLocks noChangeArrowheads="1"/>
            </p:cNvSpPr>
            <p:nvPr userDrawn="1"/>
          </p:nvSpPr>
          <p:spPr bwMode="auto">
            <a:xfrm>
              <a:off x="8350401" y="356843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6" name="Oval 120"/>
            <p:cNvSpPr>
              <a:spLocks noChangeArrowheads="1"/>
            </p:cNvSpPr>
            <p:nvPr userDrawn="1"/>
          </p:nvSpPr>
          <p:spPr bwMode="auto">
            <a:xfrm>
              <a:off x="7493812"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7" name="Oval 121"/>
            <p:cNvSpPr>
              <a:spLocks noChangeArrowheads="1"/>
            </p:cNvSpPr>
            <p:nvPr userDrawn="1"/>
          </p:nvSpPr>
          <p:spPr bwMode="auto">
            <a:xfrm>
              <a:off x="7578836"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8" name="Oval 122"/>
            <p:cNvSpPr>
              <a:spLocks noChangeArrowheads="1"/>
            </p:cNvSpPr>
            <p:nvPr userDrawn="1"/>
          </p:nvSpPr>
          <p:spPr bwMode="auto">
            <a:xfrm>
              <a:off x="7663861"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89" name="Oval 123"/>
            <p:cNvSpPr>
              <a:spLocks noChangeArrowheads="1"/>
            </p:cNvSpPr>
            <p:nvPr userDrawn="1"/>
          </p:nvSpPr>
          <p:spPr bwMode="auto">
            <a:xfrm>
              <a:off x="7751423"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0" name="Oval 124"/>
            <p:cNvSpPr>
              <a:spLocks noChangeArrowheads="1"/>
            </p:cNvSpPr>
            <p:nvPr userDrawn="1"/>
          </p:nvSpPr>
          <p:spPr bwMode="auto">
            <a:xfrm>
              <a:off x="7836448" y="36560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1" name="Oval 125"/>
            <p:cNvSpPr>
              <a:spLocks noChangeArrowheads="1"/>
            </p:cNvSpPr>
            <p:nvPr userDrawn="1"/>
          </p:nvSpPr>
          <p:spPr bwMode="auto">
            <a:xfrm>
              <a:off x="7921472" y="36560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2" name="Oval 126"/>
            <p:cNvSpPr>
              <a:spLocks noChangeArrowheads="1"/>
            </p:cNvSpPr>
            <p:nvPr userDrawn="1"/>
          </p:nvSpPr>
          <p:spPr bwMode="auto">
            <a:xfrm>
              <a:off x="8007766"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3" name="Oval 127"/>
            <p:cNvSpPr>
              <a:spLocks noChangeArrowheads="1"/>
            </p:cNvSpPr>
            <p:nvPr userDrawn="1"/>
          </p:nvSpPr>
          <p:spPr bwMode="auto">
            <a:xfrm>
              <a:off x="8092790"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4" name="Oval 128"/>
            <p:cNvSpPr>
              <a:spLocks noChangeArrowheads="1"/>
            </p:cNvSpPr>
            <p:nvPr userDrawn="1"/>
          </p:nvSpPr>
          <p:spPr bwMode="auto">
            <a:xfrm>
              <a:off x="8177814" y="365600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5" name="Oval 129"/>
            <p:cNvSpPr>
              <a:spLocks noChangeArrowheads="1"/>
            </p:cNvSpPr>
            <p:nvPr userDrawn="1"/>
          </p:nvSpPr>
          <p:spPr bwMode="auto">
            <a:xfrm>
              <a:off x="8265377"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6" name="Oval 130"/>
            <p:cNvSpPr>
              <a:spLocks noChangeArrowheads="1"/>
            </p:cNvSpPr>
            <p:nvPr userDrawn="1"/>
          </p:nvSpPr>
          <p:spPr bwMode="auto">
            <a:xfrm>
              <a:off x="8350401" y="365600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7" name="Oval 57"/>
            <p:cNvSpPr>
              <a:spLocks noChangeArrowheads="1"/>
            </p:cNvSpPr>
            <p:nvPr userDrawn="1"/>
          </p:nvSpPr>
          <p:spPr bwMode="auto">
            <a:xfrm>
              <a:off x="8437782"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8" name="Oval 58"/>
            <p:cNvSpPr>
              <a:spLocks noChangeArrowheads="1"/>
            </p:cNvSpPr>
            <p:nvPr userDrawn="1"/>
          </p:nvSpPr>
          <p:spPr bwMode="auto">
            <a:xfrm>
              <a:off x="8607831"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99" name="Oval 59"/>
            <p:cNvSpPr>
              <a:spLocks noChangeArrowheads="1"/>
            </p:cNvSpPr>
            <p:nvPr userDrawn="1"/>
          </p:nvSpPr>
          <p:spPr bwMode="auto">
            <a:xfrm>
              <a:off x="8522806"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0" name="Oval 60"/>
            <p:cNvSpPr>
              <a:spLocks noChangeArrowheads="1"/>
            </p:cNvSpPr>
            <p:nvPr userDrawn="1"/>
          </p:nvSpPr>
          <p:spPr bwMode="auto">
            <a:xfrm>
              <a:off x="8695393"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1" name="Oval 61"/>
            <p:cNvSpPr>
              <a:spLocks noChangeArrowheads="1"/>
            </p:cNvSpPr>
            <p:nvPr userDrawn="1"/>
          </p:nvSpPr>
          <p:spPr bwMode="auto">
            <a:xfrm>
              <a:off x="8780418" y="339384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2" name="Oval 62"/>
            <p:cNvSpPr>
              <a:spLocks noChangeArrowheads="1"/>
            </p:cNvSpPr>
            <p:nvPr userDrawn="1"/>
          </p:nvSpPr>
          <p:spPr bwMode="auto">
            <a:xfrm>
              <a:off x="8865442" y="339384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3" name="Oval 63"/>
            <p:cNvSpPr>
              <a:spLocks noChangeArrowheads="1"/>
            </p:cNvSpPr>
            <p:nvPr userDrawn="1"/>
          </p:nvSpPr>
          <p:spPr bwMode="auto">
            <a:xfrm>
              <a:off x="8951736"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4" name="Oval 64"/>
            <p:cNvSpPr>
              <a:spLocks noChangeArrowheads="1"/>
            </p:cNvSpPr>
            <p:nvPr userDrawn="1"/>
          </p:nvSpPr>
          <p:spPr bwMode="auto">
            <a:xfrm>
              <a:off x="9036760"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5" name="Oval 65"/>
            <p:cNvSpPr>
              <a:spLocks noChangeArrowheads="1"/>
            </p:cNvSpPr>
            <p:nvPr userDrawn="1"/>
          </p:nvSpPr>
          <p:spPr bwMode="auto">
            <a:xfrm>
              <a:off x="9121784" y="339384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6" name="Oval 66"/>
            <p:cNvSpPr>
              <a:spLocks noChangeArrowheads="1"/>
            </p:cNvSpPr>
            <p:nvPr userDrawn="1"/>
          </p:nvSpPr>
          <p:spPr bwMode="auto">
            <a:xfrm>
              <a:off x="9209347" y="339384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7" name="Oval 83"/>
            <p:cNvSpPr>
              <a:spLocks noChangeArrowheads="1"/>
            </p:cNvSpPr>
            <p:nvPr userDrawn="1"/>
          </p:nvSpPr>
          <p:spPr bwMode="auto">
            <a:xfrm>
              <a:off x="8607831"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8" name="Oval 84"/>
            <p:cNvSpPr>
              <a:spLocks noChangeArrowheads="1"/>
            </p:cNvSpPr>
            <p:nvPr userDrawn="1"/>
          </p:nvSpPr>
          <p:spPr bwMode="auto">
            <a:xfrm>
              <a:off x="8695393"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09" name="Oval 85"/>
            <p:cNvSpPr>
              <a:spLocks noChangeArrowheads="1"/>
            </p:cNvSpPr>
            <p:nvPr userDrawn="1"/>
          </p:nvSpPr>
          <p:spPr bwMode="auto">
            <a:xfrm>
              <a:off x="8780418" y="347886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0" name="Oval 86"/>
            <p:cNvSpPr>
              <a:spLocks noChangeArrowheads="1"/>
            </p:cNvSpPr>
            <p:nvPr userDrawn="1"/>
          </p:nvSpPr>
          <p:spPr bwMode="auto">
            <a:xfrm>
              <a:off x="8865442" y="347886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1" name="Oval 87"/>
            <p:cNvSpPr>
              <a:spLocks noChangeArrowheads="1"/>
            </p:cNvSpPr>
            <p:nvPr userDrawn="1"/>
          </p:nvSpPr>
          <p:spPr bwMode="auto">
            <a:xfrm>
              <a:off x="8951736"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2" name="Oval 88"/>
            <p:cNvSpPr>
              <a:spLocks noChangeArrowheads="1"/>
            </p:cNvSpPr>
            <p:nvPr userDrawn="1"/>
          </p:nvSpPr>
          <p:spPr bwMode="auto">
            <a:xfrm>
              <a:off x="9036760" y="347886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3" name="Oval 89"/>
            <p:cNvSpPr>
              <a:spLocks noChangeArrowheads="1"/>
            </p:cNvSpPr>
            <p:nvPr userDrawn="1"/>
          </p:nvSpPr>
          <p:spPr bwMode="auto">
            <a:xfrm>
              <a:off x="9121784" y="347886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4" name="Oval 103"/>
            <p:cNvSpPr>
              <a:spLocks noChangeArrowheads="1"/>
            </p:cNvSpPr>
            <p:nvPr userDrawn="1"/>
          </p:nvSpPr>
          <p:spPr bwMode="auto">
            <a:xfrm>
              <a:off x="8695393"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5" name="Oval 104"/>
            <p:cNvSpPr>
              <a:spLocks noChangeArrowheads="1"/>
            </p:cNvSpPr>
            <p:nvPr userDrawn="1"/>
          </p:nvSpPr>
          <p:spPr bwMode="auto">
            <a:xfrm>
              <a:off x="8780418" y="356389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6" name="Oval 105"/>
            <p:cNvSpPr>
              <a:spLocks noChangeArrowheads="1"/>
            </p:cNvSpPr>
            <p:nvPr userDrawn="1"/>
          </p:nvSpPr>
          <p:spPr bwMode="auto">
            <a:xfrm>
              <a:off x="8865442" y="356389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7" name="Oval 106"/>
            <p:cNvSpPr>
              <a:spLocks noChangeArrowheads="1"/>
            </p:cNvSpPr>
            <p:nvPr userDrawn="1"/>
          </p:nvSpPr>
          <p:spPr bwMode="auto">
            <a:xfrm>
              <a:off x="8951736"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8" name="Oval 107"/>
            <p:cNvSpPr>
              <a:spLocks noChangeArrowheads="1"/>
            </p:cNvSpPr>
            <p:nvPr userDrawn="1"/>
          </p:nvSpPr>
          <p:spPr bwMode="auto">
            <a:xfrm>
              <a:off x="9036760" y="356389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19" name="Oval 108"/>
            <p:cNvSpPr>
              <a:spLocks noChangeArrowheads="1"/>
            </p:cNvSpPr>
            <p:nvPr userDrawn="1"/>
          </p:nvSpPr>
          <p:spPr bwMode="auto">
            <a:xfrm>
              <a:off x="9121784" y="356389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0" name="Oval 125"/>
            <p:cNvSpPr>
              <a:spLocks noChangeArrowheads="1"/>
            </p:cNvSpPr>
            <p:nvPr userDrawn="1"/>
          </p:nvSpPr>
          <p:spPr bwMode="auto">
            <a:xfrm>
              <a:off x="8865442" y="365145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1" name="Oval 126"/>
            <p:cNvSpPr>
              <a:spLocks noChangeArrowheads="1"/>
            </p:cNvSpPr>
            <p:nvPr userDrawn="1"/>
          </p:nvSpPr>
          <p:spPr bwMode="auto">
            <a:xfrm>
              <a:off x="8951736"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2" name="Oval 127"/>
            <p:cNvSpPr>
              <a:spLocks noChangeArrowheads="1"/>
            </p:cNvSpPr>
            <p:nvPr userDrawn="1"/>
          </p:nvSpPr>
          <p:spPr bwMode="auto">
            <a:xfrm>
              <a:off x="9036760" y="365145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3" name="Oval 128"/>
            <p:cNvSpPr>
              <a:spLocks noChangeArrowheads="1"/>
            </p:cNvSpPr>
            <p:nvPr userDrawn="1"/>
          </p:nvSpPr>
          <p:spPr bwMode="auto">
            <a:xfrm>
              <a:off x="9121784" y="365145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4" name="Oval 60"/>
            <p:cNvSpPr>
              <a:spLocks noChangeArrowheads="1"/>
            </p:cNvSpPr>
            <p:nvPr userDrawn="1"/>
          </p:nvSpPr>
          <p:spPr bwMode="auto">
            <a:xfrm>
              <a:off x="5863483"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5" name="Oval 61"/>
            <p:cNvSpPr>
              <a:spLocks noChangeArrowheads="1"/>
            </p:cNvSpPr>
            <p:nvPr userDrawn="1"/>
          </p:nvSpPr>
          <p:spPr bwMode="auto">
            <a:xfrm>
              <a:off x="5948508" y="37486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6" name="Oval 62"/>
            <p:cNvSpPr>
              <a:spLocks noChangeArrowheads="1"/>
            </p:cNvSpPr>
            <p:nvPr userDrawn="1"/>
          </p:nvSpPr>
          <p:spPr bwMode="auto">
            <a:xfrm>
              <a:off x="6033532" y="37486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7" name="Oval 63"/>
            <p:cNvSpPr>
              <a:spLocks noChangeArrowheads="1"/>
            </p:cNvSpPr>
            <p:nvPr userDrawn="1"/>
          </p:nvSpPr>
          <p:spPr bwMode="auto">
            <a:xfrm>
              <a:off x="6119826"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8" name="Oval 64"/>
            <p:cNvSpPr>
              <a:spLocks noChangeArrowheads="1"/>
            </p:cNvSpPr>
            <p:nvPr userDrawn="1"/>
          </p:nvSpPr>
          <p:spPr bwMode="auto">
            <a:xfrm>
              <a:off x="6204850"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29" name="Oval 65"/>
            <p:cNvSpPr>
              <a:spLocks noChangeArrowheads="1"/>
            </p:cNvSpPr>
            <p:nvPr userDrawn="1"/>
          </p:nvSpPr>
          <p:spPr bwMode="auto">
            <a:xfrm>
              <a:off x="6289874" y="37486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0" name="Oval 66"/>
            <p:cNvSpPr>
              <a:spLocks noChangeArrowheads="1"/>
            </p:cNvSpPr>
            <p:nvPr userDrawn="1"/>
          </p:nvSpPr>
          <p:spPr bwMode="auto">
            <a:xfrm>
              <a:off x="6377437"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1" name="Oval 67"/>
            <p:cNvSpPr>
              <a:spLocks noChangeArrowheads="1"/>
            </p:cNvSpPr>
            <p:nvPr userDrawn="1"/>
          </p:nvSpPr>
          <p:spPr bwMode="auto">
            <a:xfrm>
              <a:off x="6462461" y="37486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2" name="Oval 85"/>
            <p:cNvSpPr>
              <a:spLocks noChangeArrowheads="1"/>
            </p:cNvSpPr>
            <p:nvPr userDrawn="1"/>
          </p:nvSpPr>
          <p:spPr bwMode="auto">
            <a:xfrm>
              <a:off x="5948508" y="38337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3" name="Oval 86"/>
            <p:cNvSpPr>
              <a:spLocks noChangeArrowheads="1"/>
            </p:cNvSpPr>
            <p:nvPr userDrawn="1"/>
          </p:nvSpPr>
          <p:spPr bwMode="auto">
            <a:xfrm>
              <a:off x="6033532" y="38337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4" name="Oval 87"/>
            <p:cNvSpPr>
              <a:spLocks noChangeArrowheads="1"/>
            </p:cNvSpPr>
            <p:nvPr userDrawn="1"/>
          </p:nvSpPr>
          <p:spPr bwMode="auto">
            <a:xfrm>
              <a:off x="6119826"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5" name="Oval 88"/>
            <p:cNvSpPr>
              <a:spLocks noChangeArrowheads="1"/>
            </p:cNvSpPr>
            <p:nvPr userDrawn="1"/>
          </p:nvSpPr>
          <p:spPr bwMode="auto">
            <a:xfrm>
              <a:off x="6204850"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6" name="Oval 89"/>
            <p:cNvSpPr>
              <a:spLocks noChangeArrowheads="1"/>
            </p:cNvSpPr>
            <p:nvPr userDrawn="1"/>
          </p:nvSpPr>
          <p:spPr bwMode="auto">
            <a:xfrm>
              <a:off x="6289874" y="38337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7" name="Oval 90"/>
            <p:cNvSpPr>
              <a:spLocks noChangeArrowheads="1"/>
            </p:cNvSpPr>
            <p:nvPr userDrawn="1"/>
          </p:nvSpPr>
          <p:spPr bwMode="auto">
            <a:xfrm>
              <a:off x="6377437"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8" name="Oval 91"/>
            <p:cNvSpPr>
              <a:spLocks noChangeArrowheads="1"/>
            </p:cNvSpPr>
            <p:nvPr userDrawn="1"/>
          </p:nvSpPr>
          <p:spPr bwMode="auto">
            <a:xfrm>
              <a:off x="6462461" y="38337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39" name="Oval 106"/>
            <p:cNvSpPr>
              <a:spLocks noChangeArrowheads="1"/>
            </p:cNvSpPr>
            <p:nvPr userDrawn="1"/>
          </p:nvSpPr>
          <p:spPr bwMode="auto">
            <a:xfrm>
              <a:off x="6119826"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0" name="Oval 107"/>
            <p:cNvSpPr>
              <a:spLocks noChangeArrowheads="1"/>
            </p:cNvSpPr>
            <p:nvPr userDrawn="1"/>
          </p:nvSpPr>
          <p:spPr bwMode="auto">
            <a:xfrm>
              <a:off x="6204850"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1" name="Oval 108"/>
            <p:cNvSpPr>
              <a:spLocks noChangeArrowheads="1"/>
            </p:cNvSpPr>
            <p:nvPr userDrawn="1"/>
          </p:nvSpPr>
          <p:spPr bwMode="auto">
            <a:xfrm>
              <a:off x="6289874" y="39187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2" name="Oval 109"/>
            <p:cNvSpPr>
              <a:spLocks noChangeArrowheads="1"/>
            </p:cNvSpPr>
            <p:nvPr userDrawn="1"/>
          </p:nvSpPr>
          <p:spPr bwMode="auto">
            <a:xfrm>
              <a:off x="6377437"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3" name="Oval 110"/>
            <p:cNvSpPr>
              <a:spLocks noChangeArrowheads="1"/>
            </p:cNvSpPr>
            <p:nvPr userDrawn="1"/>
          </p:nvSpPr>
          <p:spPr bwMode="auto">
            <a:xfrm>
              <a:off x="6462461" y="39187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4" name="Oval 124"/>
            <p:cNvSpPr>
              <a:spLocks noChangeArrowheads="1"/>
            </p:cNvSpPr>
            <p:nvPr userDrawn="1"/>
          </p:nvSpPr>
          <p:spPr bwMode="auto">
            <a:xfrm>
              <a:off x="5948508" y="40062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5" name="Oval 125"/>
            <p:cNvSpPr>
              <a:spLocks noChangeArrowheads="1"/>
            </p:cNvSpPr>
            <p:nvPr userDrawn="1"/>
          </p:nvSpPr>
          <p:spPr bwMode="auto">
            <a:xfrm>
              <a:off x="6033532" y="40062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6" name="Oval 126"/>
            <p:cNvSpPr>
              <a:spLocks noChangeArrowheads="1"/>
            </p:cNvSpPr>
            <p:nvPr userDrawn="1"/>
          </p:nvSpPr>
          <p:spPr bwMode="auto">
            <a:xfrm>
              <a:off x="6119826"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7" name="Oval 127"/>
            <p:cNvSpPr>
              <a:spLocks noChangeArrowheads="1"/>
            </p:cNvSpPr>
            <p:nvPr userDrawn="1"/>
          </p:nvSpPr>
          <p:spPr bwMode="auto">
            <a:xfrm>
              <a:off x="6204850"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8" name="Oval 128"/>
            <p:cNvSpPr>
              <a:spLocks noChangeArrowheads="1"/>
            </p:cNvSpPr>
            <p:nvPr userDrawn="1"/>
          </p:nvSpPr>
          <p:spPr bwMode="auto">
            <a:xfrm>
              <a:off x="6289874" y="40062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49" name="Oval 129"/>
            <p:cNvSpPr>
              <a:spLocks noChangeArrowheads="1"/>
            </p:cNvSpPr>
            <p:nvPr userDrawn="1"/>
          </p:nvSpPr>
          <p:spPr bwMode="auto">
            <a:xfrm>
              <a:off x="6377437"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0" name="Oval 130"/>
            <p:cNvSpPr>
              <a:spLocks noChangeArrowheads="1"/>
            </p:cNvSpPr>
            <p:nvPr userDrawn="1"/>
          </p:nvSpPr>
          <p:spPr bwMode="auto">
            <a:xfrm>
              <a:off x="6462461" y="40062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1" name="Oval 57"/>
            <p:cNvSpPr>
              <a:spLocks noChangeArrowheads="1"/>
            </p:cNvSpPr>
            <p:nvPr userDrawn="1"/>
          </p:nvSpPr>
          <p:spPr bwMode="auto">
            <a:xfrm>
              <a:off x="6549842"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2" name="Oval 58"/>
            <p:cNvSpPr>
              <a:spLocks noChangeArrowheads="1"/>
            </p:cNvSpPr>
            <p:nvPr userDrawn="1"/>
          </p:nvSpPr>
          <p:spPr bwMode="auto">
            <a:xfrm>
              <a:off x="6719891"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3" name="Oval 59"/>
            <p:cNvSpPr>
              <a:spLocks noChangeArrowheads="1"/>
            </p:cNvSpPr>
            <p:nvPr userDrawn="1"/>
          </p:nvSpPr>
          <p:spPr bwMode="auto">
            <a:xfrm>
              <a:off x="6634866"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4" name="Oval 60"/>
            <p:cNvSpPr>
              <a:spLocks noChangeArrowheads="1"/>
            </p:cNvSpPr>
            <p:nvPr userDrawn="1"/>
          </p:nvSpPr>
          <p:spPr bwMode="auto">
            <a:xfrm>
              <a:off x="6807453"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5" name="Oval 61"/>
            <p:cNvSpPr>
              <a:spLocks noChangeArrowheads="1"/>
            </p:cNvSpPr>
            <p:nvPr userDrawn="1"/>
          </p:nvSpPr>
          <p:spPr bwMode="auto">
            <a:xfrm>
              <a:off x="6892478" y="37441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6" name="Oval 62"/>
            <p:cNvSpPr>
              <a:spLocks noChangeArrowheads="1"/>
            </p:cNvSpPr>
            <p:nvPr userDrawn="1"/>
          </p:nvSpPr>
          <p:spPr bwMode="auto">
            <a:xfrm>
              <a:off x="6977502" y="37441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7" name="Oval 63"/>
            <p:cNvSpPr>
              <a:spLocks noChangeArrowheads="1"/>
            </p:cNvSpPr>
            <p:nvPr userDrawn="1"/>
          </p:nvSpPr>
          <p:spPr bwMode="auto">
            <a:xfrm>
              <a:off x="7063796"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8" name="Oval 64"/>
            <p:cNvSpPr>
              <a:spLocks noChangeArrowheads="1"/>
            </p:cNvSpPr>
            <p:nvPr userDrawn="1"/>
          </p:nvSpPr>
          <p:spPr bwMode="auto">
            <a:xfrm>
              <a:off x="7148820"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59" name="Oval 65"/>
            <p:cNvSpPr>
              <a:spLocks noChangeArrowheads="1"/>
            </p:cNvSpPr>
            <p:nvPr userDrawn="1"/>
          </p:nvSpPr>
          <p:spPr bwMode="auto">
            <a:xfrm>
              <a:off x="7233844" y="37441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0" name="Oval 66"/>
            <p:cNvSpPr>
              <a:spLocks noChangeArrowheads="1"/>
            </p:cNvSpPr>
            <p:nvPr userDrawn="1"/>
          </p:nvSpPr>
          <p:spPr bwMode="auto">
            <a:xfrm>
              <a:off x="7321407"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1" name="Oval 67"/>
            <p:cNvSpPr>
              <a:spLocks noChangeArrowheads="1"/>
            </p:cNvSpPr>
            <p:nvPr userDrawn="1"/>
          </p:nvSpPr>
          <p:spPr bwMode="auto">
            <a:xfrm>
              <a:off x="7406431" y="37441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2" name="Oval 81"/>
            <p:cNvSpPr>
              <a:spLocks noChangeArrowheads="1"/>
            </p:cNvSpPr>
            <p:nvPr userDrawn="1"/>
          </p:nvSpPr>
          <p:spPr bwMode="auto">
            <a:xfrm>
              <a:off x="6549842"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3" name="Oval 82"/>
            <p:cNvSpPr>
              <a:spLocks noChangeArrowheads="1"/>
            </p:cNvSpPr>
            <p:nvPr userDrawn="1"/>
          </p:nvSpPr>
          <p:spPr bwMode="auto">
            <a:xfrm>
              <a:off x="6634866"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4" name="Oval 83"/>
            <p:cNvSpPr>
              <a:spLocks noChangeArrowheads="1"/>
            </p:cNvSpPr>
            <p:nvPr userDrawn="1"/>
          </p:nvSpPr>
          <p:spPr bwMode="auto">
            <a:xfrm>
              <a:off x="6719891"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5" name="Oval 84"/>
            <p:cNvSpPr>
              <a:spLocks noChangeArrowheads="1"/>
            </p:cNvSpPr>
            <p:nvPr userDrawn="1"/>
          </p:nvSpPr>
          <p:spPr bwMode="auto">
            <a:xfrm>
              <a:off x="6807453"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6" name="Oval 85"/>
            <p:cNvSpPr>
              <a:spLocks noChangeArrowheads="1"/>
            </p:cNvSpPr>
            <p:nvPr userDrawn="1"/>
          </p:nvSpPr>
          <p:spPr bwMode="auto">
            <a:xfrm>
              <a:off x="6892478" y="38291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7" name="Oval 86"/>
            <p:cNvSpPr>
              <a:spLocks noChangeArrowheads="1"/>
            </p:cNvSpPr>
            <p:nvPr userDrawn="1"/>
          </p:nvSpPr>
          <p:spPr bwMode="auto">
            <a:xfrm>
              <a:off x="6977502" y="38291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8" name="Oval 87"/>
            <p:cNvSpPr>
              <a:spLocks noChangeArrowheads="1"/>
            </p:cNvSpPr>
            <p:nvPr userDrawn="1"/>
          </p:nvSpPr>
          <p:spPr bwMode="auto">
            <a:xfrm>
              <a:off x="7063796"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69" name="Oval 88"/>
            <p:cNvSpPr>
              <a:spLocks noChangeArrowheads="1"/>
            </p:cNvSpPr>
            <p:nvPr userDrawn="1"/>
          </p:nvSpPr>
          <p:spPr bwMode="auto">
            <a:xfrm>
              <a:off x="7148820"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0" name="Oval 89"/>
            <p:cNvSpPr>
              <a:spLocks noChangeArrowheads="1"/>
            </p:cNvSpPr>
            <p:nvPr userDrawn="1"/>
          </p:nvSpPr>
          <p:spPr bwMode="auto">
            <a:xfrm>
              <a:off x="7233844" y="38291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1" name="Oval 90"/>
            <p:cNvSpPr>
              <a:spLocks noChangeArrowheads="1"/>
            </p:cNvSpPr>
            <p:nvPr userDrawn="1"/>
          </p:nvSpPr>
          <p:spPr bwMode="auto">
            <a:xfrm>
              <a:off x="7321407"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2" name="Oval 91"/>
            <p:cNvSpPr>
              <a:spLocks noChangeArrowheads="1"/>
            </p:cNvSpPr>
            <p:nvPr userDrawn="1"/>
          </p:nvSpPr>
          <p:spPr bwMode="auto">
            <a:xfrm>
              <a:off x="7406431" y="38291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3" name="Oval 100"/>
            <p:cNvSpPr>
              <a:spLocks noChangeArrowheads="1"/>
            </p:cNvSpPr>
            <p:nvPr userDrawn="1"/>
          </p:nvSpPr>
          <p:spPr bwMode="auto">
            <a:xfrm>
              <a:off x="6549842"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4" name="Oval 101"/>
            <p:cNvSpPr>
              <a:spLocks noChangeArrowheads="1"/>
            </p:cNvSpPr>
            <p:nvPr userDrawn="1"/>
          </p:nvSpPr>
          <p:spPr bwMode="auto">
            <a:xfrm>
              <a:off x="6634866"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5" name="Oval 102"/>
            <p:cNvSpPr>
              <a:spLocks noChangeArrowheads="1"/>
            </p:cNvSpPr>
            <p:nvPr userDrawn="1"/>
          </p:nvSpPr>
          <p:spPr bwMode="auto">
            <a:xfrm>
              <a:off x="6719891"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6" name="Oval 103"/>
            <p:cNvSpPr>
              <a:spLocks noChangeArrowheads="1"/>
            </p:cNvSpPr>
            <p:nvPr userDrawn="1"/>
          </p:nvSpPr>
          <p:spPr bwMode="auto">
            <a:xfrm>
              <a:off x="6807453"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7" name="Oval 104"/>
            <p:cNvSpPr>
              <a:spLocks noChangeArrowheads="1"/>
            </p:cNvSpPr>
            <p:nvPr userDrawn="1"/>
          </p:nvSpPr>
          <p:spPr bwMode="auto">
            <a:xfrm>
              <a:off x="6892478" y="39141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8" name="Oval 105"/>
            <p:cNvSpPr>
              <a:spLocks noChangeArrowheads="1"/>
            </p:cNvSpPr>
            <p:nvPr userDrawn="1"/>
          </p:nvSpPr>
          <p:spPr bwMode="auto">
            <a:xfrm>
              <a:off x="6977502" y="39141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79" name="Oval 106"/>
            <p:cNvSpPr>
              <a:spLocks noChangeArrowheads="1"/>
            </p:cNvSpPr>
            <p:nvPr userDrawn="1"/>
          </p:nvSpPr>
          <p:spPr bwMode="auto">
            <a:xfrm>
              <a:off x="7063796"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0" name="Oval 107"/>
            <p:cNvSpPr>
              <a:spLocks noChangeArrowheads="1"/>
            </p:cNvSpPr>
            <p:nvPr userDrawn="1"/>
          </p:nvSpPr>
          <p:spPr bwMode="auto">
            <a:xfrm>
              <a:off x="7148820"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1" name="Oval 108"/>
            <p:cNvSpPr>
              <a:spLocks noChangeArrowheads="1"/>
            </p:cNvSpPr>
            <p:nvPr userDrawn="1"/>
          </p:nvSpPr>
          <p:spPr bwMode="auto">
            <a:xfrm>
              <a:off x="7233844" y="39141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2" name="Oval 109"/>
            <p:cNvSpPr>
              <a:spLocks noChangeArrowheads="1"/>
            </p:cNvSpPr>
            <p:nvPr userDrawn="1"/>
          </p:nvSpPr>
          <p:spPr bwMode="auto">
            <a:xfrm>
              <a:off x="7321407"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3" name="Oval 110"/>
            <p:cNvSpPr>
              <a:spLocks noChangeArrowheads="1"/>
            </p:cNvSpPr>
            <p:nvPr userDrawn="1"/>
          </p:nvSpPr>
          <p:spPr bwMode="auto">
            <a:xfrm>
              <a:off x="7406431" y="39141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4" name="Oval 120"/>
            <p:cNvSpPr>
              <a:spLocks noChangeArrowheads="1"/>
            </p:cNvSpPr>
            <p:nvPr userDrawn="1"/>
          </p:nvSpPr>
          <p:spPr bwMode="auto">
            <a:xfrm>
              <a:off x="6549842"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5" name="Oval 121"/>
            <p:cNvSpPr>
              <a:spLocks noChangeArrowheads="1"/>
            </p:cNvSpPr>
            <p:nvPr userDrawn="1"/>
          </p:nvSpPr>
          <p:spPr bwMode="auto">
            <a:xfrm>
              <a:off x="6634866"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6" name="Oval 122"/>
            <p:cNvSpPr>
              <a:spLocks noChangeArrowheads="1"/>
            </p:cNvSpPr>
            <p:nvPr userDrawn="1"/>
          </p:nvSpPr>
          <p:spPr bwMode="auto">
            <a:xfrm>
              <a:off x="6719891"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7" name="Oval 123"/>
            <p:cNvSpPr>
              <a:spLocks noChangeArrowheads="1"/>
            </p:cNvSpPr>
            <p:nvPr userDrawn="1"/>
          </p:nvSpPr>
          <p:spPr bwMode="auto">
            <a:xfrm>
              <a:off x="6807453"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8" name="Oval 124"/>
            <p:cNvSpPr>
              <a:spLocks noChangeArrowheads="1"/>
            </p:cNvSpPr>
            <p:nvPr userDrawn="1"/>
          </p:nvSpPr>
          <p:spPr bwMode="auto">
            <a:xfrm>
              <a:off x="6892478" y="40017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89" name="Oval 125"/>
            <p:cNvSpPr>
              <a:spLocks noChangeArrowheads="1"/>
            </p:cNvSpPr>
            <p:nvPr userDrawn="1"/>
          </p:nvSpPr>
          <p:spPr bwMode="auto">
            <a:xfrm>
              <a:off x="6977502" y="40017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0" name="Oval 126"/>
            <p:cNvSpPr>
              <a:spLocks noChangeArrowheads="1"/>
            </p:cNvSpPr>
            <p:nvPr userDrawn="1"/>
          </p:nvSpPr>
          <p:spPr bwMode="auto">
            <a:xfrm>
              <a:off x="7063796"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1" name="Oval 127"/>
            <p:cNvSpPr>
              <a:spLocks noChangeArrowheads="1"/>
            </p:cNvSpPr>
            <p:nvPr userDrawn="1"/>
          </p:nvSpPr>
          <p:spPr bwMode="auto">
            <a:xfrm>
              <a:off x="7148820"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2" name="Oval 128"/>
            <p:cNvSpPr>
              <a:spLocks noChangeArrowheads="1"/>
            </p:cNvSpPr>
            <p:nvPr userDrawn="1"/>
          </p:nvSpPr>
          <p:spPr bwMode="auto">
            <a:xfrm>
              <a:off x="7233844" y="40017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3" name="Oval 129"/>
            <p:cNvSpPr>
              <a:spLocks noChangeArrowheads="1"/>
            </p:cNvSpPr>
            <p:nvPr userDrawn="1"/>
          </p:nvSpPr>
          <p:spPr bwMode="auto">
            <a:xfrm>
              <a:off x="7321407"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4" name="Oval 130"/>
            <p:cNvSpPr>
              <a:spLocks noChangeArrowheads="1"/>
            </p:cNvSpPr>
            <p:nvPr userDrawn="1"/>
          </p:nvSpPr>
          <p:spPr bwMode="auto">
            <a:xfrm>
              <a:off x="7406431" y="40017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5" name="Oval 57"/>
            <p:cNvSpPr>
              <a:spLocks noChangeArrowheads="1"/>
            </p:cNvSpPr>
            <p:nvPr userDrawn="1"/>
          </p:nvSpPr>
          <p:spPr bwMode="auto">
            <a:xfrm>
              <a:off x="7493812"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6" name="Oval 58"/>
            <p:cNvSpPr>
              <a:spLocks noChangeArrowheads="1"/>
            </p:cNvSpPr>
            <p:nvPr userDrawn="1"/>
          </p:nvSpPr>
          <p:spPr bwMode="auto">
            <a:xfrm>
              <a:off x="7663861"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7" name="Oval 59"/>
            <p:cNvSpPr>
              <a:spLocks noChangeArrowheads="1"/>
            </p:cNvSpPr>
            <p:nvPr userDrawn="1"/>
          </p:nvSpPr>
          <p:spPr bwMode="auto">
            <a:xfrm>
              <a:off x="7578836"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8" name="Oval 60"/>
            <p:cNvSpPr>
              <a:spLocks noChangeArrowheads="1"/>
            </p:cNvSpPr>
            <p:nvPr userDrawn="1"/>
          </p:nvSpPr>
          <p:spPr bwMode="auto">
            <a:xfrm>
              <a:off x="7751423"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799" name="Oval 61"/>
            <p:cNvSpPr>
              <a:spLocks noChangeArrowheads="1"/>
            </p:cNvSpPr>
            <p:nvPr userDrawn="1"/>
          </p:nvSpPr>
          <p:spPr bwMode="auto">
            <a:xfrm>
              <a:off x="7836448" y="37395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0" name="Oval 62"/>
            <p:cNvSpPr>
              <a:spLocks noChangeArrowheads="1"/>
            </p:cNvSpPr>
            <p:nvPr userDrawn="1"/>
          </p:nvSpPr>
          <p:spPr bwMode="auto">
            <a:xfrm>
              <a:off x="7921472" y="37395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1" name="Oval 63"/>
            <p:cNvSpPr>
              <a:spLocks noChangeArrowheads="1"/>
            </p:cNvSpPr>
            <p:nvPr userDrawn="1"/>
          </p:nvSpPr>
          <p:spPr bwMode="auto">
            <a:xfrm>
              <a:off x="8007766"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2" name="Oval 64"/>
            <p:cNvSpPr>
              <a:spLocks noChangeArrowheads="1"/>
            </p:cNvSpPr>
            <p:nvPr userDrawn="1"/>
          </p:nvSpPr>
          <p:spPr bwMode="auto">
            <a:xfrm>
              <a:off x="8092790"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3" name="Oval 65"/>
            <p:cNvSpPr>
              <a:spLocks noChangeArrowheads="1"/>
            </p:cNvSpPr>
            <p:nvPr userDrawn="1"/>
          </p:nvSpPr>
          <p:spPr bwMode="auto">
            <a:xfrm>
              <a:off x="8177814" y="37395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4" name="Oval 66"/>
            <p:cNvSpPr>
              <a:spLocks noChangeArrowheads="1"/>
            </p:cNvSpPr>
            <p:nvPr userDrawn="1"/>
          </p:nvSpPr>
          <p:spPr bwMode="auto">
            <a:xfrm>
              <a:off x="8265377"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5" name="Oval 67"/>
            <p:cNvSpPr>
              <a:spLocks noChangeArrowheads="1"/>
            </p:cNvSpPr>
            <p:nvPr userDrawn="1"/>
          </p:nvSpPr>
          <p:spPr bwMode="auto">
            <a:xfrm>
              <a:off x="8350401" y="37395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6" name="Oval 81"/>
            <p:cNvSpPr>
              <a:spLocks noChangeArrowheads="1"/>
            </p:cNvSpPr>
            <p:nvPr userDrawn="1"/>
          </p:nvSpPr>
          <p:spPr bwMode="auto">
            <a:xfrm>
              <a:off x="7493812"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7" name="Oval 82"/>
            <p:cNvSpPr>
              <a:spLocks noChangeArrowheads="1"/>
            </p:cNvSpPr>
            <p:nvPr userDrawn="1"/>
          </p:nvSpPr>
          <p:spPr bwMode="auto">
            <a:xfrm>
              <a:off x="7578836"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8" name="Oval 83"/>
            <p:cNvSpPr>
              <a:spLocks noChangeArrowheads="1"/>
            </p:cNvSpPr>
            <p:nvPr userDrawn="1"/>
          </p:nvSpPr>
          <p:spPr bwMode="auto">
            <a:xfrm>
              <a:off x="7663861"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09" name="Oval 84"/>
            <p:cNvSpPr>
              <a:spLocks noChangeArrowheads="1"/>
            </p:cNvSpPr>
            <p:nvPr userDrawn="1"/>
          </p:nvSpPr>
          <p:spPr bwMode="auto">
            <a:xfrm>
              <a:off x="7751423"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0" name="Oval 85"/>
            <p:cNvSpPr>
              <a:spLocks noChangeArrowheads="1"/>
            </p:cNvSpPr>
            <p:nvPr userDrawn="1"/>
          </p:nvSpPr>
          <p:spPr bwMode="auto">
            <a:xfrm>
              <a:off x="7836448" y="38246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1" name="Oval 86"/>
            <p:cNvSpPr>
              <a:spLocks noChangeArrowheads="1"/>
            </p:cNvSpPr>
            <p:nvPr userDrawn="1"/>
          </p:nvSpPr>
          <p:spPr bwMode="auto">
            <a:xfrm>
              <a:off x="7921472" y="38246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2" name="Oval 87"/>
            <p:cNvSpPr>
              <a:spLocks noChangeArrowheads="1"/>
            </p:cNvSpPr>
            <p:nvPr userDrawn="1"/>
          </p:nvSpPr>
          <p:spPr bwMode="auto">
            <a:xfrm>
              <a:off x="8007766"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3" name="Oval 88"/>
            <p:cNvSpPr>
              <a:spLocks noChangeArrowheads="1"/>
            </p:cNvSpPr>
            <p:nvPr userDrawn="1"/>
          </p:nvSpPr>
          <p:spPr bwMode="auto">
            <a:xfrm>
              <a:off x="8092790"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4" name="Oval 89"/>
            <p:cNvSpPr>
              <a:spLocks noChangeArrowheads="1"/>
            </p:cNvSpPr>
            <p:nvPr userDrawn="1"/>
          </p:nvSpPr>
          <p:spPr bwMode="auto">
            <a:xfrm>
              <a:off x="8177814" y="382460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5" name="Oval 90"/>
            <p:cNvSpPr>
              <a:spLocks noChangeArrowheads="1"/>
            </p:cNvSpPr>
            <p:nvPr userDrawn="1"/>
          </p:nvSpPr>
          <p:spPr bwMode="auto">
            <a:xfrm>
              <a:off x="8265377"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6" name="Oval 91"/>
            <p:cNvSpPr>
              <a:spLocks noChangeArrowheads="1"/>
            </p:cNvSpPr>
            <p:nvPr userDrawn="1"/>
          </p:nvSpPr>
          <p:spPr bwMode="auto">
            <a:xfrm>
              <a:off x="8350401" y="382460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7" name="Oval 100"/>
            <p:cNvSpPr>
              <a:spLocks noChangeArrowheads="1"/>
            </p:cNvSpPr>
            <p:nvPr userDrawn="1"/>
          </p:nvSpPr>
          <p:spPr bwMode="auto">
            <a:xfrm>
              <a:off x="7493812"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8" name="Oval 101"/>
            <p:cNvSpPr>
              <a:spLocks noChangeArrowheads="1"/>
            </p:cNvSpPr>
            <p:nvPr userDrawn="1"/>
          </p:nvSpPr>
          <p:spPr bwMode="auto">
            <a:xfrm>
              <a:off x="7578836"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19" name="Oval 102"/>
            <p:cNvSpPr>
              <a:spLocks noChangeArrowheads="1"/>
            </p:cNvSpPr>
            <p:nvPr userDrawn="1"/>
          </p:nvSpPr>
          <p:spPr bwMode="auto">
            <a:xfrm>
              <a:off x="7663861"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0" name="Oval 103"/>
            <p:cNvSpPr>
              <a:spLocks noChangeArrowheads="1"/>
            </p:cNvSpPr>
            <p:nvPr userDrawn="1"/>
          </p:nvSpPr>
          <p:spPr bwMode="auto">
            <a:xfrm>
              <a:off x="7751423"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1" name="Oval 104"/>
            <p:cNvSpPr>
              <a:spLocks noChangeArrowheads="1"/>
            </p:cNvSpPr>
            <p:nvPr userDrawn="1"/>
          </p:nvSpPr>
          <p:spPr bwMode="auto">
            <a:xfrm>
              <a:off x="7836448" y="39096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2" name="Oval 105"/>
            <p:cNvSpPr>
              <a:spLocks noChangeArrowheads="1"/>
            </p:cNvSpPr>
            <p:nvPr userDrawn="1"/>
          </p:nvSpPr>
          <p:spPr bwMode="auto">
            <a:xfrm>
              <a:off x="7921472" y="390963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3" name="Oval 106"/>
            <p:cNvSpPr>
              <a:spLocks noChangeArrowheads="1"/>
            </p:cNvSpPr>
            <p:nvPr userDrawn="1"/>
          </p:nvSpPr>
          <p:spPr bwMode="auto">
            <a:xfrm>
              <a:off x="8007766"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4" name="Oval 107"/>
            <p:cNvSpPr>
              <a:spLocks noChangeArrowheads="1"/>
            </p:cNvSpPr>
            <p:nvPr userDrawn="1"/>
          </p:nvSpPr>
          <p:spPr bwMode="auto">
            <a:xfrm>
              <a:off x="8092790"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5" name="Oval 108"/>
            <p:cNvSpPr>
              <a:spLocks noChangeArrowheads="1"/>
            </p:cNvSpPr>
            <p:nvPr userDrawn="1"/>
          </p:nvSpPr>
          <p:spPr bwMode="auto">
            <a:xfrm>
              <a:off x="8177814" y="390963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09"/>
            <p:cNvSpPr>
              <a:spLocks noChangeArrowheads="1"/>
            </p:cNvSpPr>
            <p:nvPr userDrawn="1"/>
          </p:nvSpPr>
          <p:spPr bwMode="auto">
            <a:xfrm>
              <a:off x="8265377"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10"/>
            <p:cNvSpPr>
              <a:spLocks noChangeArrowheads="1"/>
            </p:cNvSpPr>
            <p:nvPr userDrawn="1"/>
          </p:nvSpPr>
          <p:spPr bwMode="auto">
            <a:xfrm>
              <a:off x="8350401" y="390963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7493812"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7578836"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122"/>
            <p:cNvSpPr>
              <a:spLocks noChangeArrowheads="1"/>
            </p:cNvSpPr>
            <p:nvPr userDrawn="1"/>
          </p:nvSpPr>
          <p:spPr bwMode="auto">
            <a:xfrm>
              <a:off x="7663861"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123"/>
            <p:cNvSpPr>
              <a:spLocks noChangeArrowheads="1"/>
            </p:cNvSpPr>
            <p:nvPr userDrawn="1"/>
          </p:nvSpPr>
          <p:spPr bwMode="auto">
            <a:xfrm>
              <a:off x="7751423"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124"/>
            <p:cNvSpPr>
              <a:spLocks noChangeArrowheads="1"/>
            </p:cNvSpPr>
            <p:nvPr userDrawn="1"/>
          </p:nvSpPr>
          <p:spPr bwMode="auto">
            <a:xfrm>
              <a:off x="7836448" y="39971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125"/>
            <p:cNvSpPr>
              <a:spLocks noChangeArrowheads="1"/>
            </p:cNvSpPr>
            <p:nvPr userDrawn="1"/>
          </p:nvSpPr>
          <p:spPr bwMode="auto">
            <a:xfrm>
              <a:off x="7921472" y="399719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126"/>
            <p:cNvSpPr>
              <a:spLocks noChangeArrowheads="1"/>
            </p:cNvSpPr>
            <p:nvPr userDrawn="1"/>
          </p:nvSpPr>
          <p:spPr bwMode="auto">
            <a:xfrm>
              <a:off x="8007766"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127"/>
            <p:cNvSpPr>
              <a:spLocks noChangeArrowheads="1"/>
            </p:cNvSpPr>
            <p:nvPr userDrawn="1"/>
          </p:nvSpPr>
          <p:spPr bwMode="auto">
            <a:xfrm>
              <a:off x="8092790"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28"/>
            <p:cNvSpPr>
              <a:spLocks noChangeArrowheads="1"/>
            </p:cNvSpPr>
            <p:nvPr userDrawn="1"/>
          </p:nvSpPr>
          <p:spPr bwMode="auto">
            <a:xfrm>
              <a:off x="8177814" y="399719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29"/>
            <p:cNvSpPr>
              <a:spLocks noChangeArrowheads="1"/>
            </p:cNvSpPr>
            <p:nvPr userDrawn="1"/>
          </p:nvSpPr>
          <p:spPr bwMode="auto">
            <a:xfrm>
              <a:off x="8265377"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30"/>
            <p:cNvSpPr>
              <a:spLocks noChangeArrowheads="1"/>
            </p:cNvSpPr>
            <p:nvPr userDrawn="1"/>
          </p:nvSpPr>
          <p:spPr bwMode="auto">
            <a:xfrm>
              <a:off x="8350401" y="39971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57"/>
            <p:cNvSpPr>
              <a:spLocks noChangeArrowheads="1"/>
            </p:cNvSpPr>
            <p:nvPr userDrawn="1"/>
          </p:nvSpPr>
          <p:spPr bwMode="auto">
            <a:xfrm>
              <a:off x="8437782"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61"/>
            <p:cNvSpPr>
              <a:spLocks noChangeArrowheads="1"/>
            </p:cNvSpPr>
            <p:nvPr userDrawn="1"/>
          </p:nvSpPr>
          <p:spPr bwMode="auto">
            <a:xfrm>
              <a:off x="8780418" y="37350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62"/>
            <p:cNvSpPr>
              <a:spLocks noChangeArrowheads="1"/>
            </p:cNvSpPr>
            <p:nvPr userDrawn="1"/>
          </p:nvSpPr>
          <p:spPr bwMode="auto">
            <a:xfrm>
              <a:off x="8865442" y="37350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63"/>
            <p:cNvSpPr>
              <a:spLocks noChangeArrowheads="1"/>
            </p:cNvSpPr>
            <p:nvPr userDrawn="1"/>
          </p:nvSpPr>
          <p:spPr bwMode="auto">
            <a:xfrm>
              <a:off x="8951736"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64"/>
            <p:cNvSpPr>
              <a:spLocks noChangeArrowheads="1"/>
            </p:cNvSpPr>
            <p:nvPr userDrawn="1"/>
          </p:nvSpPr>
          <p:spPr bwMode="auto">
            <a:xfrm>
              <a:off x="9036760" y="373503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65"/>
            <p:cNvSpPr>
              <a:spLocks noChangeArrowheads="1"/>
            </p:cNvSpPr>
            <p:nvPr userDrawn="1"/>
          </p:nvSpPr>
          <p:spPr bwMode="auto">
            <a:xfrm>
              <a:off x="9121784" y="373503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37782"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5"/>
            <p:cNvSpPr>
              <a:spLocks noChangeArrowheads="1"/>
            </p:cNvSpPr>
            <p:nvPr userDrawn="1"/>
          </p:nvSpPr>
          <p:spPr bwMode="auto">
            <a:xfrm>
              <a:off x="8780418" y="382006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86"/>
            <p:cNvSpPr>
              <a:spLocks noChangeArrowheads="1"/>
            </p:cNvSpPr>
            <p:nvPr userDrawn="1"/>
          </p:nvSpPr>
          <p:spPr bwMode="auto">
            <a:xfrm>
              <a:off x="8865442" y="382006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87"/>
            <p:cNvSpPr>
              <a:spLocks noChangeArrowheads="1"/>
            </p:cNvSpPr>
            <p:nvPr userDrawn="1"/>
          </p:nvSpPr>
          <p:spPr bwMode="auto">
            <a:xfrm>
              <a:off x="8951736"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88"/>
            <p:cNvSpPr>
              <a:spLocks noChangeArrowheads="1"/>
            </p:cNvSpPr>
            <p:nvPr userDrawn="1"/>
          </p:nvSpPr>
          <p:spPr bwMode="auto">
            <a:xfrm>
              <a:off x="9036760" y="382006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0"/>
            <p:cNvSpPr>
              <a:spLocks noChangeArrowheads="1"/>
            </p:cNvSpPr>
            <p:nvPr userDrawn="1"/>
          </p:nvSpPr>
          <p:spPr bwMode="auto">
            <a:xfrm>
              <a:off x="8437782" y="390508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06"/>
            <p:cNvSpPr>
              <a:spLocks noChangeArrowheads="1"/>
            </p:cNvSpPr>
            <p:nvPr userDrawn="1"/>
          </p:nvSpPr>
          <p:spPr bwMode="auto">
            <a:xfrm>
              <a:off x="8951736"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07"/>
            <p:cNvSpPr>
              <a:spLocks noChangeArrowheads="1"/>
            </p:cNvSpPr>
            <p:nvPr userDrawn="1"/>
          </p:nvSpPr>
          <p:spPr bwMode="auto">
            <a:xfrm>
              <a:off x="9036760" y="390508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0"/>
            <p:cNvSpPr>
              <a:spLocks noChangeArrowheads="1"/>
            </p:cNvSpPr>
            <p:nvPr userDrawn="1"/>
          </p:nvSpPr>
          <p:spPr bwMode="auto">
            <a:xfrm>
              <a:off x="8437782" y="399264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6"/>
            <p:cNvSpPr>
              <a:spLocks noChangeArrowheads="1"/>
            </p:cNvSpPr>
            <p:nvPr userDrawn="1"/>
          </p:nvSpPr>
          <p:spPr bwMode="auto">
            <a:xfrm>
              <a:off x="8951736"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7"/>
            <p:cNvSpPr>
              <a:spLocks noChangeArrowheads="1"/>
            </p:cNvSpPr>
            <p:nvPr userDrawn="1"/>
          </p:nvSpPr>
          <p:spPr bwMode="auto">
            <a:xfrm>
              <a:off x="9036760" y="399264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62"/>
            <p:cNvSpPr>
              <a:spLocks noChangeArrowheads="1"/>
            </p:cNvSpPr>
            <p:nvPr userDrawn="1"/>
          </p:nvSpPr>
          <p:spPr bwMode="auto">
            <a:xfrm>
              <a:off x="6033532" y="409834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63"/>
            <p:cNvSpPr>
              <a:spLocks noChangeArrowheads="1"/>
            </p:cNvSpPr>
            <p:nvPr userDrawn="1"/>
          </p:nvSpPr>
          <p:spPr bwMode="auto">
            <a:xfrm>
              <a:off x="6119826"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64"/>
            <p:cNvSpPr>
              <a:spLocks noChangeArrowheads="1"/>
            </p:cNvSpPr>
            <p:nvPr userDrawn="1"/>
          </p:nvSpPr>
          <p:spPr bwMode="auto">
            <a:xfrm>
              <a:off x="6204850"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65"/>
            <p:cNvSpPr>
              <a:spLocks noChangeArrowheads="1"/>
            </p:cNvSpPr>
            <p:nvPr userDrawn="1"/>
          </p:nvSpPr>
          <p:spPr bwMode="auto">
            <a:xfrm>
              <a:off x="6289874" y="409834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67"/>
            <p:cNvSpPr>
              <a:spLocks noChangeArrowheads="1"/>
            </p:cNvSpPr>
            <p:nvPr userDrawn="1"/>
          </p:nvSpPr>
          <p:spPr bwMode="auto">
            <a:xfrm>
              <a:off x="6462461" y="409834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88"/>
            <p:cNvSpPr>
              <a:spLocks noChangeArrowheads="1"/>
            </p:cNvSpPr>
            <p:nvPr userDrawn="1"/>
          </p:nvSpPr>
          <p:spPr bwMode="auto">
            <a:xfrm>
              <a:off x="6204850"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91"/>
            <p:cNvSpPr>
              <a:spLocks noChangeArrowheads="1"/>
            </p:cNvSpPr>
            <p:nvPr userDrawn="1"/>
          </p:nvSpPr>
          <p:spPr bwMode="auto">
            <a:xfrm>
              <a:off x="6462461" y="41833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10"/>
            <p:cNvSpPr>
              <a:spLocks noChangeArrowheads="1"/>
            </p:cNvSpPr>
            <p:nvPr userDrawn="1"/>
          </p:nvSpPr>
          <p:spPr bwMode="auto">
            <a:xfrm>
              <a:off x="6462461" y="426839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130"/>
            <p:cNvSpPr>
              <a:spLocks noChangeArrowheads="1"/>
            </p:cNvSpPr>
            <p:nvPr userDrawn="1"/>
          </p:nvSpPr>
          <p:spPr bwMode="auto">
            <a:xfrm>
              <a:off x="6462461" y="43559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57"/>
            <p:cNvSpPr>
              <a:spLocks noChangeArrowheads="1"/>
            </p:cNvSpPr>
            <p:nvPr userDrawn="1"/>
          </p:nvSpPr>
          <p:spPr bwMode="auto">
            <a:xfrm>
              <a:off x="6549842"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58"/>
            <p:cNvSpPr>
              <a:spLocks noChangeArrowheads="1"/>
            </p:cNvSpPr>
            <p:nvPr userDrawn="1"/>
          </p:nvSpPr>
          <p:spPr bwMode="auto">
            <a:xfrm>
              <a:off x="6719891"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59"/>
            <p:cNvSpPr>
              <a:spLocks noChangeArrowheads="1"/>
            </p:cNvSpPr>
            <p:nvPr userDrawn="1"/>
          </p:nvSpPr>
          <p:spPr bwMode="auto">
            <a:xfrm>
              <a:off x="6634866"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60"/>
            <p:cNvSpPr>
              <a:spLocks noChangeArrowheads="1"/>
            </p:cNvSpPr>
            <p:nvPr userDrawn="1"/>
          </p:nvSpPr>
          <p:spPr bwMode="auto">
            <a:xfrm>
              <a:off x="6807453"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61"/>
            <p:cNvSpPr>
              <a:spLocks noChangeArrowheads="1"/>
            </p:cNvSpPr>
            <p:nvPr userDrawn="1"/>
          </p:nvSpPr>
          <p:spPr bwMode="auto">
            <a:xfrm>
              <a:off x="6892478" y="40937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62"/>
            <p:cNvSpPr>
              <a:spLocks noChangeArrowheads="1"/>
            </p:cNvSpPr>
            <p:nvPr userDrawn="1"/>
          </p:nvSpPr>
          <p:spPr bwMode="auto">
            <a:xfrm>
              <a:off x="6977502" y="40937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63"/>
            <p:cNvSpPr>
              <a:spLocks noChangeArrowheads="1"/>
            </p:cNvSpPr>
            <p:nvPr userDrawn="1"/>
          </p:nvSpPr>
          <p:spPr bwMode="auto">
            <a:xfrm>
              <a:off x="7063796"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64"/>
            <p:cNvSpPr>
              <a:spLocks noChangeArrowheads="1"/>
            </p:cNvSpPr>
            <p:nvPr userDrawn="1"/>
          </p:nvSpPr>
          <p:spPr bwMode="auto">
            <a:xfrm>
              <a:off x="7148820"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65"/>
            <p:cNvSpPr>
              <a:spLocks noChangeArrowheads="1"/>
            </p:cNvSpPr>
            <p:nvPr userDrawn="1"/>
          </p:nvSpPr>
          <p:spPr bwMode="auto">
            <a:xfrm>
              <a:off x="7233844" y="40937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66"/>
            <p:cNvSpPr>
              <a:spLocks noChangeArrowheads="1"/>
            </p:cNvSpPr>
            <p:nvPr userDrawn="1"/>
          </p:nvSpPr>
          <p:spPr bwMode="auto">
            <a:xfrm>
              <a:off x="7321407"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67"/>
            <p:cNvSpPr>
              <a:spLocks noChangeArrowheads="1"/>
            </p:cNvSpPr>
            <p:nvPr userDrawn="1"/>
          </p:nvSpPr>
          <p:spPr bwMode="auto">
            <a:xfrm>
              <a:off x="7406431" y="40937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81"/>
            <p:cNvSpPr>
              <a:spLocks noChangeArrowheads="1"/>
            </p:cNvSpPr>
            <p:nvPr userDrawn="1"/>
          </p:nvSpPr>
          <p:spPr bwMode="auto">
            <a:xfrm>
              <a:off x="6549842"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82"/>
            <p:cNvSpPr>
              <a:spLocks noChangeArrowheads="1"/>
            </p:cNvSpPr>
            <p:nvPr userDrawn="1"/>
          </p:nvSpPr>
          <p:spPr bwMode="auto">
            <a:xfrm>
              <a:off x="6634866"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83"/>
            <p:cNvSpPr>
              <a:spLocks noChangeArrowheads="1"/>
            </p:cNvSpPr>
            <p:nvPr userDrawn="1"/>
          </p:nvSpPr>
          <p:spPr bwMode="auto">
            <a:xfrm>
              <a:off x="6719891"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84"/>
            <p:cNvSpPr>
              <a:spLocks noChangeArrowheads="1"/>
            </p:cNvSpPr>
            <p:nvPr userDrawn="1"/>
          </p:nvSpPr>
          <p:spPr bwMode="auto">
            <a:xfrm>
              <a:off x="6807453"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85"/>
            <p:cNvSpPr>
              <a:spLocks noChangeArrowheads="1"/>
            </p:cNvSpPr>
            <p:nvPr userDrawn="1"/>
          </p:nvSpPr>
          <p:spPr bwMode="auto">
            <a:xfrm>
              <a:off x="6892478" y="41788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86"/>
            <p:cNvSpPr>
              <a:spLocks noChangeArrowheads="1"/>
            </p:cNvSpPr>
            <p:nvPr userDrawn="1"/>
          </p:nvSpPr>
          <p:spPr bwMode="auto">
            <a:xfrm>
              <a:off x="6977502" y="417881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87"/>
            <p:cNvSpPr>
              <a:spLocks noChangeArrowheads="1"/>
            </p:cNvSpPr>
            <p:nvPr userDrawn="1"/>
          </p:nvSpPr>
          <p:spPr bwMode="auto">
            <a:xfrm>
              <a:off x="7063796"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88"/>
            <p:cNvSpPr>
              <a:spLocks noChangeArrowheads="1"/>
            </p:cNvSpPr>
            <p:nvPr userDrawn="1"/>
          </p:nvSpPr>
          <p:spPr bwMode="auto">
            <a:xfrm>
              <a:off x="7148820"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89"/>
            <p:cNvSpPr>
              <a:spLocks noChangeArrowheads="1"/>
            </p:cNvSpPr>
            <p:nvPr userDrawn="1"/>
          </p:nvSpPr>
          <p:spPr bwMode="auto">
            <a:xfrm>
              <a:off x="7233844" y="417881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90"/>
            <p:cNvSpPr>
              <a:spLocks noChangeArrowheads="1"/>
            </p:cNvSpPr>
            <p:nvPr userDrawn="1"/>
          </p:nvSpPr>
          <p:spPr bwMode="auto">
            <a:xfrm>
              <a:off x="7321407"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91"/>
            <p:cNvSpPr>
              <a:spLocks noChangeArrowheads="1"/>
            </p:cNvSpPr>
            <p:nvPr userDrawn="1"/>
          </p:nvSpPr>
          <p:spPr bwMode="auto">
            <a:xfrm>
              <a:off x="7406431" y="417881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100"/>
            <p:cNvSpPr>
              <a:spLocks noChangeArrowheads="1"/>
            </p:cNvSpPr>
            <p:nvPr userDrawn="1"/>
          </p:nvSpPr>
          <p:spPr bwMode="auto">
            <a:xfrm>
              <a:off x="6549842"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101"/>
            <p:cNvSpPr>
              <a:spLocks noChangeArrowheads="1"/>
            </p:cNvSpPr>
            <p:nvPr userDrawn="1"/>
          </p:nvSpPr>
          <p:spPr bwMode="auto">
            <a:xfrm>
              <a:off x="6634866"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102"/>
            <p:cNvSpPr>
              <a:spLocks noChangeArrowheads="1"/>
            </p:cNvSpPr>
            <p:nvPr userDrawn="1"/>
          </p:nvSpPr>
          <p:spPr bwMode="auto">
            <a:xfrm>
              <a:off x="6719891"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103"/>
            <p:cNvSpPr>
              <a:spLocks noChangeArrowheads="1"/>
            </p:cNvSpPr>
            <p:nvPr userDrawn="1"/>
          </p:nvSpPr>
          <p:spPr bwMode="auto">
            <a:xfrm>
              <a:off x="6807453"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104"/>
            <p:cNvSpPr>
              <a:spLocks noChangeArrowheads="1"/>
            </p:cNvSpPr>
            <p:nvPr userDrawn="1"/>
          </p:nvSpPr>
          <p:spPr bwMode="auto">
            <a:xfrm>
              <a:off x="6892478" y="426384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105"/>
            <p:cNvSpPr>
              <a:spLocks noChangeArrowheads="1"/>
            </p:cNvSpPr>
            <p:nvPr userDrawn="1"/>
          </p:nvSpPr>
          <p:spPr bwMode="auto">
            <a:xfrm>
              <a:off x="6977502" y="426384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106"/>
            <p:cNvSpPr>
              <a:spLocks noChangeArrowheads="1"/>
            </p:cNvSpPr>
            <p:nvPr userDrawn="1"/>
          </p:nvSpPr>
          <p:spPr bwMode="auto">
            <a:xfrm>
              <a:off x="7063796"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107"/>
            <p:cNvSpPr>
              <a:spLocks noChangeArrowheads="1"/>
            </p:cNvSpPr>
            <p:nvPr userDrawn="1"/>
          </p:nvSpPr>
          <p:spPr bwMode="auto">
            <a:xfrm>
              <a:off x="7148820"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108"/>
            <p:cNvSpPr>
              <a:spLocks noChangeArrowheads="1"/>
            </p:cNvSpPr>
            <p:nvPr userDrawn="1"/>
          </p:nvSpPr>
          <p:spPr bwMode="auto">
            <a:xfrm>
              <a:off x="7233844" y="426384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109"/>
            <p:cNvSpPr>
              <a:spLocks noChangeArrowheads="1"/>
            </p:cNvSpPr>
            <p:nvPr userDrawn="1"/>
          </p:nvSpPr>
          <p:spPr bwMode="auto">
            <a:xfrm>
              <a:off x="7321407"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110"/>
            <p:cNvSpPr>
              <a:spLocks noChangeArrowheads="1"/>
            </p:cNvSpPr>
            <p:nvPr userDrawn="1"/>
          </p:nvSpPr>
          <p:spPr bwMode="auto">
            <a:xfrm>
              <a:off x="7406431" y="426384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20"/>
            <p:cNvSpPr>
              <a:spLocks noChangeArrowheads="1"/>
            </p:cNvSpPr>
            <p:nvPr userDrawn="1"/>
          </p:nvSpPr>
          <p:spPr bwMode="auto">
            <a:xfrm>
              <a:off x="6549842"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21"/>
            <p:cNvSpPr>
              <a:spLocks noChangeArrowheads="1"/>
            </p:cNvSpPr>
            <p:nvPr userDrawn="1"/>
          </p:nvSpPr>
          <p:spPr bwMode="auto">
            <a:xfrm>
              <a:off x="6634866"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22"/>
            <p:cNvSpPr>
              <a:spLocks noChangeArrowheads="1"/>
            </p:cNvSpPr>
            <p:nvPr userDrawn="1"/>
          </p:nvSpPr>
          <p:spPr bwMode="auto">
            <a:xfrm>
              <a:off x="6719891"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23"/>
            <p:cNvSpPr>
              <a:spLocks noChangeArrowheads="1"/>
            </p:cNvSpPr>
            <p:nvPr userDrawn="1"/>
          </p:nvSpPr>
          <p:spPr bwMode="auto">
            <a:xfrm>
              <a:off x="6807453"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24"/>
            <p:cNvSpPr>
              <a:spLocks noChangeArrowheads="1"/>
            </p:cNvSpPr>
            <p:nvPr userDrawn="1"/>
          </p:nvSpPr>
          <p:spPr bwMode="auto">
            <a:xfrm>
              <a:off x="6892478" y="43514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25"/>
            <p:cNvSpPr>
              <a:spLocks noChangeArrowheads="1"/>
            </p:cNvSpPr>
            <p:nvPr userDrawn="1"/>
          </p:nvSpPr>
          <p:spPr bwMode="auto">
            <a:xfrm>
              <a:off x="6977502" y="43514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6"/>
            <p:cNvSpPr>
              <a:spLocks noChangeArrowheads="1"/>
            </p:cNvSpPr>
            <p:nvPr userDrawn="1"/>
          </p:nvSpPr>
          <p:spPr bwMode="auto">
            <a:xfrm>
              <a:off x="7063796"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27"/>
            <p:cNvSpPr>
              <a:spLocks noChangeArrowheads="1"/>
            </p:cNvSpPr>
            <p:nvPr userDrawn="1"/>
          </p:nvSpPr>
          <p:spPr bwMode="auto">
            <a:xfrm>
              <a:off x="7148820"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128"/>
            <p:cNvSpPr>
              <a:spLocks noChangeArrowheads="1"/>
            </p:cNvSpPr>
            <p:nvPr userDrawn="1"/>
          </p:nvSpPr>
          <p:spPr bwMode="auto">
            <a:xfrm>
              <a:off x="7233844" y="43514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129"/>
            <p:cNvSpPr>
              <a:spLocks noChangeArrowheads="1"/>
            </p:cNvSpPr>
            <p:nvPr userDrawn="1"/>
          </p:nvSpPr>
          <p:spPr bwMode="auto">
            <a:xfrm>
              <a:off x="7321407"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130"/>
            <p:cNvSpPr>
              <a:spLocks noChangeArrowheads="1"/>
            </p:cNvSpPr>
            <p:nvPr userDrawn="1"/>
          </p:nvSpPr>
          <p:spPr bwMode="auto">
            <a:xfrm>
              <a:off x="7406431" y="43514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57"/>
            <p:cNvSpPr>
              <a:spLocks noChangeArrowheads="1"/>
            </p:cNvSpPr>
            <p:nvPr userDrawn="1"/>
          </p:nvSpPr>
          <p:spPr bwMode="auto">
            <a:xfrm>
              <a:off x="7493812"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58"/>
            <p:cNvSpPr>
              <a:spLocks noChangeArrowheads="1"/>
            </p:cNvSpPr>
            <p:nvPr userDrawn="1"/>
          </p:nvSpPr>
          <p:spPr bwMode="auto">
            <a:xfrm>
              <a:off x="7663861"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59"/>
            <p:cNvSpPr>
              <a:spLocks noChangeArrowheads="1"/>
            </p:cNvSpPr>
            <p:nvPr userDrawn="1"/>
          </p:nvSpPr>
          <p:spPr bwMode="auto">
            <a:xfrm>
              <a:off x="7578836"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0"/>
            <p:cNvSpPr>
              <a:spLocks noChangeArrowheads="1"/>
            </p:cNvSpPr>
            <p:nvPr userDrawn="1"/>
          </p:nvSpPr>
          <p:spPr bwMode="auto">
            <a:xfrm>
              <a:off x="7751423"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1"/>
            <p:cNvSpPr>
              <a:spLocks noChangeArrowheads="1"/>
            </p:cNvSpPr>
            <p:nvPr userDrawn="1"/>
          </p:nvSpPr>
          <p:spPr bwMode="auto">
            <a:xfrm>
              <a:off x="7836448" y="40892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2"/>
            <p:cNvSpPr>
              <a:spLocks noChangeArrowheads="1"/>
            </p:cNvSpPr>
            <p:nvPr userDrawn="1"/>
          </p:nvSpPr>
          <p:spPr bwMode="auto">
            <a:xfrm>
              <a:off x="7921472" y="40892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3"/>
            <p:cNvSpPr>
              <a:spLocks noChangeArrowheads="1"/>
            </p:cNvSpPr>
            <p:nvPr userDrawn="1"/>
          </p:nvSpPr>
          <p:spPr bwMode="auto">
            <a:xfrm>
              <a:off x="8007766"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64"/>
            <p:cNvSpPr>
              <a:spLocks noChangeArrowheads="1"/>
            </p:cNvSpPr>
            <p:nvPr userDrawn="1"/>
          </p:nvSpPr>
          <p:spPr bwMode="auto">
            <a:xfrm>
              <a:off x="8092790"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65"/>
            <p:cNvSpPr>
              <a:spLocks noChangeArrowheads="1"/>
            </p:cNvSpPr>
            <p:nvPr userDrawn="1"/>
          </p:nvSpPr>
          <p:spPr bwMode="auto">
            <a:xfrm>
              <a:off x="8177814" y="40892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66"/>
            <p:cNvSpPr>
              <a:spLocks noChangeArrowheads="1"/>
            </p:cNvSpPr>
            <p:nvPr userDrawn="1"/>
          </p:nvSpPr>
          <p:spPr bwMode="auto">
            <a:xfrm>
              <a:off x="8265377"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67"/>
            <p:cNvSpPr>
              <a:spLocks noChangeArrowheads="1"/>
            </p:cNvSpPr>
            <p:nvPr userDrawn="1"/>
          </p:nvSpPr>
          <p:spPr bwMode="auto">
            <a:xfrm>
              <a:off x="8350401" y="40892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1"/>
            <p:cNvSpPr>
              <a:spLocks noChangeArrowheads="1"/>
            </p:cNvSpPr>
            <p:nvPr userDrawn="1"/>
          </p:nvSpPr>
          <p:spPr bwMode="auto">
            <a:xfrm>
              <a:off x="7493812"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2"/>
            <p:cNvSpPr>
              <a:spLocks noChangeArrowheads="1"/>
            </p:cNvSpPr>
            <p:nvPr userDrawn="1"/>
          </p:nvSpPr>
          <p:spPr bwMode="auto">
            <a:xfrm>
              <a:off x="7578836"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3"/>
            <p:cNvSpPr>
              <a:spLocks noChangeArrowheads="1"/>
            </p:cNvSpPr>
            <p:nvPr userDrawn="1"/>
          </p:nvSpPr>
          <p:spPr bwMode="auto">
            <a:xfrm>
              <a:off x="7663861"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4"/>
            <p:cNvSpPr>
              <a:spLocks noChangeArrowheads="1"/>
            </p:cNvSpPr>
            <p:nvPr userDrawn="1"/>
          </p:nvSpPr>
          <p:spPr bwMode="auto">
            <a:xfrm>
              <a:off x="7751423"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5"/>
            <p:cNvSpPr>
              <a:spLocks noChangeArrowheads="1"/>
            </p:cNvSpPr>
            <p:nvPr userDrawn="1"/>
          </p:nvSpPr>
          <p:spPr bwMode="auto">
            <a:xfrm>
              <a:off x="7836448" y="417426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86"/>
            <p:cNvSpPr>
              <a:spLocks noChangeArrowheads="1"/>
            </p:cNvSpPr>
            <p:nvPr userDrawn="1"/>
          </p:nvSpPr>
          <p:spPr bwMode="auto">
            <a:xfrm>
              <a:off x="7921472" y="417426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87"/>
            <p:cNvSpPr>
              <a:spLocks noChangeArrowheads="1"/>
            </p:cNvSpPr>
            <p:nvPr userDrawn="1"/>
          </p:nvSpPr>
          <p:spPr bwMode="auto">
            <a:xfrm>
              <a:off x="8007766"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88"/>
            <p:cNvSpPr>
              <a:spLocks noChangeArrowheads="1"/>
            </p:cNvSpPr>
            <p:nvPr userDrawn="1"/>
          </p:nvSpPr>
          <p:spPr bwMode="auto">
            <a:xfrm>
              <a:off x="8092790" y="417426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89"/>
            <p:cNvSpPr>
              <a:spLocks noChangeArrowheads="1"/>
            </p:cNvSpPr>
            <p:nvPr userDrawn="1"/>
          </p:nvSpPr>
          <p:spPr bwMode="auto">
            <a:xfrm>
              <a:off x="8177814" y="417426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0"/>
            <p:cNvSpPr>
              <a:spLocks noChangeArrowheads="1"/>
            </p:cNvSpPr>
            <p:nvPr userDrawn="1"/>
          </p:nvSpPr>
          <p:spPr bwMode="auto">
            <a:xfrm>
              <a:off x="7493812"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1"/>
            <p:cNvSpPr>
              <a:spLocks noChangeArrowheads="1"/>
            </p:cNvSpPr>
            <p:nvPr userDrawn="1"/>
          </p:nvSpPr>
          <p:spPr bwMode="auto">
            <a:xfrm>
              <a:off x="7578836"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2"/>
            <p:cNvSpPr>
              <a:spLocks noChangeArrowheads="1"/>
            </p:cNvSpPr>
            <p:nvPr userDrawn="1"/>
          </p:nvSpPr>
          <p:spPr bwMode="auto">
            <a:xfrm>
              <a:off x="7663861"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3"/>
            <p:cNvSpPr>
              <a:spLocks noChangeArrowheads="1"/>
            </p:cNvSpPr>
            <p:nvPr userDrawn="1"/>
          </p:nvSpPr>
          <p:spPr bwMode="auto">
            <a:xfrm>
              <a:off x="7751423"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4"/>
            <p:cNvSpPr>
              <a:spLocks noChangeArrowheads="1"/>
            </p:cNvSpPr>
            <p:nvPr userDrawn="1"/>
          </p:nvSpPr>
          <p:spPr bwMode="auto">
            <a:xfrm>
              <a:off x="7836448" y="42592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5"/>
            <p:cNvSpPr>
              <a:spLocks noChangeArrowheads="1"/>
            </p:cNvSpPr>
            <p:nvPr userDrawn="1"/>
          </p:nvSpPr>
          <p:spPr bwMode="auto">
            <a:xfrm>
              <a:off x="7921472" y="425929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6"/>
            <p:cNvSpPr>
              <a:spLocks noChangeArrowheads="1"/>
            </p:cNvSpPr>
            <p:nvPr userDrawn="1"/>
          </p:nvSpPr>
          <p:spPr bwMode="auto">
            <a:xfrm>
              <a:off x="8007766"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07"/>
            <p:cNvSpPr>
              <a:spLocks noChangeArrowheads="1"/>
            </p:cNvSpPr>
            <p:nvPr userDrawn="1"/>
          </p:nvSpPr>
          <p:spPr bwMode="auto">
            <a:xfrm>
              <a:off x="8092790" y="42592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08"/>
            <p:cNvSpPr>
              <a:spLocks noChangeArrowheads="1"/>
            </p:cNvSpPr>
            <p:nvPr userDrawn="1"/>
          </p:nvSpPr>
          <p:spPr bwMode="auto">
            <a:xfrm>
              <a:off x="8177814" y="425929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0"/>
            <p:cNvSpPr>
              <a:spLocks noChangeArrowheads="1"/>
            </p:cNvSpPr>
            <p:nvPr userDrawn="1"/>
          </p:nvSpPr>
          <p:spPr bwMode="auto">
            <a:xfrm>
              <a:off x="7493812"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1"/>
            <p:cNvSpPr>
              <a:spLocks noChangeArrowheads="1"/>
            </p:cNvSpPr>
            <p:nvPr userDrawn="1"/>
          </p:nvSpPr>
          <p:spPr bwMode="auto">
            <a:xfrm>
              <a:off x="7578836"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2"/>
            <p:cNvSpPr>
              <a:spLocks noChangeArrowheads="1"/>
            </p:cNvSpPr>
            <p:nvPr userDrawn="1"/>
          </p:nvSpPr>
          <p:spPr bwMode="auto">
            <a:xfrm>
              <a:off x="7663861"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3"/>
            <p:cNvSpPr>
              <a:spLocks noChangeArrowheads="1"/>
            </p:cNvSpPr>
            <p:nvPr userDrawn="1"/>
          </p:nvSpPr>
          <p:spPr bwMode="auto">
            <a:xfrm>
              <a:off x="7751423"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4"/>
            <p:cNvSpPr>
              <a:spLocks noChangeArrowheads="1"/>
            </p:cNvSpPr>
            <p:nvPr userDrawn="1"/>
          </p:nvSpPr>
          <p:spPr bwMode="auto">
            <a:xfrm>
              <a:off x="7836448" y="43468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5"/>
            <p:cNvSpPr>
              <a:spLocks noChangeArrowheads="1"/>
            </p:cNvSpPr>
            <p:nvPr userDrawn="1"/>
          </p:nvSpPr>
          <p:spPr bwMode="auto">
            <a:xfrm>
              <a:off x="7921472" y="43468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6"/>
            <p:cNvSpPr>
              <a:spLocks noChangeArrowheads="1"/>
            </p:cNvSpPr>
            <p:nvPr userDrawn="1"/>
          </p:nvSpPr>
          <p:spPr bwMode="auto">
            <a:xfrm>
              <a:off x="8007766"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127"/>
            <p:cNvSpPr>
              <a:spLocks noChangeArrowheads="1"/>
            </p:cNvSpPr>
            <p:nvPr userDrawn="1"/>
          </p:nvSpPr>
          <p:spPr bwMode="auto">
            <a:xfrm>
              <a:off x="8092790" y="434685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128"/>
            <p:cNvSpPr>
              <a:spLocks noChangeArrowheads="1"/>
            </p:cNvSpPr>
            <p:nvPr userDrawn="1"/>
          </p:nvSpPr>
          <p:spPr bwMode="auto">
            <a:xfrm>
              <a:off x="8177814" y="434685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57"/>
            <p:cNvSpPr>
              <a:spLocks noChangeArrowheads="1"/>
            </p:cNvSpPr>
            <p:nvPr userDrawn="1"/>
          </p:nvSpPr>
          <p:spPr bwMode="auto">
            <a:xfrm>
              <a:off x="8437782" y="40846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67"/>
            <p:cNvSpPr>
              <a:spLocks noChangeArrowheads="1"/>
            </p:cNvSpPr>
            <p:nvPr userDrawn="1"/>
          </p:nvSpPr>
          <p:spPr bwMode="auto">
            <a:xfrm>
              <a:off x="6462461" y="443953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1"/>
            <p:cNvSpPr>
              <a:spLocks noChangeArrowheads="1"/>
            </p:cNvSpPr>
            <p:nvPr userDrawn="1"/>
          </p:nvSpPr>
          <p:spPr bwMode="auto">
            <a:xfrm>
              <a:off x="6462461" y="452456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110"/>
            <p:cNvSpPr>
              <a:spLocks noChangeArrowheads="1"/>
            </p:cNvSpPr>
            <p:nvPr userDrawn="1"/>
          </p:nvSpPr>
          <p:spPr bwMode="auto">
            <a:xfrm>
              <a:off x="6462461" y="460958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30"/>
            <p:cNvSpPr>
              <a:spLocks noChangeArrowheads="1"/>
            </p:cNvSpPr>
            <p:nvPr userDrawn="1"/>
          </p:nvSpPr>
          <p:spPr bwMode="auto">
            <a:xfrm>
              <a:off x="6462461" y="469714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57"/>
            <p:cNvSpPr>
              <a:spLocks noChangeArrowheads="1"/>
            </p:cNvSpPr>
            <p:nvPr userDrawn="1"/>
          </p:nvSpPr>
          <p:spPr bwMode="auto">
            <a:xfrm>
              <a:off x="6549842"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58"/>
            <p:cNvSpPr>
              <a:spLocks noChangeArrowheads="1"/>
            </p:cNvSpPr>
            <p:nvPr userDrawn="1"/>
          </p:nvSpPr>
          <p:spPr bwMode="auto">
            <a:xfrm>
              <a:off x="6719891"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59"/>
            <p:cNvSpPr>
              <a:spLocks noChangeArrowheads="1"/>
            </p:cNvSpPr>
            <p:nvPr userDrawn="1"/>
          </p:nvSpPr>
          <p:spPr bwMode="auto">
            <a:xfrm>
              <a:off x="6634866"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60"/>
            <p:cNvSpPr>
              <a:spLocks noChangeArrowheads="1"/>
            </p:cNvSpPr>
            <p:nvPr userDrawn="1"/>
          </p:nvSpPr>
          <p:spPr bwMode="auto">
            <a:xfrm>
              <a:off x="6807453"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61"/>
            <p:cNvSpPr>
              <a:spLocks noChangeArrowheads="1"/>
            </p:cNvSpPr>
            <p:nvPr userDrawn="1"/>
          </p:nvSpPr>
          <p:spPr bwMode="auto">
            <a:xfrm>
              <a:off x="6892478" y="443498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62"/>
            <p:cNvSpPr>
              <a:spLocks noChangeArrowheads="1"/>
            </p:cNvSpPr>
            <p:nvPr userDrawn="1"/>
          </p:nvSpPr>
          <p:spPr bwMode="auto">
            <a:xfrm>
              <a:off x="6977502" y="443498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63"/>
            <p:cNvSpPr>
              <a:spLocks noChangeArrowheads="1"/>
            </p:cNvSpPr>
            <p:nvPr userDrawn="1"/>
          </p:nvSpPr>
          <p:spPr bwMode="auto">
            <a:xfrm>
              <a:off x="7063796"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64"/>
            <p:cNvSpPr>
              <a:spLocks noChangeArrowheads="1"/>
            </p:cNvSpPr>
            <p:nvPr userDrawn="1"/>
          </p:nvSpPr>
          <p:spPr bwMode="auto">
            <a:xfrm>
              <a:off x="7148820"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65"/>
            <p:cNvSpPr>
              <a:spLocks noChangeArrowheads="1"/>
            </p:cNvSpPr>
            <p:nvPr userDrawn="1"/>
          </p:nvSpPr>
          <p:spPr bwMode="auto">
            <a:xfrm>
              <a:off x="7233844" y="443498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6"/>
            <p:cNvSpPr>
              <a:spLocks noChangeArrowheads="1"/>
            </p:cNvSpPr>
            <p:nvPr userDrawn="1"/>
          </p:nvSpPr>
          <p:spPr bwMode="auto">
            <a:xfrm>
              <a:off x="7321407"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7"/>
            <p:cNvSpPr>
              <a:spLocks noChangeArrowheads="1"/>
            </p:cNvSpPr>
            <p:nvPr userDrawn="1"/>
          </p:nvSpPr>
          <p:spPr bwMode="auto">
            <a:xfrm>
              <a:off x="7406431" y="443498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81"/>
            <p:cNvSpPr>
              <a:spLocks noChangeArrowheads="1"/>
            </p:cNvSpPr>
            <p:nvPr userDrawn="1"/>
          </p:nvSpPr>
          <p:spPr bwMode="auto">
            <a:xfrm>
              <a:off x="6549842"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82"/>
            <p:cNvSpPr>
              <a:spLocks noChangeArrowheads="1"/>
            </p:cNvSpPr>
            <p:nvPr userDrawn="1"/>
          </p:nvSpPr>
          <p:spPr bwMode="auto">
            <a:xfrm>
              <a:off x="6634866"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3"/>
            <p:cNvSpPr>
              <a:spLocks noChangeArrowheads="1"/>
            </p:cNvSpPr>
            <p:nvPr userDrawn="1"/>
          </p:nvSpPr>
          <p:spPr bwMode="auto">
            <a:xfrm>
              <a:off x="6719891"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4"/>
            <p:cNvSpPr>
              <a:spLocks noChangeArrowheads="1"/>
            </p:cNvSpPr>
            <p:nvPr userDrawn="1"/>
          </p:nvSpPr>
          <p:spPr bwMode="auto">
            <a:xfrm>
              <a:off x="6807453"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5"/>
            <p:cNvSpPr>
              <a:spLocks noChangeArrowheads="1"/>
            </p:cNvSpPr>
            <p:nvPr userDrawn="1"/>
          </p:nvSpPr>
          <p:spPr bwMode="auto">
            <a:xfrm>
              <a:off x="6892478" y="452001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6"/>
            <p:cNvSpPr>
              <a:spLocks noChangeArrowheads="1"/>
            </p:cNvSpPr>
            <p:nvPr userDrawn="1"/>
          </p:nvSpPr>
          <p:spPr bwMode="auto">
            <a:xfrm>
              <a:off x="6977502" y="452001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7"/>
            <p:cNvSpPr>
              <a:spLocks noChangeArrowheads="1"/>
            </p:cNvSpPr>
            <p:nvPr userDrawn="1"/>
          </p:nvSpPr>
          <p:spPr bwMode="auto">
            <a:xfrm>
              <a:off x="7063796"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8"/>
            <p:cNvSpPr>
              <a:spLocks noChangeArrowheads="1"/>
            </p:cNvSpPr>
            <p:nvPr userDrawn="1"/>
          </p:nvSpPr>
          <p:spPr bwMode="auto">
            <a:xfrm>
              <a:off x="7148820"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9"/>
            <p:cNvSpPr>
              <a:spLocks noChangeArrowheads="1"/>
            </p:cNvSpPr>
            <p:nvPr userDrawn="1"/>
          </p:nvSpPr>
          <p:spPr bwMode="auto">
            <a:xfrm>
              <a:off x="7233844" y="452001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90"/>
            <p:cNvSpPr>
              <a:spLocks noChangeArrowheads="1"/>
            </p:cNvSpPr>
            <p:nvPr userDrawn="1"/>
          </p:nvSpPr>
          <p:spPr bwMode="auto">
            <a:xfrm>
              <a:off x="7321407"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91"/>
            <p:cNvSpPr>
              <a:spLocks noChangeArrowheads="1"/>
            </p:cNvSpPr>
            <p:nvPr userDrawn="1"/>
          </p:nvSpPr>
          <p:spPr bwMode="auto">
            <a:xfrm>
              <a:off x="7406431" y="452001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0"/>
            <p:cNvSpPr>
              <a:spLocks noChangeArrowheads="1"/>
            </p:cNvSpPr>
            <p:nvPr userDrawn="1"/>
          </p:nvSpPr>
          <p:spPr bwMode="auto">
            <a:xfrm>
              <a:off x="6549842"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1"/>
            <p:cNvSpPr>
              <a:spLocks noChangeArrowheads="1"/>
            </p:cNvSpPr>
            <p:nvPr userDrawn="1"/>
          </p:nvSpPr>
          <p:spPr bwMode="auto">
            <a:xfrm>
              <a:off x="6634866"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2"/>
            <p:cNvSpPr>
              <a:spLocks noChangeArrowheads="1"/>
            </p:cNvSpPr>
            <p:nvPr userDrawn="1"/>
          </p:nvSpPr>
          <p:spPr bwMode="auto">
            <a:xfrm>
              <a:off x="6719891"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3"/>
            <p:cNvSpPr>
              <a:spLocks noChangeArrowheads="1"/>
            </p:cNvSpPr>
            <p:nvPr userDrawn="1"/>
          </p:nvSpPr>
          <p:spPr bwMode="auto">
            <a:xfrm>
              <a:off x="6807453"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4"/>
            <p:cNvSpPr>
              <a:spLocks noChangeArrowheads="1"/>
            </p:cNvSpPr>
            <p:nvPr userDrawn="1"/>
          </p:nvSpPr>
          <p:spPr bwMode="auto">
            <a:xfrm>
              <a:off x="6892478" y="460503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5"/>
            <p:cNvSpPr>
              <a:spLocks noChangeArrowheads="1"/>
            </p:cNvSpPr>
            <p:nvPr userDrawn="1"/>
          </p:nvSpPr>
          <p:spPr bwMode="auto">
            <a:xfrm>
              <a:off x="6977502" y="460503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6"/>
            <p:cNvSpPr>
              <a:spLocks noChangeArrowheads="1"/>
            </p:cNvSpPr>
            <p:nvPr userDrawn="1"/>
          </p:nvSpPr>
          <p:spPr bwMode="auto">
            <a:xfrm>
              <a:off x="7063796"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7"/>
            <p:cNvSpPr>
              <a:spLocks noChangeArrowheads="1"/>
            </p:cNvSpPr>
            <p:nvPr userDrawn="1"/>
          </p:nvSpPr>
          <p:spPr bwMode="auto">
            <a:xfrm>
              <a:off x="7148820"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08"/>
            <p:cNvSpPr>
              <a:spLocks noChangeArrowheads="1"/>
            </p:cNvSpPr>
            <p:nvPr userDrawn="1"/>
          </p:nvSpPr>
          <p:spPr bwMode="auto">
            <a:xfrm>
              <a:off x="7233844" y="460503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09"/>
            <p:cNvSpPr>
              <a:spLocks noChangeArrowheads="1"/>
            </p:cNvSpPr>
            <p:nvPr userDrawn="1"/>
          </p:nvSpPr>
          <p:spPr bwMode="auto">
            <a:xfrm>
              <a:off x="7321407"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10"/>
            <p:cNvSpPr>
              <a:spLocks noChangeArrowheads="1"/>
            </p:cNvSpPr>
            <p:nvPr userDrawn="1"/>
          </p:nvSpPr>
          <p:spPr bwMode="auto">
            <a:xfrm>
              <a:off x="7406431" y="460503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0"/>
            <p:cNvSpPr>
              <a:spLocks noChangeArrowheads="1"/>
            </p:cNvSpPr>
            <p:nvPr userDrawn="1"/>
          </p:nvSpPr>
          <p:spPr bwMode="auto">
            <a:xfrm>
              <a:off x="6549842"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1"/>
            <p:cNvSpPr>
              <a:spLocks noChangeArrowheads="1"/>
            </p:cNvSpPr>
            <p:nvPr userDrawn="1"/>
          </p:nvSpPr>
          <p:spPr bwMode="auto">
            <a:xfrm>
              <a:off x="6634866"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2"/>
            <p:cNvSpPr>
              <a:spLocks noChangeArrowheads="1"/>
            </p:cNvSpPr>
            <p:nvPr userDrawn="1"/>
          </p:nvSpPr>
          <p:spPr bwMode="auto">
            <a:xfrm>
              <a:off x="6719891"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3"/>
            <p:cNvSpPr>
              <a:spLocks noChangeArrowheads="1"/>
            </p:cNvSpPr>
            <p:nvPr userDrawn="1"/>
          </p:nvSpPr>
          <p:spPr bwMode="auto">
            <a:xfrm>
              <a:off x="6807453"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4"/>
            <p:cNvSpPr>
              <a:spLocks noChangeArrowheads="1"/>
            </p:cNvSpPr>
            <p:nvPr userDrawn="1"/>
          </p:nvSpPr>
          <p:spPr bwMode="auto">
            <a:xfrm>
              <a:off x="6892478" y="46925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5"/>
            <p:cNvSpPr>
              <a:spLocks noChangeArrowheads="1"/>
            </p:cNvSpPr>
            <p:nvPr userDrawn="1"/>
          </p:nvSpPr>
          <p:spPr bwMode="auto">
            <a:xfrm>
              <a:off x="6977502" y="46925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6"/>
            <p:cNvSpPr>
              <a:spLocks noChangeArrowheads="1"/>
            </p:cNvSpPr>
            <p:nvPr userDrawn="1"/>
          </p:nvSpPr>
          <p:spPr bwMode="auto">
            <a:xfrm>
              <a:off x="7063796"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27"/>
            <p:cNvSpPr>
              <a:spLocks noChangeArrowheads="1"/>
            </p:cNvSpPr>
            <p:nvPr userDrawn="1"/>
          </p:nvSpPr>
          <p:spPr bwMode="auto">
            <a:xfrm>
              <a:off x="7148820"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128"/>
            <p:cNvSpPr>
              <a:spLocks noChangeArrowheads="1"/>
            </p:cNvSpPr>
            <p:nvPr userDrawn="1"/>
          </p:nvSpPr>
          <p:spPr bwMode="auto">
            <a:xfrm>
              <a:off x="7233844" y="46925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129"/>
            <p:cNvSpPr>
              <a:spLocks noChangeArrowheads="1"/>
            </p:cNvSpPr>
            <p:nvPr userDrawn="1"/>
          </p:nvSpPr>
          <p:spPr bwMode="auto">
            <a:xfrm>
              <a:off x="7321407"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130"/>
            <p:cNvSpPr>
              <a:spLocks noChangeArrowheads="1"/>
            </p:cNvSpPr>
            <p:nvPr userDrawn="1"/>
          </p:nvSpPr>
          <p:spPr bwMode="auto">
            <a:xfrm>
              <a:off x="7406431" y="46925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57"/>
            <p:cNvSpPr>
              <a:spLocks noChangeArrowheads="1"/>
            </p:cNvSpPr>
            <p:nvPr userDrawn="1"/>
          </p:nvSpPr>
          <p:spPr bwMode="auto">
            <a:xfrm>
              <a:off x="7493812"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58"/>
            <p:cNvSpPr>
              <a:spLocks noChangeArrowheads="1"/>
            </p:cNvSpPr>
            <p:nvPr userDrawn="1"/>
          </p:nvSpPr>
          <p:spPr bwMode="auto">
            <a:xfrm>
              <a:off x="7663861"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59"/>
            <p:cNvSpPr>
              <a:spLocks noChangeArrowheads="1"/>
            </p:cNvSpPr>
            <p:nvPr userDrawn="1"/>
          </p:nvSpPr>
          <p:spPr bwMode="auto">
            <a:xfrm>
              <a:off x="7578836"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60"/>
            <p:cNvSpPr>
              <a:spLocks noChangeArrowheads="1"/>
            </p:cNvSpPr>
            <p:nvPr userDrawn="1"/>
          </p:nvSpPr>
          <p:spPr bwMode="auto">
            <a:xfrm>
              <a:off x="7751423"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61"/>
            <p:cNvSpPr>
              <a:spLocks noChangeArrowheads="1"/>
            </p:cNvSpPr>
            <p:nvPr userDrawn="1"/>
          </p:nvSpPr>
          <p:spPr bwMode="auto">
            <a:xfrm>
              <a:off x="7836448" y="443043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62"/>
            <p:cNvSpPr>
              <a:spLocks noChangeArrowheads="1"/>
            </p:cNvSpPr>
            <p:nvPr userDrawn="1"/>
          </p:nvSpPr>
          <p:spPr bwMode="auto">
            <a:xfrm>
              <a:off x="7921472" y="443043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63"/>
            <p:cNvSpPr>
              <a:spLocks noChangeArrowheads="1"/>
            </p:cNvSpPr>
            <p:nvPr userDrawn="1"/>
          </p:nvSpPr>
          <p:spPr bwMode="auto">
            <a:xfrm>
              <a:off x="8007766" y="443043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81"/>
            <p:cNvSpPr>
              <a:spLocks noChangeArrowheads="1"/>
            </p:cNvSpPr>
            <p:nvPr userDrawn="1"/>
          </p:nvSpPr>
          <p:spPr bwMode="auto">
            <a:xfrm>
              <a:off x="7493812"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82"/>
            <p:cNvSpPr>
              <a:spLocks noChangeArrowheads="1"/>
            </p:cNvSpPr>
            <p:nvPr userDrawn="1"/>
          </p:nvSpPr>
          <p:spPr bwMode="auto">
            <a:xfrm>
              <a:off x="7578836"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83"/>
            <p:cNvSpPr>
              <a:spLocks noChangeArrowheads="1"/>
            </p:cNvSpPr>
            <p:nvPr userDrawn="1"/>
          </p:nvSpPr>
          <p:spPr bwMode="auto">
            <a:xfrm>
              <a:off x="7663861"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84"/>
            <p:cNvSpPr>
              <a:spLocks noChangeArrowheads="1"/>
            </p:cNvSpPr>
            <p:nvPr userDrawn="1"/>
          </p:nvSpPr>
          <p:spPr bwMode="auto">
            <a:xfrm>
              <a:off x="7751423"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85"/>
            <p:cNvSpPr>
              <a:spLocks noChangeArrowheads="1"/>
            </p:cNvSpPr>
            <p:nvPr userDrawn="1"/>
          </p:nvSpPr>
          <p:spPr bwMode="auto">
            <a:xfrm>
              <a:off x="7836448" y="451546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86"/>
            <p:cNvSpPr>
              <a:spLocks noChangeArrowheads="1"/>
            </p:cNvSpPr>
            <p:nvPr userDrawn="1"/>
          </p:nvSpPr>
          <p:spPr bwMode="auto">
            <a:xfrm>
              <a:off x="7921472" y="451546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0"/>
            <p:cNvSpPr>
              <a:spLocks noChangeArrowheads="1"/>
            </p:cNvSpPr>
            <p:nvPr userDrawn="1"/>
          </p:nvSpPr>
          <p:spPr bwMode="auto">
            <a:xfrm>
              <a:off x="7493812"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1"/>
            <p:cNvSpPr>
              <a:spLocks noChangeArrowheads="1"/>
            </p:cNvSpPr>
            <p:nvPr userDrawn="1"/>
          </p:nvSpPr>
          <p:spPr bwMode="auto">
            <a:xfrm>
              <a:off x="7578836"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2"/>
            <p:cNvSpPr>
              <a:spLocks noChangeArrowheads="1"/>
            </p:cNvSpPr>
            <p:nvPr userDrawn="1"/>
          </p:nvSpPr>
          <p:spPr bwMode="auto">
            <a:xfrm>
              <a:off x="7663861" y="460048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03"/>
            <p:cNvSpPr>
              <a:spLocks noChangeArrowheads="1"/>
            </p:cNvSpPr>
            <p:nvPr userDrawn="1"/>
          </p:nvSpPr>
          <p:spPr bwMode="auto">
            <a:xfrm>
              <a:off x="7751423"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04"/>
            <p:cNvSpPr>
              <a:spLocks noChangeArrowheads="1"/>
            </p:cNvSpPr>
            <p:nvPr userDrawn="1"/>
          </p:nvSpPr>
          <p:spPr bwMode="auto">
            <a:xfrm>
              <a:off x="7836448" y="460048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0"/>
            <p:cNvSpPr>
              <a:spLocks noChangeArrowheads="1"/>
            </p:cNvSpPr>
            <p:nvPr userDrawn="1"/>
          </p:nvSpPr>
          <p:spPr bwMode="auto">
            <a:xfrm>
              <a:off x="7493812"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1"/>
            <p:cNvSpPr>
              <a:spLocks noChangeArrowheads="1"/>
            </p:cNvSpPr>
            <p:nvPr userDrawn="1"/>
          </p:nvSpPr>
          <p:spPr bwMode="auto">
            <a:xfrm>
              <a:off x="7578836"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2"/>
            <p:cNvSpPr>
              <a:spLocks noChangeArrowheads="1"/>
            </p:cNvSpPr>
            <p:nvPr userDrawn="1"/>
          </p:nvSpPr>
          <p:spPr bwMode="auto">
            <a:xfrm>
              <a:off x="7663861" y="46880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3"/>
            <p:cNvSpPr>
              <a:spLocks noChangeArrowheads="1"/>
            </p:cNvSpPr>
            <p:nvPr userDrawn="1"/>
          </p:nvSpPr>
          <p:spPr bwMode="auto">
            <a:xfrm>
              <a:off x="7751423" y="46880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67"/>
            <p:cNvSpPr>
              <a:spLocks noChangeArrowheads="1"/>
            </p:cNvSpPr>
            <p:nvPr userDrawn="1"/>
          </p:nvSpPr>
          <p:spPr bwMode="auto">
            <a:xfrm>
              <a:off x="6462461" y="478755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91"/>
            <p:cNvSpPr>
              <a:spLocks noChangeArrowheads="1"/>
            </p:cNvSpPr>
            <p:nvPr userDrawn="1"/>
          </p:nvSpPr>
          <p:spPr bwMode="auto">
            <a:xfrm>
              <a:off x="6462461" y="48725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10"/>
            <p:cNvSpPr>
              <a:spLocks noChangeArrowheads="1"/>
            </p:cNvSpPr>
            <p:nvPr userDrawn="1"/>
          </p:nvSpPr>
          <p:spPr bwMode="auto">
            <a:xfrm>
              <a:off x="6462461" y="495760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57"/>
            <p:cNvSpPr>
              <a:spLocks noChangeArrowheads="1"/>
            </p:cNvSpPr>
            <p:nvPr userDrawn="1"/>
          </p:nvSpPr>
          <p:spPr bwMode="auto">
            <a:xfrm>
              <a:off x="6549842"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8"/>
            <p:cNvSpPr>
              <a:spLocks noChangeArrowheads="1"/>
            </p:cNvSpPr>
            <p:nvPr userDrawn="1"/>
          </p:nvSpPr>
          <p:spPr bwMode="auto">
            <a:xfrm>
              <a:off x="6719891"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9"/>
            <p:cNvSpPr>
              <a:spLocks noChangeArrowheads="1"/>
            </p:cNvSpPr>
            <p:nvPr userDrawn="1"/>
          </p:nvSpPr>
          <p:spPr bwMode="auto">
            <a:xfrm>
              <a:off x="6634866"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60"/>
            <p:cNvSpPr>
              <a:spLocks noChangeArrowheads="1"/>
            </p:cNvSpPr>
            <p:nvPr userDrawn="1"/>
          </p:nvSpPr>
          <p:spPr bwMode="auto">
            <a:xfrm>
              <a:off x="6807453"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1"/>
            <p:cNvSpPr>
              <a:spLocks noChangeArrowheads="1"/>
            </p:cNvSpPr>
            <p:nvPr userDrawn="1"/>
          </p:nvSpPr>
          <p:spPr bwMode="auto">
            <a:xfrm>
              <a:off x="6892478" y="478300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2"/>
            <p:cNvSpPr>
              <a:spLocks noChangeArrowheads="1"/>
            </p:cNvSpPr>
            <p:nvPr userDrawn="1"/>
          </p:nvSpPr>
          <p:spPr bwMode="auto">
            <a:xfrm>
              <a:off x="6977502" y="478300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3"/>
            <p:cNvSpPr>
              <a:spLocks noChangeArrowheads="1"/>
            </p:cNvSpPr>
            <p:nvPr userDrawn="1"/>
          </p:nvSpPr>
          <p:spPr bwMode="auto">
            <a:xfrm>
              <a:off x="7063796"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4"/>
            <p:cNvSpPr>
              <a:spLocks noChangeArrowheads="1"/>
            </p:cNvSpPr>
            <p:nvPr userDrawn="1"/>
          </p:nvSpPr>
          <p:spPr bwMode="auto">
            <a:xfrm>
              <a:off x="7148820"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5"/>
            <p:cNvSpPr>
              <a:spLocks noChangeArrowheads="1"/>
            </p:cNvSpPr>
            <p:nvPr userDrawn="1"/>
          </p:nvSpPr>
          <p:spPr bwMode="auto">
            <a:xfrm>
              <a:off x="7233844" y="478300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6"/>
            <p:cNvSpPr>
              <a:spLocks noChangeArrowheads="1"/>
            </p:cNvSpPr>
            <p:nvPr userDrawn="1"/>
          </p:nvSpPr>
          <p:spPr bwMode="auto">
            <a:xfrm>
              <a:off x="7321407"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67"/>
            <p:cNvSpPr>
              <a:spLocks noChangeArrowheads="1"/>
            </p:cNvSpPr>
            <p:nvPr userDrawn="1"/>
          </p:nvSpPr>
          <p:spPr bwMode="auto">
            <a:xfrm>
              <a:off x="7406431" y="478300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1"/>
            <p:cNvSpPr>
              <a:spLocks noChangeArrowheads="1"/>
            </p:cNvSpPr>
            <p:nvPr userDrawn="1"/>
          </p:nvSpPr>
          <p:spPr bwMode="auto">
            <a:xfrm>
              <a:off x="6549842"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2"/>
            <p:cNvSpPr>
              <a:spLocks noChangeArrowheads="1"/>
            </p:cNvSpPr>
            <p:nvPr userDrawn="1"/>
          </p:nvSpPr>
          <p:spPr bwMode="auto">
            <a:xfrm>
              <a:off x="6634866"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3"/>
            <p:cNvSpPr>
              <a:spLocks noChangeArrowheads="1"/>
            </p:cNvSpPr>
            <p:nvPr userDrawn="1"/>
          </p:nvSpPr>
          <p:spPr bwMode="auto">
            <a:xfrm>
              <a:off x="6719891"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4"/>
            <p:cNvSpPr>
              <a:spLocks noChangeArrowheads="1"/>
            </p:cNvSpPr>
            <p:nvPr userDrawn="1"/>
          </p:nvSpPr>
          <p:spPr bwMode="auto">
            <a:xfrm>
              <a:off x="6807453"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5"/>
            <p:cNvSpPr>
              <a:spLocks noChangeArrowheads="1"/>
            </p:cNvSpPr>
            <p:nvPr userDrawn="1"/>
          </p:nvSpPr>
          <p:spPr bwMode="auto">
            <a:xfrm>
              <a:off x="6892478" y="48680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6"/>
            <p:cNvSpPr>
              <a:spLocks noChangeArrowheads="1"/>
            </p:cNvSpPr>
            <p:nvPr userDrawn="1"/>
          </p:nvSpPr>
          <p:spPr bwMode="auto">
            <a:xfrm>
              <a:off x="6977502" y="48680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7"/>
            <p:cNvSpPr>
              <a:spLocks noChangeArrowheads="1"/>
            </p:cNvSpPr>
            <p:nvPr userDrawn="1"/>
          </p:nvSpPr>
          <p:spPr bwMode="auto">
            <a:xfrm>
              <a:off x="7063796"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8"/>
            <p:cNvSpPr>
              <a:spLocks noChangeArrowheads="1"/>
            </p:cNvSpPr>
            <p:nvPr userDrawn="1"/>
          </p:nvSpPr>
          <p:spPr bwMode="auto">
            <a:xfrm>
              <a:off x="7148820"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89"/>
            <p:cNvSpPr>
              <a:spLocks noChangeArrowheads="1"/>
            </p:cNvSpPr>
            <p:nvPr userDrawn="1"/>
          </p:nvSpPr>
          <p:spPr bwMode="auto">
            <a:xfrm>
              <a:off x="7233844" y="48680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90"/>
            <p:cNvSpPr>
              <a:spLocks noChangeArrowheads="1"/>
            </p:cNvSpPr>
            <p:nvPr userDrawn="1"/>
          </p:nvSpPr>
          <p:spPr bwMode="auto">
            <a:xfrm>
              <a:off x="7321407"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91"/>
            <p:cNvSpPr>
              <a:spLocks noChangeArrowheads="1"/>
            </p:cNvSpPr>
            <p:nvPr userDrawn="1"/>
          </p:nvSpPr>
          <p:spPr bwMode="auto">
            <a:xfrm>
              <a:off x="7406431" y="48680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0"/>
            <p:cNvSpPr>
              <a:spLocks noChangeArrowheads="1"/>
            </p:cNvSpPr>
            <p:nvPr userDrawn="1"/>
          </p:nvSpPr>
          <p:spPr bwMode="auto">
            <a:xfrm>
              <a:off x="6549842"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1"/>
            <p:cNvSpPr>
              <a:spLocks noChangeArrowheads="1"/>
            </p:cNvSpPr>
            <p:nvPr userDrawn="1"/>
          </p:nvSpPr>
          <p:spPr bwMode="auto">
            <a:xfrm>
              <a:off x="6634866"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2"/>
            <p:cNvSpPr>
              <a:spLocks noChangeArrowheads="1"/>
            </p:cNvSpPr>
            <p:nvPr userDrawn="1"/>
          </p:nvSpPr>
          <p:spPr bwMode="auto">
            <a:xfrm>
              <a:off x="6719891"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3"/>
            <p:cNvSpPr>
              <a:spLocks noChangeArrowheads="1"/>
            </p:cNvSpPr>
            <p:nvPr userDrawn="1"/>
          </p:nvSpPr>
          <p:spPr bwMode="auto">
            <a:xfrm>
              <a:off x="6807453"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4"/>
            <p:cNvSpPr>
              <a:spLocks noChangeArrowheads="1"/>
            </p:cNvSpPr>
            <p:nvPr userDrawn="1"/>
          </p:nvSpPr>
          <p:spPr bwMode="auto">
            <a:xfrm>
              <a:off x="6892478" y="49530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5"/>
            <p:cNvSpPr>
              <a:spLocks noChangeArrowheads="1"/>
            </p:cNvSpPr>
            <p:nvPr userDrawn="1"/>
          </p:nvSpPr>
          <p:spPr bwMode="auto">
            <a:xfrm>
              <a:off x="6977502" y="49530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06"/>
            <p:cNvSpPr>
              <a:spLocks noChangeArrowheads="1"/>
            </p:cNvSpPr>
            <p:nvPr userDrawn="1"/>
          </p:nvSpPr>
          <p:spPr bwMode="auto">
            <a:xfrm>
              <a:off x="7063796"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07"/>
            <p:cNvSpPr>
              <a:spLocks noChangeArrowheads="1"/>
            </p:cNvSpPr>
            <p:nvPr userDrawn="1"/>
          </p:nvSpPr>
          <p:spPr bwMode="auto">
            <a:xfrm>
              <a:off x="7148820"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08"/>
            <p:cNvSpPr>
              <a:spLocks noChangeArrowheads="1"/>
            </p:cNvSpPr>
            <p:nvPr userDrawn="1"/>
          </p:nvSpPr>
          <p:spPr bwMode="auto">
            <a:xfrm>
              <a:off x="7233844" y="49530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09"/>
            <p:cNvSpPr>
              <a:spLocks noChangeArrowheads="1"/>
            </p:cNvSpPr>
            <p:nvPr userDrawn="1"/>
          </p:nvSpPr>
          <p:spPr bwMode="auto">
            <a:xfrm>
              <a:off x="7321407"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10"/>
            <p:cNvSpPr>
              <a:spLocks noChangeArrowheads="1"/>
            </p:cNvSpPr>
            <p:nvPr userDrawn="1"/>
          </p:nvSpPr>
          <p:spPr bwMode="auto">
            <a:xfrm>
              <a:off x="7406431" y="49530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0"/>
            <p:cNvSpPr>
              <a:spLocks noChangeArrowheads="1"/>
            </p:cNvSpPr>
            <p:nvPr userDrawn="1"/>
          </p:nvSpPr>
          <p:spPr bwMode="auto">
            <a:xfrm>
              <a:off x="6549842"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1"/>
            <p:cNvSpPr>
              <a:spLocks noChangeArrowheads="1"/>
            </p:cNvSpPr>
            <p:nvPr userDrawn="1"/>
          </p:nvSpPr>
          <p:spPr bwMode="auto">
            <a:xfrm>
              <a:off x="6634866"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2"/>
            <p:cNvSpPr>
              <a:spLocks noChangeArrowheads="1"/>
            </p:cNvSpPr>
            <p:nvPr userDrawn="1"/>
          </p:nvSpPr>
          <p:spPr bwMode="auto">
            <a:xfrm>
              <a:off x="6719891"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123"/>
            <p:cNvSpPr>
              <a:spLocks noChangeArrowheads="1"/>
            </p:cNvSpPr>
            <p:nvPr userDrawn="1"/>
          </p:nvSpPr>
          <p:spPr bwMode="auto">
            <a:xfrm>
              <a:off x="6807453"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124"/>
            <p:cNvSpPr>
              <a:spLocks noChangeArrowheads="1"/>
            </p:cNvSpPr>
            <p:nvPr userDrawn="1"/>
          </p:nvSpPr>
          <p:spPr bwMode="auto">
            <a:xfrm>
              <a:off x="6892478" y="50406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125"/>
            <p:cNvSpPr>
              <a:spLocks noChangeArrowheads="1"/>
            </p:cNvSpPr>
            <p:nvPr userDrawn="1"/>
          </p:nvSpPr>
          <p:spPr bwMode="auto">
            <a:xfrm>
              <a:off x="6977502" y="50406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126"/>
            <p:cNvSpPr>
              <a:spLocks noChangeArrowheads="1"/>
            </p:cNvSpPr>
            <p:nvPr userDrawn="1"/>
          </p:nvSpPr>
          <p:spPr bwMode="auto">
            <a:xfrm>
              <a:off x="7063796"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127"/>
            <p:cNvSpPr>
              <a:spLocks noChangeArrowheads="1"/>
            </p:cNvSpPr>
            <p:nvPr userDrawn="1"/>
          </p:nvSpPr>
          <p:spPr bwMode="auto">
            <a:xfrm>
              <a:off x="7148820"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128"/>
            <p:cNvSpPr>
              <a:spLocks noChangeArrowheads="1"/>
            </p:cNvSpPr>
            <p:nvPr userDrawn="1"/>
          </p:nvSpPr>
          <p:spPr bwMode="auto">
            <a:xfrm>
              <a:off x="7233844" y="50406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129"/>
            <p:cNvSpPr>
              <a:spLocks noChangeArrowheads="1"/>
            </p:cNvSpPr>
            <p:nvPr userDrawn="1"/>
          </p:nvSpPr>
          <p:spPr bwMode="auto">
            <a:xfrm>
              <a:off x="7321407"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130"/>
            <p:cNvSpPr>
              <a:spLocks noChangeArrowheads="1"/>
            </p:cNvSpPr>
            <p:nvPr userDrawn="1"/>
          </p:nvSpPr>
          <p:spPr bwMode="auto">
            <a:xfrm>
              <a:off x="7406431" y="50406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57"/>
            <p:cNvSpPr>
              <a:spLocks noChangeArrowheads="1"/>
            </p:cNvSpPr>
            <p:nvPr userDrawn="1"/>
          </p:nvSpPr>
          <p:spPr bwMode="auto">
            <a:xfrm>
              <a:off x="7493812"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58"/>
            <p:cNvSpPr>
              <a:spLocks noChangeArrowheads="1"/>
            </p:cNvSpPr>
            <p:nvPr userDrawn="1"/>
          </p:nvSpPr>
          <p:spPr bwMode="auto">
            <a:xfrm>
              <a:off x="7663861" y="47784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59"/>
            <p:cNvSpPr>
              <a:spLocks noChangeArrowheads="1"/>
            </p:cNvSpPr>
            <p:nvPr userDrawn="1"/>
          </p:nvSpPr>
          <p:spPr bwMode="auto">
            <a:xfrm>
              <a:off x="7578836" y="47784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7493812"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7578836" y="48634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7663861" y="48634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57"/>
            <p:cNvSpPr>
              <a:spLocks noChangeArrowheads="1"/>
            </p:cNvSpPr>
            <p:nvPr userDrawn="1"/>
          </p:nvSpPr>
          <p:spPr bwMode="auto">
            <a:xfrm>
              <a:off x="6549842"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58"/>
            <p:cNvSpPr>
              <a:spLocks noChangeArrowheads="1"/>
            </p:cNvSpPr>
            <p:nvPr userDrawn="1"/>
          </p:nvSpPr>
          <p:spPr bwMode="auto">
            <a:xfrm>
              <a:off x="6719891"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59"/>
            <p:cNvSpPr>
              <a:spLocks noChangeArrowheads="1"/>
            </p:cNvSpPr>
            <p:nvPr userDrawn="1"/>
          </p:nvSpPr>
          <p:spPr bwMode="auto">
            <a:xfrm>
              <a:off x="6634866"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60"/>
            <p:cNvSpPr>
              <a:spLocks noChangeArrowheads="1"/>
            </p:cNvSpPr>
            <p:nvPr userDrawn="1"/>
          </p:nvSpPr>
          <p:spPr bwMode="auto">
            <a:xfrm>
              <a:off x="6807453"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61"/>
            <p:cNvSpPr>
              <a:spLocks noChangeArrowheads="1"/>
            </p:cNvSpPr>
            <p:nvPr userDrawn="1"/>
          </p:nvSpPr>
          <p:spPr bwMode="auto">
            <a:xfrm>
              <a:off x="6892478" y="51241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62"/>
            <p:cNvSpPr>
              <a:spLocks noChangeArrowheads="1"/>
            </p:cNvSpPr>
            <p:nvPr userDrawn="1"/>
          </p:nvSpPr>
          <p:spPr bwMode="auto">
            <a:xfrm>
              <a:off x="6977502" y="51241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63"/>
            <p:cNvSpPr>
              <a:spLocks noChangeArrowheads="1"/>
            </p:cNvSpPr>
            <p:nvPr userDrawn="1"/>
          </p:nvSpPr>
          <p:spPr bwMode="auto">
            <a:xfrm>
              <a:off x="7063796"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64"/>
            <p:cNvSpPr>
              <a:spLocks noChangeArrowheads="1"/>
            </p:cNvSpPr>
            <p:nvPr userDrawn="1"/>
          </p:nvSpPr>
          <p:spPr bwMode="auto">
            <a:xfrm>
              <a:off x="7148820"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65"/>
            <p:cNvSpPr>
              <a:spLocks noChangeArrowheads="1"/>
            </p:cNvSpPr>
            <p:nvPr userDrawn="1"/>
          </p:nvSpPr>
          <p:spPr bwMode="auto">
            <a:xfrm>
              <a:off x="7233844" y="51241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66"/>
            <p:cNvSpPr>
              <a:spLocks noChangeArrowheads="1"/>
            </p:cNvSpPr>
            <p:nvPr userDrawn="1"/>
          </p:nvSpPr>
          <p:spPr bwMode="auto">
            <a:xfrm>
              <a:off x="7321407" y="51241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82"/>
            <p:cNvSpPr>
              <a:spLocks noChangeArrowheads="1"/>
            </p:cNvSpPr>
            <p:nvPr userDrawn="1"/>
          </p:nvSpPr>
          <p:spPr bwMode="auto">
            <a:xfrm>
              <a:off x="6634866"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83"/>
            <p:cNvSpPr>
              <a:spLocks noChangeArrowheads="1"/>
            </p:cNvSpPr>
            <p:nvPr userDrawn="1"/>
          </p:nvSpPr>
          <p:spPr bwMode="auto">
            <a:xfrm>
              <a:off x="6719891"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84"/>
            <p:cNvSpPr>
              <a:spLocks noChangeArrowheads="1"/>
            </p:cNvSpPr>
            <p:nvPr userDrawn="1"/>
          </p:nvSpPr>
          <p:spPr bwMode="auto">
            <a:xfrm>
              <a:off x="6807453"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85"/>
            <p:cNvSpPr>
              <a:spLocks noChangeArrowheads="1"/>
            </p:cNvSpPr>
            <p:nvPr userDrawn="1"/>
          </p:nvSpPr>
          <p:spPr bwMode="auto">
            <a:xfrm>
              <a:off x="6892478" y="52092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86"/>
            <p:cNvSpPr>
              <a:spLocks noChangeArrowheads="1"/>
            </p:cNvSpPr>
            <p:nvPr userDrawn="1"/>
          </p:nvSpPr>
          <p:spPr bwMode="auto">
            <a:xfrm>
              <a:off x="6977502" y="52092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87"/>
            <p:cNvSpPr>
              <a:spLocks noChangeArrowheads="1"/>
            </p:cNvSpPr>
            <p:nvPr userDrawn="1"/>
          </p:nvSpPr>
          <p:spPr bwMode="auto">
            <a:xfrm>
              <a:off x="7063796"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88"/>
            <p:cNvSpPr>
              <a:spLocks noChangeArrowheads="1"/>
            </p:cNvSpPr>
            <p:nvPr userDrawn="1"/>
          </p:nvSpPr>
          <p:spPr bwMode="auto">
            <a:xfrm>
              <a:off x="7148820"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89"/>
            <p:cNvSpPr>
              <a:spLocks noChangeArrowheads="1"/>
            </p:cNvSpPr>
            <p:nvPr userDrawn="1"/>
          </p:nvSpPr>
          <p:spPr bwMode="auto">
            <a:xfrm>
              <a:off x="7233844" y="520922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90"/>
            <p:cNvSpPr>
              <a:spLocks noChangeArrowheads="1"/>
            </p:cNvSpPr>
            <p:nvPr userDrawn="1"/>
          </p:nvSpPr>
          <p:spPr bwMode="auto">
            <a:xfrm>
              <a:off x="7321407" y="52092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01"/>
            <p:cNvSpPr>
              <a:spLocks noChangeArrowheads="1"/>
            </p:cNvSpPr>
            <p:nvPr userDrawn="1"/>
          </p:nvSpPr>
          <p:spPr bwMode="auto">
            <a:xfrm>
              <a:off x="6634866"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02"/>
            <p:cNvSpPr>
              <a:spLocks noChangeArrowheads="1"/>
            </p:cNvSpPr>
            <p:nvPr userDrawn="1"/>
          </p:nvSpPr>
          <p:spPr bwMode="auto">
            <a:xfrm>
              <a:off x="6719891"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03"/>
            <p:cNvSpPr>
              <a:spLocks noChangeArrowheads="1"/>
            </p:cNvSpPr>
            <p:nvPr userDrawn="1"/>
          </p:nvSpPr>
          <p:spPr bwMode="auto">
            <a:xfrm>
              <a:off x="6807453"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04"/>
            <p:cNvSpPr>
              <a:spLocks noChangeArrowheads="1"/>
            </p:cNvSpPr>
            <p:nvPr userDrawn="1"/>
          </p:nvSpPr>
          <p:spPr bwMode="auto">
            <a:xfrm>
              <a:off x="6892478" y="52942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05"/>
            <p:cNvSpPr>
              <a:spLocks noChangeArrowheads="1"/>
            </p:cNvSpPr>
            <p:nvPr userDrawn="1"/>
          </p:nvSpPr>
          <p:spPr bwMode="auto">
            <a:xfrm>
              <a:off x="6977502" y="52942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06"/>
            <p:cNvSpPr>
              <a:spLocks noChangeArrowheads="1"/>
            </p:cNvSpPr>
            <p:nvPr userDrawn="1"/>
          </p:nvSpPr>
          <p:spPr bwMode="auto">
            <a:xfrm>
              <a:off x="7063796"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07"/>
            <p:cNvSpPr>
              <a:spLocks noChangeArrowheads="1"/>
            </p:cNvSpPr>
            <p:nvPr userDrawn="1"/>
          </p:nvSpPr>
          <p:spPr bwMode="auto">
            <a:xfrm>
              <a:off x="7148820"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08"/>
            <p:cNvSpPr>
              <a:spLocks noChangeArrowheads="1"/>
            </p:cNvSpPr>
            <p:nvPr userDrawn="1"/>
          </p:nvSpPr>
          <p:spPr bwMode="auto">
            <a:xfrm>
              <a:off x="7233844" y="529424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09"/>
            <p:cNvSpPr>
              <a:spLocks noChangeArrowheads="1"/>
            </p:cNvSpPr>
            <p:nvPr userDrawn="1"/>
          </p:nvSpPr>
          <p:spPr bwMode="auto">
            <a:xfrm>
              <a:off x="7321407" y="52942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1"/>
            <p:cNvSpPr>
              <a:spLocks noChangeArrowheads="1"/>
            </p:cNvSpPr>
            <p:nvPr userDrawn="1"/>
          </p:nvSpPr>
          <p:spPr bwMode="auto">
            <a:xfrm>
              <a:off x="6634866"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22"/>
            <p:cNvSpPr>
              <a:spLocks noChangeArrowheads="1"/>
            </p:cNvSpPr>
            <p:nvPr userDrawn="1"/>
          </p:nvSpPr>
          <p:spPr bwMode="auto">
            <a:xfrm>
              <a:off x="6719891"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123"/>
            <p:cNvSpPr>
              <a:spLocks noChangeArrowheads="1"/>
            </p:cNvSpPr>
            <p:nvPr userDrawn="1"/>
          </p:nvSpPr>
          <p:spPr bwMode="auto">
            <a:xfrm>
              <a:off x="6807453"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124"/>
            <p:cNvSpPr>
              <a:spLocks noChangeArrowheads="1"/>
            </p:cNvSpPr>
            <p:nvPr userDrawn="1"/>
          </p:nvSpPr>
          <p:spPr bwMode="auto">
            <a:xfrm>
              <a:off x="6892478" y="53818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125"/>
            <p:cNvSpPr>
              <a:spLocks noChangeArrowheads="1"/>
            </p:cNvSpPr>
            <p:nvPr userDrawn="1"/>
          </p:nvSpPr>
          <p:spPr bwMode="auto">
            <a:xfrm>
              <a:off x="6977502" y="53818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126"/>
            <p:cNvSpPr>
              <a:spLocks noChangeArrowheads="1"/>
            </p:cNvSpPr>
            <p:nvPr userDrawn="1"/>
          </p:nvSpPr>
          <p:spPr bwMode="auto">
            <a:xfrm>
              <a:off x="7063796"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127"/>
            <p:cNvSpPr>
              <a:spLocks noChangeArrowheads="1"/>
            </p:cNvSpPr>
            <p:nvPr userDrawn="1"/>
          </p:nvSpPr>
          <p:spPr bwMode="auto">
            <a:xfrm>
              <a:off x="7148820"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128"/>
            <p:cNvSpPr>
              <a:spLocks noChangeArrowheads="1"/>
            </p:cNvSpPr>
            <p:nvPr userDrawn="1"/>
          </p:nvSpPr>
          <p:spPr bwMode="auto">
            <a:xfrm>
              <a:off x="7233844" y="53818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129"/>
            <p:cNvSpPr>
              <a:spLocks noChangeArrowheads="1"/>
            </p:cNvSpPr>
            <p:nvPr userDrawn="1"/>
          </p:nvSpPr>
          <p:spPr bwMode="auto">
            <a:xfrm>
              <a:off x="7321407" y="5381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82"/>
            <p:cNvSpPr>
              <a:spLocks noChangeArrowheads="1"/>
            </p:cNvSpPr>
            <p:nvPr userDrawn="1"/>
          </p:nvSpPr>
          <p:spPr bwMode="auto">
            <a:xfrm>
              <a:off x="6634866"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83"/>
            <p:cNvSpPr>
              <a:spLocks noChangeArrowheads="1"/>
            </p:cNvSpPr>
            <p:nvPr userDrawn="1"/>
          </p:nvSpPr>
          <p:spPr bwMode="auto">
            <a:xfrm>
              <a:off x="6719891"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84"/>
            <p:cNvSpPr>
              <a:spLocks noChangeArrowheads="1"/>
            </p:cNvSpPr>
            <p:nvPr userDrawn="1"/>
          </p:nvSpPr>
          <p:spPr bwMode="auto">
            <a:xfrm>
              <a:off x="6807453"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85"/>
            <p:cNvSpPr>
              <a:spLocks noChangeArrowheads="1"/>
            </p:cNvSpPr>
            <p:nvPr userDrawn="1"/>
          </p:nvSpPr>
          <p:spPr bwMode="auto">
            <a:xfrm>
              <a:off x="6892478" y="5464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6"/>
            <p:cNvSpPr>
              <a:spLocks noChangeArrowheads="1"/>
            </p:cNvSpPr>
            <p:nvPr userDrawn="1"/>
          </p:nvSpPr>
          <p:spPr bwMode="auto">
            <a:xfrm>
              <a:off x="6977502" y="546493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7"/>
            <p:cNvSpPr>
              <a:spLocks noChangeArrowheads="1"/>
            </p:cNvSpPr>
            <p:nvPr userDrawn="1"/>
          </p:nvSpPr>
          <p:spPr bwMode="auto">
            <a:xfrm>
              <a:off x="7063796"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8"/>
            <p:cNvSpPr>
              <a:spLocks noChangeArrowheads="1"/>
            </p:cNvSpPr>
            <p:nvPr userDrawn="1"/>
          </p:nvSpPr>
          <p:spPr bwMode="auto">
            <a:xfrm>
              <a:off x="7148820" y="546493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9"/>
            <p:cNvSpPr>
              <a:spLocks noChangeArrowheads="1"/>
            </p:cNvSpPr>
            <p:nvPr userDrawn="1"/>
          </p:nvSpPr>
          <p:spPr bwMode="auto">
            <a:xfrm>
              <a:off x="7233844" y="546493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102"/>
            <p:cNvSpPr>
              <a:spLocks noChangeArrowheads="1"/>
            </p:cNvSpPr>
            <p:nvPr userDrawn="1"/>
          </p:nvSpPr>
          <p:spPr bwMode="auto">
            <a:xfrm>
              <a:off x="6719891"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103"/>
            <p:cNvSpPr>
              <a:spLocks noChangeArrowheads="1"/>
            </p:cNvSpPr>
            <p:nvPr userDrawn="1"/>
          </p:nvSpPr>
          <p:spPr bwMode="auto">
            <a:xfrm>
              <a:off x="6807453"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104"/>
            <p:cNvSpPr>
              <a:spLocks noChangeArrowheads="1"/>
            </p:cNvSpPr>
            <p:nvPr userDrawn="1"/>
          </p:nvSpPr>
          <p:spPr bwMode="auto">
            <a:xfrm>
              <a:off x="6892478" y="554995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105"/>
            <p:cNvSpPr>
              <a:spLocks noChangeArrowheads="1"/>
            </p:cNvSpPr>
            <p:nvPr userDrawn="1"/>
          </p:nvSpPr>
          <p:spPr bwMode="auto">
            <a:xfrm>
              <a:off x="6977502" y="554995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106"/>
            <p:cNvSpPr>
              <a:spLocks noChangeArrowheads="1"/>
            </p:cNvSpPr>
            <p:nvPr userDrawn="1"/>
          </p:nvSpPr>
          <p:spPr bwMode="auto">
            <a:xfrm>
              <a:off x="7063796"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107"/>
            <p:cNvSpPr>
              <a:spLocks noChangeArrowheads="1"/>
            </p:cNvSpPr>
            <p:nvPr userDrawn="1"/>
          </p:nvSpPr>
          <p:spPr bwMode="auto">
            <a:xfrm>
              <a:off x="7148820" y="554995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108"/>
            <p:cNvSpPr>
              <a:spLocks noChangeArrowheads="1"/>
            </p:cNvSpPr>
            <p:nvPr userDrawn="1"/>
          </p:nvSpPr>
          <p:spPr bwMode="auto">
            <a:xfrm>
              <a:off x="7233844" y="554995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22"/>
            <p:cNvSpPr>
              <a:spLocks noChangeArrowheads="1"/>
            </p:cNvSpPr>
            <p:nvPr userDrawn="1"/>
          </p:nvSpPr>
          <p:spPr bwMode="auto">
            <a:xfrm>
              <a:off x="6719891"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23"/>
            <p:cNvSpPr>
              <a:spLocks noChangeArrowheads="1"/>
            </p:cNvSpPr>
            <p:nvPr userDrawn="1"/>
          </p:nvSpPr>
          <p:spPr bwMode="auto">
            <a:xfrm>
              <a:off x="6807453"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24"/>
            <p:cNvSpPr>
              <a:spLocks noChangeArrowheads="1"/>
            </p:cNvSpPr>
            <p:nvPr userDrawn="1"/>
          </p:nvSpPr>
          <p:spPr bwMode="auto">
            <a:xfrm>
              <a:off x="6892478" y="56375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25"/>
            <p:cNvSpPr>
              <a:spLocks noChangeArrowheads="1"/>
            </p:cNvSpPr>
            <p:nvPr userDrawn="1"/>
          </p:nvSpPr>
          <p:spPr bwMode="auto">
            <a:xfrm>
              <a:off x="6977502" y="56375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26"/>
            <p:cNvSpPr>
              <a:spLocks noChangeArrowheads="1"/>
            </p:cNvSpPr>
            <p:nvPr userDrawn="1"/>
          </p:nvSpPr>
          <p:spPr bwMode="auto">
            <a:xfrm>
              <a:off x="7063796"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27"/>
            <p:cNvSpPr>
              <a:spLocks noChangeArrowheads="1"/>
            </p:cNvSpPr>
            <p:nvPr userDrawn="1"/>
          </p:nvSpPr>
          <p:spPr bwMode="auto">
            <a:xfrm>
              <a:off x="7148820" y="56375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28"/>
            <p:cNvSpPr>
              <a:spLocks noChangeArrowheads="1"/>
            </p:cNvSpPr>
            <p:nvPr userDrawn="1"/>
          </p:nvSpPr>
          <p:spPr bwMode="auto">
            <a:xfrm>
              <a:off x="7233844" y="56375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60"/>
            <p:cNvSpPr>
              <a:spLocks noChangeArrowheads="1"/>
            </p:cNvSpPr>
            <p:nvPr userDrawn="1"/>
          </p:nvSpPr>
          <p:spPr bwMode="auto">
            <a:xfrm>
              <a:off x="6807453"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61"/>
            <p:cNvSpPr>
              <a:spLocks noChangeArrowheads="1"/>
            </p:cNvSpPr>
            <p:nvPr userDrawn="1"/>
          </p:nvSpPr>
          <p:spPr bwMode="auto">
            <a:xfrm>
              <a:off x="6892478" y="57210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62"/>
            <p:cNvSpPr>
              <a:spLocks noChangeArrowheads="1"/>
            </p:cNvSpPr>
            <p:nvPr userDrawn="1"/>
          </p:nvSpPr>
          <p:spPr bwMode="auto">
            <a:xfrm>
              <a:off x="6977502" y="57210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63"/>
            <p:cNvSpPr>
              <a:spLocks noChangeArrowheads="1"/>
            </p:cNvSpPr>
            <p:nvPr userDrawn="1"/>
          </p:nvSpPr>
          <p:spPr bwMode="auto">
            <a:xfrm>
              <a:off x="7063796"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64"/>
            <p:cNvSpPr>
              <a:spLocks noChangeArrowheads="1"/>
            </p:cNvSpPr>
            <p:nvPr userDrawn="1"/>
          </p:nvSpPr>
          <p:spPr bwMode="auto">
            <a:xfrm>
              <a:off x="7148820" y="57210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65"/>
            <p:cNvSpPr>
              <a:spLocks noChangeArrowheads="1"/>
            </p:cNvSpPr>
            <p:nvPr userDrawn="1"/>
          </p:nvSpPr>
          <p:spPr bwMode="auto">
            <a:xfrm>
              <a:off x="7233844" y="57210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84"/>
            <p:cNvSpPr>
              <a:spLocks noChangeArrowheads="1"/>
            </p:cNvSpPr>
            <p:nvPr userDrawn="1"/>
          </p:nvSpPr>
          <p:spPr bwMode="auto">
            <a:xfrm>
              <a:off x="6807453"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85"/>
            <p:cNvSpPr>
              <a:spLocks noChangeArrowheads="1"/>
            </p:cNvSpPr>
            <p:nvPr userDrawn="1"/>
          </p:nvSpPr>
          <p:spPr bwMode="auto">
            <a:xfrm>
              <a:off x="6892478" y="58061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86"/>
            <p:cNvSpPr>
              <a:spLocks noChangeArrowheads="1"/>
            </p:cNvSpPr>
            <p:nvPr userDrawn="1"/>
          </p:nvSpPr>
          <p:spPr bwMode="auto">
            <a:xfrm>
              <a:off x="6977502" y="58061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87"/>
            <p:cNvSpPr>
              <a:spLocks noChangeArrowheads="1"/>
            </p:cNvSpPr>
            <p:nvPr userDrawn="1"/>
          </p:nvSpPr>
          <p:spPr bwMode="auto">
            <a:xfrm>
              <a:off x="7063796"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88"/>
            <p:cNvSpPr>
              <a:spLocks noChangeArrowheads="1"/>
            </p:cNvSpPr>
            <p:nvPr userDrawn="1"/>
          </p:nvSpPr>
          <p:spPr bwMode="auto">
            <a:xfrm>
              <a:off x="7148820" y="58061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03"/>
            <p:cNvSpPr>
              <a:spLocks noChangeArrowheads="1"/>
            </p:cNvSpPr>
            <p:nvPr userDrawn="1"/>
          </p:nvSpPr>
          <p:spPr bwMode="auto">
            <a:xfrm>
              <a:off x="6807453"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04"/>
            <p:cNvSpPr>
              <a:spLocks noChangeArrowheads="1"/>
            </p:cNvSpPr>
            <p:nvPr userDrawn="1"/>
          </p:nvSpPr>
          <p:spPr bwMode="auto">
            <a:xfrm>
              <a:off x="6892478" y="589114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05"/>
            <p:cNvSpPr>
              <a:spLocks noChangeArrowheads="1"/>
            </p:cNvSpPr>
            <p:nvPr userDrawn="1"/>
          </p:nvSpPr>
          <p:spPr bwMode="auto">
            <a:xfrm>
              <a:off x="6977502" y="589114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06"/>
            <p:cNvSpPr>
              <a:spLocks noChangeArrowheads="1"/>
            </p:cNvSpPr>
            <p:nvPr userDrawn="1"/>
          </p:nvSpPr>
          <p:spPr bwMode="auto">
            <a:xfrm>
              <a:off x="7063796"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107"/>
            <p:cNvSpPr>
              <a:spLocks noChangeArrowheads="1"/>
            </p:cNvSpPr>
            <p:nvPr userDrawn="1"/>
          </p:nvSpPr>
          <p:spPr bwMode="auto">
            <a:xfrm>
              <a:off x="7148820" y="589114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124"/>
            <p:cNvSpPr>
              <a:spLocks noChangeArrowheads="1"/>
            </p:cNvSpPr>
            <p:nvPr userDrawn="1"/>
          </p:nvSpPr>
          <p:spPr bwMode="auto">
            <a:xfrm>
              <a:off x="6892478" y="59787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125"/>
            <p:cNvSpPr>
              <a:spLocks noChangeArrowheads="1"/>
            </p:cNvSpPr>
            <p:nvPr userDrawn="1"/>
          </p:nvSpPr>
          <p:spPr bwMode="auto">
            <a:xfrm>
              <a:off x="6977502" y="59787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126"/>
            <p:cNvSpPr>
              <a:spLocks noChangeArrowheads="1"/>
            </p:cNvSpPr>
            <p:nvPr userDrawn="1"/>
          </p:nvSpPr>
          <p:spPr bwMode="auto">
            <a:xfrm>
              <a:off x="7063796" y="59787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8"/>
            <p:cNvSpPr>
              <a:spLocks noChangeArrowheads="1"/>
            </p:cNvSpPr>
            <p:nvPr userDrawn="1"/>
          </p:nvSpPr>
          <p:spPr bwMode="auto">
            <a:xfrm>
              <a:off x="7148820" y="21193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2"/>
            <p:cNvSpPr>
              <a:spLocks noChangeArrowheads="1"/>
            </p:cNvSpPr>
            <p:nvPr userDrawn="1"/>
          </p:nvSpPr>
          <p:spPr bwMode="auto">
            <a:xfrm>
              <a:off x="6719891"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51" name="Oval 103"/>
            <p:cNvSpPr>
              <a:spLocks noChangeArrowheads="1"/>
            </p:cNvSpPr>
            <p:nvPr userDrawn="1"/>
          </p:nvSpPr>
          <p:spPr bwMode="auto">
            <a:xfrm>
              <a:off x="6807453"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4"/>
            <p:cNvSpPr>
              <a:spLocks noChangeArrowheads="1"/>
            </p:cNvSpPr>
            <p:nvPr userDrawn="1"/>
          </p:nvSpPr>
          <p:spPr bwMode="auto">
            <a:xfrm>
              <a:off x="6892478" y="220432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5"/>
            <p:cNvSpPr>
              <a:spLocks noChangeArrowheads="1"/>
            </p:cNvSpPr>
            <p:nvPr userDrawn="1"/>
          </p:nvSpPr>
          <p:spPr bwMode="auto">
            <a:xfrm>
              <a:off x="6977502" y="220432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6"/>
            <p:cNvSpPr>
              <a:spLocks noChangeArrowheads="1"/>
            </p:cNvSpPr>
            <p:nvPr userDrawn="1"/>
          </p:nvSpPr>
          <p:spPr bwMode="auto">
            <a:xfrm>
              <a:off x="7063796"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7"/>
            <p:cNvSpPr>
              <a:spLocks noChangeArrowheads="1"/>
            </p:cNvSpPr>
            <p:nvPr userDrawn="1"/>
          </p:nvSpPr>
          <p:spPr bwMode="auto">
            <a:xfrm>
              <a:off x="7148820" y="220432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22"/>
            <p:cNvSpPr>
              <a:spLocks noChangeArrowheads="1"/>
            </p:cNvSpPr>
            <p:nvPr userDrawn="1"/>
          </p:nvSpPr>
          <p:spPr bwMode="auto">
            <a:xfrm>
              <a:off x="6719891"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23"/>
            <p:cNvSpPr>
              <a:spLocks noChangeArrowheads="1"/>
            </p:cNvSpPr>
            <p:nvPr userDrawn="1"/>
          </p:nvSpPr>
          <p:spPr bwMode="auto">
            <a:xfrm>
              <a:off x="6807453"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24"/>
            <p:cNvSpPr>
              <a:spLocks noChangeArrowheads="1"/>
            </p:cNvSpPr>
            <p:nvPr userDrawn="1"/>
          </p:nvSpPr>
          <p:spPr bwMode="auto">
            <a:xfrm>
              <a:off x="6892478" y="229188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5"/>
            <p:cNvSpPr>
              <a:spLocks noChangeArrowheads="1"/>
            </p:cNvSpPr>
            <p:nvPr userDrawn="1"/>
          </p:nvSpPr>
          <p:spPr bwMode="auto">
            <a:xfrm>
              <a:off x="6977502" y="229188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6"/>
            <p:cNvSpPr>
              <a:spLocks noChangeArrowheads="1"/>
            </p:cNvSpPr>
            <p:nvPr userDrawn="1"/>
          </p:nvSpPr>
          <p:spPr bwMode="auto">
            <a:xfrm>
              <a:off x="7063796"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7"/>
            <p:cNvSpPr>
              <a:spLocks noChangeArrowheads="1"/>
            </p:cNvSpPr>
            <p:nvPr userDrawn="1"/>
          </p:nvSpPr>
          <p:spPr bwMode="auto">
            <a:xfrm>
              <a:off x="7148820" y="229188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8"/>
            <p:cNvSpPr>
              <a:spLocks noChangeArrowheads="1"/>
            </p:cNvSpPr>
            <p:nvPr userDrawn="1"/>
          </p:nvSpPr>
          <p:spPr bwMode="auto">
            <a:xfrm>
              <a:off x="7233844" y="229188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58"/>
            <p:cNvSpPr>
              <a:spLocks noChangeArrowheads="1"/>
            </p:cNvSpPr>
            <p:nvPr userDrawn="1"/>
          </p:nvSpPr>
          <p:spPr bwMode="auto">
            <a:xfrm>
              <a:off x="6719891"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60"/>
            <p:cNvSpPr>
              <a:spLocks noChangeArrowheads="1"/>
            </p:cNvSpPr>
            <p:nvPr userDrawn="1"/>
          </p:nvSpPr>
          <p:spPr bwMode="auto">
            <a:xfrm>
              <a:off x="6807453"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61"/>
            <p:cNvSpPr>
              <a:spLocks noChangeArrowheads="1"/>
            </p:cNvSpPr>
            <p:nvPr userDrawn="1"/>
          </p:nvSpPr>
          <p:spPr bwMode="auto">
            <a:xfrm>
              <a:off x="6892478" y="237547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62"/>
            <p:cNvSpPr>
              <a:spLocks noChangeArrowheads="1"/>
            </p:cNvSpPr>
            <p:nvPr userDrawn="1"/>
          </p:nvSpPr>
          <p:spPr bwMode="auto">
            <a:xfrm>
              <a:off x="6977502" y="237547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63"/>
            <p:cNvSpPr>
              <a:spLocks noChangeArrowheads="1"/>
            </p:cNvSpPr>
            <p:nvPr userDrawn="1"/>
          </p:nvSpPr>
          <p:spPr bwMode="auto">
            <a:xfrm>
              <a:off x="7063796"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64"/>
            <p:cNvSpPr>
              <a:spLocks noChangeArrowheads="1"/>
            </p:cNvSpPr>
            <p:nvPr userDrawn="1"/>
          </p:nvSpPr>
          <p:spPr bwMode="auto">
            <a:xfrm>
              <a:off x="7148820" y="23754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65"/>
            <p:cNvSpPr>
              <a:spLocks noChangeArrowheads="1"/>
            </p:cNvSpPr>
            <p:nvPr userDrawn="1"/>
          </p:nvSpPr>
          <p:spPr bwMode="auto">
            <a:xfrm>
              <a:off x="7233844" y="23754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83"/>
            <p:cNvSpPr>
              <a:spLocks noChangeArrowheads="1"/>
            </p:cNvSpPr>
            <p:nvPr userDrawn="1"/>
          </p:nvSpPr>
          <p:spPr bwMode="auto">
            <a:xfrm>
              <a:off x="6719891"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84"/>
            <p:cNvSpPr>
              <a:spLocks noChangeArrowheads="1"/>
            </p:cNvSpPr>
            <p:nvPr userDrawn="1"/>
          </p:nvSpPr>
          <p:spPr bwMode="auto">
            <a:xfrm>
              <a:off x="6807453"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85"/>
            <p:cNvSpPr>
              <a:spLocks noChangeArrowheads="1"/>
            </p:cNvSpPr>
            <p:nvPr userDrawn="1"/>
          </p:nvSpPr>
          <p:spPr bwMode="auto">
            <a:xfrm>
              <a:off x="6892478" y="246049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2173" name="Oval 86"/>
            <p:cNvSpPr>
              <a:spLocks noChangeArrowheads="1"/>
            </p:cNvSpPr>
            <p:nvPr userDrawn="1"/>
          </p:nvSpPr>
          <p:spPr bwMode="auto">
            <a:xfrm>
              <a:off x="6977502" y="246049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87"/>
            <p:cNvSpPr>
              <a:spLocks noChangeArrowheads="1"/>
            </p:cNvSpPr>
            <p:nvPr userDrawn="1"/>
          </p:nvSpPr>
          <p:spPr bwMode="auto">
            <a:xfrm>
              <a:off x="7063796"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88"/>
            <p:cNvSpPr>
              <a:spLocks noChangeArrowheads="1"/>
            </p:cNvSpPr>
            <p:nvPr userDrawn="1"/>
          </p:nvSpPr>
          <p:spPr bwMode="auto">
            <a:xfrm>
              <a:off x="7148820" y="246049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89"/>
            <p:cNvSpPr>
              <a:spLocks noChangeArrowheads="1"/>
            </p:cNvSpPr>
            <p:nvPr userDrawn="1"/>
          </p:nvSpPr>
          <p:spPr bwMode="auto">
            <a:xfrm>
              <a:off x="7233844" y="246049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103"/>
            <p:cNvSpPr>
              <a:spLocks noChangeArrowheads="1"/>
            </p:cNvSpPr>
            <p:nvPr userDrawn="1"/>
          </p:nvSpPr>
          <p:spPr bwMode="auto">
            <a:xfrm>
              <a:off x="6807453"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104"/>
            <p:cNvSpPr>
              <a:spLocks noChangeArrowheads="1"/>
            </p:cNvSpPr>
            <p:nvPr userDrawn="1"/>
          </p:nvSpPr>
          <p:spPr bwMode="auto">
            <a:xfrm>
              <a:off x="6892478" y="254552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105"/>
            <p:cNvSpPr>
              <a:spLocks noChangeArrowheads="1"/>
            </p:cNvSpPr>
            <p:nvPr userDrawn="1"/>
          </p:nvSpPr>
          <p:spPr bwMode="auto">
            <a:xfrm>
              <a:off x="6977502" y="254552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106"/>
            <p:cNvSpPr>
              <a:spLocks noChangeArrowheads="1"/>
            </p:cNvSpPr>
            <p:nvPr userDrawn="1"/>
          </p:nvSpPr>
          <p:spPr bwMode="auto">
            <a:xfrm>
              <a:off x="7063796"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107"/>
            <p:cNvSpPr>
              <a:spLocks noChangeArrowheads="1"/>
            </p:cNvSpPr>
            <p:nvPr userDrawn="1"/>
          </p:nvSpPr>
          <p:spPr bwMode="auto">
            <a:xfrm>
              <a:off x="7148820" y="254552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108"/>
            <p:cNvSpPr>
              <a:spLocks noChangeArrowheads="1"/>
            </p:cNvSpPr>
            <p:nvPr userDrawn="1"/>
          </p:nvSpPr>
          <p:spPr bwMode="auto">
            <a:xfrm>
              <a:off x="7233844" y="254552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122"/>
            <p:cNvSpPr>
              <a:spLocks noChangeArrowheads="1"/>
            </p:cNvSpPr>
            <p:nvPr userDrawn="1"/>
          </p:nvSpPr>
          <p:spPr bwMode="auto">
            <a:xfrm>
              <a:off x="6719891"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123"/>
            <p:cNvSpPr>
              <a:spLocks noChangeArrowheads="1"/>
            </p:cNvSpPr>
            <p:nvPr userDrawn="1"/>
          </p:nvSpPr>
          <p:spPr bwMode="auto">
            <a:xfrm>
              <a:off x="6807453"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124"/>
            <p:cNvSpPr>
              <a:spLocks noChangeArrowheads="1"/>
            </p:cNvSpPr>
            <p:nvPr userDrawn="1"/>
          </p:nvSpPr>
          <p:spPr bwMode="auto">
            <a:xfrm>
              <a:off x="6892478" y="263308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125"/>
            <p:cNvSpPr>
              <a:spLocks noChangeArrowheads="1"/>
            </p:cNvSpPr>
            <p:nvPr userDrawn="1"/>
          </p:nvSpPr>
          <p:spPr bwMode="auto">
            <a:xfrm>
              <a:off x="6977502" y="263308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126"/>
            <p:cNvSpPr>
              <a:spLocks noChangeArrowheads="1"/>
            </p:cNvSpPr>
            <p:nvPr userDrawn="1"/>
          </p:nvSpPr>
          <p:spPr bwMode="auto">
            <a:xfrm>
              <a:off x="7063796"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127"/>
            <p:cNvSpPr>
              <a:spLocks noChangeArrowheads="1"/>
            </p:cNvSpPr>
            <p:nvPr userDrawn="1"/>
          </p:nvSpPr>
          <p:spPr bwMode="auto">
            <a:xfrm>
              <a:off x="7148820" y="263308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28"/>
            <p:cNvSpPr>
              <a:spLocks noChangeArrowheads="1"/>
            </p:cNvSpPr>
            <p:nvPr userDrawn="1"/>
          </p:nvSpPr>
          <p:spPr bwMode="auto">
            <a:xfrm>
              <a:off x="7233844" y="263308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190" name="正方形/長方形 2189"/>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191" name="正方形/長方形 2190"/>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8998382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NRIロゴ">
    <p:spTree>
      <p:nvGrpSpPr>
        <p:cNvPr id="1" name=""/>
        <p:cNvGrpSpPr/>
        <p:nvPr/>
      </p:nvGrpSpPr>
      <p:grpSpPr>
        <a:xfrm>
          <a:off x="0" y="0"/>
          <a:ext cx="0" cy="0"/>
          <a:chOff x="0" y="0"/>
          <a:chExt cx="0" cy="0"/>
        </a:xfrm>
      </p:grpSpPr>
      <p:grpSp>
        <p:nvGrpSpPr>
          <p:cNvPr id="32" name="グループ化 31"/>
          <p:cNvGrpSpPr>
            <a:grpSpLocks noChangeAspect="1"/>
          </p:cNvGrpSpPr>
          <p:nvPr userDrawn="1"/>
        </p:nvGrpSpPr>
        <p:grpSpPr>
          <a:xfrm>
            <a:off x="2216696" y="1917120"/>
            <a:ext cx="5409096" cy="2592000"/>
            <a:chOff x="539552" y="3284984"/>
            <a:chExt cx="6537211" cy="3132584"/>
          </a:xfrm>
        </p:grpSpPr>
        <p:pic>
          <p:nvPicPr>
            <p:cNvPr id="33" name="Picture 300"/>
            <p:cNvPicPr>
              <a:picLocks noChangeAspect="1" noChangeArrowheads="1"/>
            </p:cNvPicPr>
            <p:nvPr/>
          </p:nvPicPr>
          <p:blipFill>
            <a:blip r:embed="rId2" cstate="print"/>
            <a:srcRect/>
            <a:stretch>
              <a:fillRect/>
            </a:stretch>
          </p:blipFill>
          <p:spPr bwMode="auto">
            <a:xfrm>
              <a:off x="2298908" y="3959694"/>
              <a:ext cx="4753741" cy="1839131"/>
            </a:xfrm>
            <a:prstGeom prst="rect">
              <a:avLst/>
            </a:prstGeom>
            <a:noFill/>
            <a:ln w="9525">
              <a:noFill/>
              <a:miter lim="800000"/>
              <a:headEnd/>
              <a:tailEnd/>
            </a:ln>
          </p:spPr>
        </p:pic>
        <p:sp>
          <p:nvSpPr>
            <p:cNvPr id="34" name="Freeform 290"/>
            <p:cNvSpPr>
              <a:spLocks noChangeAspect="1"/>
            </p:cNvSpPr>
            <p:nvPr userDrawn="1"/>
          </p:nvSpPr>
          <p:spPr bwMode="auto">
            <a:xfrm>
              <a:off x="3112261" y="3291008"/>
              <a:ext cx="397655" cy="1481953"/>
            </a:xfrm>
            <a:custGeom>
              <a:avLst/>
              <a:gdLst/>
              <a:ahLst/>
              <a:cxnLst>
                <a:cxn ang="0">
                  <a:pos x="132" y="0"/>
                </a:cxn>
                <a:cxn ang="0">
                  <a:pos x="0" y="0"/>
                </a:cxn>
                <a:cxn ang="0">
                  <a:pos x="0" y="0"/>
                </a:cxn>
                <a:cxn ang="0">
                  <a:pos x="5" y="121"/>
                </a:cxn>
                <a:cxn ang="0">
                  <a:pos x="7" y="183"/>
                </a:cxn>
                <a:cxn ang="0">
                  <a:pos x="8" y="246"/>
                </a:cxn>
                <a:cxn ang="0">
                  <a:pos x="8" y="246"/>
                </a:cxn>
                <a:cxn ang="0">
                  <a:pos x="7" y="310"/>
                </a:cxn>
                <a:cxn ang="0">
                  <a:pos x="5" y="372"/>
                </a:cxn>
                <a:cxn ang="0">
                  <a:pos x="0" y="492"/>
                </a:cxn>
                <a:cxn ang="0">
                  <a:pos x="132" y="492"/>
                </a:cxn>
                <a:cxn ang="0">
                  <a:pos x="132" y="492"/>
                </a:cxn>
                <a:cxn ang="0">
                  <a:pos x="127" y="372"/>
                </a:cxn>
                <a:cxn ang="0">
                  <a:pos x="124" y="310"/>
                </a:cxn>
                <a:cxn ang="0">
                  <a:pos x="124" y="246"/>
                </a:cxn>
                <a:cxn ang="0">
                  <a:pos x="124" y="246"/>
                </a:cxn>
                <a:cxn ang="0">
                  <a:pos x="124" y="183"/>
                </a:cxn>
                <a:cxn ang="0">
                  <a:pos x="127" y="121"/>
                </a:cxn>
                <a:cxn ang="0">
                  <a:pos x="132" y="0"/>
                </a:cxn>
                <a:cxn ang="0">
                  <a:pos x="132" y="0"/>
                </a:cxn>
              </a:cxnLst>
              <a:rect l="0" t="0" r="r" b="b"/>
              <a:pathLst>
                <a:path w="132" h="492">
                  <a:moveTo>
                    <a:pt x="132" y="0"/>
                  </a:moveTo>
                  <a:lnTo>
                    <a:pt x="0" y="0"/>
                  </a:lnTo>
                  <a:lnTo>
                    <a:pt x="0" y="0"/>
                  </a:lnTo>
                  <a:lnTo>
                    <a:pt x="5" y="121"/>
                  </a:lnTo>
                  <a:lnTo>
                    <a:pt x="7" y="183"/>
                  </a:lnTo>
                  <a:lnTo>
                    <a:pt x="8" y="246"/>
                  </a:lnTo>
                  <a:lnTo>
                    <a:pt x="8" y="246"/>
                  </a:lnTo>
                  <a:lnTo>
                    <a:pt x="7" y="310"/>
                  </a:lnTo>
                  <a:lnTo>
                    <a:pt x="5" y="372"/>
                  </a:lnTo>
                  <a:lnTo>
                    <a:pt x="0" y="492"/>
                  </a:lnTo>
                  <a:lnTo>
                    <a:pt x="132" y="492"/>
                  </a:lnTo>
                  <a:lnTo>
                    <a:pt x="132" y="492"/>
                  </a:lnTo>
                  <a:lnTo>
                    <a:pt x="127" y="372"/>
                  </a:lnTo>
                  <a:lnTo>
                    <a:pt x="124" y="310"/>
                  </a:lnTo>
                  <a:lnTo>
                    <a:pt x="124" y="246"/>
                  </a:lnTo>
                  <a:lnTo>
                    <a:pt x="124" y="246"/>
                  </a:lnTo>
                  <a:lnTo>
                    <a:pt x="124" y="183"/>
                  </a:lnTo>
                  <a:lnTo>
                    <a:pt x="127" y="121"/>
                  </a:lnTo>
                  <a:lnTo>
                    <a:pt x="132" y="0"/>
                  </a:lnTo>
                  <a:lnTo>
                    <a:pt x="132" y="0"/>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5" name="Freeform 291"/>
            <p:cNvSpPr>
              <a:spLocks noChangeAspect="1"/>
            </p:cNvSpPr>
            <p:nvPr userDrawn="1"/>
          </p:nvSpPr>
          <p:spPr bwMode="auto">
            <a:xfrm>
              <a:off x="539552" y="3284984"/>
              <a:ext cx="2536558" cy="1494002"/>
            </a:xfrm>
            <a:custGeom>
              <a:avLst/>
              <a:gdLst/>
              <a:ahLst/>
              <a:cxnLst>
                <a:cxn ang="0">
                  <a:pos x="670" y="265"/>
                </a:cxn>
                <a:cxn ang="0">
                  <a:pos x="719" y="240"/>
                </a:cxn>
                <a:cxn ang="0">
                  <a:pos x="757" y="208"/>
                </a:cxn>
                <a:cxn ang="0">
                  <a:pos x="780" y="168"/>
                </a:cxn>
                <a:cxn ang="0">
                  <a:pos x="786" y="148"/>
                </a:cxn>
                <a:cxn ang="0">
                  <a:pos x="788" y="127"/>
                </a:cxn>
                <a:cxn ang="0">
                  <a:pos x="788" y="115"/>
                </a:cxn>
                <a:cxn ang="0">
                  <a:pos x="784" y="92"/>
                </a:cxn>
                <a:cxn ang="0">
                  <a:pos x="776" y="72"/>
                </a:cxn>
                <a:cxn ang="0">
                  <a:pos x="765" y="54"/>
                </a:cxn>
                <a:cxn ang="0">
                  <a:pos x="757" y="46"/>
                </a:cxn>
                <a:cxn ang="0">
                  <a:pos x="724" y="22"/>
                </a:cxn>
                <a:cxn ang="0">
                  <a:pos x="683" y="8"/>
                </a:cxn>
                <a:cxn ang="0">
                  <a:pos x="637" y="2"/>
                </a:cxn>
                <a:cxn ang="0">
                  <a:pos x="586" y="0"/>
                </a:cxn>
                <a:cxn ang="0">
                  <a:pos x="529" y="2"/>
                </a:cxn>
                <a:cxn ang="0">
                  <a:pos x="413" y="5"/>
                </a:cxn>
                <a:cxn ang="0">
                  <a:pos x="364" y="5"/>
                </a:cxn>
                <a:cxn ang="0">
                  <a:pos x="372" y="167"/>
                </a:cxn>
                <a:cxn ang="0">
                  <a:pos x="373" y="313"/>
                </a:cxn>
                <a:cxn ang="0">
                  <a:pos x="311" y="242"/>
                </a:cxn>
                <a:cxn ang="0">
                  <a:pos x="187" y="86"/>
                </a:cxn>
                <a:cxn ang="0">
                  <a:pos x="0" y="5"/>
                </a:cxn>
                <a:cxn ang="0">
                  <a:pos x="7" y="126"/>
                </a:cxn>
                <a:cxn ang="0">
                  <a:pos x="10" y="251"/>
                </a:cxn>
                <a:cxn ang="0">
                  <a:pos x="8" y="315"/>
                </a:cxn>
                <a:cxn ang="0">
                  <a:pos x="0" y="497"/>
                </a:cxn>
                <a:cxn ang="0">
                  <a:pos x="107" y="497"/>
                </a:cxn>
                <a:cxn ang="0">
                  <a:pos x="97" y="319"/>
                </a:cxn>
                <a:cxn ang="0">
                  <a:pos x="95" y="165"/>
                </a:cxn>
                <a:cxn ang="0">
                  <a:pos x="162" y="242"/>
                </a:cxn>
                <a:cxn ang="0">
                  <a:pos x="299" y="410"/>
                </a:cxn>
                <a:cxn ang="0">
                  <a:pos x="362" y="497"/>
                </a:cxn>
                <a:cxn ang="0">
                  <a:pos x="473" y="497"/>
                </a:cxn>
                <a:cxn ang="0">
                  <a:pos x="467" y="315"/>
                </a:cxn>
                <a:cxn ang="0">
                  <a:pos x="465" y="251"/>
                </a:cxn>
                <a:cxn ang="0">
                  <a:pos x="468" y="68"/>
                </a:cxn>
                <a:cxn ang="0">
                  <a:pos x="502" y="67"/>
                </a:cxn>
                <a:cxn ang="0">
                  <a:pos x="543" y="67"/>
                </a:cxn>
                <a:cxn ang="0">
                  <a:pos x="591" y="72"/>
                </a:cxn>
                <a:cxn ang="0">
                  <a:pos x="618" y="84"/>
                </a:cxn>
                <a:cxn ang="0">
                  <a:pos x="630" y="94"/>
                </a:cxn>
                <a:cxn ang="0">
                  <a:pos x="643" y="113"/>
                </a:cxn>
                <a:cxn ang="0">
                  <a:pos x="649" y="145"/>
                </a:cxn>
                <a:cxn ang="0">
                  <a:pos x="648" y="154"/>
                </a:cxn>
                <a:cxn ang="0">
                  <a:pos x="643" y="175"/>
                </a:cxn>
                <a:cxn ang="0">
                  <a:pos x="634" y="192"/>
                </a:cxn>
                <a:cxn ang="0">
                  <a:pos x="618" y="208"/>
                </a:cxn>
                <a:cxn ang="0">
                  <a:pos x="589" y="227"/>
                </a:cxn>
                <a:cxn ang="0">
                  <a:pos x="542" y="245"/>
                </a:cxn>
                <a:cxn ang="0">
                  <a:pos x="515" y="253"/>
                </a:cxn>
                <a:cxn ang="0">
                  <a:pos x="603" y="370"/>
                </a:cxn>
                <a:cxn ang="0">
                  <a:pos x="689" y="497"/>
                </a:cxn>
                <a:cxn ang="0">
                  <a:pos x="843" y="497"/>
                </a:cxn>
                <a:cxn ang="0">
                  <a:pos x="707" y="318"/>
                </a:cxn>
                <a:cxn ang="0">
                  <a:pos x="670" y="265"/>
                </a:cxn>
              </a:cxnLst>
              <a:rect l="0" t="0" r="r" b="b"/>
              <a:pathLst>
                <a:path w="843" h="497">
                  <a:moveTo>
                    <a:pt x="670" y="265"/>
                  </a:moveTo>
                  <a:lnTo>
                    <a:pt x="670" y="265"/>
                  </a:lnTo>
                  <a:lnTo>
                    <a:pt x="697" y="254"/>
                  </a:lnTo>
                  <a:lnTo>
                    <a:pt x="719" y="240"/>
                  </a:lnTo>
                  <a:lnTo>
                    <a:pt x="740" y="226"/>
                  </a:lnTo>
                  <a:lnTo>
                    <a:pt x="757" y="208"/>
                  </a:lnTo>
                  <a:lnTo>
                    <a:pt x="770" y="189"/>
                  </a:lnTo>
                  <a:lnTo>
                    <a:pt x="780" y="168"/>
                  </a:lnTo>
                  <a:lnTo>
                    <a:pt x="784" y="159"/>
                  </a:lnTo>
                  <a:lnTo>
                    <a:pt x="786" y="148"/>
                  </a:lnTo>
                  <a:lnTo>
                    <a:pt x="788" y="138"/>
                  </a:lnTo>
                  <a:lnTo>
                    <a:pt x="788" y="127"/>
                  </a:lnTo>
                  <a:lnTo>
                    <a:pt x="788" y="127"/>
                  </a:lnTo>
                  <a:lnTo>
                    <a:pt x="788" y="115"/>
                  </a:lnTo>
                  <a:lnTo>
                    <a:pt x="786" y="103"/>
                  </a:lnTo>
                  <a:lnTo>
                    <a:pt x="784" y="92"/>
                  </a:lnTo>
                  <a:lnTo>
                    <a:pt x="781" y="81"/>
                  </a:lnTo>
                  <a:lnTo>
                    <a:pt x="776" y="72"/>
                  </a:lnTo>
                  <a:lnTo>
                    <a:pt x="770" y="62"/>
                  </a:lnTo>
                  <a:lnTo>
                    <a:pt x="765" y="54"/>
                  </a:lnTo>
                  <a:lnTo>
                    <a:pt x="757" y="46"/>
                  </a:lnTo>
                  <a:lnTo>
                    <a:pt x="757" y="46"/>
                  </a:lnTo>
                  <a:lnTo>
                    <a:pt x="742" y="32"/>
                  </a:lnTo>
                  <a:lnTo>
                    <a:pt x="724" y="22"/>
                  </a:lnTo>
                  <a:lnTo>
                    <a:pt x="705" y="14"/>
                  </a:lnTo>
                  <a:lnTo>
                    <a:pt x="683" y="8"/>
                  </a:lnTo>
                  <a:lnTo>
                    <a:pt x="661" y="5"/>
                  </a:lnTo>
                  <a:lnTo>
                    <a:pt x="637" y="2"/>
                  </a:lnTo>
                  <a:lnTo>
                    <a:pt x="611" y="2"/>
                  </a:lnTo>
                  <a:lnTo>
                    <a:pt x="586" y="0"/>
                  </a:lnTo>
                  <a:lnTo>
                    <a:pt x="586" y="0"/>
                  </a:lnTo>
                  <a:lnTo>
                    <a:pt x="529" y="2"/>
                  </a:lnTo>
                  <a:lnTo>
                    <a:pt x="470" y="3"/>
                  </a:lnTo>
                  <a:lnTo>
                    <a:pt x="413" y="5"/>
                  </a:lnTo>
                  <a:lnTo>
                    <a:pt x="364" y="5"/>
                  </a:lnTo>
                  <a:lnTo>
                    <a:pt x="364" y="5"/>
                  </a:lnTo>
                  <a:lnTo>
                    <a:pt x="368" y="86"/>
                  </a:lnTo>
                  <a:lnTo>
                    <a:pt x="372" y="167"/>
                  </a:lnTo>
                  <a:lnTo>
                    <a:pt x="373" y="243"/>
                  </a:lnTo>
                  <a:lnTo>
                    <a:pt x="373" y="313"/>
                  </a:lnTo>
                  <a:lnTo>
                    <a:pt x="373" y="313"/>
                  </a:lnTo>
                  <a:lnTo>
                    <a:pt x="311" y="242"/>
                  </a:lnTo>
                  <a:lnTo>
                    <a:pt x="249" y="165"/>
                  </a:lnTo>
                  <a:lnTo>
                    <a:pt x="187" y="86"/>
                  </a:lnTo>
                  <a:lnTo>
                    <a:pt x="129" y="5"/>
                  </a:lnTo>
                  <a:lnTo>
                    <a:pt x="0" y="5"/>
                  </a:lnTo>
                  <a:lnTo>
                    <a:pt x="0" y="5"/>
                  </a:lnTo>
                  <a:lnTo>
                    <a:pt x="7" y="126"/>
                  </a:lnTo>
                  <a:lnTo>
                    <a:pt x="8" y="188"/>
                  </a:lnTo>
                  <a:lnTo>
                    <a:pt x="10" y="251"/>
                  </a:lnTo>
                  <a:lnTo>
                    <a:pt x="10" y="251"/>
                  </a:lnTo>
                  <a:lnTo>
                    <a:pt x="8" y="315"/>
                  </a:lnTo>
                  <a:lnTo>
                    <a:pt x="7" y="377"/>
                  </a:lnTo>
                  <a:lnTo>
                    <a:pt x="0" y="497"/>
                  </a:lnTo>
                  <a:lnTo>
                    <a:pt x="107" y="497"/>
                  </a:lnTo>
                  <a:lnTo>
                    <a:pt x="107" y="497"/>
                  </a:lnTo>
                  <a:lnTo>
                    <a:pt x="100" y="408"/>
                  </a:lnTo>
                  <a:lnTo>
                    <a:pt x="97" y="319"/>
                  </a:lnTo>
                  <a:lnTo>
                    <a:pt x="95" y="238"/>
                  </a:lnTo>
                  <a:lnTo>
                    <a:pt x="95" y="165"/>
                  </a:lnTo>
                  <a:lnTo>
                    <a:pt x="95" y="165"/>
                  </a:lnTo>
                  <a:lnTo>
                    <a:pt x="162" y="242"/>
                  </a:lnTo>
                  <a:lnTo>
                    <a:pt x="230" y="324"/>
                  </a:lnTo>
                  <a:lnTo>
                    <a:pt x="299" y="410"/>
                  </a:lnTo>
                  <a:lnTo>
                    <a:pt x="330" y="454"/>
                  </a:lnTo>
                  <a:lnTo>
                    <a:pt x="362" y="497"/>
                  </a:lnTo>
                  <a:lnTo>
                    <a:pt x="473" y="497"/>
                  </a:lnTo>
                  <a:lnTo>
                    <a:pt x="473" y="497"/>
                  </a:lnTo>
                  <a:lnTo>
                    <a:pt x="468" y="377"/>
                  </a:lnTo>
                  <a:lnTo>
                    <a:pt x="467" y="315"/>
                  </a:lnTo>
                  <a:lnTo>
                    <a:pt x="465" y="251"/>
                  </a:lnTo>
                  <a:lnTo>
                    <a:pt x="465" y="251"/>
                  </a:lnTo>
                  <a:lnTo>
                    <a:pt x="465" y="159"/>
                  </a:lnTo>
                  <a:lnTo>
                    <a:pt x="468" y="68"/>
                  </a:lnTo>
                  <a:lnTo>
                    <a:pt x="468" y="68"/>
                  </a:lnTo>
                  <a:lnTo>
                    <a:pt x="502" y="67"/>
                  </a:lnTo>
                  <a:lnTo>
                    <a:pt x="543" y="67"/>
                  </a:lnTo>
                  <a:lnTo>
                    <a:pt x="543" y="67"/>
                  </a:lnTo>
                  <a:lnTo>
                    <a:pt x="568" y="68"/>
                  </a:lnTo>
                  <a:lnTo>
                    <a:pt x="591" y="72"/>
                  </a:lnTo>
                  <a:lnTo>
                    <a:pt x="610" y="80"/>
                  </a:lnTo>
                  <a:lnTo>
                    <a:pt x="618" y="84"/>
                  </a:lnTo>
                  <a:lnTo>
                    <a:pt x="624" y="89"/>
                  </a:lnTo>
                  <a:lnTo>
                    <a:pt x="630" y="94"/>
                  </a:lnTo>
                  <a:lnTo>
                    <a:pt x="635" y="100"/>
                  </a:lnTo>
                  <a:lnTo>
                    <a:pt x="643" y="113"/>
                  </a:lnTo>
                  <a:lnTo>
                    <a:pt x="648" y="127"/>
                  </a:lnTo>
                  <a:lnTo>
                    <a:pt x="649" y="145"/>
                  </a:lnTo>
                  <a:lnTo>
                    <a:pt x="649" y="145"/>
                  </a:lnTo>
                  <a:lnTo>
                    <a:pt x="648" y="154"/>
                  </a:lnTo>
                  <a:lnTo>
                    <a:pt x="646" y="165"/>
                  </a:lnTo>
                  <a:lnTo>
                    <a:pt x="643" y="175"/>
                  </a:lnTo>
                  <a:lnTo>
                    <a:pt x="638" y="184"/>
                  </a:lnTo>
                  <a:lnTo>
                    <a:pt x="634" y="192"/>
                  </a:lnTo>
                  <a:lnTo>
                    <a:pt x="626" y="200"/>
                  </a:lnTo>
                  <a:lnTo>
                    <a:pt x="618" y="208"/>
                  </a:lnTo>
                  <a:lnTo>
                    <a:pt x="610" y="215"/>
                  </a:lnTo>
                  <a:lnTo>
                    <a:pt x="589" y="227"/>
                  </a:lnTo>
                  <a:lnTo>
                    <a:pt x="567" y="237"/>
                  </a:lnTo>
                  <a:lnTo>
                    <a:pt x="542" y="245"/>
                  </a:lnTo>
                  <a:lnTo>
                    <a:pt x="515" y="253"/>
                  </a:lnTo>
                  <a:lnTo>
                    <a:pt x="515" y="253"/>
                  </a:lnTo>
                  <a:lnTo>
                    <a:pt x="557" y="308"/>
                  </a:lnTo>
                  <a:lnTo>
                    <a:pt x="603" y="370"/>
                  </a:lnTo>
                  <a:lnTo>
                    <a:pt x="648" y="435"/>
                  </a:lnTo>
                  <a:lnTo>
                    <a:pt x="689" y="497"/>
                  </a:lnTo>
                  <a:lnTo>
                    <a:pt x="843" y="497"/>
                  </a:lnTo>
                  <a:lnTo>
                    <a:pt x="843" y="497"/>
                  </a:lnTo>
                  <a:lnTo>
                    <a:pt x="748" y="375"/>
                  </a:lnTo>
                  <a:lnTo>
                    <a:pt x="707" y="318"/>
                  </a:lnTo>
                  <a:lnTo>
                    <a:pt x="670" y="265"/>
                  </a:lnTo>
                  <a:lnTo>
                    <a:pt x="670" y="265"/>
                  </a:lnTo>
                  <a:close/>
                </a:path>
              </a:pathLst>
            </a:custGeom>
            <a:solidFill>
              <a:srgbClr val="005BAC"/>
            </a:solidFill>
            <a:ln w="9525">
              <a:noFill/>
              <a:round/>
              <a:headEnd/>
              <a:tailEnd/>
            </a:ln>
          </p:spPr>
          <p:txBody>
            <a:bodyPr/>
            <a:lstStyle/>
            <a:p>
              <a:pPr>
                <a:defRPr/>
              </a:pPr>
              <a:endParaRPr lang="ja-JP" altLang="en-US" dirty="0">
                <a:solidFill>
                  <a:prstClr val="black"/>
                </a:solidFill>
              </a:endParaRPr>
            </a:p>
          </p:txBody>
        </p:sp>
        <p:sp>
          <p:nvSpPr>
            <p:cNvPr id="36" name="Freeform 292"/>
            <p:cNvSpPr>
              <a:spLocks noChangeAspect="1"/>
            </p:cNvSpPr>
            <p:nvPr userDrawn="1"/>
          </p:nvSpPr>
          <p:spPr bwMode="auto">
            <a:xfrm>
              <a:off x="3967822" y="4507897"/>
              <a:ext cx="518157" cy="692783"/>
            </a:xfrm>
            <a:custGeom>
              <a:avLst/>
              <a:gdLst/>
              <a:ahLst/>
              <a:cxnLst>
                <a:cxn ang="0">
                  <a:pos x="103" y="114"/>
                </a:cxn>
                <a:cxn ang="0">
                  <a:pos x="171" y="114"/>
                </a:cxn>
                <a:cxn ang="0">
                  <a:pos x="171" y="97"/>
                </a:cxn>
                <a:cxn ang="0">
                  <a:pos x="97" y="97"/>
                </a:cxn>
                <a:cxn ang="0">
                  <a:pos x="97" y="54"/>
                </a:cxn>
                <a:cxn ang="0">
                  <a:pos x="159" y="54"/>
                </a:cxn>
                <a:cxn ang="0">
                  <a:pos x="159" y="36"/>
                </a:cxn>
                <a:cxn ang="0">
                  <a:pos x="97" y="36"/>
                </a:cxn>
                <a:cxn ang="0">
                  <a:pos x="97" y="0"/>
                </a:cxn>
                <a:cxn ang="0">
                  <a:pos x="76" y="0"/>
                </a:cxn>
                <a:cxn ang="0">
                  <a:pos x="76" y="36"/>
                </a:cxn>
                <a:cxn ang="0">
                  <a:pos x="14" y="36"/>
                </a:cxn>
                <a:cxn ang="0">
                  <a:pos x="14" y="54"/>
                </a:cxn>
                <a:cxn ang="0">
                  <a:pos x="76" y="54"/>
                </a:cxn>
                <a:cxn ang="0">
                  <a:pos x="76" y="97"/>
                </a:cxn>
                <a:cxn ang="0">
                  <a:pos x="3" y="97"/>
                </a:cxn>
                <a:cxn ang="0">
                  <a:pos x="3" y="114"/>
                </a:cxn>
                <a:cxn ang="0">
                  <a:pos x="70" y="114"/>
                </a:cxn>
                <a:cxn ang="0">
                  <a:pos x="70" y="114"/>
                </a:cxn>
                <a:cxn ang="0">
                  <a:pos x="54" y="135"/>
                </a:cxn>
                <a:cxn ang="0">
                  <a:pos x="38" y="155"/>
                </a:cxn>
                <a:cxn ang="0">
                  <a:pos x="19" y="174"/>
                </a:cxn>
                <a:cxn ang="0">
                  <a:pos x="0" y="192"/>
                </a:cxn>
                <a:cxn ang="0">
                  <a:pos x="11" y="208"/>
                </a:cxn>
                <a:cxn ang="0">
                  <a:pos x="11" y="208"/>
                </a:cxn>
                <a:cxn ang="0">
                  <a:pos x="29" y="192"/>
                </a:cxn>
                <a:cxn ang="0">
                  <a:pos x="46" y="173"/>
                </a:cxn>
                <a:cxn ang="0">
                  <a:pos x="62" y="154"/>
                </a:cxn>
                <a:cxn ang="0">
                  <a:pos x="76" y="133"/>
                </a:cxn>
                <a:cxn ang="0">
                  <a:pos x="76" y="228"/>
                </a:cxn>
                <a:cxn ang="0">
                  <a:pos x="97" y="228"/>
                </a:cxn>
                <a:cxn ang="0">
                  <a:pos x="97" y="133"/>
                </a:cxn>
                <a:cxn ang="0">
                  <a:pos x="97" y="133"/>
                </a:cxn>
                <a:cxn ang="0">
                  <a:pos x="111" y="154"/>
                </a:cxn>
                <a:cxn ang="0">
                  <a:pos x="127" y="173"/>
                </a:cxn>
                <a:cxn ang="0">
                  <a:pos x="144" y="192"/>
                </a:cxn>
                <a:cxn ang="0">
                  <a:pos x="162" y="208"/>
                </a:cxn>
                <a:cxn ang="0">
                  <a:pos x="173" y="192"/>
                </a:cxn>
                <a:cxn ang="0">
                  <a:pos x="173" y="192"/>
                </a:cxn>
                <a:cxn ang="0">
                  <a:pos x="154" y="174"/>
                </a:cxn>
                <a:cxn ang="0">
                  <a:pos x="136" y="155"/>
                </a:cxn>
                <a:cxn ang="0">
                  <a:pos x="119" y="135"/>
                </a:cxn>
                <a:cxn ang="0">
                  <a:pos x="103" y="114"/>
                </a:cxn>
                <a:cxn ang="0">
                  <a:pos x="103" y="114"/>
                </a:cxn>
              </a:cxnLst>
              <a:rect l="0" t="0" r="r" b="b"/>
              <a:pathLst>
                <a:path w="173" h="228">
                  <a:moveTo>
                    <a:pt x="103" y="114"/>
                  </a:moveTo>
                  <a:lnTo>
                    <a:pt x="171" y="114"/>
                  </a:lnTo>
                  <a:lnTo>
                    <a:pt x="171" y="97"/>
                  </a:lnTo>
                  <a:lnTo>
                    <a:pt x="97" y="97"/>
                  </a:lnTo>
                  <a:lnTo>
                    <a:pt x="97" y="54"/>
                  </a:lnTo>
                  <a:lnTo>
                    <a:pt x="159" y="54"/>
                  </a:lnTo>
                  <a:lnTo>
                    <a:pt x="159" y="36"/>
                  </a:lnTo>
                  <a:lnTo>
                    <a:pt x="97" y="36"/>
                  </a:lnTo>
                  <a:lnTo>
                    <a:pt x="97" y="0"/>
                  </a:lnTo>
                  <a:lnTo>
                    <a:pt x="76" y="0"/>
                  </a:lnTo>
                  <a:lnTo>
                    <a:pt x="76" y="36"/>
                  </a:lnTo>
                  <a:lnTo>
                    <a:pt x="14" y="36"/>
                  </a:lnTo>
                  <a:lnTo>
                    <a:pt x="14" y="54"/>
                  </a:lnTo>
                  <a:lnTo>
                    <a:pt x="76" y="54"/>
                  </a:lnTo>
                  <a:lnTo>
                    <a:pt x="76" y="97"/>
                  </a:lnTo>
                  <a:lnTo>
                    <a:pt x="3" y="97"/>
                  </a:lnTo>
                  <a:lnTo>
                    <a:pt x="3" y="114"/>
                  </a:lnTo>
                  <a:lnTo>
                    <a:pt x="70" y="114"/>
                  </a:lnTo>
                  <a:lnTo>
                    <a:pt x="70" y="114"/>
                  </a:lnTo>
                  <a:lnTo>
                    <a:pt x="54" y="135"/>
                  </a:lnTo>
                  <a:lnTo>
                    <a:pt x="38" y="155"/>
                  </a:lnTo>
                  <a:lnTo>
                    <a:pt x="19" y="174"/>
                  </a:lnTo>
                  <a:lnTo>
                    <a:pt x="0" y="192"/>
                  </a:lnTo>
                  <a:lnTo>
                    <a:pt x="11" y="208"/>
                  </a:lnTo>
                  <a:lnTo>
                    <a:pt x="11" y="208"/>
                  </a:lnTo>
                  <a:lnTo>
                    <a:pt x="29" y="192"/>
                  </a:lnTo>
                  <a:lnTo>
                    <a:pt x="46" y="173"/>
                  </a:lnTo>
                  <a:lnTo>
                    <a:pt x="62" y="154"/>
                  </a:lnTo>
                  <a:lnTo>
                    <a:pt x="76" y="133"/>
                  </a:lnTo>
                  <a:lnTo>
                    <a:pt x="76" y="228"/>
                  </a:lnTo>
                  <a:lnTo>
                    <a:pt x="97" y="228"/>
                  </a:lnTo>
                  <a:lnTo>
                    <a:pt x="97" y="133"/>
                  </a:lnTo>
                  <a:lnTo>
                    <a:pt x="97" y="133"/>
                  </a:lnTo>
                  <a:lnTo>
                    <a:pt x="111" y="154"/>
                  </a:lnTo>
                  <a:lnTo>
                    <a:pt x="127" y="173"/>
                  </a:lnTo>
                  <a:lnTo>
                    <a:pt x="144" y="192"/>
                  </a:lnTo>
                  <a:lnTo>
                    <a:pt x="162" y="208"/>
                  </a:lnTo>
                  <a:lnTo>
                    <a:pt x="173" y="192"/>
                  </a:lnTo>
                  <a:lnTo>
                    <a:pt x="173" y="192"/>
                  </a:lnTo>
                  <a:lnTo>
                    <a:pt x="154" y="174"/>
                  </a:lnTo>
                  <a:lnTo>
                    <a:pt x="136" y="155"/>
                  </a:lnTo>
                  <a:lnTo>
                    <a:pt x="119" y="135"/>
                  </a:lnTo>
                  <a:lnTo>
                    <a:pt x="103" y="114"/>
                  </a:lnTo>
                  <a:lnTo>
                    <a:pt x="103" y="11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7" name="Freeform 293"/>
            <p:cNvSpPr>
              <a:spLocks noChangeAspect="1"/>
            </p:cNvSpPr>
            <p:nvPr userDrawn="1"/>
          </p:nvSpPr>
          <p:spPr bwMode="auto">
            <a:xfrm>
              <a:off x="4630581" y="4507897"/>
              <a:ext cx="536232" cy="692783"/>
            </a:xfrm>
            <a:custGeom>
              <a:avLst/>
              <a:gdLst/>
              <a:ahLst/>
              <a:cxnLst>
                <a:cxn ang="0">
                  <a:pos x="108" y="125"/>
                </a:cxn>
                <a:cxn ang="0">
                  <a:pos x="172" y="125"/>
                </a:cxn>
                <a:cxn ang="0">
                  <a:pos x="172" y="108"/>
                </a:cxn>
                <a:cxn ang="0">
                  <a:pos x="143" y="108"/>
                </a:cxn>
                <a:cxn ang="0">
                  <a:pos x="143" y="63"/>
                </a:cxn>
                <a:cxn ang="0">
                  <a:pos x="124" y="63"/>
                </a:cxn>
                <a:cxn ang="0">
                  <a:pos x="124" y="108"/>
                </a:cxn>
                <a:cxn ang="0">
                  <a:pos x="97" y="108"/>
                </a:cxn>
                <a:cxn ang="0">
                  <a:pos x="97" y="46"/>
                </a:cxn>
                <a:cxn ang="0">
                  <a:pos x="164" y="46"/>
                </a:cxn>
                <a:cxn ang="0">
                  <a:pos x="164" y="30"/>
                </a:cxn>
                <a:cxn ang="0">
                  <a:pos x="97" y="30"/>
                </a:cxn>
                <a:cxn ang="0">
                  <a:pos x="97" y="0"/>
                </a:cxn>
                <a:cxn ang="0">
                  <a:pos x="78" y="0"/>
                </a:cxn>
                <a:cxn ang="0">
                  <a:pos x="78" y="30"/>
                </a:cxn>
                <a:cxn ang="0">
                  <a:pos x="12" y="30"/>
                </a:cxn>
                <a:cxn ang="0">
                  <a:pos x="12" y="46"/>
                </a:cxn>
                <a:cxn ang="0">
                  <a:pos x="78" y="46"/>
                </a:cxn>
                <a:cxn ang="0">
                  <a:pos x="78" y="108"/>
                </a:cxn>
                <a:cxn ang="0">
                  <a:pos x="50" y="108"/>
                </a:cxn>
                <a:cxn ang="0">
                  <a:pos x="50" y="63"/>
                </a:cxn>
                <a:cxn ang="0">
                  <a:pos x="32" y="63"/>
                </a:cxn>
                <a:cxn ang="0">
                  <a:pos x="32" y="108"/>
                </a:cxn>
                <a:cxn ang="0">
                  <a:pos x="4" y="108"/>
                </a:cxn>
                <a:cxn ang="0">
                  <a:pos x="4" y="125"/>
                </a:cxn>
                <a:cxn ang="0">
                  <a:pos x="67" y="125"/>
                </a:cxn>
                <a:cxn ang="0">
                  <a:pos x="67" y="125"/>
                </a:cxn>
                <a:cxn ang="0">
                  <a:pos x="51" y="144"/>
                </a:cxn>
                <a:cxn ang="0">
                  <a:pos x="35" y="162"/>
                </a:cxn>
                <a:cxn ang="0">
                  <a:pos x="18" y="179"/>
                </a:cxn>
                <a:cxn ang="0">
                  <a:pos x="0" y="195"/>
                </a:cxn>
                <a:cxn ang="0">
                  <a:pos x="12" y="211"/>
                </a:cxn>
                <a:cxn ang="0">
                  <a:pos x="12" y="211"/>
                </a:cxn>
                <a:cxn ang="0">
                  <a:pos x="29" y="195"/>
                </a:cxn>
                <a:cxn ang="0">
                  <a:pos x="46" y="176"/>
                </a:cxn>
                <a:cxn ang="0">
                  <a:pos x="64" y="157"/>
                </a:cxn>
                <a:cxn ang="0">
                  <a:pos x="78" y="138"/>
                </a:cxn>
                <a:cxn ang="0">
                  <a:pos x="78" y="228"/>
                </a:cxn>
                <a:cxn ang="0">
                  <a:pos x="97" y="228"/>
                </a:cxn>
                <a:cxn ang="0">
                  <a:pos x="97" y="138"/>
                </a:cxn>
                <a:cxn ang="0">
                  <a:pos x="97" y="138"/>
                </a:cxn>
                <a:cxn ang="0">
                  <a:pos x="112" y="157"/>
                </a:cxn>
                <a:cxn ang="0">
                  <a:pos x="129" y="176"/>
                </a:cxn>
                <a:cxn ang="0">
                  <a:pos x="147" y="195"/>
                </a:cxn>
                <a:cxn ang="0">
                  <a:pos x="164" y="211"/>
                </a:cxn>
                <a:cxn ang="0">
                  <a:pos x="175" y="195"/>
                </a:cxn>
                <a:cxn ang="0">
                  <a:pos x="175" y="195"/>
                </a:cxn>
                <a:cxn ang="0">
                  <a:pos x="158" y="179"/>
                </a:cxn>
                <a:cxn ang="0">
                  <a:pos x="140" y="162"/>
                </a:cxn>
                <a:cxn ang="0">
                  <a:pos x="124" y="144"/>
                </a:cxn>
                <a:cxn ang="0">
                  <a:pos x="108" y="125"/>
                </a:cxn>
                <a:cxn ang="0">
                  <a:pos x="108" y="125"/>
                </a:cxn>
              </a:cxnLst>
              <a:rect l="0" t="0" r="r" b="b"/>
              <a:pathLst>
                <a:path w="175" h="228">
                  <a:moveTo>
                    <a:pt x="108" y="125"/>
                  </a:moveTo>
                  <a:lnTo>
                    <a:pt x="172" y="125"/>
                  </a:lnTo>
                  <a:lnTo>
                    <a:pt x="172" y="108"/>
                  </a:lnTo>
                  <a:lnTo>
                    <a:pt x="143" y="108"/>
                  </a:lnTo>
                  <a:lnTo>
                    <a:pt x="143" y="63"/>
                  </a:lnTo>
                  <a:lnTo>
                    <a:pt x="124" y="63"/>
                  </a:lnTo>
                  <a:lnTo>
                    <a:pt x="124" y="108"/>
                  </a:lnTo>
                  <a:lnTo>
                    <a:pt x="97" y="108"/>
                  </a:lnTo>
                  <a:lnTo>
                    <a:pt x="97" y="46"/>
                  </a:lnTo>
                  <a:lnTo>
                    <a:pt x="164" y="46"/>
                  </a:lnTo>
                  <a:lnTo>
                    <a:pt x="164" y="30"/>
                  </a:lnTo>
                  <a:lnTo>
                    <a:pt x="97" y="30"/>
                  </a:lnTo>
                  <a:lnTo>
                    <a:pt x="97" y="0"/>
                  </a:lnTo>
                  <a:lnTo>
                    <a:pt x="78" y="0"/>
                  </a:lnTo>
                  <a:lnTo>
                    <a:pt x="78" y="30"/>
                  </a:lnTo>
                  <a:lnTo>
                    <a:pt x="12" y="30"/>
                  </a:lnTo>
                  <a:lnTo>
                    <a:pt x="12" y="46"/>
                  </a:lnTo>
                  <a:lnTo>
                    <a:pt x="78" y="46"/>
                  </a:lnTo>
                  <a:lnTo>
                    <a:pt x="78" y="108"/>
                  </a:lnTo>
                  <a:lnTo>
                    <a:pt x="50" y="108"/>
                  </a:lnTo>
                  <a:lnTo>
                    <a:pt x="50" y="63"/>
                  </a:lnTo>
                  <a:lnTo>
                    <a:pt x="32" y="63"/>
                  </a:lnTo>
                  <a:lnTo>
                    <a:pt x="32" y="108"/>
                  </a:lnTo>
                  <a:lnTo>
                    <a:pt x="4" y="108"/>
                  </a:lnTo>
                  <a:lnTo>
                    <a:pt x="4" y="125"/>
                  </a:lnTo>
                  <a:lnTo>
                    <a:pt x="67" y="125"/>
                  </a:lnTo>
                  <a:lnTo>
                    <a:pt x="67" y="125"/>
                  </a:lnTo>
                  <a:lnTo>
                    <a:pt x="51" y="144"/>
                  </a:lnTo>
                  <a:lnTo>
                    <a:pt x="35" y="162"/>
                  </a:lnTo>
                  <a:lnTo>
                    <a:pt x="18" y="179"/>
                  </a:lnTo>
                  <a:lnTo>
                    <a:pt x="0" y="195"/>
                  </a:lnTo>
                  <a:lnTo>
                    <a:pt x="12" y="211"/>
                  </a:lnTo>
                  <a:lnTo>
                    <a:pt x="12" y="211"/>
                  </a:lnTo>
                  <a:lnTo>
                    <a:pt x="29" y="195"/>
                  </a:lnTo>
                  <a:lnTo>
                    <a:pt x="46" y="176"/>
                  </a:lnTo>
                  <a:lnTo>
                    <a:pt x="64" y="157"/>
                  </a:lnTo>
                  <a:lnTo>
                    <a:pt x="78" y="138"/>
                  </a:lnTo>
                  <a:lnTo>
                    <a:pt x="78" y="228"/>
                  </a:lnTo>
                  <a:lnTo>
                    <a:pt x="97" y="228"/>
                  </a:lnTo>
                  <a:lnTo>
                    <a:pt x="97" y="138"/>
                  </a:lnTo>
                  <a:lnTo>
                    <a:pt x="97" y="138"/>
                  </a:lnTo>
                  <a:lnTo>
                    <a:pt x="112" y="157"/>
                  </a:lnTo>
                  <a:lnTo>
                    <a:pt x="129" y="176"/>
                  </a:lnTo>
                  <a:lnTo>
                    <a:pt x="147" y="195"/>
                  </a:lnTo>
                  <a:lnTo>
                    <a:pt x="164" y="211"/>
                  </a:lnTo>
                  <a:lnTo>
                    <a:pt x="175" y="195"/>
                  </a:lnTo>
                  <a:lnTo>
                    <a:pt x="175" y="195"/>
                  </a:lnTo>
                  <a:lnTo>
                    <a:pt x="158" y="179"/>
                  </a:lnTo>
                  <a:lnTo>
                    <a:pt x="140" y="162"/>
                  </a:lnTo>
                  <a:lnTo>
                    <a:pt x="124" y="144"/>
                  </a:lnTo>
                  <a:lnTo>
                    <a:pt x="108" y="125"/>
                  </a:lnTo>
                  <a:lnTo>
                    <a:pt x="108" y="125"/>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38" name="Rectangle 294"/>
            <p:cNvSpPr>
              <a:spLocks noChangeAspect="1" noChangeArrowheads="1"/>
            </p:cNvSpPr>
            <p:nvPr userDrawn="1"/>
          </p:nvSpPr>
          <p:spPr bwMode="auto">
            <a:xfrm>
              <a:off x="5636769" y="4580187"/>
              <a:ext cx="66276" cy="409646"/>
            </a:xfrm>
            <a:prstGeom prst="rect">
              <a:avLst/>
            </a:prstGeom>
            <a:solidFill>
              <a:srgbClr val="FFFFFF"/>
            </a:solidFill>
            <a:ln w="9525">
              <a:noFill/>
              <a:miter lim="800000"/>
              <a:headEnd/>
              <a:tailEnd/>
            </a:ln>
          </p:spPr>
          <p:txBody>
            <a:bodyPr/>
            <a:lstStyle/>
            <a:p>
              <a:pPr>
                <a:defRPr/>
              </a:pPr>
              <a:endParaRPr lang="ja-JP" altLang="en-US" dirty="0">
                <a:solidFill>
                  <a:prstClr val="black"/>
                </a:solidFill>
              </a:endParaRPr>
            </a:p>
          </p:txBody>
        </p:sp>
        <p:sp>
          <p:nvSpPr>
            <p:cNvPr id="39" name="Freeform 295"/>
            <p:cNvSpPr>
              <a:spLocks noChangeAspect="1"/>
            </p:cNvSpPr>
            <p:nvPr userDrawn="1"/>
          </p:nvSpPr>
          <p:spPr bwMode="auto">
            <a:xfrm>
              <a:off x="5293340" y="4531993"/>
              <a:ext cx="313304" cy="198799"/>
            </a:xfrm>
            <a:custGeom>
              <a:avLst/>
              <a:gdLst/>
              <a:ahLst/>
              <a:cxnLst>
                <a:cxn ang="0">
                  <a:pos x="70" y="8"/>
                </a:cxn>
                <a:cxn ang="0">
                  <a:pos x="70" y="8"/>
                </a:cxn>
                <a:cxn ang="0">
                  <a:pos x="65" y="2"/>
                </a:cxn>
                <a:cxn ang="0">
                  <a:pos x="62" y="0"/>
                </a:cxn>
                <a:cxn ang="0">
                  <a:pos x="57" y="0"/>
                </a:cxn>
                <a:cxn ang="0">
                  <a:pos x="57" y="0"/>
                </a:cxn>
                <a:cxn ang="0">
                  <a:pos x="54" y="0"/>
                </a:cxn>
                <a:cxn ang="0">
                  <a:pos x="49" y="3"/>
                </a:cxn>
                <a:cxn ang="0">
                  <a:pos x="44" y="8"/>
                </a:cxn>
                <a:cxn ang="0">
                  <a:pos x="44" y="8"/>
                </a:cxn>
                <a:cxn ang="0">
                  <a:pos x="24" y="30"/>
                </a:cxn>
                <a:cxn ang="0">
                  <a:pos x="0" y="51"/>
                </a:cxn>
                <a:cxn ang="0">
                  <a:pos x="9" y="67"/>
                </a:cxn>
                <a:cxn ang="0">
                  <a:pos x="9" y="67"/>
                </a:cxn>
                <a:cxn ang="0">
                  <a:pos x="35" y="43"/>
                </a:cxn>
                <a:cxn ang="0">
                  <a:pos x="57" y="17"/>
                </a:cxn>
                <a:cxn ang="0">
                  <a:pos x="57" y="17"/>
                </a:cxn>
                <a:cxn ang="0">
                  <a:pos x="74" y="35"/>
                </a:cxn>
                <a:cxn ang="0">
                  <a:pos x="97" y="56"/>
                </a:cxn>
                <a:cxn ang="0">
                  <a:pos x="106" y="41"/>
                </a:cxn>
                <a:cxn ang="0">
                  <a:pos x="106" y="41"/>
                </a:cxn>
                <a:cxn ang="0">
                  <a:pos x="89" y="25"/>
                </a:cxn>
                <a:cxn ang="0">
                  <a:pos x="70" y="8"/>
                </a:cxn>
                <a:cxn ang="0">
                  <a:pos x="70" y="8"/>
                </a:cxn>
              </a:cxnLst>
              <a:rect l="0" t="0" r="r" b="b"/>
              <a:pathLst>
                <a:path w="106" h="67">
                  <a:moveTo>
                    <a:pt x="70" y="8"/>
                  </a:moveTo>
                  <a:lnTo>
                    <a:pt x="70" y="8"/>
                  </a:lnTo>
                  <a:lnTo>
                    <a:pt x="65" y="2"/>
                  </a:lnTo>
                  <a:lnTo>
                    <a:pt x="62" y="0"/>
                  </a:lnTo>
                  <a:lnTo>
                    <a:pt x="57" y="0"/>
                  </a:lnTo>
                  <a:lnTo>
                    <a:pt x="57" y="0"/>
                  </a:lnTo>
                  <a:lnTo>
                    <a:pt x="54" y="0"/>
                  </a:lnTo>
                  <a:lnTo>
                    <a:pt x="49" y="3"/>
                  </a:lnTo>
                  <a:lnTo>
                    <a:pt x="44" y="8"/>
                  </a:lnTo>
                  <a:lnTo>
                    <a:pt x="44" y="8"/>
                  </a:lnTo>
                  <a:lnTo>
                    <a:pt x="24" y="30"/>
                  </a:lnTo>
                  <a:lnTo>
                    <a:pt x="0" y="51"/>
                  </a:lnTo>
                  <a:lnTo>
                    <a:pt x="9" y="67"/>
                  </a:lnTo>
                  <a:lnTo>
                    <a:pt x="9" y="67"/>
                  </a:lnTo>
                  <a:lnTo>
                    <a:pt x="35" y="43"/>
                  </a:lnTo>
                  <a:lnTo>
                    <a:pt x="57" y="17"/>
                  </a:lnTo>
                  <a:lnTo>
                    <a:pt x="57" y="17"/>
                  </a:lnTo>
                  <a:lnTo>
                    <a:pt x="74" y="35"/>
                  </a:lnTo>
                  <a:lnTo>
                    <a:pt x="97" y="56"/>
                  </a:lnTo>
                  <a:lnTo>
                    <a:pt x="106" y="41"/>
                  </a:lnTo>
                  <a:lnTo>
                    <a:pt x="106" y="41"/>
                  </a:lnTo>
                  <a:lnTo>
                    <a:pt x="89" y="25"/>
                  </a:lnTo>
                  <a:lnTo>
                    <a:pt x="70" y="8"/>
                  </a:lnTo>
                  <a:lnTo>
                    <a:pt x="70" y="8"/>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0" name="Freeform 296"/>
            <p:cNvSpPr>
              <a:spLocks noChangeAspect="1"/>
            </p:cNvSpPr>
            <p:nvPr userDrawn="1"/>
          </p:nvSpPr>
          <p:spPr bwMode="auto">
            <a:xfrm>
              <a:off x="5684970" y="4538018"/>
              <a:ext cx="132552" cy="632541"/>
            </a:xfrm>
            <a:custGeom>
              <a:avLst/>
              <a:gdLst/>
              <a:ahLst/>
              <a:cxnLst>
                <a:cxn ang="0">
                  <a:pos x="23" y="0"/>
                </a:cxn>
                <a:cxn ang="0">
                  <a:pos x="23" y="189"/>
                </a:cxn>
                <a:cxn ang="0">
                  <a:pos x="23" y="189"/>
                </a:cxn>
                <a:cxn ang="0">
                  <a:pos x="21" y="194"/>
                </a:cxn>
                <a:cxn ang="0">
                  <a:pos x="19" y="196"/>
                </a:cxn>
                <a:cxn ang="0">
                  <a:pos x="16" y="196"/>
                </a:cxn>
                <a:cxn ang="0">
                  <a:pos x="0" y="196"/>
                </a:cxn>
                <a:cxn ang="0">
                  <a:pos x="0" y="213"/>
                </a:cxn>
                <a:cxn ang="0">
                  <a:pos x="23" y="213"/>
                </a:cxn>
                <a:cxn ang="0">
                  <a:pos x="23" y="213"/>
                </a:cxn>
                <a:cxn ang="0">
                  <a:pos x="30" y="213"/>
                </a:cxn>
                <a:cxn ang="0">
                  <a:pos x="37" y="208"/>
                </a:cxn>
                <a:cxn ang="0">
                  <a:pos x="40" y="202"/>
                </a:cxn>
                <a:cxn ang="0">
                  <a:pos x="42" y="194"/>
                </a:cxn>
                <a:cxn ang="0">
                  <a:pos x="42" y="0"/>
                </a:cxn>
                <a:cxn ang="0">
                  <a:pos x="23" y="0"/>
                </a:cxn>
              </a:cxnLst>
              <a:rect l="0" t="0" r="r" b="b"/>
              <a:pathLst>
                <a:path w="42" h="213">
                  <a:moveTo>
                    <a:pt x="23" y="0"/>
                  </a:moveTo>
                  <a:lnTo>
                    <a:pt x="23" y="189"/>
                  </a:lnTo>
                  <a:lnTo>
                    <a:pt x="23" y="189"/>
                  </a:lnTo>
                  <a:lnTo>
                    <a:pt x="21" y="194"/>
                  </a:lnTo>
                  <a:lnTo>
                    <a:pt x="19" y="196"/>
                  </a:lnTo>
                  <a:lnTo>
                    <a:pt x="16" y="196"/>
                  </a:lnTo>
                  <a:lnTo>
                    <a:pt x="0" y="196"/>
                  </a:lnTo>
                  <a:lnTo>
                    <a:pt x="0" y="213"/>
                  </a:lnTo>
                  <a:lnTo>
                    <a:pt x="23" y="213"/>
                  </a:lnTo>
                  <a:lnTo>
                    <a:pt x="23" y="213"/>
                  </a:lnTo>
                  <a:lnTo>
                    <a:pt x="30" y="213"/>
                  </a:lnTo>
                  <a:lnTo>
                    <a:pt x="37" y="208"/>
                  </a:lnTo>
                  <a:lnTo>
                    <a:pt x="40" y="202"/>
                  </a:lnTo>
                  <a:lnTo>
                    <a:pt x="42" y="194"/>
                  </a:lnTo>
                  <a:lnTo>
                    <a:pt x="42" y="0"/>
                  </a:lnTo>
                  <a:lnTo>
                    <a:pt x="23" y="0"/>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1" name="Freeform 297"/>
            <p:cNvSpPr>
              <a:spLocks noChangeAspect="1" noEditPoints="1"/>
            </p:cNvSpPr>
            <p:nvPr userDrawn="1"/>
          </p:nvSpPr>
          <p:spPr bwMode="auto">
            <a:xfrm>
              <a:off x="5293340" y="4646453"/>
              <a:ext cx="313304" cy="518081"/>
            </a:xfrm>
            <a:custGeom>
              <a:avLst/>
              <a:gdLst/>
              <a:ahLst/>
              <a:cxnLst>
                <a:cxn ang="0">
                  <a:pos x="40" y="114"/>
                </a:cxn>
                <a:cxn ang="0">
                  <a:pos x="35" y="116"/>
                </a:cxn>
                <a:cxn ang="0">
                  <a:pos x="30" y="117"/>
                </a:cxn>
                <a:cxn ang="0">
                  <a:pos x="84" y="100"/>
                </a:cxn>
                <a:cxn ang="0">
                  <a:pos x="89" y="100"/>
                </a:cxn>
                <a:cxn ang="0">
                  <a:pos x="96" y="92"/>
                </a:cxn>
                <a:cxn ang="0">
                  <a:pos x="97" y="38"/>
                </a:cxn>
                <a:cxn ang="0">
                  <a:pos x="96" y="31"/>
                </a:cxn>
                <a:cxn ang="0">
                  <a:pos x="89" y="25"/>
                </a:cxn>
                <a:cxn ang="0">
                  <a:pos x="65" y="24"/>
                </a:cxn>
                <a:cxn ang="0">
                  <a:pos x="48" y="0"/>
                </a:cxn>
                <a:cxn ang="0">
                  <a:pos x="27" y="24"/>
                </a:cxn>
                <a:cxn ang="0">
                  <a:pos x="23" y="25"/>
                </a:cxn>
                <a:cxn ang="0">
                  <a:pos x="16" y="31"/>
                </a:cxn>
                <a:cxn ang="0">
                  <a:pos x="15" y="79"/>
                </a:cxn>
                <a:cxn ang="0">
                  <a:pos x="15" y="105"/>
                </a:cxn>
                <a:cxn ang="0">
                  <a:pos x="7" y="143"/>
                </a:cxn>
                <a:cxn ang="0">
                  <a:pos x="15" y="170"/>
                </a:cxn>
                <a:cxn ang="0">
                  <a:pos x="21" y="154"/>
                </a:cxn>
                <a:cxn ang="0">
                  <a:pos x="27" y="160"/>
                </a:cxn>
                <a:cxn ang="0">
                  <a:pos x="27" y="166"/>
                </a:cxn>
                <a:cxn ang="0">
                  <a:pos x="34" y="173"/>
                </a:cxn>
                <a:cxn ang="0">
                  <a:pos x="88" y="173"/>
                </a:cxn>
                <a:cxn ang="0">
                  <a:pos x="94" y="173"/>
                </a:cxn>
                <a:cxn ang="0">
                  <a:pos x="100" y="166"/>
                </a:cxn>
                <a:cxn ang="0">
                  <a:pos x="102" y="128"/>
                </a:cxn>
                <a:cxn ang="0">
                  <a:pos x="100" y="122"/>
                </a:cxn>
                <a:cxn ang="0">
                  <a:pos x="94" y="116"/>
                </a:cxn>
                <a:cxn ang="0">
                  <a:pos x="88" y="114"/>
                </a:cxn>
                <a:cxn ang="0">
                  <a:pos x="32" y="85"/>
                </a:cxn>
                <a:cxn ang="0">
                  <a:pos x="78" y="68"/>
                </a:cxn>
                <a:cxn ang="0">
                  <a:pos x="78" y="81"/>
                </a:cxn>
                <a:cxn ang="0">
                  <a:pos x="75" y="85"/>
                </a:cxn>
                <a:cxn ang="0">
                  <a:pos x="37" y="38"/>
                </a:cxn>
                <a:cxn ang="0">
                  <a:pos x="75" y="38"/>
                </a:cxn>
                <a:cxn ang="0">
                  <a:pos x="78" y="43"/>
                </a:cxn>
                <a:cxn ang="0">
                  <a:pos x="32" y="54"/>
                </a:cxn>
                <a:cxn ang="0">
                  <a:pos x="32" y="43"/>
                </a:cxn>
                <a:cxn ang="0">
                  <a:pos x="37" y="38"/>
                </a:cxn>
                <a:cxn ang="0">
                  <a:pos x="83" y="154"/>
                </a:cxn>
                <a:cxn ang="0">
                  <a:pos x="83" y="157"/>
                </a:cxn>
                <a:cxn ang="0">
                  <a:pos x="48" y="157"/>
                </a:cxn>
                <a:cxn ang="0">
                  <a:pos x="45" y="157"/>
                </a:cxn>
                <a:cxn ang="0">
                  <a:pos x="45" y="133"/>
                </a:cxn>
                <a:cxn ang="0">
                  <a:pos x="45" y="130"/>
                </a:cxn>
                <a:cxn ang="0">
                  <a:pos x="80" y="128"/>
                </a:cxn>
                <a:cxn ang="0">
                  <a:pos x="83" y="130"/>
                </a:cxn>
                <a:cxn ang="0">
                  <a:pos x="83" y="154"/>
                </a:cxn>
              </a:cxnLst>
              <a:rect l="0" t="0" r="r" b="b"/>
              <a:pathLst>
                <a:path w="102" h="173">
                  <a:moveTo>
                    <a:pt x="88" y="114"/>
                  </a:moveTo>
                  <a:lnTo>
                    <a:pt x="40" y="114"/>
                  </a:lnTo>
                  <a:lnTo>
                    <a:pt x="40" y="114"/>
                  </a:lnTo>
                  <a:lnTo>
                    <a:pt x="35" y="116"/>
                  </a:lnTo>
                  <a:lnTo>
                    <a:pt x="30" y="117"/>
                  </a:lnTo>
                  <a:lnTo>
                    <a:pt x="30" y="117"/>
                  </a:lnTo>
                  <a:lnTo>
                    <a:pt x="32" y="100"/>
                  </a:lnTo>
                  <a:lnTo>
                    <a:pt x="84" y="100"/>
                  </a:lnTo>
                  <a:lnTo>
                    <a:pt x="84" y="100"/>
                  </a:lnTo>
                  <a:lnTo>
                    <a:pt x="89" y="100"/>
                  </a:lnTo>
                  <a:lnTo>
                    <a:pt x="94" y="97"/>
                  </a:lnTo>
                  <a:lnTo>
                    <a:pt x="96" y="92"/>
                  </a:lnTo>
                  <a:lnTo>
                    <a:pt x="97" y="87"/>
                  </a:lnTo>
                  <a:lnTo>
                    <a:pt x="97" y="38"/>
                  </a:lnTo>
                  <a:lnTo>
                    <a:pt x="97" y="38"/>
                  </a:lnTo>
                  <a:lnTo>
                    <a:pt x="96" y="31"/>
                  </a:lnTo>
                  <a:lnTo>
                    <a:pt x="94" y="27"/>
                  </a:lnTo>
                  <a:lnTo>
                    <a:pt x="89" y="25"/>
                  </a:lnTo>
                  <a:lnTo>
                    <a:pt x="84" y="24"/>
                  </a:lnTo>
                  <a:lnTo>
                    <a:pt x="65" y="24"/>
                  </a:lnTo>
                  <a:lnTo>
                    <a:pt x="65" y="0"/>
                  </a:lnTo>
                  <a:lnTo>
                    <a:pt x="48" y="0"/>
                  </a:lnTo>
                  <a:lnTo>
                    <a:pt x="48" y="24"/>
                  </a:lnTo>
                  <a:lnTo>
                    <a:pt x="27" y="24"/>
                  </a:lnTo>
                  <a:lnTo>
                    <a:pt x="27" y="24"/>
                  </a:lnTo>
                  <a:lnTo>
                    <a:pt x="23" y="25"/>
                  </a:lnTo>
                  <a:lnTo>
                    <a:pt x="18" y="27"/>
                  </a:lnTo>
                  <a:lnTo>
                    <a:pt x="16" y="31"/>
                  </a:lnTo>
                  <a:lnTo>
                    <a:pt x="15" y="38"/>
                  </a:lnTo>
                  <a:lnTo>
                    <a:pt x="15" y="79"/>
                  </a:lnTo>
                  <a:lnTo>
                    <a:pt x="15" y="79"/>
                  </a:lnTo>
                  <a:lnTo>
                    <a:pt x="15" y="105"/>
                  </a:lnTo>
                  <a:lnTo>
                    <a:pt x="11" y="125"/>
                  </a:lnTo>
                  <a:lnTo>
                    <a:pt x="7" y="143"/>
                  </a:lnTo>
                  <a:lnTo>
                    <a:pt x="0" y="160"/>
                  </a:lnTo>
                  <a:lnTo>
                    <a:pt x="15" y="170"/>
                  </a:lnTo>
                  <a:lnTo>
                    <a:pt x="15" y="170"/>
                  </a:lnTo>
                  <a:lnTo>
                    <a:pt x="21" y="154"/>
                  </a:lnTo>
                  <a:lnTo>
                    <a:pt x="27" y="138"/>
                  </a:lnTo>
                  <a:lnTo>
                    <a:pt x="27" y="160"/>
                  </a:lnTo>
                  <a:lnTo>
                    <a:pt x="27" y="160"/>
                  </a:lnTo>
                  <a:lnTo>
                    <a:pt x="27" y="166"/>
                  </a:lnTo>
                  <a:lnTo>
                    <a:pt x="30" y="170"/>
                  </a:lnTo>
                  <a:lnTo>
                    <a:pt x="34" y="173"/>
                  </a:lnTo>
                  <a:lnTo>
                    <a:pt x="40" y="173"/>
                  </a:lnTo>
                  <a:lnTo>
                    <a:pt x="88" y="173"/>
                  </a:lnTo>
                  <a:lnTo>
                    <a:pt x="88" y="173"/>
                  </a:lnTo>
                  <a:lnTo>
                    <a:pt x="94" y="173"/>
                  </a:lnTo>
                  <a:lnTo>
                    <a:pt x="97" y="170"/>
                  </a:lnTo>
                  <a:lnTo>
                    <a:pt x="100" y="166"/>
                  </a:lnTo>
                  <a:lnTo>
                    <a:pt x="102" y="160"/>
                  </a:lnTo>
                  <a:lnTo>
                    <a:pt x="102" y="128"/>
                  </a:lnTo>
                  <a:lnTo>
                    <a:pt x="102" y="128"/>
                  </a:lnTo>
                  <a:lnTo>
                    <a:pt x="100" y="122"/>
                  </a:lnTo>
                  <a:lnTo>
                    <a:pt x="97" y="117"/>
                  </a:lnTo>
                  <a:lnTo>
                    <a:pt x="94" y="116"/>
                  </a:lnTo>
                  <a:lnTo>
                    <a:pt x="88" y="114"/>
                  </a:lnTo>
                  <a:lnTo>
                    <a:pt x="88" y="114"/>
                  </a:lnTo>
                  <a:close/>
                  <a:moveTo>
                    <a:pt x="75" y="85"/>
                  </a:moveTo>
                  <a:lnTo>
                    <a:pt x="32" y="85"/>
                  </a:lnTo>
                  <a:lnTo>
                    <a:pt x="32" y="68"/>
                  </a:lnTo>
                  <a:lnTo>
                    <a:pt x="78" y="68"/>
                  </a:lnTo>
                  <a:lnTo>
                    <a:pt x="78" y="81"/>
                  </a:lnTo>
                  <a:lnTo>
                    <a:pt x="78" y="81"/>
                  </a:lnTo>
                  <a:lnTo>
                    <a:pt x="78" y="84"/>
                  </a:lnTo>
                  <a:lnTo>
                    <a:pt x="75" y="85"/>
                  </a:lnTo>
                  <a:lnTo>
                    <a:pt x="75" y="85"/>
                  </a:lnTo>
                  <a:close/>
                  <a:moveTo>
                    <a:pt x="37" y="38"/>
                  </a:moveTo>
                  <a:lnTo>
                    <a:pt x="75" y="38"/>
                  </a:lnTo>
                  <a:lnTo>
                    <a:pt x="75" y="38"/>
                  </a:lnTo>
                  <a:lnTo>
                    <a:pt x="78" y="39"/>
                  </a:lnTo>
                  <a:lnTo>
                    <a:pt x="78" y="43"/>
                  </a:lnTo>
                  <a:lnTo>
                    <a:pt x="78" y="54"/>
                  </a:lnTo>
                  <a:lnTo>
                    <a:pt x="32" y="54"/>
                  </a:lnTo>
                  <a:lnTo>
                    <a:pt x="32" y="43"/>
                  </a:lnTo>
                  <a:lnTo>
                    <a:pt x="32" y="43"/>
                  </a:lnTo>
                  <a:lnTo>
                    <a:pt x="34" y="39"/>
                  </a:lnTo>
                  <a:lnTo>
                    <a:pt x="37" y="38"/>
                  </a:lnTo>
                  <a:lnTo>
                    <a:pt x="37" y="38"/>
                  </a:lnTo>
                  <a:close/>
                  <a:moveTo>
                    <a:pt x="83" y="154"/>
                  </a:moveTo>
                  <a:lnTo>
                    <a:pt x="83" y="154"/>
                  </a:lnTo>
                  <a:lnTo>
                    <a:pt x="83" y="157"/>
                  </a:lnTo>
                  <a:lnTo>
                    <a:pt x="80" y="157"/>
                  </a:lnTo>
                  <a:lnTo>
                    <a:pt x="48" y="157"/>
                  </a:lnTo>
                  <a:lnTo>
                    <a:pt x="48" y="157"/>
                  </a:lnTo>
                  <a:lnTo>
                    <a:pt x="45" y="157"/>
                  </a:lnTo>
                  <a:lnTo>
                    <a:pt x="45" y="154"/>
                  </a:lnTo>
                  <a:lnTo>
                    <a:pt x="45" y="133"/>
                  </a:lnTo>
                  <a:lnTo>
                    <a:pt x="45" y="133"/>
                  </a:lnTo>
                  <a:lnTo>
                    <a:pt x="45" y="130"/>
                  </a:lnTo>
                  <a:lnTo>
                    <a:pt x="48" y="128"/>
                  </a:lnTo>
                  <a:lnTo>
                    <a:pt x="80" y="128"/>
                  </a:lnTo>
                  <a:lnTo>
                    <a:pt x="80" y="128"/>
                  </a:lnTo>
                  <a:lnTo>
                    <a:pt x="83" y="130"/>
                  </a:lnTo>
                  <a:lnTo>
                    <a:pt x="83" y="133"/>
                  </a:lnTo>
                  <a:lnTo>
                    <a:pt x="83" y="154"/>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2" name="Freeform 298"/>
            <p:cNvSpPr>
              <a:spLocks noChangeAspect="1" noEditPoints="1"/>
            </p:cNvSpPr>
            <p:nvPr userDrawn="1"/>
          </p:nvSpPr>
          <p:spPr bwMode="auto">
            <a:xfrm>
              <a:off x="5956098" y="4538018"/>
              <a:ext cx="530207" cy="644589"/>
            </a:xfrm>
            <a:custGeom>
              <a:avLst/>
              <a:gdLst/>
              <a:ahLst/>
              <a:cxnLst>
                <a:cxn ang="0">
                  <a:pos x="155" y="184"/>
                </a:cxn>
                <a:cxn ang="0">
                  <a:pos x="152" y="192"/>
                </a:cxn>
                <a:cxn ang="0">
                  <a:pos x="146" y="196"/>
                </a:cxn>
                <a:cxn ang="0">
                  <a:pos x="136" y="196"/>
                </a:cxn>
                <a:cxn ang="0">
                  <a:pos x="127" y="196"/>
                </a:cxn>
                <a:cxn ang="0">
                  <a:pos x="122" y="196"/>
                </a:cxn>
                <a:cxn ang="0">
                  <a:pos x="119" y="189"/>
                </a:cxn>
                <a:cxn ang="0">
                  <a:pos x="117" y="142"/>
                </a:cxn>
                <a:cxn ang="0">
                  <a:pos x="166" y="126"/>
                </a:cxn>
                <a:cxn ang="0">
                  <a:pos x="117" y="86"/>
                </a:cxn>
                <a:cxn ang="0">
                  <a:pos x="139" y="75"/>
                </a:cxn>
                <a:cxn ang="0">
                  <a:pos x="166" y="95"/>
                </a:cxn>
                <a:cxn ang="0">
                  <a:pos x="176" y="78"/>
                </a:cxn>
                <a:cxn ang="0">
                  <a:pos x="144" y="56"/>
                </a:cxn>
                <a:cxn ang="0">
                  <a:pos x="165" y="34"/>
                </a:cxn>
                <a:cxn ang="0">
                  <a:pos x="152" y="22"/>
                </a:cxn>
                <a:cxn ang="0">
                  <a:pos x="132" y="45"/>
                </a:cxn>
                <a:cxn ang="0">
                  <a:pos x="119" y="34"/>
                </a:cxn>
                <a:cxn ang="0">
                  <a:pos x="127" y="0"/>
                </a:cxn>
                <a:cxn ang="0">
                  <a:pos x="108" y="22"/>
                </a:cxn>
                <a:cxn ang="0">
                  <a:pos x="98" y="11"/>
                </a:cxn>
                <a:cxn ang="0">
                  <a:pos x="95" y="7"/>
                </a:cxn>
                <a:cxn ang="0">
                  <a:pos x="85" y="3"/>
                </a:cxn>
                <a:cxn ang="0">
                  <a:pos x="32" y="2"/>
                </a:cxn>
                <a:cxn ang="0">
                  <a:pos x="70" y="18"/>
                </a:cxn>
                <a:cxn ang="0">
                  <a:pos x="57" y="32"/>
                </a:cxn>
                <a:cxn ang="0">
                  <a:pos x="43" y="46"/>
                </a:cxn>
                <a:cxn ang="0">
                  <a:pos x="11" y="34"/>
                </a:cxn>
                <a:cxn ang="0">
                  <a:pos x="30" y="57"/>
                </a:cxn>
                <a:cxn ang="0">
                  <a:pos x="14" y="68"/>
                </a:cxn>
                <a:cxn ang="0">
                  <a:pos x="8" y="95"/>
                </a:cxn>
                <a:cxn ang="0">
                  <a:pos x="35" y="75"/>
                </a:cxn>
                <a:cxn ang="0">
                  <a:pos x="54" y="86"/>
                </a:cxn>
                <a:cxn ang="0">
                  <a:pos x="54" y="95"/>
                </a:cxn>
                <a:cxn ang="0">
                  <a:pos x="8" y="126"/>
                </a:cxn>
                <a:cxn ang="0">
                  <a:pos x="49" y="142"/>
                </a:cxn>
                <a:cxn ang="0">
                  <a:pos x="43" y="159"/>
                </a:cxn>
                <a:cxn ang="0">
                  <a:pos x="35" y="175"/>
                </a:cxn>
                <a:cxn ang="0">
                  <a:pos x="6" y="199"/>
                </a:cxn>
                <a:cxn ang="0">
                  <a:pos x="16" y="215"/>
                </a:cxn>
                <a:cxn ang="0">
                  <a:pos x="35" y="200"/>
                </a:cxn>
                <a:cxn ang="0">
                  <a:pos x="51" y="184"/>
                </a:cxn>
                <a:cxn ang="0">
                  <a:pos x="62" y="164"/>
                </a:cxn>
                <a:cxn ang="0">
                  <a:pos x="68" y="142"/>
                </a:cxn>
                <a:cxn ang="0">
                  <a:pos x="100" y="191"/>
                </a:cxn>
                <a:cxn ang="0">
                  <a:pos x="100" y="200"/>
                </a:cxn>
                <a:cxn ang="0">
                  <a:pos x="108" y="210"/>
                </a:cxn>
                <a:cxn ang="0">
                  <a:pos x="122" y="213"/>
                </a:cxn>
                <a:cxn ang="0">
                  <a:pos x="136" y="213"/>
                </a:cxn>
                <a:cxn ang="0">
                  <a:pos x="149" y="213"/>
                </a:cxn>
                <a:cxn ang="0">
                  <a:pos x="160" y="211"/>
                </a:cxn>
                <a:cxn ang="0">
                  <a:pos x="166" y="207"/>
                </a:cxn>
                <a:cxn ang="0">
                  <a:pos x="171" y="191"/>
                </a:cxn>
                <a:cxn ang="0">
                  <a:pos x="155" y="165"/>
                </a:cxn>
                <a:cxn ang="0">
                  <a:pos x="87" y="24"/>
                </a:cxn>
                <a:cxn ang="0">
                  <a:pos x="97" y="35"/>
                </a:cxn>
                <a:cxn ang="0">
                  <a:pos x="133" y="70"/>
                </a:cxn>
                <a:cxn ang="0">
                  <a:pos x="41" y="70"/>
                </a:cxn>
                <a:cxn ang="0">
                  <a:pos x="87" y="24"/>
                </a:cxn>
                <a:cxn ang="0">
                  <a:pos x="71" y="126"/>
                </a:cxn>
                <a:cxn ang="0">
                  <a:pos x="73" y="97"/>
                </a:cxn>
                <a:cxn ang="0">
                  <a:pos x="100" y="86"/>
                </a:cxn>
                <a:cxn ang="0">
                  <a:pos x="71" y="126"/>
                </a:cxn>
              </a:cxnLst>
              <a:rect l="0" t="0" r="r" b="b"/>
              <a:pathLst>
                <a:path w="176" h="215">
                  <a:moveTo>
                    <a:pt x="155" y="184"/>
                  </a:moveTo>
                  <a:lnTo>
                    <a:pt x="155" y="184"/>
                  </a:lnTo>
                  <a:lnTo>
                    <a:pt x="154" y="189"/>
                  </a:lnTo>
                  <a:lnTo>
                    <a:pt x="152" y="192"/>
                  </a:lnTo>
                  <a:lnTo>
                    <a:pt x="151" y="196"/>
                  </a:lnTo>
                  <a:lnTo>
                    <a:pt x="146" y="196"/>
                  </a:lnTo>
                  <a:lnTo>
                    <a:pt x="146" y="196"/>
                  </a:lnTo>
                  <a:lnTo>
                    <a:pt x="136" y="196"/>
                  </a:lnTo>
                  <a:lnTo>
                    <a:pt x="136" y="196"/>
                  </a:lnTo>
                  <a:lnTo>
                    <a:pt x="127" y="196"/>
                  </a:lnTo>
                  <a:lnTo>
                    <a:pt x="127" y="196"/>
                  </a:lnTo>
                  <a:lnTo>
                    <a:pt x="122" y="196"/>
                  </a:lnTo>
                  <a:lnTo>
                    <a:pt x="120" y="192"/>
                  </a:lnTo>
                  <a:lnTo>
                    <a:pt x="119" y="189"/>
                  </a:lnTo>
                  <a:lnTo>
                    <a:pt x="117" y="184"/>
                  </a:lnTo>
                  <a:lnTo>
                    <a:pt x="117" y="142"/>
                  </a:lnTo>
                  <a:lnTo>
                    <a:pt x="166" y="142"/>
                  </a:lnTo>
                  <a:lnTo>
                    <a:pt x="166" y="126"/>
                  </a:lnTo>
                  <a:lnTo>
                    <a:pt x="117" y="126"/>
                  </a:lnTo>
                  <a:lnTo>
                    <a:pt x="117" y="86"/>
                  </a:lnTo>
                  <a:lnTo>
                    <a:pt x="139" y="86"/>
                  </a:lnTo>
                  <a:lnTo>
                    <a:pt x="139" y="75"/>
                  </a:lnTo>
                  <a:lnTo>
                    <a:pt x="139" y="75"/>
                  </a:lnTo>
                  <a:lnTo>
                    <a:pt x="166" y="95"/>
                  </a:lnTo>
                  <a:lnTo>
                    <a:pt x="176" y="78"/>
                  </a:lnTo>
                  <a:lnTo>
                    <a:pt x="176" y="78"/>
                  </a:lnTo>
                  <a:lnTo>
                    <a:pt x="159" y="68"/>
                  </a:lnTo>
                  <a:lnTo>
                    <a:pt x="144" y="56"/>
                  </a:lnTo>
                  <a:lnTo>
                    <a:pt x="144" y="56"/>
                  </a:lnTo>
                  <a:lnTo>
                    <a:pt x="165" y="34"/>
                  </a:lnTo>
                  <a:lnTo>
                    <a:pt x="152" y="22"/>
                  </a:lnTo>
                  <a:lnTo>
                    <a:pt x="152" y="22"/>
                  </a:lnTo>
                  <a:lnTo>
                    <a:pt x="132" y="45"/>
                  </a:lnTo>
                  <a:lnTo>
                    <a:pt x="132" y="45"/>
                  </a:lnTo>
                  <a:lnTo>
                    <a:pt x="119" y="34"/>
                  </a:lnTo>
                  <a:lnTo>
                    <a:pt x="119" y="34"/>
                  </a:lnTo>
                  <a:lnTo>
                    <a:pt x="139" y="11"/>
                  </a:lnTo>
                  <a:lnTo>
                    <a:pt x="127" y="0"/>
                  </a:lnTo>
                  <a:lnTo>
                    <a:pt x="127" y="0"/>
                  </a:lnTo>
                  <a:lnTo>
                    <a:pt x="108" y="22"/>
                  </a:lnTo>
                  <a:lnTo>
                    <a:pt x="108" y="22"/>
                  </a:lnTo>
                  <a:lnTo>
                    <a:pt x="98" y="11"/>
                  </a:lnTo>
                  <a:lnTo>
                    <a:pt x="98" y="11"/>
                  </a:lnTo>
                  <a:lnTo>
                    <a:pt x="95" y="7"/>
                  </a:lnTo>
                  <a:lnTo>
                    <a:pt x="90" y="3"/>
                  </a:lnTo>
                  <a:lnTo>
                    <a:pt x="85" y="3"/>
                  </a:lnTo>
                  <a:lnTo>
                    <a:pt x="79" y="2"/>
                  </a:lnTo>
                  <a:lnTo>
                    <a:pt x="32" y="2"/>
                  </a:lnTo>
                  <a:lnTo>
                    <a:pt x="32" y="18"/>
                  </a:lnTo>
                  <a:lnTo>
                    <a:pt x="70" y="18"/>
                  </a:lnTo>
                  <a:lnTo>
                    <a:pt x="70" y="18"/>
                  </a:lnTo>
                  <a:lnTo>
                    <a:pt x="57" y="32"/>
                  </a:lnTo>
                  <a:lnTo>
                    <a:pt x="43" y="46"/>
                  </a:lnTo>
                  <a:lnTo>
                    <a:pt x="43" y="46"/>
                  </a:lnTo>
                  <a:lnTo>
                    <a:pt x="24" y="22"/>
                  </a:lnTo>
                  <a:lnTo>
                    <a:pt x="11" y="34"/>
                  </a:lnTo>
                  <a:lnTo>
                    <a:pt x="11" y="34"/>
                  </a:lnTo>
                  <a:lnTo>
                    <a:pt x="30" y="57"/>
                  </a:lnTo>
                  <a:lnTo>
                    <a:pt x="30" y="57"/>
                  </a:lnTo>
                  <a:lnTo>
                    <a:pt x="14" y="68"/>
                  </a:lnTo>
                  <a:lnTo>
                    <a:pt x="0" y="78"/>
                  </a:lnTo>
                  <a:lnTo>
                    <a:pt x="8" y="95"/>
                  </a:lnTo>
                  <a:lnTo>
                    <a:pt x="8" y="95"/>
                  </a:lnTo>
                  <a:lnTo>
                    <a:pt x="35" y="75"/>
                  </a:lnTo>
                  <a:lnTo>
                    <a:pt x="35" y="86"/>
                  </a:lnTo>
                  <a:lnTo>
                    <a:pt x="54" y="86"/>
                  </a:lnTo>
                  <a:lnTo>
                    <a:pt x="54" y="95"/>
                  </a:lnTo>
                  <a:lnTo>
                    <a:pt x="54" y="95"/>
                  </a:lnTo>
                  <a:lnTo>
                    <a:pt x="52" y="126"/>
                  </a:lnTo>
                  <a:lnTo>
                    <a:pt x="8" y="126"/>
                  </a:lnTo>
                  <a:lnTo>
                    <a:pt x="8" y="142"/>
                  </a:lnTo>
                  <a:lnTo>
                    <a:pt x="49" y="142"/>
                  </a:lnTo>
                  <a:lnTo>
                    <a:pt x="49" y="142"/>
                  </a:lnTo>
                  <a:lnTo>
                    <a:pt x="43" y="159"/>
                  </a:lnTo>
                  <a:lnTo>
                    <a:pt x="39" y="167"/>
                  </a:lnTo>
                  <a:lnTo>
                    <a:pt x="35" y="175"/>
                  </a:lnTo>
                  <a:lnTo>
                    <a:pt x="22" y="188"/>
                  </a:lnTo>
                  <a:lnTo>
                    <a:pt x="6" y="199"/>
                  </a:lnTo>
                  <a:lnTo>
                    <a:pt x="16" y="215"/>
                  </a:lnTo>
                  <a:lnTo>
                    <a:pt x="16" y="215"/>
                  </a:lnTo>
                  <a:lnTo>
                    <a:pt x="25" y="208"/>
                  </a:lnTo>
                  <a:lnTo>
                    <a:pt x="35" y="200"/>
                  </a:lnTo>
                  <a:lnTo>
                    <a:pt x="43" y="192"/>
                  </a:lnTo>
                  <a:lnTo>
                    <a:pt x="51" y="184"/>
                  </a:lnTo>
                  <a:lnTo>
                    <a:pt x="57" y="175"/>
                  </a:lnTo>
                  <a:lnTo>
                    <a:pt x="62" y="164"/>
                  </a:lnTo>
                  <a:lnTo>
                    <a:pt x="65" y="154"/>
                  </a:lnTo>
                  <a:lnTo>
                    <a:pt x="68" y="142"/>
                  </a:lnTo>
                  <a:lnTo>
                    <a:pt x="100" y="142"/>
                  </a:lnTo>
                  <a:lnTo>
                    <a:pt x="100" y="191"/>
                  </a:lnTo>
                  <a:lnTo>
                    <a:pt x="100" y="191"/>
                  </a:lnTo>
                  <a:lnTo>
                    <a:pt x="100" y="200"/>
                  </a:lnTo>
                  <a:lnTo>
                    <a:pt x="105" y="207"/>
                  </a:lnTo>
                  <a:lnTo>
                    <a:pt x="108" y="210"/>
                  </a:lnTo>
                  <a:lnTo>
                    <a:pt x="111" y="211"/>
                  </a:lnTo>
                  <a:lnTo>
                    <a:pt x="122" y="213"/>
                  </a:lnTo>
                  <a:lnTo>
                    <a:pt x="122" y="213"/>
                  </a:lnTo>
                  <a:lnTo>
                    <a:pt x="136" y="213"/>
                  </a:lnTo>
                  <a:lnTo>
                    <a:pt x="136" y="213"/>
                  </a:lnTo>
                  <a:lnTo>
                    <a:pt x="149" y="213"/>
                  </a:lnTo>
                  <a:lnTo>
                    <a:pt x="149" y="213"/>
                  </a:lnTo>
                  <a:lnTo>
                    <a:pt x="160" y="211"/>
                  </a:lnTo>
                  <a:lnTo>
                    <a:pt x="163" y="210"/>
                  </a:lnTo>
                  <a:lnTo>
                    <a:pt x="166" y="207"/>
                  </a:lnTo>
                  <a:lnTo>
                    <a:pt x="171" y="200"/>
                  </a:lnTo>
                  <a:lnTo>
                    <a:pt x="171" y="191"/>
                  </a:lnTo>
                  <a:lnTo>
                    <a:pt x="171" y="165"/>
                  </a:lnTo>
                  <a:lnTo>
                    <a:pt x="155" y="165"/>
                  </a:lnTo>
                  <a:lnTo>
                    <a:pt x="155" y="184"/>
                  </a:lnTo>
                  <a:close/>
                  <a:moveTo>
                    <a:pt x="87" y="24"/>
                  </a:moveTo>
                  <a:lnTo>
                    <a:pt x="87" y="24"/>
                  </a:lnTo>
                  <a:lnTo>
                    <a:pt x="97" y="35"/>
                  </a:lnTo>
                  <a:lnTo>
                    <a:pt x="108" y="48"/>
                  </a:lnTo>
                  <a:lnTo>
                    <a:pt x="133" y="70"/>
                  </a:lnTo>
                  <a:lnTo>
                    <a:pt x="41" y="70"/>
                  </a:lnTo>
                  <a:lnTo>
                    <a:pt x="41" y="70"/>
                  </a:lnTo>
                  <a:lnTo>
                    <a:pt x="66" y="48"/>
                  </a:lnTo>
                  <a:lnTo>
                    <a:pt x="87" y="24"/>
                  </a:lnTo>
                  <a:lnTo>
                    <a:pt x="87" y="24"/>
                  </a:lnTo>
                  <a:close/>
                  <a:moveTo>
                    <a:pt x="71" y="126"/>
                  </a:moveTo>
                  <a:lnTo>
                    <a:pt x="71" y="126"/>
                  </a:lnTo>
                  <a:lnTo>
                    <a:pt x="73" y="97"/>
                  </a:lnTo>
                  <a:lnTo>
                    <a:pt x="73" y="86"/>
                  </a:lnTo>
                  <a:lnTo>
                    <a:pt x="100" y="86"/>
                  </a:lnTo>
                  <a:lnTo>
                    <a:pt x="100" y="126"/>
                  </a:lnTo>
                  <a:lnTo>
                    <a:pt x="71" y="126"/>
                  </a:lnTo>
                  <a:close/>
                </a:path>
              </a:pathLst>
            </a:custGeom>
            <a:solidFill>
              <a:srgbClr val="FFFFFF"/>
            </a:solidFill>
            <a:ln w="9525">
              <a:noFill/>
              <a:round/>
              <a:headEnd/>
              <a:tailEnd/>
            </a:ln>
          </p:spPr>
          <p:txBody>
            <a:bodyPr/>
            <a:lstStyle/>
            <a:p>
              <a:pPr>
                <a:defRPr/>
              </a:pPr>
              <a:endParaRPr lang="ja-JP" altLang="en-US" dirty="0">
                <a:solidFill>
                  <a:prstClr val="black"/>
                </a:solidFill>
              </a:endParaRPr>
            </a:p>
          </p:txBody>
        </p:sp>
        <p:sp>
          <p:nvSpPr>
            <p:cNvPr id="43" name="Freeform 299"/>
            <p:cNvSpPr>
              <a:spLocks noChangeAspect="1" noEditPoints="1"/>
            </p:cNvSpPr>
            <p:nvPr userDrawn="1"/>
          </p:nvSpPr>
          <p:spPr bwMode="auto">
            <a:xfrm>
              <a:off x="2889333" y="6134431"/>
              <a:ext cx="198828" cy="198799"/>
            </a:xfrm>
            <a:custGeom>
              <a:avLst/>
              <a:gdLst/>
              <a:ahLst/>
              <a:cxnLst>
                <a:cxn ang="0">
                  <a:pos x="65" y="39"/>
                </a:cxn>
                <a:cxn ang="0">
                  <a:pos x="19" y="39"/>
                </a:cxn>
                <a:cxn ang="0">
                  <a:pos x="19" y="39"/>
                </a:cxn>
                <a:cxn ang="0">
                  <a:pos x="21" y="44"/>
                </a:cxn>
                <a:cxn ang="0">
                  <a:pos x="24" y="47"/>
                </a:cxn>
                <a:cxn ang="0">
                  <a:pos x="29" y="50"/>
                </a:cxn>
                <a:cxn ang="0">
                  <a:pos x="35" y="52"/>
                </a:cxn>
                <a:cxn ang="0">
                  <a:pos x="35" y="52"/>
                </a:cxn>
                <a:cxn ang="0">
                  <a:pos x="40" y="50"/>
                </a:cxn>
                <a:cxn ang="0">
                  <a:pos x="43" y="49"/>
                </a:cxn>
                <a:cxn ang="0">
                  <a:pos x="49" y="44"/>
                </a:cxn>
                <a:cxn ang="0">
                  <a:pos x="62" y="55"/>
                </a:cxn>
                <a:cxn ang="0">
                  <a:pos x="62" y="55"/>
                </a:cxn>
                <a:cxn ang="0">
                  <a:pos x="56" y="60"/>
                </a:cxn>
                <a:cxn ang="0">
                  <a:pos x="49" y="63"/>
                </a:cxn>
                <a:cxn ang="0">
                  <a:pos x="43" y="66"/>
                </a:cxn>
                <a:cxn ang="0">
                  <a:pos x="35" y="66"/>
                </a:cxn>
                <a:cxn ang="0">
                  <a:pos x="35" y="66"/>
                </a:cxn>
                <a:cxn ang="0">
                  <a:pos x="27" y="66"/>
                </a:cxn>
                <a:cxn ang="0">
                  <a:pos x="21" y="65"/>
                </a:cxn>
                <a:cxn ang="0">
                  <a:pos x="14" y="61"/>
                </a:cxn>
                <a:cxn ang="0">
                  <a:pos x="10" y="57"/>
                </a:cxn>
                <a:cxn ang="0">
                  <a:pos x="5" y="52"/>
                </a:cxn>
                <a:cxn ang="0">
                  <a:pos x="2" y="47"/>
                </a:cxn>
                <a:cxn ang="0">
                  <a:pos x="0" y="41"/>
                </a:cxn>
                <a:cxn ang="0">
                  <a:pos x="0" y="33"/>
                </a:cxn>
                <a:cxn ang="0">
                  <a:pos x="0" y="33"/>
                </a:cxn>
                <a:cxn ang="0">
                  <a:pos x="0" y="27"/>
                </a:cxn>
                <a:cxn ang="0">
                  <a:pos x="2" y="20"/>
                </a:cxn>
                <a:cxn ang="0">
                  <a:pos x="5" y="14"/>
                </a:cxn>
                <a:cxn ang="0">
                  <a:pos x="8" y="9"/>
                </a:cxn>
                <a:cxn ang="0">
                  <a:pos x="13" y="4"/>
                </a:cxn>
                <a:cxn ang="0">
                  <a:pos x="19" y="1"/>
                </a:cxn>
                <a:cxn ang="0">
                  <a:pos x="26" y="0"/>
                </a:cxn>
                <a:cxn ang="0">
                  <a:pos x="32" y="0"/>
                </a:cxn>
                <a:cxn ang="0">
                  <a:pos x="32" y="0"/>
                </a:cxn>
                <a:cxn ang="0">
                  <a:pos x="40" y="0"/>
                </a:cxn>
                <a:cxn ang="0">
                  <a:pos x="48" y="1"/>
                </a:cxn>
                <a:cxn ang="0">
                  <a:pos x="53" y="6"/>
                </a:cxn>
                <a:cxn ang="0">
                  <a:pos x="57" y="11"/>
                </a:cxn>
                <a:cxn ang="0">
                  <a:pos x="62" y="15"/>
                </a:cxn>
                <a:cxn ang="0">
                  <a:pos x="64" y="23"/>
                </a:cxn>
                <a:cxn ang="0">
                  <a:pos x="65" y="30"/>
                </a:cxn>
                <a:cxn ang="0">
                  <a:pos x="65" y="39"/>
                </a:cxn>
                <a:cxn ang="0">
                  <a:pos x="65" y="39"/>
                </a:cxn>
                <a:cxn ang="0">
                  <a:pos x="46" y="25"/>
                </a:cxn>
                <a:cxn ang="0">
                  <a:pos x="46" y="25"/>
                </a:cxn>
                <a:cxn ang="0">
                  <a:pos x="45" y="20"/>
                </a:cxn>
                <a:cxn ang="0">
                  <a:pos x="41" y="17"/>
                </a:cxn>
                <a:cxn ang="0">
                  <a:pos x="38" y="14"/>
                </a:cxn>
                <a:cxn ang="0">
                  <a:pos x="34" y="14"/>
                </a:cxn>
                <a:cxn ang="0">
                  <a:pos x="34" y="14"/>
                </a:cxn>
                <a:cxn ang="0">
                  <a:pos x="27" y="14"/>
                </a:cxn>
                <a:cxn ang="0">
                  <a:pos x="24" y="17"/>
                </a:cxn>
                <a:cxn ang="0">
                  <a:pos x="21" y="20"/>
                </a:cxn>
                <a:cxn ang="0">
                  <a:pos x="19" y="25"/>
                </a:cxn>
                <a:cxn ang="0">
                  <a:pos x="46" y="25"/>
                </a:cxn>
              </a:cxnLst>
              <a:rect l="0" t="0" r="r" b="b"/>
              <a:pathLst>
                <a:path w="65" h="66">
                  <a:moveTo>
                    <a:pt x="65" y="39"/>
                  </a:moveTo>
                  <a:lnTo>
                    <a:pt x="19" y="39"/>
                  </a:lnTo>
                  <a:lnTo>
                    <a:pt x="19" y="39"/>
                  </a:lnTo>
                  <a:lnTo>
                    <a:pt x="21" y="44"/>
                  </a:lnTo>
                  <a:lnTo>
                    <a:pt x="24" y="47"/>
                  </a:lnTo>
                  <a:lnTo>
                    <a:pt x="29" y="50"/>
                  </a:lnTo>
                  <a:lnTo>
                    <a:pt x="35" y="52"/>
                  </a:lnTo>
                  <a:lnTo>
                    <a:pt x="35" y="52"/>
                  </a:lnTo>
                  <a:lnTo>
                    <a:pt x="40" y="50"/>
                  </a:lnTo>
                  <a:lnTo>
                    <a:pt x="43" y="49"/>
                  </a:lnTo>
                  <a:lnTo>
                    <a:pt x="49" y="44"/>
                  </a:lnTo>
                  <a:lnTo>
                    <a:pt x="62" y="55"/>
                  </a:lnTo>
                  <a:lnTo>
                    <a:pt x="62" y="55"/>
                  </a:lnTo>
                  <a:lnTo>
                    <a:pt x="56" y="60"/>
                  </a:lnTo>
                  <a:lnTo>
                    <a:pt x="49" y="63"/>
                  </a:lnTo>
                  <a:lnTo>
                    <a:pt x="43" y="66"/>
                  </a:lnTo>
                  <a:lnTo>
                    <a:pt x="35" y="66"/>
                  </a:lnTo>
                  <a:lnTo>
                    <a:pt x="35" y="66"/>
                  </a:lnTo>
                  <a:lnTo>
                    <a:pt x="27" y="66"/>
                  </a:lnTo>
                  <a:lnTo>
                    <a:pt x="21" y="65"/>
                  </a:lnTo>
                  <a:lnTo>
                    <a:pt x="14" y="61"/>
                  </a:lnTo>
                  <a:lnTo>
                    <a:pt x="10" y="57"/>
                  </a:lnTo>
                  <a:lnTo>
                    <a:pt x="5" y="52"/>
                  </a:lnTo>
                  <a:lnTo>
                    <a:pt x="2" y="47"/>
                  </a:lnTo>
                  <a:lnTo>
                    <a:pt x="0" y="41"/>
                  </a:lnTo>
                  <a:lnTo>
                    <a:pt x="0" y="33"/>
                  </a:lnTo>
                  <a:lnTo>
                    <a:pt x="0" y="33"/>
                  </a:lnTo>
                  <a:lnTo>
                    <a:pt x="0" y="27"/>
                  </a:lnTo>
                  <a:lnTo>
                    <a:pt x="2" y="20"/>
                  </a:lnTo>
                  <a:lnTo>
                    <a:pt x="5" y="14"/>
                  </a:lnTo>
                  <a:lnTo>
                    <a:pt x="8" y="9"/>
                  </a:lnTo>
                  <a:lnTo>
                    <a:pt x="13" y="4"/>
                  </a:lnTo>
                  <a:lnTo>
                    <a:pt x="19" y="1"/>
                  </a:lnTo>
                  <a:lnTo>
                    <a:pt x="26" y="0"/>
                  </a:lnTo>
                  <a:lnTo>
                    <a:pt x="32" y="0"/>
                  </a:lnTo>
                  <a:lnTo>
                    <a:pt x="32" y="0"/>
                  </a:lnTo>
                  <a:lnTo>
                    <a:pt x="40" y="0"/>
                  </a:lnTo>
                  <a:lnTo>
                    <a:pt x="48" y="1"/>
                  </a:lnTo>
                  <a:lnTo>
                    <a:pt x="53" y="6"/>
                  </a:lnTo>
                  <a:lnTo>
                    <a:pt x="57" y="11"/>
                  </a:lnTo>
                  <a:lnTo>
                    <a:pt x="62" y="15"/>
                  </a:lnTo>
                  <a:lnTo>
                    <a:pt x="64" y="23"/>
                  </a:lnTo>
                  <a:lnTo>
                    <a:pt x="65" y="30"/>
                  </a:lnTo>
                  <a:lnTo>
                    <a:pt x="65" y="39"/>
                  </a:lnTo>
                  <a:lnTo>
                    <a:pt x="65" y="39"/>
                  </a:lnTo>
                  <a:close/>
                  <a:moveTo>
                    <a:pt x="46" y="25"/>
                  </a:moveTo>
                  <a:lnTo>
                    <a:pt x="46" y="25"/>
                  </a:lnTo>
                  <a:lnTo>
                    <a:pt x="45" y="20"/>
                  </a:lnTo>
                  <a:lnTo>
                    <a:pt x="41" y="17"/>
                  </a:lnTo>
                  <a:lnTo>
                    <a:pt x="38" y="14"/>
                  </a:lnTo>
                  <a:lnTo>
                    <a:pt x="34" y="14"/>
                  </a:lnTo>
                  <a:lnTo>
                    <a:pt x="34" y="14"/>
                  </a:lnTo>
                  <a:lnTo>
                    <a:pt x="27" y="14"/>
                  </a:lnTo>
                  <a:lnTo>
                    <a:pt x="24" y="17"/>
                  </a:lnTo>
                  <a:lnTo>
                    <a:pt x="21"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4" name="Freeform 300"/>
            <p:cNvSpPr>
              <a:spLocks noChangeAspect="1"/>
            </p:cNvSpPr>
            <p:nvPr userDrawn="1"/>
          </p:nvSpPr>
          <p:spPr bwMode="auto">
            <a:xfrm>
              <a:off x="2696530" y="6134431"/>
              <a:ext cx="132552" cy="180726"/>
            </a:xfrm>
            <a:custGeom>
              <a:avLst/>
              <a:gdLst/>
              <a:ahLst/>
              <a:cxnLst>
                <a:cxn ang="0">
                  <a:pos x="0" y="1"/>
                </a:cxn>
                <a:cxn ang="0">
                  <a:pos x="20" y="1"/>
                </a:cxn>
                <a:cxn ang="0">
                  <a:pos x="20" y="11"/>
                </a:cxn>
                <a:cxn ang="0">
                  <a:pos x="20" y="11"/>
                </a:cxn>
                <a:cxn ang="0">
                  <a:pos x="20" y="11"/>
                </a:cxn>
                <a:cxn ang="0">
                  <a:pos x="24" y="6"/>
                </a:cxn>
                <a:cxn ang="0">
                  <a:pos x="28" y="3"/>
                </a:cxn>
                <a:cxn ang="0">
                  <a:pos x="33" y="0"/>
                </a:cxn>
                <a:cxn ang="0">
                  <a:pos x="39" y="0"/>
                </a:cxn>
                <a:cxn ang="0">
                  <a:pos x="39" y="0"/>
                </a:cxn>
                <a:cxn ang="0">
                  <a:pos x="46" y="0"/>
                </a:cxn>
                <a:cxn ang="0">
                  <a:pos x="46" y="19"/>
                </a:cxn>
                <a:cxn ang="0">
                  <a:pos x="46" y="19"/>
                </a:cxn>
                <a:cxn ang="0">
                  <a:pos x="36" y="17"/>
                </a:cxn>
                <a:cxn ang="0">
                  <a:pos x="36" y="17"/>
                </a:cxn>
                <a:cxn ang="0">
                  <a:pos x="30" y="17"/>
                </a:cxn>
                <a:cxn ang="0">
                  <a:pos x="25" y="20"/>
                </a:cxn>
                <a:cxn ang="0">
                  <a:pos x="22" y="27"/>
                </a:cxn>
                <a:cxn ang="0">
                  <a:pos x="20" y="36"/>
                </a:cxn>
                <a:cxn ang="0">
                  <a:pos x="20" y="65"/>
                </a:cxn>
                <a:cxn ang="0">
                  <a:pos x="0" y="65"/>
                </a:cxn>
                <a:cxn ang="0">
                  <a:pos x="0" y="1"/>
                </a:cxn>
              </a:cxnLst>
              <a:rect l="0" t="0" r="r" b="b"/>
              <a:pathLst>
                <a:path w="46" h="65">
                  <a:moveTo>
                    <a:pt x="0" y="1"/>
                  </a:moveTo>
                  <a:lnTo>
                    <a:pt x="20" y="1"/>
                  </a:lnTo>
                  <a:lnTo>
                    <a:pt x="20" y="11"/>
                  </a:lnTo>
                  <a:lnTo>
                    <a:pt x="20" y="11"/>
                  </a:lnTo>
                  <a:lnTo>
                    <a:pt x="20" y="11"/>
                  </a:lnTo>
                  <a:lnTo>
                    <a:pt x="24" y="6"/>
                  </a:lnTo>
                  <a:lnTo>
                    <a:pt x="28" y="3"/>
                  </a:lnTo>
                  <a:lnTo>
                    <a:pt x="33" y="0"/>
                  </a:lnTo>
                  <a:lnTo>
                    <a:pt x="39" y="0"/>
                  </a:lnTo>
                  <a:lnTo>
                    <a:pt x="39" y="0"/>
                  </a:lnTo>
                  <a:lnTo>
                    <a:pt x="46" y="0"/>
                  </a:lnTo>
                  <a:lnTo>
                    <a:pt x="46" y="19"/>
                  </a:lnTo>
                  <a:lnTo>
                    <a:pt x="46" y="19"/>
                  </a:lnTo>
                  <a:lnTo>
                    <a:pt x="36" y="17"/>
                  </a:lnTo>
                  <a:lnTo>
                    <a:pt x="36" y="17"/>
                  </a:lnTo>
                  <a:lnTo>
                    <a:pt x="30" y="17"/>
                  </a:lnTo>
                  <a:lnTo>
                    <a:pt x="25" y="20"/>
                  </a:lnTo>
                  <a:lnTo>
                    <a:pt x="22" y="27"/>
                  </a:lnTo>
                  <a:lnTo>
                    <a:pt x="20" y="36"/>
                  </a:lnTo>
                  <a:lnTo>
                    <a:pt x="20"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5" name="Freeform 301"/>
            <p:cNvSpPr>
              <a:spLocks noChangeAspect="1"/>
            </p:cNvSpPr>
            <p:nvPr userDrawn="1"/>
          </p:nvSpPr>
          <p:spPr bwMode="auto">
            <a:xfrm>
              <a:off x="7010487" y="6266963"/>
              <a:ext cx="66276" cy="72290"/>
            </a:xfrm>
            <a:custGeom>
              <a:avLst/>
              <a:gdLst/>
              <a:ahLst/>
              <a:cxnLst>
                <a:cxn ang="0">
                  <a:pos x="13" y="0"/>
                </a:cxn>
                <a:cxn ang="0">
                  <a:pos x="13" y="0"/>
                </a:cxn>
                <a:cxn ang="0">
                  <a:pos x="16" y="2"/>
                </a:cxn>
                <a:cxn ang="0">
                  <a:pos x="21" y="3"/>
                </a:cxn>
                <a:cxn ang="0">
                  <a:pos x="22" y="8"/>
                </a:cxn>
                <a:cxn ang="0">
                  <a:pos x="24" y="11"/>
                </a:cxn>
                <a:cxn ang="0">
                  <a:pos x="24" y="11"/>
                </a:cxn>
                <a:cxn ang="0">
                  <a:pos x="22" y="16"/>
                </a:cxn>
                <a:cxn ang="0">
                  <a:pos x="21" y="19"/>
                </a:cxn>
                <a:cxn ang="0">
                  <a:pos x="16" y="22"/>
                </a:cxn>
                <a:cxn ang="0">
                  <a:pos x="13" y="24"/>
                </a:cxn>
                <a:cxn ang="0">
                  <a:pos x="13" y="24"/>
                </a:cxn>
                <a:cxn ang="0">
                  <a:pos x="8" y="22"/>
                </a:cxn>
                <a:cxn ang="0">
                  <a:pos x="3" y="21"/>
                </a:cxn>
                <a:cxn ang="0">
                  <a:pos x="2" y="16"/>
                </a:cxn>
                <a:cxn ang="0">
                  <a:pos x="0" y="13"/>
                </a:cxn>
                <a:cxn ang="0">
                  <a:pos x="0" y="13"/>
                </a:cxn>
                <a:cxn ang="0">
                  <a:pos x="2" y="8"/>
                </a:cxn>
                <a:cxn ang="0">
                  <a:pos x="3" y="3"/>
                </a:cxn>
                <a:cxn ang="0">
                  <a:pos x="8" y="2"/>
                </a:cxn>
                <a:cxn ang="0">
                  <a:pos x="13" y="0"/>
                </a:cxn>
                <a:cxn ang="0">
                  <a:pos x="13" y="0"/>
                </a:cxn>
              </a:cxnLst>
              <a:rect l="0" t="0" r="r" b="b"/>
              <a:pathLst>
                <a:path w="24" h="24">
                  <a:moveTo>
                    <a:pt x="13" y="0"/>
                  </a:moveTo>
                  <a:lnTo>
                    <a:pt x="13" y="0"/>
                  </a:lnTo>
                  <a:lnTo>
                    <a:pt x="16" y="2"/>
                  </a:lnTo>
                  <a:lnTo>
                    <a:pt x="21" y="3"/>
                  </a:lnTo>
                  <a:lnTo>
                    <a:pt x="22" y="8"/>
                  </a:lnTo>
                  <a:lnTo>
                    <a:pt x="24" y="11"/>
                  </a:lnTo>
                  <a:lnTo>
                    <a:pt x="24" y="11"/>
                  </a:lnTo>
                  <a:lnTo>
                    <a:pt x="22" y="16"/>
                  </a:lnTo>
                  <a:lnTo>
                    <a:pt x="21" y="19"/>
                  </a:lnTo>
                  <a:lnTo>
                    <a:pt x="16" y="22"/>
                  </a:lnTo>
                  <a:lnTo>
                    <a:pt x="13" y="24"/>
                  </a:lnTo>
                  <a:lnTo>
                    <a:pt x="13" y="24"/>
                  </a:lnTo>
                  <a:lnTo>
                    <a:pt x="8" y="22"/>
                  </a:lnTo>
                  <a:lnTo>
                    <a:pt x="3" y="21"/>
                  </a:lnTo>
                  <a:lnTo>
                    <a:pt x="2" y="16"/>
                  </a:lnTo>
                  <a:lnTo>
                    <a:pt x="0" y="13"/>
                  </a:lnTo>
                  <a:lnTo>
                    <a:pt x="0" y="13"/>
                  </a:lnTo>
                  <a:lnTo>
                    <a:pt x="2" y="8"/>
                  </a:lnTo>
                  <a:lnTo>
                    <a:pt x="3" y="3"/>
                  </a:lnTo>
                  <a:lnTo>
                    <a:pt x="8" y="2"/>
                  </a:lnTo>
                  <a:lnTo>
                    <a:pt x="13" y="0"/>
                  </a:lnTo>
                  <a:lnTo>
                    <a:pt x="13"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6" name="Freeform 302"/>
            <p:cNvSpPr>
              <a:spLocks noChangeAspect="1"/>
            </p:cNvSpPr>
            <p:nvPr userDrawn="1"/>
          </p:nvSpPr>
          <p:spPr bwMode="auto">
            <a:xfrm>
              <a:off x="6522456" y="6134431"/>
              <a:ext cx="138577" cy="180726"/>
            </a:xfrm>
            <a:custGeom>
              <a:avLst/>
              <a:gdLst/>
              <a:ahLst/>
              <a:cxnLst>
                <a:cxn ang="0">
                  <a:pos x="0" y="1"/>
                </a:cxn>
                <a:cxn ang="0">
                  <a:pos x="21" y="1"/>
                </a:cxn>
                <a:cxn ang="0">
                  <a:pos x="21" y="11"/>
                </a:cxn>
                <a:cxn ang="0">
                  <a:pos x="21" y="11"/>
                </a:cxn>
                <a:cxn ang="0">
                  <a:pos x="21" y="11"/>
                </a:cxn>
                <a:cxn ang="0">
                  <a:pos x="24" y="6"/>
                </a:cxn>
                <a:cxn ang="0">
                  <a:pos x="29" y="3"/>
                </a:cxn>
                <a:cxn ang="0">
                  <a:pos x="34" y="0"/>
                </a:cxn>
                <a:cxn ang="0">
                  <a:pos x="40" y="0"/>
                </a:cxn>
                <a:cxn ang="0">
                  <a:pos x="40" y="0"/>
                </a:cxn>
                <a:cxn ang="0">
                  <a:pos x="46" y="0"/>
                </a:cxn>
                <a:cxn ang="0">
                  <a:pos x="46" y="19"/>
                </a:cxn>
                <a:cxn ang="0">
                  <a:pos x="46" y="19"/>
                </a:cxn>
                <a:cxn ang="0">
                  <a:pos x="38" y="17"/>
                </a:cxn>
                <a:cxn ang="0">
                  <a:pos x="38" y="17"/>
                </a:cxn>
                <a:cxn ang="0">
                  <a:pos x="32" y="17"/>
                </a:cxn>
                <a:cxn ang="0">
                  <a:pos x="26" y="20"/>
                </a:cxn>
                <a:cxn ang="0">
                  <a:pos x="22" y="27"/>
                </a:cxn>
                <a:cxn ang="0">
                  <a:pos x="21" y="36"/>
                </a:cxn>
                <a:cxn ang="0">
                  <a:pos x="21" y="65"/>
                </a:cxn>
                <a:cxn ang="0">
                  <a:pos x="0" y="65"/>
                </a:cxn>
                <a:cxn ang="0">
                  <a:pos x="0" y="1"/>
                </a:cxn>
              </a:cxnLst>
              <a:rect l="0" t="0" r="r" b="b"/>
              <a:pathLst>
                <a:path w="46" h="65">
                  <a:moveTo>
                    <a:pt x="0" y="1"/>
                  </a:moveTo>
                  <a:lnTo>
                    <a:pt x="21" y="1"/>
                  </a:lnTo>
                  <a:lnTo>
                    <a:pt x="21" y="11"/>
                  </a:lnTo>
                  <a:lnTo>
                    <a:pt x="21" y="11"/>
                  </a:lnTo>
                  <a:lnTo>
                    <a:pt x="21" y="11"/>
                  </a:lnTo>
                  <a:lnTo>
                    <a:pt x="24" y="6"/>
                  </a:lnTo>
                  <a:lnTo>
                    <a:pt x="29" y="3"/>
                  </a:lnTo>
                  <a:lnTo>
                    <a:pt x="34" y="0"/>
                  </a:lnTo>
                  <a:lnTo>
                    <a:pt x="40" y="0"/>
                  </a:lnTo>
                  <a:lnTo>
                    <a:pt x="40" y="0"/>
                  </a:lnTo>
                  <a:lnTo>
                    <a:pt x="46" y="0"/>
                  </a:lnTo>
                  <a:lnTo>
                    <a:pt x="46" y="19"/>
                  </a:lnTo>
                  <a:lnTo>
                    <a:pt x="46" y="19"/>
                  </a:lnTo>
                  <a:lnTo>
                    <a:pt x="38" y="17"/>
                  </a:lnTo>
                  <a:lnTo>
                    <a:pt x="38" y="17"/>
                  </a:lnTo>
                  <a:lnTo>
                    <a:pt x="32" y="17"/>
                  </a:lnTo>
                  <a:lnTo>
                    <a:pt x="26" y="20"/>
                  </a:lnTo>
                  <a:lnTo>
                    <a:pt x="22" y="27"/>
                  </a:lnTo>
                  <a:lnTo>
                    <a:pt x="21" y="36"/>
                  </a:lnTo>
                  <a:lnTo>
                    <a:pt x="21"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7" name="Freeform 303"/>
            <p:cNvSpPr>
              <a:spLocks noChangeAspect="1" noEditPoints="1"/>
            </p:cNvSpPr>
            <p:nvPr userDrawn="1"/>
          </p:nvSpPr>
          <p:spPr bwMode="auto">
            <a:xfrm>
              <a:off x="6721283" y="6134431"/>
              <a:ext cx="198828" cy="198799"/>
            </a:xfrm>
            <a:custGeom>
              <a:avLst/>
              <a:gdLst/>
              <a:ahLst/>
              <a:cxnLst>
                <a:cxn ang="0">
                  <a:pos x="66" y="39"/>
                </a:cxn>
                <a:cxn ang="0">
                  <a:pos x="20" y="39"/>
                </a:cxn>
                <a:cxn ang="0">
                  <a:pos x="20" y="39"/>
                </a:cxn>
                <a:cxn ang="0">
                  <a:pos x="22" y="44"/>
                </a:cxn>
                <a:cxn ang="0">
                  <a:pos x="25" y="47"/>
                </a:cxn>
                <a:cxn ang="0">
                  <a:pos x="30" y="50"/>
                </a:cxn>
                <a:cxn ang="0">
                  <a:pos x="35" y="52"/>
                </a:cxn>
                <a:cxn ang="0">
                  <a:pos x="35" y="52"/>
                </a:cxn>
                <a:cxn ang="0">
                  <a:pos x="39" y="50"/>
                </a:cxn>
                <a:cxn ang="0">
                  <a:pos x="44" y="49"/>
                </a:cxn>
                <a:cxn ang="0">
                  <a:pos x="49" y="44"/>
                </a:cxn>
                <a:cxn ang="0">
                  <a:pos x="62" y="55"/>
                </a:cxn>
                <a:cxn ang="0">
                  <a:pos x="62" y="55"/>
                </a:cxn>
                <a:cxn ang="0">
                  <a:pos x="57" y="60"/>
                </a:cxn>
                <a:cxn ang="0">
                  <a:pos x="51" y="63"/>
                </a:cxn>
                <a:cxn ang="0">
                  <a:pos x="43" y="66"/>
                </a:cxn>
                <a:cxn ang="0">
                  <a:pos x="35" y="66"/>
                </a:cxn>
                <a:cxn ang="0">
                  <a:pos x="35" y="66"/>
                </a:cxn>
                <a:cxn ang="0">
                  <a:pos x="28" y="66"/>
                </a:cxn>
                <a:cxn ang="0">
                  <a:pos x="20" y="65"/>
                </a:cxn>
                <a:cxn ang="0">
                  <a:pos x="16" y="61"/>
                </a:cxn>
                <a:cxn ang="0">
                  <a:pos x="9" y="57"/>
                </a:cxn>
                <a:cxn ang="0">
                  <a:pos x="6" y="52"/>
                </a:cxn>
                <a:cxn ang="0">
                  <a:pos x="3" y="47"/>
                </a:cxn>
                <a:cxn ang="0">
                  <a:pos x="0" y="41"/>
                </a:cxn>
                <a:cxn ang="0">
                  <a:pos x="0" y="33"/>
                </a:cxn>
                <a:cxn ang="0">
                  <a:pos x="0" y="33"/>
                </a:cxn>
                <a:cxn ang="0">
                  <a:pos x="0" y="27"/>
                </a:cxn>
                <a:cxn ang="0">
                  <a:pos x="1" y="20"/>
                </a:cxn>
                <a:cxn ang="0">
                  <a:pos x="5" y="14"/>
                </a:cxn>
                <a:cxn ang="0">
                  <a:pos x="9" y="9"/>
                </a:cxn>
                <a:cxn ang="0">
                  <a:pos x="14" y="4"/>
                </a:cxn>
                <a:cxn ang="0">
                  <a:pos x="19" y="1"/>
                </a:cxn>
                <a:cxn ang="0">
                  <a:pos x="25" y="0"/>
                </a:cxn>
                <a:cxn ang="0">
                  <a:pos x="33" y="0"/>
                </a:cxn>
                <a:cxn ang="0">
                  <a:pos x="33" y="0"/>
                </a:cxn>
                <a:cxn ang="0">
                  <a:pos x="41" y="0"/>
                </a:cxn>
                <a:cxn ang="0">
                  <a:pos x="47" y="1"/>
                </a:cxn>
                <a:cxn ang="0">
                  <a:pos x="54" y="6"/>
                </a:cxn>
                <a:cxn ang="0">
                  <a:pos x="59" y="11"/>
                </a:cxn>
                <a:cxn ang="0">
                  <a:pos x="62" y="15"/>
                </a:cxn>
                <a:cxn ang="0">
                  <a:pos x="65" y="23"/>
                </a:cxn>
                <a:cxn ang="0">
                  <a:pos x="66" y="30"/>
                </a:cxn>
                <a:cxn ang="0">
                  <a:pos x="66" y="39"/>
                </a:cxn>
                <a:cxn ang="0">
                  <a:pos x="66" y="39"/>
                </a:cxn>
                <a:cxn ang="0">
                  <a:pos x="46" y="25"/>
                </a:cxn>
                <a:cxn ang="0">
                  <a:pos x="46" y="25"/>
                </a:cxn>
                <a:cxn ang="0">
                  <a:pos x="44" y="20"/>
                </a:cxn>
                <a:cxn ang="0">
                  <a:pos x="43" y="17"/>
                </a:cxn>
                <a:cxn ang="0">
                  <a:pos x="38" y="14"/>
                </a:cxn>
                <a:cxn ang="0">
                  <a:pos x="33" y="14"/>
                </a:cxn>
                <a:cxn ang="0">
                  <a:pos x="33" y="14"/>
                </a:cxn>
                <a:cxn ang="0">
                  <a:pos x="28" y="14"/>
                </a:cxn>
                <a:cxn ang="0">
                  <a:pos x="24" y="17"/>
                </a:cxn>
                <a:cxn ang="0">
                  <a:pos x="20" y="20"/>
                </a:cxn>
                <a:cxn ang="0">
                  <a:pos x="20" y="25"/>
                </a:cxn>
                <a:cxn ang="0">
                  <a:pos x="46" y="25"/>
                </a:cxn>
              </a:cxnLst>
              <a:rect l="0" t="0" r="r" b="b"/>
              <a:pathLst>
                <a:path w="66" h="66">
                  <a:moveTo>
                    <a:pt x="66" y="39"/>
                  </a:moveTo>
                  <a:lnTo>
                    <a:pt x="20" y="39"/>
                  </a:lnTo>
                  <a:lnTo>
                    <a:pt x="20" y="39"/>
                  </a:lnTo>
                  <a:lnTo>
                    <a:pt x="22" y="44"/>
                  </a:lnTo>
                  <a:lnTo>
                    <a:pt x="25" y="47"/>
                  </a:lnTo>
                  <a:lnTo>
                    <a:pt x="30" y="50"/>
                  </a:lnTo>
                  <a:lnTo>
                    <a:pt x="35" y="52"/>
                  </a:lnTo>
                  <a:lnTo>
                    <a:pt x="35" y="52"/>
                  </a:lnTo>
                  <a:lnTo>
                    <a:pt x="39" y="50"/>
                  </a:lnTo>
                  <a:lnTo>
                    <a:pt x="44" y="49"/>
                  </a:lnTo>
                  <a:lnTo>
                    <a:pt x="49" y="44"/>
                  </a:lnTo>
                  <a:lnTo>
                    <a:pt x="62" y="55"/>
                  </a:lnTo>
                  <a:lnTo>
                    <a:pt x="62" y="55"/>
                  </a:lnTo>
                  <a:lnTo>
                    <a:pt x="57" y="60"/>
                  </a:lnTo>
                  <a:lnTo>
                    <a:pt x="51" y="63"/>
                  </a:lnTo>
                  <a:lnTo>
                    <a:pt x="43" y="66"/>
                  </a:lnTo>
                  <a:lnTo>
                    <a:pt x="35" y="66"/>
                  </a:lnTo>
                  <a:lnTo>
                    <a:pt x="35" y="66"/>
                  </a:lnTo>
                  <a:lnTo>
                    <a:pt x="28" y="66"/>
                  </a:lnTo>
                  <a:lnTo>
                    <a:pt x="20" y="65"/>
                  </a:lnTo>
                  <a:lnTo>
                    <a:pt x="16" y="61"/>
                  </a:lnTo>
                  <a:lnTo>
                    <a:pt x="9" y="57"/>
                  </a:lnTo>
                  <a:lnTo>
                    <a:pt x="6" y="52"/>
                  </a:lnTo>
                  <a:lnTo>
                    <a:pt x="3" y="47"/>
                  </a:lnTo>
                  <a:lnTo>
                    <a:pt x="0" y="41"/>
                  </a:lnTo>
                  <a:lnTo>
                    <a:pt x="0" y="33"/>
                  </a:lnTo>
                  <a:lnTo>
                    <a:pt x="0" y="33"/>
                  </a:lnTo>
                  <a:lnTo>
                    <a:pt x="0" y="27"/>
                  </a:lnTo>
                  <a:lnTo>
                    <a:pt x="1" y="20"/>
                  </a:lnTo>
                  <a:lnTo>
                    <a:pt x="5" y="14"/>
                  </a:lnTo>
                  <a:lnTo>
                    <a:pt x="9" y="9"/>
                  </a:lnTo>
                  <a:lnTo>
                    <a:pt x="14" y="4"/>
                  </a:lnTo>
                  <a:lnTo>
                    <a:pt x="19" y="1"/>
                  </a:lnTo>
                  <a:lnTo>
                    <a:pt x="25" y="0"/>
                  </a:lnTo>
                  <a:lnTo>
                    <a:pt x="33" y="0"/>
                  </a:lnTo>
                  <a:lnTo>
                    <a:pt x="33" y="0"/>
                  </a:lnTo>
                  <a:lnTo>
                    <a:pt x="41" y="0"/>
                  </a:lnTo>
                  <a:lnTo>
                    <a:pt x="47" y="1"/>
                  </a:lnTo>
                  <a:lnTo>
                    <a:pt x="54" y="6"/>
                  </a:lnTo>
                  <a:lnTo>
                    <a:pt x="59" y="11"/>
                  </a:lnTo>
                  <a:lnTo>
                    <a:pt x="62" y="15"/>
                  </a:lnTo>
                  <a:lnTo>
                    <a:pt x="65" y="23"/>
                  </a:lnTo>
                  <a:lnTo>
                    <a:pt x="66" y="30"/>
                  </a:lnTo>
                  <a:lnTo>
                    <a:pt x="66" y="39"/>
                  </a:lnTo>
                  <a:lnTo>
                    <a:pt x="66" y="39"/>
                  </a:lnTo>
                  <a:close/>
                  <a:moveTo>
                    <a:pt x="46" y="25"/>
                  </a:moveTo>
                  <a:lnTo>
                    <a:pt x="46" y="25"/>
                  </a:lnTo>
                  <a:lnTo>
                    <a:pt x="44" y="20"/>
                  </a:lnTo>
                  <a:lnTo>
                    <a:pt x="43" y="17"/>
                  </a:lnTo>
                  <a:lnTo>
                    <a:pt x="38" y="14"/>
                  </a:lnTo>
                  <a:lnTo>
                    <a:pt x="33" y="14"/>
                  </a:lnTo>
                  <a:lnTo>
                    <a:pt x="33" y="14"/>
                  </a:lnTo>
                  <a:lnTo>
                    <a:pt x="28" y="14"/>
                  </a:lnTo>
                  <a:lnTo>
                    <a:pt x="24" y="17"/>
                  </a:lnTo>
                  <a:lnTo>
                    <a:pt x="20" y="20"/>
                  </a:lnTo>
                  <a:lnTo>
                    <a:pt x="20"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8" name="Freeform 304"/>
            <p:cNvSpPr>
              <a:spLocks noChangeAspect="1" noEditPoints="1"/>
            </p:cNvSpPr>
            <p:nvPr userDrawn="1"/>
          </p:nvSpPr>
          <p:spPr bwMode="auto">
            <a:xfrm>
              <a:off x="5166813" y="6134431"/>
              <a:ext cx="198828" cy="198799"/>
            </a:xfrm>
            <a:custGeom>
              <a:avLst/>
              <a:gdLst/>
              <a:ahLst/>
              <a:cxnLst>
                <a:cxn ang="0">
                  <a:pos x="65" y="39"/>
                </a:cxn>
                <a:cxn ang="0">
                  <a:pos x="19" y="39"/>
                </a:cxn>
                <a:cxn ang="0">
                  <a:pos x="19" y="39"/>
                </a:cxn>
                <a:cxn ang="0">
                  <a:pos x="20" y="44"/>
                </a:cxn>
                <a:cxn ang="0">
                  <a:pos x="25" y="47"/>
                </a:cxn>
                <a:cxn ang="0">
                  <a:pos x="30" y="50"/>
                </a:cxn>
                <a:cxn ang="0">
                  <a:pos x="35" y="52"/>
                </a:cxn>
                <a:cxn ang="0">
                  <a:pos x="35" y="52"/>
                </a:cxn>
                <a:cxn ang="0">
                  <a:pos x="40" y="50"/>
                </a:cxn>
                <a:cxn ang="0">
                  <a:pos x="43" y="49"/>
                </a:cxn>
                <a:cxn ang="0">
                  <a:pos x="49" y="44"/>
                </a:cxn>
                <a:cxn ang="0">
                  <a:pos x="62" y="55"/>
                </a:cxn>
                <a:cxn ang="0">
                  <a:pos x="62" y="55"/>
                </a:cxn>
                <a:cxn ang="0">
                  <a:pos x="57" y="60"/>
                </a:cxn>
                <a:cxn ang="0">
                  <a:pos x="49" y="63"/>
                </a:cxn>
                <a:cxn ang="0">
                  <a:pos x="43" y="66"/>
                </a:cxn>
                <a:cxn ang="0">
                  <a:pos x="35" y="66"/>
                </a:cxn>
                <a:cxn ang="0">
                  <a:pos x="35" y="66"/>
                </a:cxn>
                <a:cxn ang="0">
                  <a:pos x="27" y="66"/>
                </a:cxn>
                <a:cxn ang="0">
                  <a:pos x="20" y="65"/>
                </a:cxn>
                <a:cxn ang="0">
                  <a:pos x="14" y="61"/>
                </a:cxn>
                <a:cxn ang="0">
                  <a:pos x="9" y="57"/>
                </a:cxn>
                <a:cxn ang="0">
                  <a:pos x="5" y="52"/>
                </a:cxn>
                <a:cxn ang="0">
                  <a:pos x="1" y="47"/>
                </a:cxn>
                <a:cxn ang="0">
                  <a:pos x="0" y="41"/>
                </a:cxn>
                <a:cxn ang="0">
                  <a:pos x="0" y="33"/>
                </a:cxn>
                <a:cxn ang="0">
                  <a:pos x="0" y="33"/>
                </a:cxn>
                <a:cxn ang="0">
                  <a:pos x="0" y="27"/>
                </a:cxn>
                <a:cxn ang="0">
                  <a:pos x="1" y="20"/>
                </a:cxn>
                <a:cxn ang="0">
                  <a:pos x="5" y="14"/>
                </a:cxn>
                <a:cxn ang="0">
                  <a:pos x="8" y="9"/>
                </a:cxn>
                <a:cxn ang="0">
                  <a:pos x="13" y="4"/>
                </a:cxn>
                <a:cxn ang="0">
                  <a:pos x="19" y="1"/>
                </a:cxn>
                <a:cxn ang="0">
                  <a:pos x="25" y="0"/>
                </a:cxn>
                <a:cxn ang="0">
                  <a:pos x="33" y="0"/>
                </a:cxn>
                <a:cxn ang="0">
                  <a:pos x="33" y="0"/>
                </a:cxn>
                <a:cxn ang="0">
                  <a:pos x="40" y="0"/>
                </a:cxn>
                <a:cxn ang="0">
                  <a:pos x="47" y="1"/>
                </a:cxn>
                <a:cxn ang="0">
                  <a:pos x="52" y="6"/>
                </a:cxn>
                <a:cxn ang="0">
                  <a:pos x="57" y="11"/>
                </a:cxn>
                <a:cxn ang="0">
                  <a:pos x="62" y="15"/>
                </a:cxn>
                <a:cxn ang="0">
                  <a:pos x="63" y="23"/>
                </a:cxn>
                <a:cxn ang="0">
                  <a:pos x="65" y="30"/>
                </a:cxn>
                <a:cxn ang="0">
                  <a:pos x="65" y="39"/>
                </a:cxn>
                <a:cxn ang="0">
                  <a:pos x="65" y="39"/>
                </a:cxn>
                <a:cxn ang="0">
                  <a:pos x="46" y="25"/>
                </a:cxn>
                <a:cxn ang="0">
                  <a:pos x="46" y="25"/>
                </a:cxn>
                <a:cxn ang="0">
                  <a:pos x="44" y="20"/>
                </a:cxn>
                <a:cxn ang="0">
                  <a:pos x="41" y="17"/>
                </a:cxn>
                <a:cxn ang="0">
                  <a:pos x="38" y="14"/>
                </a:cxn>
                <a:cxn ang="0">
                  <a:pos x="33" y="14"/>
                </a:cxn>
                <a:cxn ang="0">
                  <a:pos x="33" y="14"/>
                </a:cxn>
                <a:cxn ang="0">
                  <a:pos x="27" y="14"/>
                </a:cxn>
                <a:cxn ang="0">
                  <a:pos x="24" y="17"/>
                </a:cxn>
                <a:cxn ang="0">
                  <a:pos x="20" y="20"/>
                </a:cxn>
                <a:cxn ang="0">
                  <a:pos x="19" y="25"/>
                </a:cxn>
                <a:cxn ang="0">
                  <a:pos x="46" y="25"/>
                </a:cxn>
              </a:cxnLst>
              <a:rect l="0" t="0" r="r" b="b"/>
              <a:pathLst>
                <a:path w="65" h="66">
                  <a:moveTo>
                    <a:pt x="65" y="39"/>
                  </a:moveTo>
                  <a:lnTo>
                    <a:pt x="19" y="39"/>
                  </a:lnTo>
                  <a:lnTo>
                    <a:pt x="19" y="39"/>
                  </a:lnTo>
                  <a:lnTo>
                    <a:pt x="20" y="44"/>
                  </a:lnTo>
                  <a:lnTo>
                    <a:pt x="25" y="47"/>
                  </a:lnTo>
                  <a:lnTo>
                    <a:pt x="30" y="50"/>
                  </a:lnTo>
                  <a:lnTo>
                    <a:pt x="35" y="52"/>
                  </a:lnTo>
                  <a:lnTo>
                    <a:pt x="35" y="52"/>
                  </a:lnTo>
                  <a:lnTo>
                    <a:pt x="40" y="50"/>
                  </a:lnTo>
                  <a:lnTo>
                    <a:pt x="43" y="49"/>
                  </a:lnTo>
                  <a:lnTo>
                    <a:pt x="49" y="44"/>
                  </a:lnTo>
                  <a:lnTo>
                    <a:pt x="62" y="55"/>
                  </a:lnTo>
                  <a:lnTo>
                    <a:pt x="62" y="55"/>
                  </a:lnTo>
                  <a:lnTo>
                    <a:pt x="57" y="60"/>
                  </a:lnTo>
                  <a:lnTo>
                    <a:pt x="49" y="63"/>
                  </a:lnTo>
                  <a:lnTo>
                    <a:pt x="43" y="66"/>
                  </a:lnTo>
                  <a:lnTo>
                    <a:pt x="35" y="66"/>
                  </a:lnTo>
                  <a:lnTo>
                    <a:pt x="35" y="66"/>
                  </a:lnTo>
                  <a:lnTo>
                    <a:pt x="27" y="66"/>
                  </a:lnTo>
                  <a:lnTo>
                    <a:pt x="20" y="65"/>
                  </a:lnTo>
                  <a:lnTo>
                    <a:pt x="14" y="61"/>
                  </a:lnTo>
                  <a:lnTo>
                    <a:pt x="9" y="57"/>
                  </a:lnTo>
                  <a:lnTo>
                    <a:pt x="5" y="52"/>
                  </a:lnTo>
                  <a:lnTo>
                    <a:pt x="1" y="47"/>
                  </a:lnTo>
                  <a:lnTo>
                    <a:pt x="0" y="41"/>
                  </a:lnTo>
                  <a:lnTo>
                    <a:pt x="0" y="33"/>
                  </a:lnTo>
                  <a:lnTo>
                    <a:pt x="0" y="33"/>
                  </a:lnTo>
                  <a:lnTo>
                    <a:pt x="0" y="27"/>
                  </a:lnTo>
                  <a:lnTo>
                    <a:pt x="1" y="20"/>
                  </a:lnTo>
                  <a:lnTo>
                    <a:pt x="5" y="14"/>
                  </a:lnTo>
                  <a:lnTo>
                    <a:pt x="8" y="9"/>
                  </a:lnTo>
                  <a:lnTo>
                    <a:pt x="13" y="4"/>
                  </a:lnTo>
                  <a:lnTo>
                    <a:pt x="19" y="1"/>
                  </a:lnTo>
                  <a:lnTo>
                    <a:pt x="25" y="0"/>
                  </a:lnTo>
                  <a:lnTo>
                    <a:pt x="33" y="0"/>
                  </a:lnTo>
                  <a:lnTo>
                    <a:pt x="33" y="0"/>
                  </a:lnTo>
                  <a:lnTo>
                    <a:pt x="40" y="0"/>
                  </a:lnTo>
                  <a:lnTo>
                    <a:pt x="47" y="1"/>
                  </a:lnTo>
                  <a:lnTo>
                    <a:pt x="52" y="6"/>
                  </a:lnTo>
                  <a:lnTo>
                    <a:pt x="57" y="11"/>
                  </a:lnTo>
                  <a:lnTo>
                    <a:pt x="62" y="15"/>
                  </a:lnTo>
                  <a:lnTo>
                    <a:pt x="63" y="23"/>
                  </a:lnTo>
                  <a:lnTo>
                    <a:pt x="65" y="30"/>
                  </a:lnTo>
                  <a:lnTo>
                    <a:pt x="65" y="39"/>
                  </a:lnTo>
                  <a:lnTo>
                    <a:pt x="65" y="39"/>
                  </a:lnTo>
                  <a:close/>
                  <a:moveTo>
                    <a:pt x="46" y="25"/>
                  </a:moveTo>
                  <a:lnTo>
                    <a:pt x="46" y="25"/>
                  </a:lnTo>
                  <a:lnTo>
                    <a:pt x="44" y="20"/>
                  </a:lnTo>
                  <a:lnTo>
                    <a:pt x="41" y="17"/>
                  </a:lnTo>
                  <a:lnTo>
                    <a:pt x="38" y="14"/>
                  </a:lnTo>
                  <a:lnTo>
                    <a:pt x="33" y="14"/>
                  </a:lnTo>
                  <a:lnTo>
                    <a:pt x="33" y="14"/>
                  </a:lnTo>
                  <a:lnTo>
                    <a:pt x="27" y="14"/>
                  </a:lnTo>
                  <a:lnTo>
                    <a:pt x="24" y="17"/>
                  </a:lnTo>
                  <a:lnTo>
                    <a:pt x="20" y="20"/>
                  </a:lnTo>
                  <a:lnTo>
                    <a:pt x="19" y="25"/>
                  </a:lnTo>
                  <a:lnTo>
                    <a:pt x="46" y="2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49" name="Freeform 305"/>
            <p:cNvSpPr>
              <a:spLocks noChangeAspect="1" noEditPoints="1"/>
            </p:cNvSpPr>
            <p:nvPr userDrawn="1"/>
          </p:nvSpPr>
          <p:spPr bwMode="auto">
            <a:xfrm>
              <a:off x="3160461" y="6134431"/>
              <a:ext cx="216903" cy="198799"/>
            </a:xfrm>
            <a:custGeom>
              <a:avLst/>
              <a:gdLst/>
              <a:ahLst/>
              <a:cxnLst>
                <a:cxn ang="0">
                  <a:pos x="70" y="65"/>
                </a:cxn>
                <a:cxn ang="0">
                  <a:pos x="52" y="65"/>
                </a:cxn>
                <a:cxn ang="0">
                  <a:pos x="52" y="57"/>
                </a:cxn>
                <a:cxn ang="0">
                  <a:pos x="52" y="57"/>
                </a:cxn>
                <a:cxn ang="0">
                  <a:pos x="52" y="57"/>
                </a:cxn>
                <a:cxn ang="0">
                  <a:pos x="47" y="60"/>
                </a:cxn>
                <a:cxn ang="0">
                  <a:pos x="43" y="63"/>
                </a:cxn>
                <a:cxn ang="0">
                  <a:pos x="36" y="66"/>
                </a:cxn>
                <a:cxn ang="0">
                  <a:pos x="30" y="66"/>
                </a:cxn>
                <a:cxn ang="0">
                  <a:pos x="30" y="66"/>
                </a:cxn>
                <a:cxn ang="0">
                  <a:pos x="24" y="66"/>
                </a:cxn>
                <a:cxn ang="0">
                  <a:pos x="19" y="65"/>
                </a:cxn>
                <a:cxn ang="0">
                  <a:pos x="12" y="61"/>
                </a:cxn>
                <a:cxn ang="0">
                  <a:pos x="8" y="57"/>
                </a:cxn>
                <a:cxn ang="0">
                  <a:pos x="4" y="52"/>
                </a:cxn>
                <a:cxn ang="0">
                  <a:pos x="1" y="47"/>
                </a:cxn>
                <a:cxn ang="0">
                  <a:pos x="0" y="41"/>
                </a:cxn>
                <a:cxn ang="0">
                  <a:pos x="0" y="33"/>
                </a:cxn>
                <a:cxn ang="0">
                  <a:pos x="0" y="33"/>
                </a:cxn>
                <a:cxn ang="0">
                  <a:pos x="0" y="27"/>
                </a:cxn>
                <a:cxn ang="0">
                  <a:pos x="1" y="20"/>
                </a:cxn>
                <a:cxn ang="0">
                  <a:pos x="4" y="14"/>
                </a:cxn>
                <a:cxn ang="0">
                  <a:pos x="9" y="9"/>
                </a:cxn>
                <a:cxn ang="0">
                  <a:pos x="12" y="4"/>
                </a:cxn>
                <a:cxn ang="0">
                  <a:pos x="19" y="1"/>
                </a:cxn>
                <a:cxn ang="0">
                  <a:pos x="25" y="0"/>
                </a:cxn>
                <a:cxn ang="0">
                  <a:pos x="31" y="0"/>
                </a:cxn>
                <a:cxn ang="0">
                  <a:pos x="31" y="0"/>
                </a:cxn>
                <a:cxn ang="0">
                  <a:pos x="36" y="0"/>
                </a:cxn>
                <a:cxn ang="0">
                  <a:pos x="43" y="1"/>
                </a:cxn>
                <a:cxn ang="0">
                  <a:pos x="46" y="4"/>
                </a:cxn>
                <a:cxn ang="0">
                  <a:pos x="50" y="7"/>
                </a:cxn>
                <a:cxn ang="0">
                  <a:pos x="50" y="7"/>
                </a:cxn>
                <a:cxn ang="0">
                  <a:pos x="50" y="1"/>
                </a:cxn>
                <a:cxn ang="0">
                  <a:pos x="70" y="1"/>
                </a:cxn>
                <a:cxn ang="0">
                  <a:pos x="70" y="65"/>
                </a:cxn>
                <a:cxn ang="0">
                  <a:pos x="36" y="15"/>
                </a:cxn>
                <a:cxn ang="0">
                  <a:pos x="36" y="15"/>
                </a:cxn>
                <a:cxn ang="0">
                  <a:pos x="30" y="17"/>
                </a:cxn>
                <a:cxn ang="0">
                  <a:pos x="24" y="20"/>
                </a:cxn>
                <a:cxn ang="0">
                  <a:pos x="20" y="25"/>
                </a:cxn>
                <a:cxn ang="0">
                  <a:pos x="20" y="33"/>
                </a:cxn>
                <a:cxn ang="0">
                  <a:pos x="20" y="33"/>
                </a:cxn>
                <a:cxn ang="0">
                  <a:pos x="20" y="39"/>
                </a:cxn>
                <a:cxn ang="0">
                  <a:pos x="24" y="46"/>
                </a:cxn>
                <a:cxn ang="0">
                  <a:pos x="30" y="49"/>
                </a:cxn>
                <a:cxn ang="0">
                  <a:pos x="36" y="50"/>
                </a:cxn>
                <a:cxn ang="0">
                  <a:pos x="36" y="50"/>
                </a:cxn>
                <a:cxn ang="0">
                  <a:pos x="43" y="49"/>
                </a:cxn>
                <a:cxn ang="0">
                  <a:pos x="47" y="46"/>
                </a:cxn>
                <a:cxn ang="0">
                  <a:pos x="50" y="39"/>
                </a:cxn>
                <a:cxn ang="0">
                  <a:pos x="52" y="33"/>
                </a:cxn>
                <a:cxn ang="0">
                  <a:pos x="52" y="33"/>
                </a:cxn>
                <a:cxn ang="0">
                  <a:pos x="50" y="25"/>
                </a:cxn>
                <a:cxn ang="0">
                  <a:pos x="47" y="20"/>
                </a:cxn>
                <a:cxn ang="0">
                  <a:pos x="43" y="17"/>
                </a:cxn>
                <a:cxn ang="0">
                  <a:pos x="36" y="15"/>
                </a:cxn>
                <a:cxn ang="0">
                  <a:pos x="36" y="15"/>
                </a:cxn>
              </a:cxnLst>
              <a:rect l="0" t="0" r="r" b="b"/>
              <a:pathLst>
                <a:path w="70" h="66">
                  <a:moveTo>
                    <a:pt x="70" y="65"/>
                  </a:moveTo>
                  <a:lnTo>
                    <a:pt x="52" y="65"/>
                  </a:lnTo>
                  <a:lnTo>
                    <a:pt x="52" y="57"/>
                  </a:lnTo>
                  <a:lnTo>
                    <a:pt x="52" y="57"/>
                  </a:lnTo>
                  <a:lnTo>
                    <a:pt x="52" y="57"/>
                  </a:lnTo>
                  <a:lnTo>
                    <a:pt x="47" y="60"/>
                  </a:lnTo>
                  <a:lnTo>
                    <a:pt x="43" y="63"/>
                  </a:lnTo>
                  <a:lnTo>
                    <a:pt x="36" y="66"/>
                  </a:lnTo>
                  <a:lnTo>
                    <a:pt x="30" y="66"/>
                  </a:lnTo>
                  <a:lnTo>
                    <a:pt x="30" y="66"/>
                  </a:lnTo>
                  <a:lnTo>
                    <a:pt x="24" y="66"/>
                  </a:lnTo>
                  <a:lnTo>
                    <a:pt x="19" y="65"/>
                  </a:lnTo>
                  <a:lnTo>
                    <a:pt x="12" y="61"/>
                  </a:lnTo>
                  <a:lnTo>
                    <a:pt x="8" y="57"/>
                  </a:lnTo>
                  <a:lnTo>
                    <a:pt x="4" y="52"/>
                  </a:lnTo>
                  <a:lnTo>
                    <a:pt x="1" y="47"/>
                  </a:lnTo>
                  <a:lnTo>
                    <a:pt x="0" y="41"/>
                  </a:lnTo>
                  <a:lnTo>
                    <a:pt x="0" y="33"/>
                  </a:lnTo>
                  <a:lnTo>
                    <a:pt x="0" y="33"/>
                  </a:lnTo>
                  <a:lnTo>
                    <a:pt x="0" y="27"/>
                  </a:lnTo>
                  <a:lnTo>
                    <a:pt x="1" y="20"/>
                  </a:lnTo>
                  <a:lnTo>
                    <a:pt x="4" y="14"/>
                  </a:lnTo>
                  <a:lnTo>
                    <a:pt x="9" y="9"/>
                  </a:lnTo>
                  <a:lnTo>
                    <a:pt x="12" y="4"/>
                  </a:lnTo>
                  <a:lnTo>
                    <a:pt x="19" y="1"/>
                  </a:lnTo>
                  <a:lnTo>
                    <a:pt x="25" y="0"/>
                  </a:lnTo>
                  <a:lnTo>
                    <a:pt x="31" y="0"/>
                  </a:lnTo>
                  <a:lnTo>
                    <a:pt x="31" y="0"/>
                  </a:lnTo>
                  <a:lnTo>
                    <a:pt x="36" y="0"/>
                  </a:lnTo>
                  <a:lnTo>
                    <a:pt x="43" y="1"/>
                  </a:lnTo>
                  <a:lnTo>
                    <a:pt x="46" y="4"/>
                  </a:lnTo>
                  <a:lnTo>
                    <a:pt x="50" y="7"/>
                  </a:lnTo>
                  <a:lnTo>
                    <a:pt x="50" y="7"/>
                  </a:lnTo>
                  <a:lnTo>
                    <a:pt x="50" y="1"/>
                  </a:lnTo>
                  <a:lnTo>
                    <a:pt x="70" y="1"/>
                  </a:lnTo>
                  <a:lnTo>
                    <a:pt x="70" y="65"/>
                  </a:lnTo>
                  <a:close/>
                  <a:moveTo>
                    <a:pt x="36" y="15"/>
                  </a:moveTo>
                  <a:lnTo>
                    <a:pt x="36" y="15"/>
                  </a:lnTo>
                  <a:lnTo>
                    <a:pt x="30" y="17"/>
                  </a:lnTo>
                  <a:lnTo>
                    <a:pt x="24" y="20"/>
                  </a:lnTo>
                  <a:lnTo>
                    <a:pt x="20" y="25"/>
                  </a:lnTo>
                  <a:lnTo>
                    <a:pt x="20" y="33"/>
                  </a:lnTo>
                  <a:lnTo>
                    <a:pt x="20" y="33"/>
                  </a:lnTo>
                  <a:lnTo>
                    <a:pt x="20" y="39"/>
                  </a:lnTo>
                  <a:lnTo>
                    <a:pt x="24" y="46"/>
                  </a:lnTo>
                  <a:lnTo>
                    <a:pt x="30" y="49"/>
                  </a:lnTo>
                  <a:lnTo>
                    <a:pt x="36" y="50"/>
                  </a:lnTo>
                  <a:lnTo>
                    <a:pt x="36" y="50"/>
                  </a:lnTo>
                  <a:lnTo>
                    <a:pt x="43" y="49"/>
                  </a:lnTo>
                  <a:lnTo>
                    <a:pt x="47" y="46"/>
                  </a:lnTo>
                  <a:lnTo>
                    <a:pt x="50" y="39"/>
                  </a:lnTo>
                  <a:lnTo>
                    <a:pt x="52" y="33"/>
                  </a:lnTo>
                  <a:lnTo>
                    <a:pt x="52" y="33"/>
                  </a:lnTo>
                  <a:lnTo>
                    <a:pt x="50" y="25"/>
                  </a:lnTo>
                  <a:lnTo>
                    <a:pt x="47" y="20"/>
                  </a:lnTo>
                  <a:lnTo>
                    <a:pt x="43" y="17"/>
                  </a:lnTo>
                  <a:lnTo>
                    <a:pt x="36" y="15"/>
                  </a:lnTo>
                  <a:lnTo>
                    <a:pt x="36" y="1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0" name="Freeform 306"/>
            <p:cNvSpPr>
              <a:spLocks noChangeAspect="1" noEditPoints="1"/>
            </p:cNvSpPr>
            <p:nvPr userDrawn="1"/>
          </p:nvSpPr>
          <p:spPr bwMode="auto">
            <a:xfrm>
              <a:off x="4275101" y="6134431"/>
              <a:ext cx="216903" cy="283137"/>
            </a:xfrm>
            <a:custGeom>
              <a:avLst/>
              <a:gdLst/>
              <a:ahLst/>
              <a:cxnLst>
                <a:cxn ang="0">
                  <a:pos x="0" y="1"/>
                </a:cxn>
                <a:cxn ang="0">
                  <a:pos x="19" y="1"/>
                </a:cxn>
                <a:cxn ang="0">
                  <a:pos x="19" y="9"/>
                </a:cxn>
                <a:cxn ang="0">
                  <a:pos x="19" y="9"/>
                </a:cxn>
                <a:cxn ang="0">
                  <a:pos x="19" y="9"/>
                </a:cxn>
                <a:cxn ang="0">
                  <a:pos x="22" y="4"/>
                </a:cxn>
                <a:cxn ang="0">
                  <a:pos x="27" y="1"/>
                </a:cxn>
                <a:cxn ang="0">
                  <a:pos x="33" y="0"/>
                </a:cxn>
                <a:cxn ang="0">
                  <a:pos x="39" y="0"/>
                </a:cxn>
                <a:cxn ang="0">
                  <a:pos x="39" y="0"/>
                </a:cxn>
                <a:cxn ang="0">
                  <a:pos x="46" y="0"/>
                </a:cxn>
                <a:cxn ang="0">
                  <a:pos x="52" y="1"/>
                </a:cxn>
                <a:cxn ang="0">
                  <a:pos x="57" y="4"/>
                </a:cxn>
                <a:cxn ang="0">
                  <a:pos x="61" y="7"/>
                </a:cxn>
                <a:cxn ang="0">
                  <a:pos x="65" y="12"/>
                </a:cxn>
                <a:cxn ang="0">
                  <a:pos x="68" y="19"/>
                </a:cxn>
                <a:cxn ang="0">
                  <a:pos x="69" y="25"/>
                </a:cxn>
                <a:cxn ang="0">
                  <a:pos x="69" y="33"/>
                </a:cxn>
                <a:cxn ang="0">
                  <a:pos x="69" y="33"/>
                </a:cxn>
                <a:cxn ang="0">
                  <a:pos x="69" y="39"/>
                </a:cxn>
                <a:cxn ang="0">
                  <a:pos x="68" y="46"/>
                </a:cxn>
                <a:cxn ang="0">
                  <a:pos x="65" y="52"/>
                </a:cxn>
                <a:cxn ang="0">
                  <a:pos x="61" y="57"/>
                </a:cxn>
                <a:cxn ang="0">
                  <a:pos x="57" y="61"/>
                </a:cxn>
                <a:cxn ang="0">
                  <a:pos x="50" y="65"/>
                </a:cxn>
                <a:cxn ang="0">
                  <a:pos x="46" y="66"/>
                </a:cxn>
                <a:cxn ang="0">
                  <a:pos x="38" y="66"/>
                </a:cxn>
                <a:cxn ang="0">
                  <a:pos x="38" y="66"/>
                </a:cxn>
                <a:cxn ang="0">
                  <a:pos x="28" y="65"/>
                </a:cxn>
                <a:cxn ang="0">
                  <a:pos x="23" y="63"/>
                </a:cxn>
                <a:cxn ang="0">
                  <a:pos x="20" y="60"/>
                </a:cxn>
                <a:cxn ang="0">
                  <a:pos x="20" y="60"/>
                </a:cxn>
                <a:cxn ang="0">
                  <a:pos x="20" y="95"/>
                </a:cxn>
                <a:cxn ang="0">
                  <a:pos x="0" y="95"/>
                </a:cxn>
                <a:cxn ang="0">
                  <a:pos x="0" y="1"/>
                </a:cxn>
                <a:cxn ang="0">
                  <a:pos x="34" y="50"/>
                </a:cxn>
                <a:cxn ang="0">
                  <a:pos x="34" y="50"/>
                </a:cxn>
                <a:cxn ang="0">
                  <a:pos x="41" y="49"/>
                </a:cxn>
                <a:cxn ang="0">
                  <a:pos x="46" y="46"/>
                </a:cxn>
                <a:cxn ang="0">
                  <a:pos x="49" y="39"/>
                </a:cxn>
                <a:cxn ang="0">
                  <a:pos x="50" y="33"/>
                </a:cxn>
                <a:cxn ang="0">
                  <a:pos x="50" y="33"/>
                </a:cxn>
                <a:cxn ang="0">
                  <a:pos x="49" y="25"/>
                </a:cxn>
                <a:cxn ang="0">
                  <a:pos x="46" y="20"/>
                </a:cxn>
                <a:cxn ang="0">
                  <a:pos x="41" y="17"/>
                </a:cxn>
                <a:cxn ang="0">
                  <a:pos x="34" y="15"/>
                </a:cxn>
                <a:cxn ang="0">
                  <a:pos x="34" y="15"/>
                </a:cxn>
                <a:cxn ang="0">
                  <a:pos x="28" y="17"/>
                </a:cxn>
                <a:cxn ang="0">
                  <a:pos x="23" y="20"/>
                </a:cxn>
                <a:cxn ang="0">
                  <a:pos x="20" y="25"/>
                </a:cxn>
                <a:cxn ang="0">
                  <a:pos x="19" y="33"/>
                </a:cxn>
                <a:cxn ang="0">
                  <a:pos x="19" y="33"/>
                </a:cxn>
                <a:cxn ang="0">
                  <a:pos x="20" y="39"/>
                </a:cxn>
                <a:cxn ang="0">
                  <a:pos x="23" y="46"/>
                </a:cxn>
                <a:cxn ang="0">
                  <a:pos x="28" y="49"/>
                </a:cxn>
                <a:cxn ang="0">
                  <a:pos x="34" y="50"/>
                </a:cxn>
                <a:cxn ang="0">
                  <a:pos x="34" y="50"/>
                </a:cxn>
              </a:cxnLst>
              <a:rect l="0" t="0" r="r" b="b"/>
              <a:pathLst>
                <a:path w="69" h="95">
                  <a:moveTo>
                    <a:pt x="0" y="1"/>
                  </a:moveTo>
                  <a:lnTo>
                    <a:pt x="19" y="1"/>
                  </a:lnTo>
                  <a:lnTo>
                    <a:pt x="19" y="9"/>
                  </a:lnTo>
                  <a:lnTo>
                    <a:pt x="19" y="9"/>
                  </a:lnTo>
                  <a:lnTo>
                    <a:pt x="19" y="9"/>
                  </a:lnTo>
                  <a:lnTo>
                    <a:pt x="22" y="4"/>
                  </a:lnTo>
                  <a:lnTo>
                    <a:pt x="27" y="1"/>
                  </a:lnTo>
                  <a:lnTo>
                    <a:pt x="33" y="0"/>
                  </a:lnTo>
                  <a:lnTo>
                    <a:pt x="39" y="0"/>
                  </a:lnTo>
                  <a:lnTo>
                    <a:pt x="39" y="0"/>
                  </a:lnTo>
                  <a:lnTo>
                    <a:pt x="46" y="0"/>
                  </a:lnTo>
                  <a:lnTo>
                    <a:pt x="52" y="1"/>
                  </a:lnTo>
                  <a:lnTo>
                    <a:pt x="57" y="4"/>
                  </a:lnTo>
                  <a:lnTo>
                    <a:pt x="61" y="7"/>
                  </a:lnTo>
                  <a:lnTo>
                    <a:pt x="65" y="12"/>
                  </a:lnTo>
                  <a:lnTo>
                    <a:pt x="68" y="19"/>
                  </a:lnTo>
                  <a:lnTo>
                    <a:pt x="69" y="25"/>
                  </a:lnTo>
                  <a:lnTo>
                    <a:pt x="69" y="33"/>
                  </a:lnTo>
                  <a:lnTo>
                    <a:pt x="69" y="33"/>
                  </a:lnTo>
                  <a:lnTo>
                    <a:pt x="69" y="39"/>
                  </a:lnTo>
                  <a:lnTo>
                    <a:pt x="68" y="46"/>
                  </a:lnTo>
                  <a:lnTo>
                    <a:pt x="65" y="52"/>
                  </a:lnTo>
                  <a:lnTo>
                    <a:pt x="61" y="57"/>
                  </a:lnTo>
                  <a:lnTo>
                    <a:pt x="57" y="61"/>
                  </a:lnTo>
                  <a:lnTo>
                    <a:pt x="50" y="65"/>
                  </a:lnTo>
                  <a:lnTo>
                    <a:pt x="46" y="66"/>
                  </a:lnTo>
                  <a:lnTo>
                    <a:pt x="38" y="66"/>
                  </a:lnTo>
                  <a:lnTo>
                    <a:pt x="38" y="66"/>
                  </a:lnTo>
                  <a:lnTo>
                    <a:pt x="28" y="65"/>
                  </a:lnTo>
                  <a:lnTo>
                    <a:pt x="23" y="63"/>
                  </a:lnTo>
                  <a:lnTo>
                    <a:pt x="20" y="60"/>
                  </a:lnTo>
                  <a:lnTo>
                    <a:pt x="20" y="60"/>
                  </a:lnTo>
                  <a:lnTo>
                    <a:pt x="20" y="95"/>
                  </a:lnTo>
                  <a:lnTo>
                    <a:pt x="0" y="95"/>
                  </a:lnTo>
                  <a:lnTo>
                    <a:pt x="0" y="1"/>
                  </a:lnTo>
                  <a:close/>
                  <a:moveTo>
                    <a:pt x="34" y="50"/>
                  </a:moveTo>
                  <a:lnTo>
                    <a:pt x="34" y="50"/>
                  </a:lnTo>
                  <a:lnTo>
                    <a:pt x="41" y="49"/>
                  </a:lnTo>
                  <a:lnTo>
                    <a:pt x="46" y="46"/>
                  </a:lnTo>
                  <a:lnTo>
                    <a:pt x="49" y="39"/>
                  </a:lnTo>
                  <a:lnTo>
                    <a:pt x="50" y="33"/>
                  </a:lnTo>
                  <a:lnTo>
                    <a:pt x="50" y="33"/>
                  </a:lnTo>
                  <a:lnTo>
                    <a:pt x="49" y="25"/>
                  </a:lnTo>
                  <a:lnTo>
                    <a:pt x="46" y="20"/>
                  </a:lnTo>
                  <a:lnTo>
                    <a:pt x="41" y="17"/>
                  </a:lnTo>
                  <a:lnTo>
                    <a:pt x="34" y="15"/>
                  </a:lnTo>
                  <a:lnTo>
                    <a:pt x="34" y="15"/>
                  </a:lnTo>
                  <a:lnTo>
                    <a:pt x="28" y="17"/>
                  </a:lnTo>
                  <a:lnTo>
                    <a:pt x="23" y="20"/>
                  </a:lnTo>
                  <a:lnTo>
                    <a:pt x="20" y="25"/>
                  </a:lnTo>
                  <a:lnTo>
                    <a:pt x="19" y="33"/>
                  </a:lnTo>
                  <a:lnTo>
                    <a:pt x="19" y="33"/>
                  </a:lnTo>
                  <a:lnTo>
                    <a:pt x="20" y="39"/>
                  </a:lnTo>
                  <a:lnTo>
                    <a:pt x="23" y="46"/>
                  </a:lnTo>
                  <a:lnTo>
                    <a:pt x="28" y="49"/>
                  </a:lnTo>
                  <a:lnTo>
                    <a:pt x="34" y="50"/>
                  </a:lnTo>
                  <a:lnTo>
                    <a:pt x="34" y="5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1" name="Freeform 307"/>
            <p:cNvSpPr>
              <a:spLocks noChangeAspect="1"/>
            </p:cNvSpPr>
            <p:nvPr userDrawn="1"/>
          </p:nvSpPr>
          <p:spPr bwMode="auto">
            <a:xfrm>
              <a:off x="3473766" y="6134431"/>
              <a:ext cx="307279" cy="180726"/>
            </a:xfrm>
            <a:custGeom>
              <a:avLst/>
              <a:gdLst/>
              <a:ahLst/>
              <a:cxnLst>
                <a:cxn ang="0">
                  <a:pos x="0" y="1"/>
                </a:cxn>
                <a:cxn ang="0">
                  <a:pos x="19" y="1"/>
                </a:cxn>
                <a:cxn ang="0">
                  <a:pos x="19" y="9"/>
                </a:cxn>
                <a:cxn ang="0">
                  <a:pos x="19" y="9"/>
                </a:cxn>
                <a:cxn ang="0">
                  <a:pos x="19" y="9"/>
                </a:cxn>
                <a:cxn ang="0">
                  <a:pos x="22" y="6"/>
                </a:cxn>
                <a:cxn ang="0">
                  <a:pos x="27" y="3"/>
                </a:cxn>
                <a:cxn ang="0">
                  <a:pos x="32" y="0"/>
                </a:cxn>
                <a:cxn ang="0">
                  <a:pos x="38" y="0"/>
                </a:cxn>
                <a:cxn ang="0">
                  <a:pos x="38" y="0"/>
                </a:cxn>
                <a:cxn ang="0">
                  <a:pos x="44" y="0"/>
                </a:cxn>
                <a:cxn ang="0">
                  <a:pos x="51" y="3"/>
                </a:cxn>
                <a:cxn ang="0">
                  <a:pos x="55" y="6"/>
                </a:cxn>
                <a:cxn ang="0">
                  <a:pos x="57" y="11"/>
                </a:cxn>
                <a:cxn ang="0">
                  <a:pos x="57" y="11"/>
                </a:cxn>
                <a:cxn ang="0">
                  <a:pos x="57" y="11"/>
                </a:cxn>
                <a:cxn ang="0">
                  <a:pos x="57" y="11"/>
                </a:cxn>
                <a:cxn ang="0">
                  <a:pos x="62" y="6"/>
                </a:cxn>
                <a:cxn ang="0">
                  <a:pos x="67" y="1"/>
                </a:cxn>
                <a:cxn ang="0">
                  <a:pos x="71" y="0"/>
                </a:cxn>
                <a:cxn ang="0">
                  <a:pos x="79" y="0"/>
                </a:cxn>
                <a:cxn ang="0">
                  <a:pos x="79" y="0"/>
                </a:cxn>
                <a:cxn ang="0">
                  <a:pos x="84" y="0"/>
                </a:cxn>
                <a:cxn ang="0">
                  <a:pos x="89" y="1"/>
                </a:cxn>
                <a:cxn ang="0">
                  <a:pos x="94" y="4"/>
                </a:cxn>
                <a:cxn ang="0">
                  <a:pos x="97" y="7"/>
                </a:cxn>
                <a:cxn ang="0">
                  <a:pos x="100" y="15"/>
                </a:cxn>
                <a:cxn ang="0">
                  <a:pos x="101" y="27"/>
                </a:cxn>
                <a:cxn ang="0">
                  <a:pos x="101" y="65"/>
                </a:cxn>
                <a:cxn ang="0">
                  <a:pos x="81" y="65"/>
                </a:cxn>
                <a:cxn ang="0">
                  <a:pos x="81" y="28"/>
                </a:cxn>
                <a:cxn ang="0">
                  <a:pos x="81" y="28"/>
                </a:cxn>
                <a:cxn ang="0">
                  <a:pos x="81" y="23"/>
                </a:cxn>
                <a:cxn ang="0">
                  <a:pos x="79" y="20"/>
                </a:cxn>
                <a:cxn ang="0">
                  <a:pos x="76" y="17"/>
                </a:cxn>
                <a:cxn ang="0">
                  <a:pos x="71" y="17"/>
                </a:cxn>
                <a:cxn ang="0">
                  <a:pos x="71" y="17"/>
                </a:cxn>
                <a:cxn ang="0">
                  <a:pos x="67" y="17"/>
                </a:cxn>
                <a:cxn ang="0">
                  <a:pos x="63" y="20"/>
                </a:cxn>
                <a:cxn ang="0">
                  <a:pos x="62" y="25"/>
                </a:cxn>
                <a:cxn ang="0">
                  <a:pos x="60" y="31"/>
                </a:cxn>
                <a:cxn ang="0">
                  <a:pos x="60" y="65"/>
                </a:cxn>
                <a:cxn ang="0">
                  <a:pos x="40" y="65"/>
                </a:cxn>
                <a:cxn ang="0">
                  <a:pos x="40" y="31"/>
                </a:cxn>
                <a:cxn ang="0">
                  <a:pos x="40" y="31"/>
                </a:cxn>
                <a:cxn ang="0">
                  <a:pos x="40" y="27"/>
                </a:cxn>
                <a:cxn ang="0">
                  <a:pos x="40" y="22"/>
                </a:cxn>
                <a:cxn ang="0">
                  <a:pos x="36" y="19"/>
                </a:cxn>
                <a:cxn ang="0">
                  <a:pos x="33" y="17"/>
                </a:cxn>
                <a:cxn ang="0">
                  <a:pos x="32" y="17"/>
                </a:cxn>
                <a:cxn ang="0">
                  <a:pos x="32" y="17"/>
                </a:cxn>
                <a:cxn ang="0">
                  <a:pos x="27" y="17"/>
                </a:cxn>
                <a:cxn ang="0">
                  <a:pos x="22" y="20"/>
                </a:cxn>
                <a:cxn ang="0">
                  <a:pos x="21" y="25"/>
                </a:cxn>
                <a:cxn ang="0">
                  <a:pos x="19" y="31"/>
                </a:cxn>
                <a:cxn ang="0">
                  <a:pos x="19" y="65"/>
                </a:cxn>
                <a:cxn ang="0">
                  <a:pos x="0" y="65"/>
                </a:cxn>
                <a:cxn ang="0">
                  <a:pos x="0" y="1"/>
                </a:cxn>
              </a:cxnLst>
              <a:rect l="0" t="0" r="r" b="b"/>
              <a:pathLst>
                <a:path w="101" h="65">
                  <a:moveTo>
                    <a:pt x="0" y="1"/>
                  </a:moveTo>
                  <a:lnTo>
                    <a:pt x="19" y="1"/>
                  </a:lnTo>
                  <a:lnTo>
                    <a:pt x="19" y="9"/>
                  </a:lnTo>
                  <a:lnTo>
                    <a:pt x="19" y="9"/>
                  </a:lnTo>
                  <a:lnTo>
                    <a:pt x="19" y="9"/>
                  </a:lnTo>
                  <a:lnTo>
                    <a:pt x="22" y="6"/>
                  </a:lnTo>
                  <a:lnTo>
                    <a:pt x="27" y="3"/>
                  </a:lnTo>
                  <a:lnTo>
                    <a:pt x="32" y="0"/>
                  </a:lnTo>
                  <a:lnTo>
                    <a:pt x="38" y="0"/>
                  </a:lnTo>
                  <a:lnTo>
                    <a:pt x="38" y="0"/>
                  </a:lnTo>
                  <a:lnTo>
                    <a:pt x="44" y="0"/>
                  </a:lnTo>
                  <a:lnTo>
                    <a:pt x="51" y="3"/>
                  </a:lnTo>
                  <a:lnTo>
                    <a:pt x="55" y="6"/>
                  </a:lnTo>
                  <a:lnTo>
                    <a:pt x="57" y="11"/>
                  </a:lnTo>
                  <a:lnTo>
                    <a:pt x="57" y="11"/>
                  </a:lnTo>
                  <a:lnTo>
                    <a:pt x="57" y="11"/>
                  </a:lnTo>
                  <a:lnTo>
                    <a:pt x="57" y="11"/>
                  </a:lnTo>
                  <a:lnTo>
                    <a:pt x="62" y="6"/>
                  </a:lnTo>
                  <a:lnTo>
                    <a:pt x="67" y="1"/>
                  </a:lnTo>
                  <a:lnTo>
                    <a:pt x="71" y="0"/>
                  </a:lnTo>
                  <a:lnTo>
                    <a:pt x="79" y="0"/>
                  </a:lnTo>
                  <a:lnTo>
                    <a:pt x="79" y="0"/>
                  </a:lnTo>
                  <a:lnTo>
                    <a:pt x="84" y="0"/>
                  </a:lnTo>
                  <a:lnTo>
                    <a:pt x="89" y="1"/>
                  </a:lnTo>
                  <a:lnTo>
                    <a:pt x="94" y="4"/>
                  </a:lnTo>
                  <a:lnTo>
                    <a:pt x="97" y="7"/>
                  </a:lnTo>
                  <a:lnTo>
                    <a:pt x="100" y="15"/>
                  </a:lnTo>
                  <a:lnTo>
                    <a:pt x="101" y="27"/>
                  </a:lnTo>
                  <a:lnTo>
                    <a:pt x="101" y="65"/>
                  </a:lnTo>
                  <a:lnTo>
                    <a:pt x="81" y="65"/>
                  </a:lnTo>
                  <a:lnTo>
                    <a:pt x="81" y="28"/>
                  </a:lnTo>
                  <a:lnTo>
                    <a:pt x="81" y="28"/>
                  </a:lnTo>
                  <a:lnTo>
                    <a:pt x="81" y="23"/>
                  </a:lnTo>
                  <a:lnTo>
                    <a:pt x="79" y="20"/>
                  </a:lnTo>
                  <a:lnTo>
                    <a:pt x="76" y="17"/>
                  </a:lnTo>
                  <a:lnTo>
                    <a:pt x="71" y="17"/>
                  </a:lnTo>
                  <a:lnTo>
                    <a:pt x="71" y="17"/>
                  </a:lnTo>
                  <a:lnTo>
                    <a:pt x="67" y="17"/>
                  </a:lnTo>
                  <a:lnTo>
                    <a:pt x="63" y="20"/>
                  </a:lnTo>
                  <a:lnTo>
                    <a:pt x="62" y="25"/>
                  </a:lnTo>
                  <a:lnTo>
                    <a:pt x="60" y="31"/>
                  </a:lnTo>
                  <a:lnTo>
                    <a:pt x="60" y="65"/>
                  </a:lnTo>
                  <a:lnTo>
                    <a:pt x="40" y="65"/>
                  </a:lnTo>
                  <a:lnTo>
                    <a:pt x="40" y="31"/>
                  </a:lnTo>
                  <a:lnTo>
                    <a:pt x="40" y="31"/>
                  </a:lnTo>
                  <a:lnTo>
                    <a:pt x="40" y="27"/>
                  </a:lnTo>
                  <a:lnTo>
                    <a:pt x="40" y="22"/>
                  </a:lnTo>
                  <a:lnTo>
                    <a:pt x="36" y="19"/>
                  </a:lnTo>
                  <a:lnTo>
                    <a:pt x="33" y="17"/>
                  </a:lnTo>
                  <a:lnTo>
                    <a:pt x="32" y="17"/>
                  </a:lnTo>
                  <a:lnTo>
                    <a:pt x="32" y="17"/>
                  </a:lnTo>
                  <a:lnTo>
                    <a:pt x="27" y="17"/>
                  </a:lnTo>
                  <a:lnTo>
                    <a:pt x="22" y="20"/>
                  </a:lnTo>
                  <a:lnTo>
                    <a:pt x="21" y="25"/>
                  </a:lnTo>
                  <a:lnTo>
                    <a:pt x="19" y="31"/>
                  </a:lnTo>
                  <a:lnTo>
                    <a:pt x="19" y="65"/>
                  </a:lnTo>
                  <a:lnTo>
                    <a:pt x="0" y="65"/>
                  </a:lnTo>
                  <a:lnTo>
                    <a:pt x="0" y="1"/>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2" name="Freeform 308"/>
            <p:cNvSpPr>
              <a:spLocks noChangeAspect="1"/>
            </p:cNvSpPr>
            <p:nvPr userDrawn="1"/>
          </p:nvSpPr>
          <p:spPr bwMode="auto">
            <a:xfrm>
              <a:off x="3991922" y="6134431"/>
              <a:ext cx="180752"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7" y="65"/>
                </a:cxn>
                <a:cxn ang="0">
                  <a:pos x="13" y="64"/>
                </a:cxn>
                <a:cxn ang="0">
                  <a:pos x="8" y="62"/>
                </a:cxn>
                <a:cxn ang="0">
                  <a:pos x="5" y="57"/>
                </a:cxn>
                <a:cxn ang="0">
                  <a:pos x="3" y="54"/>
                </a:cxn>
                <a:cxn ang="0">
                  <a:pos x="0" y="49"/>
                </a:cxn>
                <a:cxn ang="0">
                  <a:pos x="0" y="37"/>
                </a:cxn>
                <a:cxn ang="0">
                  <a:pos x="0" y="0"/>
                </a:cxn>
                <a:cxn ang="0">
                  <a:pos x="19" y="0"/>
                </a:cxn>
                <a:cxn ang="0">
                  <a:pos x="19" y="35"/>
                </a:cxn>
                <a:cxn ang="0">
                  <a:pos x="19" y="35"/>
                </a:cxn>
                <a:cxn ang="0">
                  <a:pos x="19" y="40"/>
                </a:cxn>
                <a:cxn ang="0">
                  <a:pos x="21" y="45"/>
                </a:cxn>
                <a:cxn ang="0">
                  <a:pos x="24" y="48"/>
                </a:cxn>
                <a:cxn ang="0">
                  <a:pos x="30" y="49"/>
                </a:cxn>
                <a:cxn ang="0">
                  <a:pos x="30" y="49"/>
                </a:cxn>
                <a:cxn ang="0">
                  <a:pos x="35" y="48"/>
                </a:cxn>
                <a:cxn ang="0">
                  <a:pos x="40" y="45"/>
                </a:cxn>
                <a:cxn ang="0">
                  <a:pos x="41" y="40"/>
                </a:cxn>
                <a:cxn ang="0">
                  <a:pos x="41" y="33"/>
                </a:cxn>
                <a:cxn ang="0">
                  <a:pos x="41"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7" y="65"/>
                  </a:lnTo>
                  <a:lnTo>
                    <a:pt x="13" y="64"/>
                  </a:lnTo>
                  <a:lnTo>
                    <a:pt x="8" y="62"/>
                  </a:lnTo>
                  <a:lnTo>
                    <a:pt x="5" y="57"/>
                  </a:lnTo>
                  <a:lnTo>
                    <a:pt x="3" y="54"/>
                  </a:lnTo>
                  <a:lnTo>
                    <a:pt x="0" y="49"/>
                  </a:lnTo>
                  <a:lnTo>
                    <a:pt x="0" y="37"/>
                  </a:lnTo>
                  <a:lnTo>
                    <a:pt x="0" y="0"/>
                  </a:lnTo>
                  <a:lnTo>
                    <a:pt x="19" y="0"/>
                  </a:lnTo>
                  <a:lnTo>
                    <a:pt x="19" y="35"/>
                  </a:lnTo>
                  <a:lnTo>
                    <a:pt x="19" y="35"/>
                  </a:lnTo>
                  <a:lnTo>
                    <a:pt x="19" y="40"/>
                  </a:lnTo>
                  <a:lnTo>
                    <a:pt x="21" y="45"/>
                  </a:lnTo>
                  <a:lnTo>
                    <a:pt x="24" y="48"/>
                  </a:lnTo>
                  <a:lnTo>
                    <a:pt x="30" y="49"/>
                  </a:lnTo>
                  <a:lnTo>
                    <a:pt x="30" y="49"/>
                  </a:lnTo>
                  <a:lnTo>
                    <a:pt x="35" y="48"/>
                  </a:lnTo>
                  <a:lnTo>
                    <a:pt x="40" y="45"/>
                  </a:lnTo>
                  <a:lnTo>
                    <a:pt x="41" y="40"/>
                  </a:lnTo>
                  <a:lnTo>
                    <a:pt x="41" y="33"/>
                  </a:lnTo>
                  <a:lnTo>
                    <a:pt x="41"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3" name="Freeform 309"/>
            <p:cNvSpPr>
              <a:spLocks noChangeAspect="1"/>
            </p:cNvSpPr>
            <p:nvPr userDrawn="1"/>
          </p:nvSpPr>
          <p:spPr bwMode="auto">
            <a:xfrm>
              <a:off x="6251327" y="6134431"/>
              <a:ext cx="186777" cy="198799"/>
            </a:xfrm>
            <a:custGeom>
              <a:avLst/>
              <a:gdLst/>
              <a:ahLst/>
              <a:cxnLst>
                <a:cxn ang="0">
                  <a:pos x="62" y="64"/>
                </a:cxn>
                <a:cxn ang="0">
                  <a:pos x="43" y="64"/>
                </a:cxn>
                <a:cxn ang="0">
                  <a:pos x="43" y="56"/>
                </a:cxn>
                <a:cxn ang="0">
                  <a:pos x="43" y="56"/>
                </a:cxn>
                <a:cxn ang="0">
                  <a:pos x="43" y="56"/>
                </a:cxn>
                <a:cxn ang="0">
                  <a:pos x="40" y="59"/>
                </a:cxn>
                <a:cxn ang="0">
                  <a:pos x="35" y="62"/>
                </a:cxn>
                <a:cxn ang="0">
                  <a:pos x="30" y="65"/>
                </a:cxn>
                <a:cxn ang="0">
                  <a:pos x="24" y="65"/>
                </a:cxn>
                <a:cxn ang="0">
                  <a:pos x="24" y="65"/>
                </a:cxn>
                <a:cxn ang="0">
                  <a:pos x="18" y="65"/>
                </a:cxn>
                <a:cxn ang="0">
                  <a:pos x="13" y="64"/>
                </a:cxn>
                <a:cxn ang="0">
                  <a:pos x="10" y="62"/>
                </a:cxn>
                <a:cxn ang="0">
                  <a:pos x="7" y="57"/>
                </a:cxn>
                <a:cxn ang="0">
                  <a:pos x="3" y="54"/>
                </a:cxn>
                <a:cxn ang="0">
                  <a:pos x="2" y="49"/>
                </a:cxn>
                <a:cxn ang="0">
                  <a:pos x="0" y="37"/>
                </a:cxn>
                <a:cxn ang="0">
                  <a:pos x="0" y="0"/>
                </a:cxn>
                <a:cxn ang="0">
                  <a:pos x="19" y="0"/>
                </a:cxn>
                <a:cxn ang="0">
                  <a:pos x="19" y="35"/>
                </a:cxn>
                <a:cxn ang="0">
                  <a:pos x="19" y="35"/>
                </a:cxn>
                <a:cxn ang="0">
                  <a:pos x="21" y="40"/>
                </a:cxn>
                <a:cxn ang="0">
                  <a:pos x="22" y="45"/>
                </a:cxn>
                <a:cxn ang="0">
                  <a:pos x="26" y="48"/>
                </a:cxn>
                <a:cxn ang="0">
                  <a:pos x="30" y="49"/>
                </a:cxn>
                <a:cxn ang="0">
                  <a:pos x="30" y="49"/>
                </a:cxn>
                <a:cxn ang="0">
                  <a:pos x="37"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5" y="62"/>
                  </a:lnTo>
                  <a:lnTo>
                    <a:pt x="30" y="65"/>
                  </a:lnTo>
                  <a:lnTo>
                    <a:pt x="24" y="65"/>
                  </a:lnTo>
                  <a:lnTo>
                    <a:pt x="24" y="65"/>
                  </a:lnTo>
                  <a:lnTo>
                    <a:pt x="18" y="65"/>
                  </a:lnTo>
                  <a:lnTo>
                    <a:pt x="13" y="64"/>
                  </a:lnTo>
                  <a:lnTo>
                    <a:pt x="10" y="62"/>
                  </a:lnTo>
                  <a:lnTo>
                    <a:pt x="7" y="57"/>
                  </a:lnTo>
                  <a:lnTo>
                    <a:pt x="3" y="54"/>
                  </a:lnTo>
                  <a:lnTo>
                    <a:pt x="2" y="49"/>
                  </a:lnTo>
                  <a:lnTo>
                    <a:pt x="0" y="37"/>
                  </a:lnTo>
                  <a:lnTo>
                    <a:pt x="0" y="0"/>
                  </a:lnTo>
                  <a:lnTo>
                    <a:pt x="19" y="0"/>
                  </a:lnTo>
                  <a:lnTo>
                    <a:pt x="19" y="35"/>
                  </a:lnTo>
                  <a:lnTo>
                    <a:pt x="19" y="35"/>
                  </a:lnTo>
                  <a:lnTo>
                    <a:pt x="21" y="40"/>
                  </a:lnTo>
                  <a:lnTo>
                    <a:pt x="22" y="45"/>
                  </a:lnTo>
                  <a:lnTo>
                    <a:pt x="26" y="48"/>
                  </a:lnTo>
                  <a:lnTo>
                    <a:pt x="30" y="49"/>
                  </a:lnTo>
                  <a:lnTo>
                    <a:pt x="30" y="49"/>
                  </a:lnTo>
                  <a:lnTo>
                    <a:pt x="37"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4" name="Freeform 310"/>
            <p:cNvSpPr>
              <a:spLocks noChangeAspect="1"/>
            </p:cNvSpPr>
            <p:nvPr userDrawn="1"/>
          </p:nvSpPr>
          <p:spPr bwMode="auto">
            <a:xfrm>
              <a:off x="5763296" y="6134431"/>
              <a:ext cx="180752" cy="198799"/>
            </a:xfrm>
            <a:custGeom>
              <a:avLst/>
              <a:gdLst/>
              <a:ahLst/>
              <a:cxnLst>
                <a:cxn ang="0">
                  <a:pos x="62" y="64"/>
                </a:cxn>
                <a:cxn ang="0">
                  <a:pos x="43" y="64"/>
                </a:cxn>
                <a:cxn ang="0">
                  <a:pos x="43" y="56"/>
                </a:cxn>
                <a:cxn ang="0">
                  <a:pos x="43" y="56"/>
                </a:cxn>
                <a:cxn ang="0">
                  <a:pos x="43" y="56"/>
                </a:cxn>
                <a:cxn ang="0">
                  <a:pos x="40" y="59"/>
                </a:cxn>
                <a:cxn ang="0">
                  <a:pos x="36" y="62"/>
                </a:cxn>
                <a:cxn ang="0">
                  <a:pos x="30" y="65"/>
                </a:cxn>
                <a:cxn ang="0">
                  <a:pos x="24" y="65"/>
                </a:cxn>
                <a:cxn ang="0">
                  <a:pos x="24" y="65"/>
                </a:cxn>
                <a:cxn ang="0">
                  <a:pos x="19" y="65"/>
                </a:cxn>
                <a:cxn ang="0">
                  <a:pos x="14" y="64"/>
                </a:cxn>
                <a:cxn ang="0">
                  <a:pos x="9" y="62"/>
                </a:cxn>
                <a:cxn ang="0">
                  <a:pos x="6" y="57"/>
                </a:cxn>
                <a:cxn ang="0">
                  <a:pos x="3" y="54"/>
                </a:cxn>
                <a:cxn ang="0">
                  <a:pos x="1" y="49"/>
                </a:cxn>
                <a:cxn ang="0">
                  <a:pos x="0" y="37"/>
                </a:cxn>
                <a:cxn ang="0">
                  <a:pos x="0" y="0"/>
                </a:cxn>
                <a:cxn ang="0">
                  <a:pos x="20" y="0"/>
                </a:cxn>
                <a:cxn ang="0">
                  <a:pos x="20" y="35"/>
                </a:cxn>
                <a:cxn ang="0">
                  <a:pos x="20" y="35"/>
                </a:cxn>
                <a:cxn ang="0">
                  <a:pos x="20" y="40"/>
                </a:cxn>
                <a:cxn ang="0">
                  <a:pos x="22" y="45"/>
                </a:cxn>
                <a:cxn ang="0">
                  <a:pos x="25" y="48"/>
                </a:cxn>
                <a:cxn ang="0">
                  <a:pos x="30" y="49"/>
                </a:cxn>
                <a:cxn ang="0">
                  <a:pos x="30" y="49"/>
                </a:cxn>
                <a:cxn ang="0">
                  <a:pos x="36" y="48"/>
                </a:cxn>
                <a:cxn ang="0">
                  <a:pos x="40" y="45"/>
                </a:cxn>
                <a:cxn ang="0">
                  <a:pos x="41" y="40"/>
                </a:cxn>
                <a:cxn ang="0">
                  <a:pos x="43" y="33"/>
                </a:cxn>
                <a:cxn ang="0">
                  <a:pos x="43" y="0"/>
                </a:cxn>
                <a:cxn ang="0">
                  <a:pos x="62" y="0"/>
                </a:cxn>
                <a:cxn ang="0">
                  <a:pos x="62" y="64"/>
                </a:cxn>
              </a:cxnLst>
              <a:rect l="0" t="0" r="r" b="b"/>
              <a:pathLst>
                <a:path w="62" h="65">
                  <a:moveTo>
                    <a:pt x="62" y="64"/>
                  </a:moveTo>
                  <a:lnTo>
                    <a:pt x="43" y="64"/>
                  </a:lnTo>
                  <a:lnTo>
                    <a:pt x="43" y="56"/>
                  </a:lnTo>
                  <a:lnTo>
                    <a:pt x="43" y="56"/>
                  </a:lnTo>
                  <a:lnTo>
                    <a:pt x="43" y="56"/>
                  </a:lnTo>
                  <a:lnTo>
                    <a:pt x="40" y="59"/>
                  </a:lnTo>
                  <a:lnTo>
                    <a:pt x="36" y="62"/>
                  </a:lnTo>
                  <a:lnTo>
                    <a:pt x="30" y="65"/>
                  </a:lnTo>
                  <a:lnTo>
                    <a:pt x="24" y="65"/>
                  </a:lnTo>
                  <a:lnTo>
                    <a:pt x="24" y="65"/>
                  </a:lnTo>
                  <a:lnTo>
                    <a:pt x="19" y="65"/>
                  </a:lnTo>
                  <a:lnTo>
                    <a:pt x="14" y="64"/>
                  </a:lnTo>
                  <a:lnTo>
                    <a:pt x="9" y="62"/>
                  </a:lnTo>
                  <a:lnTo>
                    <a:pt x="6" y="57"/>
                  </a:lnTo>
                  <a:lnTo>
                    <a:pt x="3" y="54"/>
                  </a:lnTo>
                  <a:lnTo>
                    <a:pt x="1" y="49"/>
                  </a:lnTo>
                  <a:lnTo>
                    <a:pt x="0" y="37"/>
                  </a:lnTo>
                  <a:lnTo>
                    <a:pt x="0" y="0"/>
                  </a:lnTo>
                  <a:lnTo>
                    <a:pt x="20" y="0"/>
                  </a:lnTo>
                  <a:lnTo>
                    <a:pt x="20" y="35"/>
                  </a:lnTo>
                  <a:lnTo>
                    <a:pt x="20" y="35"/>
                  </a:lnTo>
                  <a:lnTo>
                    <a:pt x="20" y="40"/>
                  </a:lnTo>
                  <a:lnTo>
                    <a:pt x="22" y="45"/>
                  </a:lnTo>
                  <a:lnTo>
                    <a:pt x="25" y="48"/>
                  </a:lnTo>
                  <a:lnTo>
                    <a:pt x="30" y="49"/>
                  </a:lnTo>
                  <a:lnTo>
                    <a:pt x="30" y="49"/>
                  </a:lnTo>
                  <a:lnTo>
                    <a:pt x="36" y="48"/>
                  </a:lnTo>
                  <a:lnTo>
                    <a:pt x="40" y="45"/>
                  </a:lnTo>
                  <a:lnTo>
                    <a:pt x="41" y="40"/>
                  </a:lnTo>
                  <a:lnTo>
                    <a:pt x="43" y="33"/>
                  </a:lnTo>
                  <a:lnTo>
                    <a:pt x="43" y="0"/>
                  </a:lnTo>
                  <a:lnTo>
                    <a:pt x="62" y="0"/>
                  </a:lnTo>
                  <a:lnTo>
                    <a:pt x="62" y="6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5" name="Freeform 311"/>
            <p:cNvSpPr>
              <a:spLocks noChangeAspect="1"/>
            </p:cNvSpPr>
            <p:nvPr userDrawn="1"/>
          </p:nvSpPr>
          <p:spPr bwMode="auto">
            <a:xfrm>
              <a:off x="4889659" y="6032019"/>
              <a:ext cx="180752" cy="295186"/>
            </a:xfrm>
            <a:custGeom>
              <a:avLst/>
              <a:gdLst/>
              <a:ahLst/>
              <a:cxnLst>
                <a:cxn ang="0">
                  <a:pos x="21" y="0"/>
                </a:cxn>
                <a:cxn ang="0">
                  <a:pos x="21" y="44"/>
                </a:cxn>
                <a:cxn ang="0">
                  <a:pos x="21" y="44"/>
                </a:cxn>
                <a:cxn ang="0">
                  <a:pos x="21" y="44"/>
                </a:cxn>
                <a:cxn ang="0">
                  <a:pos x="24" y="41"/>
                </a:cxn>
                <a:cxn ang="0">
                  <a:pos x="29" y="36"/>
                </a:cxn>
                <a:cxn ang="0">
                  <a:pos x="33" y="35"/>
                </a:cxn>
                <a:cxn ang="0">
                  <a:pos x="40" y="35"/>
                </a:cxn>
                <a:cxn ang="0">
                  <a:pos x="40" y="35"/>
                </a:cxn>
                <a:cxn ang="0">
                  <a:pos x="46" y="35"/>
                </a:cxn>
                <a:cxn ang="0">
                  <a:pos x="51" y="36"/>
                </a:cxn>
                <a:cxn ang="0">
                  <a:pos x="54" y="39"/>
                </a:cxn>
                <a:cxn ang="0">
                  <a:pos x="57" y="42"/>
                </a:cxn>
                <a:cxn ang="0">
                  <a:pos x="60" y="47"/>
                </a:cxn>
                <a:cxn ang="0">
                  <a:pos x="62" y="52"/>
                </a:cxn>
                <a:cxn ang="0">
                  <a:pos x="62" y="65"/>
                </a:cxn>
                <a:cxn ang="0">
                  <a:pos x="62" y="100"/>
                </a:cxn>
                <a:cxn ang="0">
                  <a:pos x="41" y="100"/>
                </a:cxn>
                <a:cxn ang="0">
                  <a:pos x="41" y="68"/>
                </a:cxn>
                <a:cxn ang="0">
                  <a:pos x="41" y="68"/>
                </a:cxn>
                <a:cxn ang="0">
                  <a:pos x="41" y="63"/>
                </a:cxn>
                <a:cxn ang="0">
                  <a:pos x="41" y="57"/>
                </a:cxn>
                <a:cxn ang="0">
                  <a:pos x="38" y="54"/>
                </a:cxn>
                <a:cxn ang="0">
                  <a:pos x="35" y="52"/>
                </a:cxn>
                <a:cxn ang="0">
                  <a:pos x="32" y="52"/>
                </a:cxn>
                <a:cxn ang="0">
                  <a:pos x="32" y="52"/>
                </a:cxn>
                <a:cxn ang="0">
                  <a:pos x="27" y="52"/>
                </a:cxn>
                <a:cxn ang="0">
                  <a:pos x="22" y="55"/>
                </a:cxn>
                <a:cxn ang="0">
                  <a:pos x="21" y="62"/>
                </a:cxn>
                <a:cxn ang="0">
                  <a:pos x="21" y="68"/>
                </a:cxn>
                <a:cxn ang="0">
                  <a:pos x="21" y="100"/>
                </a:cxn>
                <a:cxn ang="0">
                  <a:pos x="0" y="100"/>
                </a:cxn>
                <a:cxn ang="0">
                  <a:pos x="0" y="0"/>
                </a:cxn>
                <a:cxn ang="0">
                  <a:pos x="21" y="0"/>
                </a:cxn>
              </a:cxnLst>
              <a:rect l="0" t="0" r="r" b="b"/>
              <a:pathLst>
                <a:path w="62" h="100">
                  <a:moveTo>
                    <a:pt x="21" y="0"/>
                  </a:moveTo>
                  <a:lnTo>
                    <a:pt x="21" y="44"/>
                  </a:lnTo>
                  <a:lnTo>
                    <a:pt x="21" y="44"/>
                  </a:lnTo>
                  <a:lnTo>
                    <a:pt x="21" y="44"/>
                  </a:lnTo>
                  <a:lnTo>
                    <a:pt x="24" y="41"/>
                  </a:lnTo>
                  <a:lnTo>
                    <a:pt x="29" y="36"/>
                  </a:lnTo>
                  <a:lnTo>
                    <a:pt x="33" y="35"/>
                  </a:lnTo>
                  <a:lnTo>
                    <a:pt x="40" y="35"/>
                  </a:lnTo>
                  <a:lnTo>
                    <a:pt x="40" y="35"/>
                  </a:lnTo>
                  <a:lnTo>
                    <a:pt x="46" y="35"/>
                  </a:lnTo>
                  <a:lnTo>
                    <a:pt x="51" y="36"/>
                  </a:lnTo>
                  <a:lnTo>
                    <a:pt x="54" y="39"/>
                  </a:lnTo>
                  <a:lnTo>
                    <a:pt x="57" y="42"/>
                  </a:lnTo>
                  <a:lnTo>
                    <a:pt x="60" y="47"/>
                  </a:lnTo>
                  <a:lnTo>
                    <a:pt x="62" y="52"/>
                  </a:lnTo>
                  <a:lnTo>
                    <a:pt x="62" y="65"/>
                  </a:lnTo>
                  <a:lnTo>
                    <a:pt x="62" y="100"/>
                  </a:lnTo>
                  <a:lnTo>
                    <a:pt x="41" y="100"/>
                  </a:lnTo>
                  <a:lnTo>
                    <a:pt x="41" y="68"/>
                  </a:lnTo>
                  <a:lnTo>
                    <a:pt x="41" y="68"/>
                  </a:lnTo>
                  <a:lnTo>
                    <a:pt x="41" y="63"/>
                  </a:lnTo>
                  <a:lnTo>
                    <a:pt x="41" y="57"/>
                  </a:lnTo>
                  <a:lnTo>
                    <a:pt x="38" y="54"/>
                  </a:lnTo>
                  <a:lnTo>
                    <a:pt x="35" y="52"/>
                  </a:lnTo>
                  <a:lnTo>
                    <a:pt x="32" y="52"/>
                  </a:lnTo>
                  <a:lnTo>
                    <a:pt x="32" y="52"/>
                  </a:lnTo>
                  <a:lnTo>
                    <a:pt x="27" y="52"/>
                  </a:lnTo>
                  <a:lnTo>
                    <a:pt x="22" y="55"/>
                  </a:lnTo>
                  <a:lnTo>
                    <a:pt x="21" y="62"/>
                  </a:lnTo>
                  <a:lnTo>
                    <a:pt x="21" y="68"/>
                  </a:lnTo>
                  <a:lnTo>
                    <a:pt x="21" y="100"/>
                  </a:lnTo>
                  <a:lnTo>
                    <a:pt x="0" y="100"/>
                  </a:lnTo>
                  <a:lnTo>
                    <a:pt x="0" y="0"/>
                  </a:lnTo>
                  <a:lnTo>
                    <a:pt x="21" y="0"/>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6" name="Freeform 312"/>
            <p:cNvSpPr>
              <a:spLocks noChangeAspect="1"/>
            </p:cNvSpPr>
            <p:nvPr userDrawn="1"/>
          </p:nvSpPr>
          <p:spPr bwMode="auto">
            <a:xfrm>
              <a:off x="4678781" y="6080213"/>
              <a:ext cx="15062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7" name="Freeform 313"/>
            <p:cNvSpPr>
              <a:spLocks noChangeAspect="1"/>
            </p:cNvSpPr>
            <p:nvPr userDrawn="1"/>
          </p:nvSpPr>
          <p:spPr bwMode="auto">
            <a:xfrm>
              <a:off x="6040449" y="6080213"/>
              <a:ext cx="138577" cy="246992"/>
            </a:xfrm>
            <a:custGeom>
              <a:avLst/>
              <a:gdLst/>
              <a:ahLst/>
              <a:cxnLst>
                <a:cxn ang="0">
                  <a:pos x="32" y="35"/>
                </a:cxn>
                <a:cxn ang="0">
                  <a:pos x="49" y="35"/>
                </a:cxn>
                <a:cxn ang="0">
                  <a:pos x="49" y="19"/>
                </a:cxn>
                <a:cxn ang="0">
                  <a:pos x="32" y="19"/>
                </a:cxn>
                <a:cxn ang="0">
                  <a:pos x="32" y="0"/>
                </a:cxn>
                <a:cxn ang="0">
                  <a:pos x="13" y="0"/>
                </a:cxn>
                <a:cxn ang="0">
                  <a:pos x="13" y="19"/>
                </a:cxn>
                <a:cxn ang="0">
                  <a:pos x="0" y="19"/>
                </a:cxn>
                <a:cxn ang="0">
                  <a:pos x="0" y="35"/>
                </a:cxn>
                <a:cxn ang="0">
                  <a:pos x="13" y="35"/>
                </a:cxn>
                <a:cxn ang="0">
                  <a:pos x="13" y="83"/>
                </a:cxn>
                <a:cxn ang="0">
                  <a:pos x="32" y="83"/>
                </a:cxn>
                <a:cxn ang="0">
                  <a:pos x="32" y="35"/>
                </a:cxn>
              </a:cxnLst>
              <a:rect l="0" t="0" r="r" b="b"/>
              <a:pathLst>
                <a:path w="49" h="83">
                  <a:moveTo>
                    <a:pt x="32" y="35"/>
                  </a:moveTo>
                  <a:lnTo>
                    <a:pt x="49" y="35"/>
                  </a:lnTo>
                  <a:lnTo>
                    <a:pt x="49" y="19"/>
                  </a:lnTo>
                  <a:lnTo>
                    <a:pt x="32" y="19"/>
                  </a:lnTo>
                  <a:lnTo>
                    <a:pt x="32" y="0"/>
                  </a:lnTo>
                  <a:lnTo>
                    <a:pt x="13" y="0"/>
                  </a:lnTo>
                  <a:lnTo>
                    <a:pt x="13" y="19"/>
                  </a:lnTo>
                  <a:lnTo>
                    <a:pt x="0" y="19"/>
                  </a:lnTo>
                  <a:lnTo>
                    <a:pt x="0" y="35"/>
                  </a:lnTo>
                  <a:lnTo>
                    <a:pt x="13" y="35"/>
                  </a:lnTo>
                  <a:lnTo>
                    <a:pt x="13" y="83"/>
                  </a:lnTo>
                  <a:lnTo>
                    <a:pt x="32" y="83"/>
                  </a:lnTo>
                  <a:lnTo>
                    <a:pt x="32" y="35"/>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8" name="Freeform 314"/>
            <p:cNvSpPr>
              <a:spLocks noChangeAspect="1"/>
            </p:cNvSpPr>
            <p:nvPr userDrawn="1"/>
          </p:nvSpPr>
          <p:spPr bwMode="auto">
            <a:xfrm>
              <a:off x="5552418" y="6032019"/>
              <a:ext cx="150627" cy="295186"/>
            </a:xfrm>
            <a:custGeom>
              <a:avLst/>
              <a:gdLst/>
              <a:ahLst/>
              <a:cxnLst>
                <a:cxn ang="0">
                  <a:pos x="13" y="54"/>
                </a:cxn>
                <a:cxn ang="0">
                  <a:pos x="0" y="54"/>
                </a:cxn>
                <a:cxn ang="0">
                  <a:pos x="0" y="38"/>
                </a:cxn>
                <a:cxn ang="0">
                  <a:pos x="13" y="38"/>
                </a:cxn>
                <a:cxn ang="0">
                  <a:pos x="13" y="25"/>
                </a:cxn>
                <a:cxn ang="0">
                  <a:pos x="13" y="25"/>
                </a:cxn>
                <a:cxn ang="0">
                  <a:pos x="13" y="21"/>
                </a:cxn>
                <a:cxn ang="0">
                  <a:pos x="15" y="14"/>
                </a:cxn>
                <a:cxn ang="0">
                  <a:pos x="18" y="10"/>
                </a:cxn>
                <a:cxn ang="0">
                  <a:pos x="21" y="6"/>
                </a:cxn>
                <a:cxn ang="0">
                  <a:pos x="24" y="3"/>
                </a:cxn>
                <a:cxn ang="0">
                  <a:pos x="29" y="2"/>
                </a:cxn>
                <a:cxn ang="0">
                  <a:pos x="40" y="0"/>
                </a:cxn>
                <a:cxn ang="0">
                  <a:pos x="40" y="0"/>
                </a:cxn>
                <a:cxn ang="0">
                  <a:pos x="50" y="2"/>
                </a:cxn>
                <a:cxn ang="0">
                  <a:pos x="50" y="17"/>
                </a:cxn>
                <a:cxn ang="0">
                  <a:pos x="50" y="17"/>
                </a:cxn>
                <a:cxn ang="0">
                  <a:pos x="43" y="16"/>
                </a:cxn>
                <a:cxn ang="0">
                  <a:pos x="43" y="16"/>
                </a:cxn>
                <a:cxn ang="0">
                  <a:pos x="40" y="17"/>
                </a:cxn>
                <a:cxn ang="0">
                  <a:pos x="37" y="19"/>
                </a:cxn>
                <a:cxn ang="0">
                  <a:pos x="34" y="22"/>
                </a:cxn>
                <a:cxn ang="0">
                  <a:pos x="34" y="27"/>
                </a:cxn>
                <a:cxn ang="0">
                  <a:pos x="34" y="38"/>
                </a:cxn>
                <a:cxn ang="0">
                  <a:pos x="48" y="38"/>
                </a:cxn>
                <a:cxn ang="0">
                  <a:pos x="48" y="54"/>
                </a:cxn>
                <a:cxn ang="0">
                  <a:pos x="34" y="54"/>
                </a:cxn>
                <a:cxn ang="0">
                  <a:pos x="34" y="102"/>
                </a:cxn>
                <a:cxn ang="0">
                  <a:pos x="13" y="102"/>
                </a:cxn>
                <a:cxn ang="0">
                  <a:pos x="13" y="54"/>
                </a:cxn>
              </a:cxnLst>
              <a:rect l="0" t="0" r="r" b="b"/>
              <a:pathLst>
                <a:path w="50" h="102">
                  <a:moveTo>
                    <a:pt x="13" y="54"/>
                  </a:moveTo>
                  <a:lnTo>
                    <a:pt x="0" y="54"/>
                  </a:lnTo>
                  <a:lnTo>
                    <a:pt x="0" y="38"/>
                  </a:lnTo>
                  <a:lnTo>
                    <a:pt x="13" y="38"/>
                  </a:lnTo>
                  <a:lnTo>
                    <a:pt x="13" y="25"/>
                  </a:lnTo>
                  <a:lnTo>
                    <a:pt x="13" y="25"/>
                  </a:lnTo>
                  <a:lnTo>
                    <a:pt x="13" y="21"/>
                  </a:lnTo>
                  <a:lnTo>
                    <a:pt x="15" y="14"/>
                  </a:lnTo>
                  <a:lnTo>
                    <a:pt x="18" y="10"/>
                  </a:lnTo>
                  <a:lnTo>
                    <a:pt x="21" y="6"/>
                  </a:lnTo>
                  <a:lnTo>
                    <a:pt x="24" y="3"/>
                  </a:lnTo>
                  <a:lnTo>
                    <a:pt x="29" y="2"/>
                  </a:lnTo>
                  <a:lnTo>
                    <a:pt x="40" y="0"/>
                  </a:lnTo>
                  <a:lnTo>
                    <a:pt x="40" y="0"/>
                  </a:lnTo>
                  <a:lnTo>
                    <a:pt x="50" y="2"/>
                  </a:lnTo>
                  <a:lnTo>
                    <a:pt x="50" y="17"/>
                  </a:lnTo>
                  <a:lnTo>
                    <a:pt x="50" y="17"/>
                  </a:lnTo>
                  <a:lnTo>
                    <a:pt x="43" y="16"/>
                  </a:lnTo>
                  <a:lnTo>
                    <a:pt x="43" y="16"/>
                  </a:lnTo>
                  <a:lnTo>
                    <a:pt x="40" y="17"/>
                  </a:lnTo>
                  <a:lnTo>
                    <a:pt x="37" y="19"/>
                  </a:lnTo>
                  <a:lnTo>
                    <a:pt x="34" y="22"/>
                  </a:lnTo>
                  <a:lnTo>
                    <a:pt x="34" y="27"/>
                  </a:lnTo>
                  <a:lnTo>
                    <a:pt x="34" y="38"/>
                  </a:lnTo>
                  <a:lnTo>
                    <a:pt x="48" y="38"/>
                  </a:lnTo>
                  <a:lnTo>
                    <a:pt x="48" y="54"/>
                  </a:lnTo>
                  <a:lnTo>
                    <a:pt x="34" y="54"/>
                  </a:lnTo>
                  <a:lnTo>
                    <a:pt x="34" y="102"/>
                  </a:lnTo>
                  <a:lnTo>
                    <a:pt x="13" y="102"/>
                  </a:lnTo>
                  <a:lnTo>
                    <a:pt x="13" y="54"/>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sp>
          <p:nvSpPr>
            <p:cNvPr id="59" name="Freeform 315"/>
            <p:cNvSpPr>
              <a:spLocks noChangeAspect="1" noEditPoints="1"/>
            </p:cNvSpPr>
            <p:nvPr userDrawn="1"/>
          </p:nvSpPr>
          <p:spPr bwMode="auto">
            <a:xfrm>
              <a:off x="2359126" y="6044068"/>
              <a:ext cx="247028" cy="283137"/>
            </a:xfrm>
            <a:custGeom>
              <a:avLst/>
              <a:gdLst/>
              <a:ahLst/>
              <a:cxnLst>
                <a:cxn ang="0">
                  <a:pos x="82" y="48"/>
                </a:cxn>
                <a:cxn ang="0">
                  <a:pos x="82" y="48"/>
                </a:cxn>
                <a:cxn ang="0">
                  <a:pos x="82" y="57"/>
                </a:cxn>
                <a:cxn ang="0">
                  <a:pos x="79" y="67"/>
                </a:cxn>
                <a:cxn ang="0">
                  <a:pos x="74" y="75"/>
                </a:cxn>
                <a:cxn ang="0">
                  <a:pos x="69" y="81"/>
                </a:cxn>
                <a:cxn ang="0">
                  <a:pos x="61" y="86"/>
                </a:cxn>
                <a:cxn ang="0">
                  <a:pos x="52" y="90"/>
                </a:cxn>
                <a:cxn ang="0">
                  <a:pos x="41" y="94"/>
                </a:cxn>
                <a:cxn ang="0">
                  <a:pos x="30" y="94"/>
                </a:cxn>
                <a:cxn ang="0">
                  <a:pos x="0" y="94"/>
                </a:cxn>
                <a:cxn ang="0">
                  <a:pos x="0" y="0"/>
                </a:cxn>
                <a:cxn ang="0">
                  <a:pos x="30" y="0"/>
                </a:cxn>
                <a:cxn ang="0">
                  <a:pos x="30" y="0"/>
                </a:cxn>
                <a:cxn ang="0">
                  <a:pos x="41" y="2"/>
                </a:cxn>
                <a:cxn ang="0">
                  <a:pos x="52" y="3"/>
                </a:cxn>
                <a:cxn ang="0">
                  <a:pos x="61" y="8"/>
                </a:cxn>
                <a:cxn ang="0">
                  <a:pos x="69" y="13"/>
                </a:cxn>
                <a:cxn ang="0">
                  <a:pos x="74" y="21"/>
                </a:cxn>
                <a:cxn ang="0">
                  <a:pos x="79" y="29"/>
                </a:cxn>
                <a:cxn ang="0">
                  <a:pos x="82" y="36"/>
                </a:cxn>
                <a:cxn ang="0">
                  <a:pos x="82" y="48"/>
                </a:cxn>
                <a:cxn ang="0">
                  <a:pos x="82" y="48"/>
                </a:cxn>
                <a:cxn ang="0">
                  <a:pos x="30" y="19"/>
                </a:cxn>
                <a:cxn ang="0">
                  <a:pos x="20" y="19"/>
                </a:cxn>
                <a:cxn ang="0">
                  <a:pos x="20" y="75"/>
                </a:cxn>
                <a:cxn ang="0">
                  <a:pos x="30" y="75"/>
                </a:cxn>
                <a:cxn ang="0">
                  <a:pos x="30" y="75"/>
                </a:cxn>
                <a:cxn ang="0">
                  <a:pos x="42" y="73"/>
                </a:cxn>
                <a:cxn ang="0">
                  <a:pos x="47" y="71"/>
                </a:cxn>
                <a:cxn ang="0">
                  <a:pos x="52" y="68"/>
                </a:cxn>
                <a:cxn ang="0">
                  <a:pos x="55" y="63"/>
                </a:cxn>
                <a:cxn ang="0">
                  <a:pos x="58" y="59"/>
                </a:cxn>
                <a:cxn ang="0">
                  <a:pos x="60" y="54"/>
                </a:cxn>
                <a:cxn ang="0">
                  <a:pos x="61" y="48"/>
                </a:cxn>
                <a:cxn ang="0">
                  <a:pos x="61" y="48"/>
                </a:cxn>
                <a:cxn ang="0">
                  <a:pos x="60" y="41"/>
                </a:cxn>
                <a:cxn ang="0">
                  <a:pos x="58" y="35"/>
                </a:cxn>
                <a:cxn ang="0">
                  <a:pos x="55" y="30"/>
                </a:cxn>
                <a:cxn ang="0">
                  <a:pos x="52" y="25"/>
                </a:cxn>
                <a:cxn ang="0">
                  <a:pos x="47" y="24"/>
                </a:cxn>
                <a:cxn ang="0">
                  <a:pos x="42" y="21"/>
                </a:cxn>
                <a:cxn ang="0">
                  <a:pos x="30" y="19"/>
                </a:cxn>
                <a:cxn ang="0">
                  <a:pos x="30" y="19"/>
                </a:cxn>
              </a:cxnLst>
              <a:rect l="0" t="0" r="r" b="b"/>
              <a:pathLst>
                <a:path w="82" h="94">
                  <a:moveTo>
                    <a:pt x="82" y="48"/>
                  </a:moveTo>
                  <a:lnTo>
                    <a:pt x="82" y="48"/>
                  </a:lnTo>
                  <a:lnTo>
                    <a:pt x="82" y="57"/>
                  </a:lnTo>
                  <a:lnTo>
                    <a:pt x="79" y="67"/>
                  </a:lnTo>
                  <a:lnTo>
                    <a:pt x="74" y="75"/>
                  </a:lnTo>
                  <a:lnTo>
                    <a:pt x="69" y="81"/>
                  </a:lnTo>
                  <a:lnTo>
                    <a:pt x="61" y="86"/>
                  </a:lnTo>
                  <a:lnTo>
                    <a:pt x="52" y="90"/>
                  </a:lnTo>
                  <a:lnTo>
                    <a:pt x="41" y="94"/>
                  </a:lnTo>
                  <a:lnTo>
                    <a:pt x="30" y="94"/>
                  </a:lnTo>
                  <a:lnTo>
                    <a:pt x="0" y="94"/>
                  </a:lnTo>
                  <a:lnTo>
                    <a:pt x="0" y="0"/>
                  </a:lnTo>
                  <a:lnTo>
                    <a:pt x="30" y="0"/>
                  </a:lnTo>
                  <a:lnTo>
                    <a:pt x="30" y="0"/>
                  </a:lnTo>
                  <a:lnTo>
                    <a:pt x="41" y="2"/>
                  </a:lnTo>
                  <a:lnTo>
                    <a:pt x="52" y="3"/>
                  </a:lnTo>
                  <a:lnTo>
                    <a:pt x="61" y="8"/>
                  </a:lnTo>
                  <a:lnTo>
                    <a:pt x="69" y="13"/>
                  </a:lnTo>
                  <a:lnTo>
                    <a:pt x="74" y="21"/>
                  </a:lnTo>
                  <a:lnTo>
                    <a:pt x="79" y="29"/>
                  </a:lnTo>
                  <a:lnTo>
                    <a:pt x="82" y="36"/>
                  </a:lnTo>
                  <a:lnTo>
                    <a:pt x="82" y="48"/>
                  </a:lnTo>
                  <a:lnTo>
                    <a:pt x="82" y="48"/>
                  </a:lnTo>
                  <a:close/>
                  <a:moveTo>
                    <a:pt x="30" y="19"/>
                  </a:moveTo>
                  <a:lnTo>
                    <a:pt x="20" y="19"/>
                  </a:lnTo>
                  <a:lnTo>
                    <a:pt x="20" y="75"/>
                  </a:lnTo>
                  <a:lnTo>
                    <a:pt x="30" y="75"/>
                  </a:lnTo>
                  <a:lnTo>
                    <a:pt x="30" y="75"/>
                  </a:lnTo>
                  <a:lnTo>
                    <a:pt x="42" y="73"/>
                  </a:lnTo>
                  <a:lnTo>
                    <a:pt x="47" y="71"/>
                  </a:lnTo>
                  <a:lnTo>
                    <a:pt x="52" y="68"/>
                  </a:lnTo>
                  <a:lnTo>
                    <a:pt x="55" y="63"/>
                  </a:lnTo>
                  <a:lnTo>
                    <a:pt x="58" y="59"/>
                  </a:lnTo>
                  <a:lnTo>
                    <a:pt x="60" y="54"/>
                  </a:lnTo>
                  <a:lnTo>
                    <a:pt x="61" y="48"/>
                  </a:lnTo>
                  <a:lnTo>
                    <a:pt x="61" y="48"/>
                  </a:lnTo>
                  <a:lnTo>
                    <a:pt x="60" y="41"/>
                  </a:lnTo>
                  <a:lnTo>
                    <a:pt x="58" y="35"/>
                  </a:lnTo>
                  <a:lnTo>
                    <a:pt x="55" y="30"/>
                  </a:lnTo>
                  <a:lnTo>
                    <a:pt x="52" y="25"/>
                  </a:lnTo>
                  <a:lnTo>
                    <a:pt x="47" y="24"/>
                  </a:lnTo>
                  <a:lnTo>
                    <a:pt x="42" y="21"/>
                  </a:lnTo>
                  <a:lnTo>
                    <a:pt x="30" y="19"/>
                  </a:lnTo>
                  <a:lnTo>
                    <a:pt x="30" y="19"/>
                  </a:lnTo>
                  <a:close/>
                </a:path>
              </a:pathLst>
            </a:custGeom>
            <a:solidFill>
              <a:srgbClr val="0099D9"/>
            </a:solidFill>
            <a:ln w="9525">
              <a:noFill/>
              <a:round/>
              <a:headEnd/>
              <a:tailEnd/>
            </a:ln>
          </p:spPr>
          <p:txBody>
            <a:bodyPr/>
            <a:lstStyle/>
            <a:p>
              <a:pPr>
                <a:defRPr/>
              </a:pPr>
              <a:endParaRPr lang="ja-JP" altLang="en-US" dirty="0">
                <a:solidFill>
                  <a:prstClr val="black"/>
                </a:solidFill>
              </a:endParaRPr>
            </a:p>
          </p:txBody>
        </p:sp>
      </p:grpSp>
    </p:spTree>
    <p:extLst>
      <p:ext uri="{BB962C8B-B14F-4D97-AF65-F5344CB8AC3E}">
        <p14:creationId xmlns:p14="http://schemas.microsoft.com/office/powerpoint/2010/main" val="225505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20004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270" imgH="270" progId="TCLayout.ActiveDocument.1">
                  <p:embed/>
                </p:oleObj>
              </mc:Choice>
              <mc:Fallback>
                <p:oleObj name="think-cellスライド"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 id="2147483671" r:id="rId4"/>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368.xml"/><Relationship Id="rId18" Type="http://schemas.openxmlformats.org/officeDocument/2006/relationships/tags" Target="../tags/tag373.xml"/><Relationship Id="rId26" Type="http://schemas.openxmlformats.org/officeDocument/2006/relationships/tags" Target="../tags/tag381.xml"/><Relationship Id="rId39" Type="http://schemas.openxmlformats.org/officeDocument/2006/relationships/tags" Target="../tags/tag394.xml"/><Relationship Id="rId21" Type="http://schemas.openxmlformats.org/officeDocument/2006/relationships/tags" Target="../tags/tag376.xml"/><Relationship Id="rId34" Type="http://schemas.openxmlformats.org/officeDocument/2006/relationships/tags" Target="../tags/tag389.xml"/><Relationship Id="rId42" Type="http://schemas.openxmlformats.org/officeDocument/2006/relationships/tags" Target="../tags/tag397.xml"/><Relationship Id="rId47" Type="http://schemas.openxmlformats.org/officeDocument/2006/relationships/tags" Target="../tags/tag402.xml"/><Relationship Id="rId50" Type="http://schemas.openxmlformats.org/officeDocument/2006/relationships/tags" Target="../tags/tag405.xml"/><Relationship Id="rId55" Type="http://schemas.openxmlformats.org/officeDocument/2006/relationships/tags" Target="../tags/tag410.xml"/><Relationship Id="rId63" Type="http://schemas.openxmlformats.org/officeDocument/2006/relationships/chart" Target="../charts/chart8.xml"/><Relationship Id="rId7" Type="http://schemas.openxmlformats.org/officeDocument/2006/relationships/tags" Target="../tags/tag362.xml"/><Relationship Id="rId2" Type="http://schemas.openxmlformats.org/officeDocument/2006/relationships/tags" Target="../tags/tag357.xml"/><Relationship Id="rId16" Type="http://schemas.openxmlformats.org/officeDocument/2006/relationships/tags" Target="../tags/tag371.xml"/><Relationship Id="rId29" Type="http://schemas.openxmlformats.org/officeDocument/2006/relationships/tags" Target="../tags/tag384.xml"/><Relationship Id="rId11" Type="http://schemas.openxmlformats.org/officeDocument/2006/relationships/tags" Target="../tags/tag366.xml"/><Relationship Id="rId24" Type="http://schemas.openxmlformats.org/officeDocument/2006/relationships/tags" Target="../tags/tag379.xml"/><Relationship Id="rId32" Type="http://schemas.openxmlformats.org/officeDocument/2006/relationships/tags" Target="../tags/tag387.xml"/><Relationship Id="rId37" Type="http://schemas.openxmlformats.org/officeDocument/2006/relationships/tags" Target="../tags/tag392.xml"/><Relationship Id="rId40" Type="http://schemas.openxmlformats.org/officeDocument/2006/relationships/tags" Target="../tags/tag395.xml"/><Relationship Id="rId45" Type="http://schemas.openxmlformats.org/officeDocument/2006/relationships/tags" Target="../tags/tag400.xml"/><Relationship Id="rId53" Type="http://schemas.openxmlformats.org/officeDocument/2006/relationships/tags" Target="../tags/tag408.xml"/><Relationship Id="rId58" Type="http://schemas.openxmlformats.org/officeDocument/2006/relationships/tags" Target="../tags/tag413.xml"/><Relationship Id="rId5" Type="http://schemas.openxmlformats.org/officeDocument/2006/relationships/tags" Target="../tags/tag360.xml"/><Relationship Id="rId61" Type="http://schemas.openxmlformats.org/officeDocument/2006/relationships/oleObject" Target="../embeddings/oleObject9.bin"/><Relationship Id="rId19" Type="http://schemas.openxmlformats.org/officeDocument/2006/relationships/tags" Target="../tags/tag374.xml"/><Relationship Id="rId14" Type="http://schemas.openxmlformats.org/officeDocument/2006/relationships/tags" Target="../tags/tag369.xml"/><Relationship Id="rId22" Type="http://schemas.openxmlformats.org/officeDocument/2006/relationships/tags" Target="../tags/tag377.xml"/><Relationship Id="rId27" Type="http://schemas.openxmlformats.org/officeDocument/2006/relationships/tags" Target="../tags/tag382.xml"/><Relationship Id="rId30" Type="http://schemas.openxmlformats.org/officeDocument/2006/relationships/tags" Target="../tags/tag385.xml"/><Relationship Id="rId35" Type="http://schemas.openxmlformats.org/officeDocument/2006/relationships/tags" Target="../tags/tag390.xml"/><Relationship Id="rId43" Type="http://schemas.openxmlformats.org/officeDocument/2006/relationships/tags" Target="../tags/tag398.xml"/><Relationship Id="rId48" Type="http://schemas.openxmlformats.org/officeDocument/2006/relationships/tags" Target="../tags/tag403.xml"/><Relationship Id="rId56" Type="http://schemas.openxmlformats.org/officeDocument/2006/relationships/tags" Target="../tags/tag411.xml"/><Relationship Id="rId64" Type="http://schemas.openxmlformats.org/officeDocument/2006/relationships/chart" Target="../charts/chart9.xml"/><Relationship Id="rId8" Type="http://schemas.openxmlformats.org/officeDocument/2006/relationships/tags" Target="../tags/tag363.xml"/><Relationship Id="rId51" Type="http://schemas.openxmlformats.org/officeDocument/2006/relationships/tags" Target="../tags/tag406.xml"/><Relationship Id="rId3" Type="http://schemas.openxmlformats.org/officeDocument/2006/relationships/tags" Target="../tags/tag358.xml"/><Relationship Id="rId12" Type="http://schemas.openxmlformats.org/officeDocument/2006/relationships/tags" Target="../tags/tag367.xml"/><Relationship Id="rId17" Type="http://schemas.openxmlformats.org/officeDocument/2006/relationships/tags" Target="../tags/tag372.xml"/><Relationship Id="rId25" Type="http://schemas.openxmlformats.org/officeDocument/2006/relationships/tags" Target="../tags/tag380.xml"/><Relationship Id="rId33" Type="http://schemas.openxmlformats.org/officeDocument/2006/relationships/tags" Target="../tags/tag388.xml"/><Relationship Id="rId38" Type="http://schemas.openxmlformats.org/officeDocument/2006/relationships/tags" Target="../tags/tag393.xml"/><Relationship Id="rId46" Type="http://schemas.openxmlformats.org/officeDocument/2006/relationships/tags" Target="../tags/tag401.xml"/><Relationship Id="rId59" Type="http://schemas.openxmlformats.org/officeDocument/2006/relationships/tags" Target="../tags/tag414.xml"/><Relationship Id="rId20" Type="http://schemas.openxmlformats.org/officeDocument/2006/relationships/tags" Target="../tags/tag375.xml"/><Relationship Id="rId41" Type="http://schemas.openxmlformats.org/officeDocument/2006/relationships/tags" Target="../tags/tag396.xml"/><Relationship Id="rId54" Type="http://schemas.openxmlformats.org/officeDocument/2006/relationships/tags" Target="../tags/tag409.xml"/><Relationship Id="rId62" Type="http://schemas.openxmlformats.org/officeDocument/2006/relationships/image" Target="../media/image18.emf"/><Relationship Id="rId1" Type="http://schemas.openxmlformats.org/officeDocument/2006/relationships/tags" Target="../tags/tag356.xml"/><Relationship Id="rId6" Type="http://schemas.openxmlformats.org/officeDocument/2006/relationships/tags" Target="../tags/tag361.xml"/><Relationship Id="rId15" Type="http://schemas.openxmlformats.org/officeDocument/2006/relationships/tags" Target="../tags/tag370.xml"/><Relationship Id="rId23" Type="http://schemas.openxmlformats.org/officeDocument/2006/relationships/tags" Target="../tags/tag378.xml"/><Relationship Id="rId28" Type="http://schemas.openxmlformats.org/officeDocument/2006/relationships/tags" Target="../tags/tag383.xml"/><Relationship Id="rId36" Type="http://schemas.openxmlformats.org/officeDocument/2006/relationships/tags" Target="../tags/tag391.xml"/><Relationship Id="rId49" Type="http://schemas.openxmlformats.org/officeDocument/2006/relationships/tags" Target="../tags/tag404.xml"/><Relationship Id="rId57" Type="http://schemas.openxmlformats.org/officeDocument/2006/relationships/tags" Target="../tags/tag412.xml"/><Relationship Id="rId10" Type="http://schemas.openxmlformats.org/officeDocument/2006/relationships/tags" Target="../tags/tag365.xml"/><Relationship Id="rId31" Type="http://schemas.openxmlformats.org/officeDocument/2006/relationships/tags" Target="../tags/tag386.xml"/><Relationship Id="rId44" Type="http://schemas.openxmlformats.org/officeDocument/2006/relationships/tags" Target="../tags/tag399.xml"/><Relationship Id="rId52" Type="http://schemas.openxmlformats.org/officeDocument/2006/relationships/tags" Target="../tags/tag407.xml"/><Relationship Id="rId60" Type="http://schemas.openxmlformats.org/officeDocument/2006/relationships/slideLayout" Target="../slideLayouts/slideLayout3.xml"/><Relationship Id="rId4" Type="http://schemas.openxmlformats.org/officeDocument/2006/relationships/tags" Target="../tags/tag359.xml"/><Relationship Id="rId9" Type="http://schemas.openxmlformats.org/officeDocument/2006/relationships/tags" Target="../tags/tag36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6.xml"/><Relationship Id="rId1" Type="http://schemas.openxmlformats.org/officeDocument/2006/relationships/tags" Target="../tags/tag695.xml"/><Relationship Id="rId5" Type="http://schemas.openxmlformats.org/officeDocument/2006/relationships/image" Target="../media/image20.emf"/><Relationship Id="rId4" Type="http://schemas.openxmlformats.org/officeDocument/2006/relationships/oleObject" Target="../embeddings/oleObject36.bin"/></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697.xml"/><Relationship Id="rId4" Type="http://schemas.openxmlformats.org/officeDocument/2006/relationships/image" Target="../media/image20.emf"/></Relationships>
</file>

<file path=ppt/slides/_rels/slide104.xml.rels><?xml version="1.0" encoding="UTF-8" standalone="yes"?>
<Relationships xmlns="http://schemas.openxmlformats.org/package/2006/relationships"><Relationship Id="rId8" Type="http://schemas.openxmlformats.org/officeDocument/2006/relationships/slideLayout" Target="../slideLayouts/slideLayout3.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tags" Target="../tags/tag700.xml"/><Relationship Id="rId7" Type="http://schemas.openxmlformats.org/officeDocument/2006/relationships/tags" Target="../tags/tag704.xml"/><Relationship Id="rId12" Type="http://schemas.openxmlformats.org/officeDocument/2006/relationships/image" Target="../media/image29.svg"/><Relationship Id="rId17" Type="http://schemas.openxmlformats.org/officeDocument/2006/relationships/image" Target="../media/image34.png"/><Relationship Id="rId2" Type="http://schemas.openxmlformats.org/officeDocument/2006/relationships/tags" Target="../tags/tag699.xml"/><Relationship Id="rId16" Type="http://schemas.openxmlformats.org/officeDocument/2006/relationships/image" Target="../media/image33.svg"/><Relationship Id="rId20" Type="http://schemas.openxmlformats.org/officeDocument/2006/relationships/image" Target="../media/image37.svg"/><Relationship Id="rId1" Type="http://schemas.openxmlformats.org/officeDocument/2006/relationships/tags" Target="../tags/tag698.xml"/><Relationship Id="rId6" Type="http://schemas.openxmlformats.org/officeDocument/2006/relationships/tags" Target="../tags/tag703.xml"/><Relationship Id="rId11" Type="http://schemas.openxmlformats.org/officeDocument/2006/relationships/image" Target="../media/image28.png"/><Relationship Id="rId5" Type="http://schemas.openxmlformats.org/officeDocument/2006/relationships/tags" Target="../tags/tag702.xml"/><Relationship Id="rId15" Type="http://schemas.openxmlformats.org/officeDocument/2006/relationships/image" Target="../media/image32.png"/><Relationship Id="rId10" Type="http://schemas.openxmlformats.org/officeDocument/2006/relationships/image" Target="../media/image27.emf"/><Relationship Id="rId19" Type="http://schemas.openxmlformats.org/officeDocument/2006/relationships/image" Target="../media/image36.png"/><Relationship Id="rId4" Type="http://schemas.openxmlformats.org/officeDocument/2006/relationships/tags" Target="../tags/tag701.xml"/><Relationship Id="rId9" Type="http://schemas.openxmlformats.org/officeDocument/2006/relationships/oleObject" Target="../embeddings/oleObject37.bin"/><Relationship Id="rId14" Type="http://schemas.openxmlformats.org/officeDocument/2006/relationships/image" Target="../media/image31.svg"/></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slideLayout" Target="../slideLayouts/slideLayout3.xml"/><Relationship Id="rId7" Type="http://schemas.openxmlformats.org/officeDocument/2006/relationships/chart" Target="../charts/chart10.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image" Target="../media/image18.emf"/><Relationship Id="rId5" Type="http://schemas.openxmlformats.org/officeDocument/2006/relationships/oleObject" Target="../embeddings/oleObject10.bin"/><Relationship Id="rId4" Type="http://schemas.openxmlformats.org/officeDocument/2006/relationships/notesSlide" Target="../notesSlides/notesSlide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706.xml"/><Relationship Id="rId4" Type="http://schemas.openxmlformats.org/officeDocument/2006/relationships/image" Target="../media/image1.e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707.xml"/><Relationship Id="rId4" Type="http://schemas.openxmlformats.org/officeDocument/2006/relationships/image" Target="../media/image1.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tags" Target="../tags/tag708.xml"/><Relationship Id="rId4" Type="http://schemas.openxmlformats.org/officeDocument/2006/relationships/image" Target="../media/image38.emf"/></Relationships>
</file>

<file path=ppt/slides/_rels/slide128.xml.rels><?xml version="1.0" encoding="UTF-8" standalone="yes"?>
<Relationships xmlns="http://schemas.openxmlformats.org/package/2006/relationships"><Relationship Id="rId3" Type="http://schemas.openxmlformats.org/officeDocument/2006/relationships/hyperlink" Target="https://www.jetro.go.jp/ext_images/_Reports/02/2020/c66a8f1bdcb5ff74/202006.pdf" TargetMode="External"/><Relationship Id="rId2" Type="http://schemas.openxmlformats.org/officeDocument/2006/relationships/hyperlink" Target="https://www.jetro.go.jp/ext_images/_Reports/02/2016/995ecff75525fbb4/rp-helth201603-1703.pdf" TargetMode="External"/><Relationship Id="rId1" Type="http://schemas.openxmlformats.org/officeDocument/2006/relationships/slideLayout" Target="../slideLayouts/slideLayout3.xml"/><Relationship Id="rId5" Type="http://schemas.openxmlformats.org/officeDocument/2006/relationships/hyperlink" Target="https://www.jetro.go.jp/biz/areareports/2021/e6330790d5e8e101.html" TargetMode="External"/><Relationship Id="rId4" Type="http://schemas.openxmlformats.org/officeDocument/2006/relationships/hyperlink" Target="https://www.jetro.go.jp/biz/areareports/2020/349f2efd8d760d6f.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417.xml"/><Relationship Id="rId5" Type="http://schemas.openxmlformats.org/officeDocument/2006/relationships/image" Target="../media/image20.e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hyperlink" Target="http://www.fsez.gov.in/home.html" TargetMode="External"/><Relationship Id="rId3" Type="http://schemas.openxmlformats.org/officeDocument/2006/relationships/hyperlink" Target="http://www.kasez.com/" TargetMode="External"/><Relationship Id="rId7" Type="http://schemas.openxmlformats.org/officeDocument/2006/relationships/hyperlink" Target="http://vsez.gov.in/index.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mepz.gov.in/" TargetMode="External"/><Relationship Id="rId5" Type="http://schemas.openxmlformats.org/officeDocument/2006/relationships/hyperlink" Target="http://www.csez.com/" TargetMode="External"/><Relationship Id="rId4" Type="http://schemas.openxmlformats.org/officeDocument/2006/relationships/hyperlink" Target="http://www.seepz.com/" TargetMode="External"/><Relationship Id="rId9" Type="http://schemas.openxmlformats.org/officeDocument/2006/relationships/hyperlink" Target="http://www.nsez.gov.in/nsezwebsit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3" Type="http://schemas.openxmlformats.org/officeDocument/2006/relationships/tags" Target="../tags/tag430.xml"/><Relationship Id="rId18" Type="http://schemas.openxmlformats.org/officeDocument/2006/relationships/tags" Target="../tags/tag435.xml"/><Relationship Id="rId26" Type="http://schemas.openxmlformats.org/officeDocument/2006/relationships/tags" Target="../tags/tag443.xml"/><Relationship Id="rId39" Type="http://schemas.openxmlformats.org/officeDocument/2006/relationships/oleObject" Target="../embeddings/oleObject12.bin"/><Relationship Id="rId21" Type="http://schemas.openxmlformats.org/officeDocument/2006/relationships/tags" Target="../tags/tag438.xml"/><Relationship Id="rId34" Type="http://schemas.openxmlformats.org/officeDocument/2006/relationships/tags" Target="../tags/tag451.xml"/><Relationship Id="rId42" Type="http://schemas.openxmlformats.org/officeDocument/2006/relationships/chart" Target="../charts/chart13.xml"/><Relationship Id="rId7" Type="http://schemas.openxmlformats.org/officeDocument/2006/relationships/tags" Target="../tags/tag424.xml"/><Relationship Id="rId2" Type="http://schemas.openxmlformats.org/officeDocument/2006/relationships/tags" Target="../tags/tag419.xml"/><Relationship Id="rId16" Type="http://schemas.openxmlformats.org/officeDocument/2006/relationships/tags" Target="../tags/tag433.xml"/><Relationship Id="rId20" Type="http://schemas.openxmlformats.org/officeDocument/2006/relationships/tags" Target="../tags/tag437.xml"/><Relationship Id="rId29" Type="http://schemas.openxmlformats.org/officeDocument/2006/relationships/tags" Target="../tags/tag446.xml"/><Relationship Id="rId41" Type="http://schemas.openxmlformats.org/officeDocument/2006/relationships/chart" Target="../charts/chart12.xm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tags" Target="../tags/tag428.xml"/><Relationship Id="rId24" Type="http://schemas.openxmlformats.org/officeDocument/2006/relationships/tags" Target="../tags/tag441.xml"/><Relationship Id="rId32" Type="http://schemas.openxmlformats.org/officeDocument/2006/relationships/tags" Target="../tags/tag449.xml"/><Relationship Id="rId37" Type="http://schemas.openxmlformats.org/officeDocument/2006/relationships/slideLayout" Target="../slideLayouts/slideLayout3.xml"/><Relationship Id="rId40" Type="http://schemas.openxmlformats.org/officeDocument/2006/relationships/image" Target="../media/image1.emf"/><Relationship Id="rId5" Type="http://schemas.openxmlformats.org/officeDocument/2006/relationships/tags" Target="../tags/tag422.xml"/><Relationship Id="rId15" Type="http://schemas.openxmlformats.org/officeDocument/2006/relationships/tags" Target="../tags/tag432.xml"/><Relationship Id="rId23" Type="http://schemas.openxmlformats.org/officeDocument/2006/relationships/tags" Target="../tags/tag440.xml"/><Relationship Id="rId28" Type="http://schemas.openxmlformats.org/officeDocument/2006/relationships/tags" Target="../tags/tag445.xml"/><Relationship Id="rId36" Type="http://schemas.openxmlformats.org/officeDocument/2006/relationships/tags" Target="../tags/tag453.xml"/><Relationship Id="rId10" Type="http://schemas.openxmlformats.org/officeDocument/2006/relationships/tags" Target="../tags/tag427.xml"/><Relationship Id="rId19" Type="http://schemas.openxmlformats.org/officeDocument/2006/relationships/tags" Target="../tags/tag436.xml"/><Relationship Id="rId31" Type="http://schemas.openxmlformats.org/officeDocument/2006/relationships/tags" Target="../tags/tag448.xml"/><Relationship Id="rId4" Type="http://schemas.openxmlformats.org/officeDocument/2006/relationships/tags" Target="../tags/tag421.xml"/><Relationship Id="rId9" Type="http://schemas.openxmlformats.org/officeDocument/2006/relationships/tags" Target="../tags/tag426.xml"/><Relationship Id="rId14" Type="http://schemas.openxmlformats.org/officeDocument/2006/relationships/tags" Target="../tags/tag431.xml"/><Relationship Id="rId22" Type="http://schemas.openxmlformats.org/officeDocument/2006/relationships/tags" Target="../tags/tag439.xml"/><Relationship Id="rId27" Type="http://schemas.openxmlformats.org/officeDocument/2006/relationships/tags" Target="../tags/tag444.xml"/><Relationship Id="rId30" Type="http://schemas.openxmlformats.org/officeDocument/2006/relationships/tags" Target="../tags/tag447.xml"/><Relationship Id="rId35" Type="http://schemas.openxmlformats.org/officeDocument/2006/relationships/tags" Target="../tags/tag452.xml"/><Relationship Id="rId43" Type="http://schemas.openxmlformats.org/officeDocument/2006/relationships/chart" Target="../charts/chart14.xml"/><Relationship Id="rId8" Type="http://schemas.openxmlformats.org/officeDocument/2006/relationships/tags" Target="../tags/tag425.xml"/><Relationship Id="rId3" Type="http://schemas.openxmlformats.org/officeDocument/2006/relationships/tags" Target="../tags/tag420.xml"/><Relationship Id="rId12" Type="http://schemas.openxmlformats.org/officeDocument/2006/relationships/tags" Target="../tags/tag429.xml"/><Relationship Id="rId17" Type="http://schemas.openxmlformats.org/officeDocument/2006/relationships/tags" Target="../tags/tag434.xml"/><Relationship Id="rId25" Type="http://schemas.openxmlformats.org/officeDocument/2006/relationships/tags" Target="../tags/tag442.xml"/><Relationship Id="rId33" Type="http://schemas.openxmlformats.org/officeDocument/2006/relationships/tags" Target="../tags/tag450.xml"/><Relationship Id="rId38"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461.xml"/><Relationship Id="rId13" Type="http://schemas.openxmlformats.org/officeDocument/2006/relationships/slideLayout" Target="../slideLayouts/slideLayout3.xml"/><Relationship Id="rId18" Type="http://schemas.openxmlformats.org/officeDocument/2006/relationships/chart" Target="../charts/chart18.xml"/><Relationship Id="rId3" Type="http://schemas.openxmlformats.org/officeDocument/2006/relationships/tags" Target="../tags/tag456.xml"/><Relationship Id="rId7" Type="http://schemas.openxmlformats.org/officeDocument/2006/relationships/tags" Target="../tags/tag460.xml"/><Relationship Id="rId12" Type="http://schemas.openxmlformats.org/officeDocument/2006/relationships/tags" Target="../tags/tag465.xml"/><Relationship Id="rId17" Type="http://schemas.openxmlformats.org/officeDocument/2006/relationships/hyperlink" Target="https://censusindia.gov.in/nada/index.php/catalog/34774/download/38462/SRS_COD-STATISTICS_2007-2009.pdf" TargetMode="External"/><Relationship Id="rId2" Type="http://schemas.openxmlformats.org/officeDocument/2006/relationships/tags" Target="../tags/tag455.xml"/><Relationship Id="rId16" Type="http://schemas.openxmlformats.org/officeDocument/2006/relationships/hyperlink" Target="https://censusindia.gov.in/nada/index.php/catalog/45568/download/49765/SRS_COD-STATISTICS_2020-2022.pdf" TargetMode="External"/><Relationship Id="rId1" Type="http://schemas.openxmlformats.org/officeDocument/2006/relationships/tags" Target="../tags/tag454.xml"/><Relationship Id="rId6" Type="http://schemas.openxmlformats.org/officeDocument/2006/relationships/tags" Target="../tags/tag459.xml"/><Relationship Id="rId11" Type="http://schemas.openxmlformats.org/officeDocument/2006/relationships/tags" Target="../tags/tag464.xml"/><Relationship Id="rId5" Type="http://schemas.openxmlformats.org/officeDocument/2006/relationships/tags" Target="../tags/tag458.xml"/><Relationship Id="rId15" Type="http://schemas.openxmlformats.org/officeDocument/2006/relationships/image" Target="../media/image18.emf"/><Relationship Id="rId10" Type="http://schemas.openxmlformats.org/officeDocument/2006/relationships/tags" Target="../tags/tag463.xml"/><Relationship Id="rId19" Type="http://schemas.openxmlformats.org/officeDocument/2006/relationships/chart" Target="../charts/chart19.xml"/><Relationship Id="rId4" Type="http://schemas.openxmlformats.org/officeDocument/2006/relationships/tags" Target="../tags/tag457.xml"/><Relationship Id="rId9" Type="http://schemas.openxmlformats.org/officeDocument/2006/relationships/tags" Target="../tags/tag462.xml"/><Relationship Id="rId1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7.xml"/><Relationship Id="rId1" Type="http://schemas.openxmlformats.org/officeDocument/2006/relationships/tags" Target="../tags/tag466.x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20.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8" Type="http://schemas.openxmlformats.org/officeDocument/2006/relationships/tags" Target="../tags/tag475.xml"/><Relationship Id="rId13" Type="http://schemas.openxmlformats.org/officeDocument/2006/relationships/tags" Target="../tags/tag480.xml"/><Relationship Id="rId18" Type="http://schemas.openxmlformats.org/officeDocument/2006/relationships/tags" Target="../tags/tag485.xml"/><Relationship Id="rId26" Type="http://schemas.openxmlformats.org/officeDocument/2006/relationships/image" Target="../media/image18.emf"/><Relationship Id="rId3" Type="http://schemas.openxmlformats.org/officeDocument/2006/relationships/tags" Target="../tags/tag470.xml"/><Relationship Id="rId21" Type="http://schemas.openxmlformats.org/officeDocument/2006/relationships/tags" Target="../tags/tag488.xml"/><Relationship Id="rId7" Type="http://schemas.openxmlformats.org/officeDocument/2006/relationships/tags" Target="../tags/tag474.xml"/><Relationship Id="rId12" Type="http://schemas.openxmlformats.org/officeDocument/2006/relationships/tags" Target="../tags/tag479.xml"/><Relationship Id="rId17" Type="http://schemas.openxmlformats.org/officeDocument/2006/relationships/tags" Target="../tags/tag484.xml"/><Relationship Id="rId25" Type="http://schemas.openxmlformats.org/officeDocument/2006/relationships/oleObject" Target="../embeddings/oleObject15.bin"/><Relationship Id="rId2" Type="http://schemas.openxmlformats.org/officeDocument/2006/relationships/tags" Target="../tags/tag469.xml"/><Relationship Id="rId16" Type="http://schemas.openxmlformats.org/officeDocument/2006/relationships/tags" Target="../tags/tag483.xml"/><Relationship Id="rId20" Type="http://schemas.openxmlformats.org/officeDocument/2006/relationships/tags" Target="../tags/tag487.xml"/><Relationship Id="rId1" Type="http://schemas.openxmlformats.org/officeDocument/2006/relationships/tags" Target="../tags/tag468.xml"/><Relationship Id="rId6" Type="http://schemas.openxmlformats.org/officeDocument/2006/relationships/tags" Target="../tags/tag473.xml"/><Relationship Id="rId11" Type="http://schemas.openxmlformats.org/officeDocument/2006/relationships/tags" Target="../tags/tag478.xml"/><Relationship Id="rId24" Type="http://schemas.openxmlformats.org/officeDocument/2006/relationships/notesSlide" Target="../notesSlides/notesSlide12.xml"/><Relationship Id="rId5" Type="http://schemas.openxmlformats.org/officeDocument/2006/relationships/tags" Target="../tags/tag472.xml"/><Relationship Id="rId15" Type="http://schemas.openxmlformats.org/officeDocument/2006/relationships/tags" Target="../tags/tag482.xml"/><Relationship Id="rId23" Type="http://schemas.openxmlformats.org/officeDocument/2006/relationships/slideLayout" Target="../slideLayouts/slideLayout3.xml"/><Relationship Id="rId28" Type="http://schemas.openxmlformats.org/officeDocument/2006/relationships/chart" Target="../charts/chart21.xml"/><Relationship Id="rId10" Type="http://schemas.openxmlformats.org/officeDocument/2006/relationships/tags" Target="../tags/tag477.xml"/><Relationship Id="rId19" Type="http://schemas.openxmlformats.org/officeDocument/2006/relationships/tags" Target="../tags/tag486.xml"/><Relationship Id="rId4" Type="http://schemas.openxmlformats.org/officeDocument/2006/relationships/tags" Target="../tags/tag471.xml"/><Relationship Id="rId9" Type="http://schemas.openxmlformats.org/officeDocument/2006/relationships/tags" Target="../tags/tag476.xml"/><Relationship Id="rId14" Type="http://schemas.openxmlformats.org/officeDocument/2006/relationships/tags" Target="../tags/tag481.xml"/><Relationship Id="rId22" Type="http://schemas.openxmlformats.org/officeDocument/2006/relationships/tags" Target="../tags/tag489.xml"/><Relationship Id="rId27" Type="http://schemas.openxmlformats.org/officeDocument/2006/relationships/chart" Target="../charts/char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3" Type="http://schemas.openxmlformats.org/officeDocument/2006/relationships/tags" Target="../tags/tag502.xml"/><Relationship Id="rId18" Type="http://schemas.openxmlformats.org/officeDocument/2006/relationships/tags" Target="../tags/tag507.xml"/><Relationship Id="rId26" Type="http://schemas.openxmlformats.org/officeDocument/2006/relationships/tags" Target="../tags/tag515.xml"/><Relationship Id="rId39" Type="http://schemas.openxmlformats.org/officeDocument/2006/relationships/tags" Target="../tags/tag528.xml"/><Relationship Id="rId21" Type="http://schemas.openxmlformats.org/officeDocument/2006/relationships/tags" Target="../tags/tag510.xml"/><Relationship Id="rId34" Type="http://schemas.openxmlformats.org/officeDocument/2006/relationships/tags" Target="../tags/tag523.xml"/><Relationship Id="rId42" Type="http://schemas.openxmlformats.org/officeDocument/2006/relationships/tags" Target="../tags/tag531.xml"/><Relationship Id="rId47" Type="http://schemas.openxmlformats.org/officeDocument/2006/relationships/tags" Target="../tags/tag536.xml"/><Relationship Id="rId50" Type="http://schemas.openxmlformats.org/officeDocument/2006/relationships/tags" Target="../tags/tag539.xml"/><Relationship Id="rId55" Type="http://schemas.openxmlformats.org/officeDocument/2006/relationships/chart" Target="../charts/chart24.xml"/><Relationship Id="rId7" Type="http://schemas.openxmlformats.org/officeDocument/2006/relationships/tags" Target="../tags/tag496.xml"/><Relationship Id="rId2" Type="http://schemas.openxmlformats.org/officeDocument/2006/relationships/tags" Target="../tags/tag491.xml"/><Relationship Id="rId16" Type="http://schemas.openxmlformats.org/officeDocument/2006/relationships/tags" Target="../tags/tag505.xml"/><Relationship Id="rId29" Type="http://schemas.openxmlformats.org/officeDocument/2006/relationships/tags" Target="../tags/tag518.xml"/><Relationship Id="rId11" Type="http://schemas.openxmlformats.org/officeDocument/2006/relationships/tags" Target="../tags/tag500.xml"/><Relationship Id="rId24" Type="http://schemas.openxmlformats.org/officeDocument/2006/relationships/tags" Target="../tags/tag513.xml"/><Relationship Id="rId32" Type="http://schemas.openxmlformats.org/officeDocument/2006/relationships/tags" Target="../tags/tag521.xml"/><Relationship Id="rId37" Type="http://schemas.openxmlformats.org/officeDocument/2006/relationships/tags" Target="../tags/tag526.xml"/><Relationship Id="rId40" Type="http://schemas.openxmlformats.org/officeDocument/2006/relationships/tags" Target="../tags/tag529.xml"/><Relationship Id="rId45" Type="http://schemas.openxmlformats.org/officeDocument/2006/relationships/tags" Target="../tags/tag534.xml"/><Relationship Id="rId53" Type="http://schemas.openxmlformats.org/officeDocument/2006/relationships/tags" Target="../tags/tag542.xml"/><Relationship Id="rId58" Type="http://schemas.openxmlformats.org/officeDocument/2006/relationships/chart" Target="../charts/chart25.xml"/><Relationship Id="rId5" Type="http://schemas.openxmlformats.org/officeDocument/2006/relationships/tags" Target="../tags/tag494.xml"/><Relationship Id="rId19" Type="http://schemas.openxmlformats.org/officeDocument/2006/relationships/tags" Target="../tags/tag508.xml"/><Relationship Id="rId4" Type="http://schemas.openxmlformats.org/officeDocument/2006/relationships/tags" Target="../tags/tag493.xml"/><Relationship Id="rId9" Type="http://schemas.openxmlformats.org/officeDocument/2006/relationships/tags" Target="../tags/tag498.xml"/><Relationship Id="rId14" Type="http://schemas.openxmlformats.org/officeDocument/2006/relationships/tags" Target="../tags/tag503.xml"/><Relationship Id="rId22" Type="http://schemas.openxmlformats.org/officeDocument/2006/relationships/tags" Target="../tags/tag511.xml"/><Relationship Id="rId27" Type="http://schemas.openxmlformats.org/officeDocument/2006/relationships/tags" Target="../tags/tag516.xml"/><Relationship Id="rId30" Type="http://schemas.openxmlformats.org/officeDocument/2006/relationships/tags" Target="../tags/tag519.xml"/><Relationship Id="rId35" Type="http://schemas.openxmlformats.org/officeDocument/2006/relationships/tags" Target="../tags/tag524.xml"/><Relationship Id="rId43" Type="http://schemas.openxmlformats.org/officeDocument/2006/relationships/tags" Target="../tags/tag532.xml"/><Relationship Id="rId48" Type="http://schemas.openxmlformats.org/officeDocument/2006/relationships/tags" Target="../tags/tag537.xml"/><Relationship Id="rId56" Type="http://schemas.openxmlformats.org/officeDocument/2006/relationships/oleObject" Target="../embeddings/oleObject16.bin"/><Relationship Id="rId8" Type="http://schemas.openxmlformats.org/officeDocument/2006/relationships/tags" Target="../tags/tag497.xml"/><Relationship Id="rId51" Type="http://schemas.openxmlformats.org/officeDocument/2006/relationships/tags" Target="../tags/tag540.xml"/><Relationship Id="rId3" Type="http://schemas.openxmlformats.org/officeDocument/2006/relationships/tags" Target="../tags/tag492.xml"/><Relationship Id="rId12" Type="http://schemas.openxmlformats.org/officeDocument/2006/relationships/tags" Target="../tags/tag501.xml"/><Relationship Id="rId17" Type="http://schemas.openxmlformats.org/officeDocument/2006/relationships/tags" Target="../tags/tag506.xml"/><Relationship Id="rId25" Type="http://schemas.openxmlformats.org/officeDocument/2006/relationships/tags" Target="../tags/tag514.xml"/><Relationship Id="rId33" Type="http://schemas.openxmlformats.org/officeDocument/2006/relationships/tags" Target="../tags/tag522.xml"/><Relationship Id="rId38" Type="http://schemas.openxmlformats.org/officeDocument/2006/relationships/tags" Target="../tags/tag527.xml"/><Relationship Id="rId46" Type="http://schemas.openxmlformats.org/officeDocument/2006/relationships/tags" Target="../tags/tag535.xml"/><Relationship Id="rId20" Type="http://schemas.openxmlformats.org/officeDocument/2006/relationships/tags" Target="../tags/tag509.xml"/><Relationship Id="rId41" Type="http://schemas.openxmlformats.org/officeDocument/2006/relationships/tags" Target="../tags/tag530.xml"/><Relationship Id="rId54" Type="http://schemas.openxmlformats.org/officeDocument/2006/relationships/slideLayout" Target="../slideLayouts/slideLayout3.xml"/><Relationship Id="rId1" Type="http://schemas.openxmlformats.org/officeDocument/2006/relationships/tags" Target="../tags/tag490.xml"/><Relationship Id="rId6" Type="http://schemas.openxmlformats.org/officeDocument/2006/relationships/tags" Target="../tags/tag495.xml"/><Relationship Id="rId15" Type="http://schemas.openxmlformats.org/officeDocument/2006/relationships/tags" Target="../tags/tag504.xml"/><Relationship Id="rId23" Type="http://schemas.openxmlformats.org/officeDocument/2006/relationships/tags" Target="../tags/tag512.xml"/><Relationship Id="rId28" Type="http://schemas.openxmlformats.org/officeDocument/2006/relationships/tags" Target="../tags/tag517.xml"/><Relationship Id="rId36" Type="http://schemas.openxmlformats.org/officeDocument/2006/relationships/tags" Target="../tags/tag525.xml"/><Relationship Id="rId49" Type="http://schemas.openxmlformats.org/officeDocument/2006/relationships/tags" Target="../tags/tag538.xml"/><Relationship Id="rId57" Type="http://schemas.openxmlformats.org/officeDocument/2006/relationships/image" Target="../media/image18.emf"/><Relationship Id="rId10" Type="http://schemas.openxmlformats.org/officeDocument/2006/relationships/tags" Target="../tags/tag499.xml"/><Relationship Id="rId31" Type="http://schemas.openxmlformats.org/officeDocument/2006/relationships/tags" Target="../tags/tag520.xml"/><Relationship Id="rId44" Type="http://schemas.openxmlformats.org/officeDocument/2006/relationships/tags" Target="../tags/tag533.xml"/><Relationship Id="rId52" Type="http://schemas.openxmlformats.org/officeDocument/2006/relationships/tags" Target="../tags/tag541.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tags" Target="../tags/tag543.xml"/><Relationship Id="rId4" Type="http://schemas.openxmlformats.org/officeDocument/2006/relationships/image" Target="../media/image20.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5.xml"/><Relationship Id="rId1" Type="http://schemas.openxmlformats.org/officeDocument/2006/relationships/tags" Target="../tags/tag544.xml"/><Relationship Id="rId6" Type="http://schemas.openxmlformats.org/officeDocument/2006/relationships/image" Target="../media/image20.emf"/><Relationship Id="rId5" Type="http://schemas.openxmlformats.org/officeDocument/2006/relationships/oleObject" Target="../embeddings/oleObject18.bin"/><Relationship Id="rId4"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553.xml"/><Relationship Id="rId13" Type="http://schemas.openxmlformats.org/officeDocument/2006/relationships/tags" Target="../tags/tag558.xml"/><Relationship Id="rId18" Type="http://schemas.openxmlformats.org/officeDocument/2006/relationships/tags" Target="../tags/tag563.xml"/><Relationship Id="rId26" Type="http://schemas.openxmlformats.org/officeDocument/2006/relationships/tags" Target="../tags/tag571.xml"/><Relationship Id="rId3" Type="http://schemas.openxmlformats.org/officeDocument/2006/relationships/tags" Target="../tags/tag548.xml"/><Relationship Id="rId21" Type="http://schemas.openxmlformats.org/officeDocument/2006/relationships/tags" Target="../tags/tag566.xml"/><Relationship Id="rId7" Type="http://schemas.openxmlformats.org/officeDocument/2006/relationships/tags" Target="../tags/tag552.xml"/><Relationship Id="rId12" Type="http://schemas.openxmlformats.org/officeDocument/2006/relationships/tags" Target="../tags/tag557.xml"/><Relationship Id="rId17" Type="http://schemas.openxmlformats.org/officeDocument/2006/relationships/tags" Target="../tags/tag562.xml"/><Relationship Id="rId25" Type="http://schemas.openxmlformats.org/officeDocument/2006/relationships/tags" Target="../tags/tag570.xml"/><Relationship Id="rId2" Type="http://schemas.openxmlformats.org/officeDocument/2006/relationships/tags" Target="../tags/tag547.xml"/><Relationship Id="rId16" Type="http://schemas.openxmlformats.org/officeDocument/2006/relationships/tags" Target="../tags/tag561.xml"/><Relationship Id="rId20" Type="http://schemas.openxmlformats.org/officeDocument/2006/relationships/tags" Target="../tags/tag565.xml"/><Relationship Id="rId29" Type="http://schemas.openxmlformats.org/officeDocument/2006/relationships/image" Target="../media/image20.emf"/><Relationship Id="rId1" Type="http://schemas.openxmlformats.org/officeDocument/2006/relationships/tags" Target="../tags/tag546.xml"/><Relationship Id="rId6" Type="http://schemas.openxmlformats.org/officeDocument/2006/relationships/tags" Target="../tags/tag551.xml"/><Relationship Id="rId11" Type="http://schemas.openxmlformats.org/officeDocument/2006/relationships/tags" Target="../tags/tag556.xml"/><Relationship Id="rId24" Type="http://schemas.openxmlformats.org/officeDocument/2006/relationships/tags" Target="../tags/tag569.xml"/><Relationship Id="rId5" Type="http://schemas.openxmlformats.org/officeDocument/2006/relationships/tags" Target="../tags/tag550.xml"/><Relationship Id="rId15" Type="http://schemas.openxmlformats.org/officeDocument/2006/relationships/tags" Target="../tags/tag560.xml"/><Relationship Id="rId23" Type="http://schemas.openxmlformats.org/officeDocument/2006/relationships/tags" Target="../tags/tag568.xml"/><Relationship Id="rId28" Type="http://schemas.openxmlformats.org/officeDocument/2006/relationships/oleObject" Target="../embeddings/oleObject19.bin"/><Relationship Id="rId10" Type="http://schemas.openxmlformats.org/officeDocument/2006/relationships/tags" Target="../tags/tag555.xml"/><Relationship Id="rId19" Type="http://schemas.openxmlformats.org/officeDocument/2006/relationships/tags" Target="../tags/tag564.xml"/><Relationship Id="rId4" Type="http://schemas.openxmlformats.org/officeDocument/2006/relationships/tags" Target="../tags/tag549.xml"/><Relationship Id="rId9" Type="http://schemas.openxmlformats.org/officeDocument/2006/relationships/tags" Target="../tags/tag554.xml"/><Relationship Id="rId14" Type="http://schemas.openxmlformats.org/officeDocument/2006/relationships/tags" Target="../tags/tag559.xml"/><Relationship Id="rId22" Type="http://schemas.openxmlformats.org/officeDocument/2006/relationships/tags" Target="../tags/tag567.xml"/><Relationship Id="rId27" Type="http://schemas.openxmlformats.org/officeDocument/2006/relationships/slideLayout" Target="../slideLayouts/slideLayout3.xml"/><Relationship Id="rId30" Type="http://schemas.openxmlformats.org/officeDocument/2006/relationships/chart" Target="../charts/chart2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572.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573.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74.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575.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576.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577.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578.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3.xml"/><Relationship Id="rId21" Type="http://schemas.openxmlformats.org/officeDocument/2006/relationships/tags" Target="../tags/tag27.xml"/><Relationship Id="rId63" Type="http://schemas.openxmlformats.org/officeDocument/2006/relationships/tags" Target="../tags/tag69.xml"/><Relationship Id="rId159" Type="http://schemas.openxmlformats.org/officeDocument/2006/relationships/tags" Target="../tags/tag165.xml"/><Relationship Id="rId170" Type="http://schemas.openxmlformats.org/officeDocument/2006/relationships/tags" Target="../tags/tag176.xml"/><Relationship Id="rId226" Type="http://schemas.openxmlformats.org/officeDocument/2006/relationships/tags" Target="../tags/tag232.xml"/><Relationship Id="rId107" Type="http://schemas.openxmlformats.org/officeDocument/2006/relationships/tags" Target="../tags/tag113.xml"/><Relationship Id="rId11" Type="http://schemas.openxmlformats.org/officeDocument/2006/relationships/tags" Target="../tags/tag17.xml"/><Relationship Id="rId32" Type="http://schemas.openxmlformats.org/officeDocument/2006/relationships/tags" Target="../tags/tag38.xml"/><Relationship Id="rId53" Type="http://schemas.openxmlformats.org/officeDocument/2006/relationships/tags" Target="../tags/tag59.xml"/><Relationship Id="rId74" Type="http://schemas.openxmlformats.org/officeDocument/2006/relationships/tags" Target="../tags/tag80.xml"/><Relationship Id="rId128" Type="http://schemas.openxmlformats.org/officeDocument/2006/relationships/tags" Target="../tags/tag134.xml"/><Relationship Id="rId149" Type="http://schemas.openxmlformats.org/officeDocument/2006/relationships/tags" Target="../tags/tag155.xml"/><Relationship Id="rId5" Type="http://schemas.openxmlformats.org/officeDocument/2006/relationships/tags" Target="../tags/tag11.xml"/><Relationship Id="rId95" Type="http://schemas.openxmlformats.org/officeDocument/2006/relationships/tags" Target="../tags/tag101.xml"/><Relationship Id="rId160" Type="http://schemas.openxmlformats.org/officeDocument/2006/relationships/tags" Target="../tags/tag166.xml"/><Relationship Id="rId181" Type="http://schemas.openxmlformats.org/officeDocument/2006/relationships/tags" Target="../tags/tag187.xml"/><Relationship Id="rId216" Type="http://schemas.openxmlformats.org/officeDocument/2006/relationships/tags" Target="../tags/tag222.xml"/><Relationship Id="rId237" Type="http://schemas.openxmlformats.org/officeDocument/2006/relationships/tags" Target="../tags/tag243.xml"/><Relationship Id="rId258" Type="http://schemas.openxmlformats.org/officeDocument/2006/relationships/tags" Target="../tags/tag264.xml"/><Relationship Id="rId22" Type="http://schemas.openxmlformats.org/officeDocument/2006/relationships/tags" Target="../tags/tag28.xml"/><Relationship Id="rId43" Type="http://schemas.openxmlformats.org/officeDocument/2006/relationships/tags" Target="../tags/tag49.xml"/><Relationship Id="rId64" Type="http://schemas.openxmlformats.org/officeDocument/2006/relationships/tags" Target="../tags/tag70.xml"/><Relationship Id="rId118" Type="http://schemas.openxmlformats.org/officeDocument/2006/relationships/tags" Target="../tags/tag124.xml"/><Relationship Id="rId139" Type="http://schemas.openxmlformats.org/officeDocument/2006/relationships/tags" Target="../tags/tag145.xml"/><Relationship Id="rId85" Type="http://schemas.openxmlformats.org/officeDocument/2006/relationships/tags" Target="../tags/tag91.xml"/><Relationship Id="rId150" Type="http://schemas.openxmlformats.org/officeDocument/2006/relationships/tags" Target="../tags/tag156.xml"/><Relationship Id="rId171" Type="http://schemas.openxmlformats.org/officeDocument/2006/relationships/tags" Target="../tags/tag177.xml"/><Relationship Id="rId192" Type="http://schemas.openxmlformats.org/officeDocument/2006/relationships/tags" Target="../tags/tag198.xml"/><Relationship Id="rId206" Type="http://schemas.openxmlformats.org/officeDocument/2006/relationships/tags" Target="../tags/tag212.xml"/><Relationship Id="rId227" Type="http://schemas.openxmlformats.org/officeDocument/2006/relationships/tags" Target="../tags/tag233.xml"/><Relationship Id="rId248" Type="http://schemas.openxmlformats.org/officeDocument/2006/relationships/tags" Target="../tags/tag254.xml"/><Relationship Id="rId12" Type="http://schemas.openxmlformats.org/officeDocument/2006/relationships/tags" Target="../tags/tag18.xml"/><Relationship Id="rId33" Type="http://schemas.openxmlformats.org/officeDocument/2006/relationships/tags" Target="../tags/tag39.xml"/><Relationship Id="rId108" Type="http://schemas.openxmlformats.org/officeDocument/2006/relationships/tags" Target="../tags/tag114.xml"/><Relationship Id="rId129" Type="http://schemas.openxmlformats.org/officeDocument/2006/relationships/tags" Target="../tags/tag135.xml"/><Relationship Id="rId54" Type="http://schemas.openxmlformats.org/officeDocument/2006/relationships/tags" Target="../tags/tag60.xml"/><Relationship Id="rId75" Type="http://schemas.openxmlformats.org/officeDocument/2006/relationships/tags" Target="../tags/tag81.xml"/><Relationship Id="rId96" Type="http://schemas.openxmlformats.org/officeDocument/2006/relationships/tags" Target="../tags/tag102.xml"/><Relationship Id="rId140" Type="http://schemas.openxmlformats.org/officeDocument/2006/relationships/tags" Target="../tags/tag146.xml"/><Relationship Id="rId161" Type="http://schemas.openxmlformats.org/officeDocument/2006/relationships/tags" Target="../tags/tag167.xml"/><Relationship Id="rId182" Type="http://schemas.openxmlformats.org/officeDocument/2006/relationships/tags" Target="../tags/tag188.xml"/><Relationship Id="rId217" Type="http://schemas.openxmlformats.org/officeDocument/2006/relationships/tags" Target="../tags/tag223.xml"/><Relationship Id="rId6" Type="http://schemas.openxmlformats.org/officeDocument/2006/relationships/tags" Target="../tags/tag12.xml"/><Relationship Id="rId238" Type="http://schemas.openxmlformats.org/officeDocument/2006/relationships/tags" Target="../tags/tag244.xml"/><Relationship Id="rId259" Type="http://schemas.openxmlformats.org/officeDocument/2006/relationships/tags" Target="../tags/tag265.xml"/><Relationship Id="rId23" Type="http://schemas.openxmlformats.org/officeDocument/2006/relationships/tags" Target="../tags/tag29.xml"/><Relationship Id="rId119" Type="http://schemas.openxmlformats.org/officeDocument/2006/relationships/tags" Target="../tags/tag125.xml"/><Relationship Id="rId44" Type="http://schemas.openxmlformats.org/officeDocument/2006/relationships/tags" Target="../tags/tag50.xml"/><Relationship Id="rId65" Type="http://schemas.openxmlformats.org/officeDocument/2006/relationships/tags" Target="../tags/tag71.xml"/><Relationship Id="rId86" Type="http://schemas.openxmlformats.org/officeDocument/2006/relationships/tags" Target="../tags/tag92.xml"/><Relationship Id="rId130" Type="http://schemas.openxmlformats.org/officeDocument/2006/relationships/tags" Target="../tags/tag136.xml"/><Relationship Id="rId151" Type="http://schemas.openxmlformats.org/officeDocument/2006/relationships/tags" Target="../tags/tag157.xml"/><Relationship Id="rId172" Type="http://schemas.openxmlformats.org/officeDocument/2006/relationships/tags" Target="../tags/tag178.xml"/><Relationship Id="rId193" Type="http://schemas.openxmlformats.org/officeDocument/2006/relationships/tags" Target="../tags/tag199.xml"/><Relationship Id="rId207" Type="http://schemas.openxmlformats.org/officeDocument/2006/relationships/tags" Target="../tags/tag213.xml"/><Relationship Id="rId228" Type="http://schemas.openxmlformats.org/officeDocument/2006/relationships/tags" Target="../tags/tag234.xml"/><Relationship Id="rId249" Type="http://schemas.openxmlformats.org/officeDocument/2006/relationships/tags" Target="../tags/tag255.xml"/><Relationship Id="rId13" Type="http://schemas.openxmlformats.org/officeDocument/2006/relationships/tags" Target="../tags/tag19.xml"/><Relationship Id="rId109" Type="http://schemas.openxmlformats.org/officeDocument/2006/relationships/tags" Target="../tags/tag115.xml"/><Relationship Id="rId260" Type="http://schemas.openxmlformats.org/officeDocument/2006/relationships/tags" Target="../tags/tag266.xml"/><Relationship Id="rId34" Type="http://schemas.openxmlformats.org/officeDocument/2006/relationships/tags" Target="../tags/tag40.xml"/><Relationship Id="rId55" Type="http://schemas.openxmlformats.org/officeDocument/2006/relationships/tags" Target="../tags/tag61.xml"/><Relationship Id="rId76" Type="http://schemas.openxmlformats.org/officeDocument/2006/relationships/tags" Target="../tags/tag82.xml"/><Relationship Id="rId97" Type="http://schemas.openxmlformats.org/officeDocument/2006/relationships/tags" Target="../tags/tag103.xml"/><Relationship Id="rId120" Type="http://schemas.openxmlformats.org/officeDocument/2006/relationships/tags" Target="../tags/tag126.xml"/><Relationship Id="rId141" Type="http://schemas.openxmlformats.org/officeDocument/2006/relationships/tags" Target="../tags/tag147.xml"/><Relationship Id="rId7" Type="http://schemas.openxmlformats.org/officeDocument/2006/relationships/tags" Target="../tags/tag13.xml"/><Relationship Id="rId162" Type="http://schemas.openxmlformats.org/officeDocument/2006/relationships/tags" Target="../tags/tag168.xml"/><Relationship Id="rId183" Type="http://schemas.openxmlformats.org/officeDocument/2006/relationships/tags" Target="../tags/tag189.xml"/><Relationship Id="rId218" Type="http://schemas.openxmlformats.org/officeDocument/2006/relationships/tags" Target="../tags/tag224.xml"/><Relationship Id="rId239" Type="http://schemas.openxmlformats.org/officeDocument/2006/relationships/tags" Target="../tags/tag245.xml"/><Relationship Id="rId250" Type="http://schemas.openxmlformats.org/officeDocument/2006/relationships/tags" Target="../tags/tag256.xml"/><Relationship Id="rId24" Type="http://schemas.openxmlformats.org/officeDocument/2006/relationships/tags" Target="../tags/tag30.xml"/><Relationship Id="rId45" Type="http://schemas.openxmlformats.org/officeDocument/2006/relationships/tags" Target="../tags/tag51.xml"/><Relationship Id="rId66" Type="http://schemas.openxmlformats.org/officeDocument/2006/relationships/tags" Target="../tags/tag72.xml"/><Relationship Id="rId87" Type="http://schemas.openxmlformats.org/officeDocument/2006/relationships/tags" Target="../tags/tag93.xml"/><Relationship Id="rId110" Type="http://schemas.openxmlformats.org/officeDocument/2006/relationships/tags" Target="../tags/tag116.xml"/><Relationship Id="rId131" Type="http://schemas.openxmlformats.org/officeDocument/2006/relationships/tags" Target="../tags/tag137.xml"/><Relationship Id="rId152" Type="http://schemas.openxmlformats.org/officeDocument/2006/relationships/tags" Target="../tags/tag158.xml"/><Relationship Id="rId173" Type="http://schemas.openxmlformats.org/officeDocument/2006/relationships/tags" Target="../tags/tag179.xml"/><Relationship Id="rId194" Type="http://schemas.openxmlformats.org/officeDocument/2006/relationships/tags" Target="../tags/tag200.xml"/><Relationship Id="rId208" Type="http://schemas.openxmlformats.org/officeDocument/2006/relationships/tags" Target="../tags/tag214.xml"/><Relationship Id="rId229" Type="http://schemas.openxmlformats.org/officeDocument/2006/relationships/tags" Target="../tags/tag235.xml"/><Relationship Id="rId240" Type="http://schemas.openxmlformats.org/officeDocument/2006/relationships/tags" Target="../tags/tag246.xml"/><Relationship Id="rId261" Type="http://schemas.openxmlformats.org/officeDocument/2006/relationships/slideLayout" Target="../slideLayouts/slideLayout3.xml"/><Relationship Id="rId14" Type="http://schemas.openxmlformats.org/officeDocument/2006/relationships/tags" Target="../tags/tag20.xml"/><Relationship Id="rId35" Type="http://schemas.openxmlformats.org/officeDocument/2006/relationships/tags" Target="../tags/tag41.xml"/><Relationship Id="rId56" Type="http://schemas.openxmlformats.org/officeDocument/2006/relationships/tags" Target="../tags/tag62.xml"/><Relationship Id="rId77" Type="http://schemas.openxmlformats.org/officeDocument/2006/relationships/tags" Target="../tags/tag83.xml"/><Relationship Id="rId100" Type="http://schemas.openxmlformats.org/officeDocument/2006/relationships/tags" Target="../tags/tag106.xml"/><Relationship Id="rId8" Type="http://schemas.openxmlformats.org/officeDocument/2006/relationships/tags" Target="../tags/tag14.xml"/><Relationship Id="rId98" Type="http://schemas.openxmlformats.org/officeDocument/2006/relationships/tags" Target="../tags/tag104.xml"/><Relationship Id="rId121" Type="http://schemas.openxmlformats.org/officeDocument/2006/relationships/tags" Target="../tags/tag127.xml"/><Relationship Id="rId142" Type="http://schemas.openxmlformats.org/officeDocument/2006/relationships/tags" Target="../tags/tag148.xml"/><Relationship Id="rId163" Type="http://schemas.openxmlformats.org/officeDocument/2006/relationships/tags" Target="../tags/tag169.xml"/><Relationship Id="rId184" Type="http://schemas.openxmlformats.org/officeDocument/2006/relationships/tags" Target="../tags/tag190.xml"/><Relationship Id="rId219" Type="http://schemas.openxmlformats.org/officeDocument/2006/relationships/tags" Target="../tags/tag225.xml"/><Relationship Id="rId230" Type="http://schemas.openxmlformats.org/officeDocument/2006/relationships/tags" Target="../tags/tag236.xml"/><Relationship Id="rId251" Type="http://schemas.openxmlformats.org/officeDocument/2006/relationships/tags" Target="../tags/tag257.xml"/><Relationship Id="rId25" Type="http://schemas.openxmlformats.org/officeDocument/2006/relationships/tags" Target="../tags/tag31.xml"/><Relationship Id="rId46" Type="http://schemas.openxmlformats.org/officeDocument/2006/relationships/tags" Target="../tags/tag52.xml"/><Relationship Id="rId67" Type="http://schemas.openxmlformats.org/officeDocument/2006/relationships/tags" Target="../tags/tag73.xml"/><Relationship Id="rId88" Type="http://schemas.openxmlformats.org/officeDocument/2006/relationships/tags" Target="../tags/tag94.xml"/><Relationship Id="rId111" Type="http://schemas.openxmlformats.org/officeDocument/2006/relationships/tags" Target="../tags/tag117.xml"/><Relationship Id="rId132" Type="http://schemas.openxmlformats.org/officeDocument/2006/relationships/tags" Target="../tags/tag138.xml"/><Relationship Id="rId153" Type="http://schemas.openxmlformats.org/officeDocument/2006/relationships/tags" Target="../tags/tag159.xml"/><Relationship Id="rId174" Type="http://schemas.openxmlformats.org/officeDocument/2006/relationships/tags" Target="../tags/tag180.xml"/><Relationship Id="rId195" Type="http://schemas.openxmlformats.org/officeDocument/2006/relationships/tags" Target="../tags/tag201.xml"/><Relationship Id="rId209" Type="http://schemas.openxmlformats.org/officeDocument/2006/relationships/tags" Target="../tags/tag215.xml"/><Relationship Id="rId220" Type="http://schemas.openxmlformats.org/officeDocument/2006/relationships/tags" Target="../tags/tag226.xml"/><Relationship Id="rId241" Type="http://schemas.openxmlformats.org/officeDocument/2006/relationships/tags" Target="../tags/tag247.xml"/><Relationship Id="rId15" Type="http://schemas.openxmlformats.org/officeDocument/2006/relationships/tags" Target="../tags/tag21.xml"/><Relationship Id="rId36" Type="http://schemas.openxmlformats.org/officeDocument/2006/relationships/tags" Target="../tags/tag42.xml"/><Relationship Id="rId57" Type="http://schemas.openxmlformats.org/officeDocument/2006/relationships/tags" Target="../tags/tag63.xml"/><Relationship Id="rId262" Type="http://schemas.openxmlformats.org/officeDocument/2006/relationships/oleObject" Target="../embeddings/oleObject5.bin"/><Relationship Id="rId78" Type="http://schemas.openxmlformats.org/officeDocument/2006/relationships/tags" Target="../tags/tag84.xml"/><Relationship Id="rId99" Type="http://schemas.openxmlformats.org/officeDocument/2006/relationships/tags" Target="../tags/tag105.xml"/><Relationship Id="rId101" Type="http://schemas.openxmlformats.org/officeDocument/2006/relationships/tags" Target="../tags/tag107.xml"/><Relationship Id="rId122" Type="http://schemas.openxmlformats.org/officeDocument/2006/relationships/tags" Target="../tags/tag128.xml"/><Relationship Id="rId143" Type="http://schemas.openxmlformats.org/officeDocument/2006/relationships/tags" Target="../tags/tag149.xml"/><Relationship Id="rId164" Type="http://schemas.openxmlformats.org/officeDocument/2006/relationships/tags" Target="../tags/tag170.xml"/><Relationship Id="rId185" Type="http://schemas.openxmlformats.org/officeDocument/2006/relationships/tags" Target="../tags/tag191.xml"/><Relationship Id="rId9" Type="http://schemas.openxmlformats.org/officeDocument/2006/relationships/tags" Target="../tags/tag15.xml"/><Relationship Id="rId210" Type="http://schemas.openxmlformats.org/officeDocument/2006/relationships/tags" Target="../tags/tag216.xml"/><Relationship Id="rId26" Type="http://schemas.openxmlformats.org/officeDocument/2006/relationships/tags" Target="../tags/tag32.xml"/><Relationship Id="rId231" Type="http://schemas.openxmlformats.org/officeDocument/2006/relationships/tags" Target="../tags/tag237.xml"/><Relationship Id="rId252" Type="http://schemas.openxmlformats.org/officeDocument/2006/relationships/tags" Target="../tags/tag258.xml"/><Relationship Id="rId47" Type="http://schemas.openxmlformats.org/officeDocument/2006/relationships/tags" Target="../tags/tag53.xml"/><Relationship Id="rId68" Type="http://schemas.openxmlformats.org/officeDocument/2006/relationships/tags" Target="../tags/tag74.xml"/><Relationship Id="rId89" Type="http://schemas.openxmlformats.org/officeDocument/2006/relationships/tags" Target="../tags/tag95.xml"/><Relationship Id="rId112" Type="http://schemas.openxmlformats.org/officeDocument/2006/relationships/tags" Target="../tags/tag118.xml"/><Relationship Id="rId133" Type="http://schemas.openxmlformats.org/officeDocument/2006/relationships/tags" Target="../tags/tag139.xml"/><Relationship Id="rId154" Type="http://schemas.openxmlformats.org/officeDocument/2006/relationships/tags" Target="../tags/tag160.xml"/><Relationship Id="rId175" Type="http://schemas.openxmlformats.org/officeDocument/2006/relationships/tags" Target="../tags/tag181.xml"/><Relationship Id="rId196" Type="http://schemas.openxmlformats.org/officeDocument/2006/relationships/tags" Target="../tags/tag202.xml"/><Relationship Id="rId200" Type="http://schemas.openxmlformats.org/officeDocument/2006/relationships/tags" Target="../tags/tag206.xml"/><Relationship Id="rId16" Type="http://schemas.openxmlformats.org/officeDocument/2006/relationships/tags" Target="../tags/tag22.xml"/><Relationship Id="rId221" Type="http://schemas.openxmlformats.org/officeDocument/2006/relationships/tags" Target="../tags/tag227.xml"/><Relationship Id="rId242" Type="http://schemas.openxmlformats.org/officeDocument/2006/relationships/tags" Target="../tags/tag248.xml"/><Relationship Id="rId263" Type="http://schemas.openxmlformats.org/officeDocument/2006/relationships/image" Target="../media/image1.emf"/><Relationship Id="rId37" Type="http://schemas.openxmlformats.org/officeDocument/2006/relationships/tags" Target="../tags/tag43.xml"/><Relationship Id="rId58" Type="http://schemas.openxmlformats.org/officeDocument/2006/relationships/tags" Target="../tags/tag64.xml"/><Relationship Id="rId79" Type="http://schemas.openxmlformats.org/officeDocument/2006/relationships/tags" Target="../tags/tag85.xml"/><Relationship Id="rId102" Type="http://schemas.openxmlformats.org/officeDocument/2006/relationships/tags" Target="../tags/tag108.xml"/><Relationship Id="rId123" Type="http://schemas.openxmlformats.org/officeDocument/2006/relationships/tags" Target="../tags/tag129.xml"/><Relationship Id="rId144" Type="http://schemas.openxmlformats.org/officeDocument/2006/relationships/tags" Target="../tags/tag150.xml"/><Relationship Id="rId90" Type="http://schemas.openxmlformats.org/officeDocument/2006/relationships/tags" Target="../tags/tag96.xml"/><Relationship Id="rId165" Type="http://schemas.openxmlformats.org/officeDocument/2006/relationships/tags" Target="../tags/tag171.xml"/><Relationship Id="rId186" Type="http://schemas.openxmlformats.org/officeDocument/2006/relationships/tags" Target="../tags/tag192.xml"/><Relationship Id="rId211" Type="http://schemas.openxmlformats.org/officeDocument/2006/relationships/tags" Target="../tags/tag217.xml"/><Relationship Id="rId232" Type="http://schemas.openxmlformats.org/officeDocument/2006/relationships/tags" Target="../tags/tag238.xml"/><Relationship Id="rId253" Type="http://schemas.openxmlformats.org/officeDocument/2006/relationships/tags" Target="../tags/tag259.xml"/><Relationship Id="rId27" Type="http://schemas.openxmlformats.org/officeDocument/2006/relationships/tags" Target="../tags/tag33.xml"/><Relationship Id="rId48" Type="http://schemas.openxmlformats.org/officeDocument/2006/relationships/tags" Target="../tags/tag54.xml"/><Relationship Id="rId69" Type="http://schemas.openxmlformats.org/officeDocument/2006/relationships/tags" Target="../tags/tag75.xml"/><Relationship Id="rId113" Type="http://schemas.openxmlformats.org/officeDocument/2006/relationships/tags" Target="../tags/tag119.xml"/><Relationship Id="rId134" Type="http://schemas.openxmlformats.org/officeDocument/2006/relationships/tags" Target="../tags/tag140.xml"/><Relationship Id="rId80" Type="http://schemas.openxmlformats.org/officeDocument/2006/relationships/tags" Target="../tags/tag86.xml"/><Relationship Id="rId155" Type="http://schemas.openxmlformats.org/officeDocument/2006/relationships/tags" Target="../tags/tag161.xml"/><Relationship Id="rId176" Type="http://schemas.openxmlformats.org/officeDocument/2006/relationships/tags" Target="../tags/tag182.xml"/><Relationship Id="rId197" Type="http://schemas.openxmlformats.org/officeDocument/2006/relationships/tags" Target="../tags/tag203.xml"/><Relationship Id="rId201" Type="http://schemas.openxmlformats.org/officeDocument/2006/relationships/tags" Target="../tags/tag207.xml"/><Relationship Id="rId222" Type="http://schemas.openxmlformats.org/officeDocument/2006/relationships/tags" Target="../tags/tag228.xml"/><Relationship Id="rId243" Type="http://schemas.openxmlformats.org/officeDocument/2006/relationships/tags" Target="../tags/tag249.xml"/><Relationship Id="rId264" Type="http://schemas.openxmlformats.org/officeDocument/2006/relationships/chart" Target="../charts/chart1.xml"/><Relationship Id="rId17" Type="http://schemas.openxmlformats.org/officeDocument/2006/relationships/tags" Target="../tags/tag23.xml"/><Relationship Id="rId38" Type="http://schemas.openxmlformats.org/officeDocument/2006/relationships/tags" Target="../tags/tag44.xml"/><Relationship Id="rId59" Type="http://schemas.openxmlformats.org/officeDocument/2006/relationships/tags" Target="../tags/tag65.xml"/><Relationship Id="rId103" Type="http://schemas.openxmlformats.org/officeDocument/2006/relationships/tags" Target="../tags/tag109.xml"/><Relationship Id="rId124" Type="http://schemas.openxmlformats.org/officeDocument/2006/relationships/tags" Target="../tags/tag130.xml"/><Relationship Id="rId70" Type="http://schemas.openxmlformats.org/officeDocument/2006/relationships/tags" Target="../tags/tag76.xml"/><Relationship Id="rId91" Type="http://schemas.openxmlformats.org/officeDocument/2006/relationships/tags" Target="../tags/tag97.xml"/><Relationship Id="rId145" Type="http://schemas.openxmlformats.org/officeDocument/2006/relationships/tags" Target="../tags/tag151.xml"/><Relationship Id="rId166" Type="http://schemas.openxmlformats.org/officeDocument/2006/relationships/tags" Target="../tags/tag172.xml"/><Relationship Id="rId187" Type="http://schemas.openxmlformats.org/officeDocument/2006/relationships/tags" Target="../tags/tag193.xml"/><Relationship Id="rId1" Type="http://schemas.openxmlformats.org/officeDocument/2006/relationships/tags" Target="../tags/tag7.xml"/><Relationship Id="rId212" Type="http://schemas.openxmlformats.org/officeDocument/2006/relationships/tags" Target="../tags/tag218.xml"/><Relationship Id="rId233" Type="http://schemas.openxmlformats.org/officeDocument/2006/relationships/tags" Target="../tags/tag239.xml"/><Relationship Id="rId254" Type="http://schemas.openxmlformats.org/officeDocument/2006/relationships/tags" Target="../tags/tag260.xml"/><Relationship Id="rId28" Type="http://schemas.openxmlformats.org/officeDocument/2006/relationships/tags" Target="../tags/tag34.xml"/><Relationship Id="rId49" Type="http://schemas.openxmlformats.org/officeDocument/2006/relationships/tags" Target="../tags/tag55.xml"/><Relationship Id="rId114" Type="http://schemas.openxmlformats.org/officeDocument/2006/relationships/tags" Target="../tags/tag120.xml"/><Relationship Id="rId60" Type="http://schemas.openxmlformats.org/officeDocument/2006/relationships/tags" Target="../tags/tag66.xml"/><Relationship Id="rId81" Type="http://schemas.openxmlformats.org/officeDocument/2006/relationships/tags" Target="../tags/tag87.xml"/><Relationship Id="rId135" Type="http://schemas.openxmlformats.org/officeDocument/2006/relationships/tags" Target="../tags/tag141.xml"/><Relationship Id="rId156" Type="http://schemas.openxmlformats.org/officeDocument/2006/relationships/tags" Target="../tags/tag162.xml"/><Relationship Id="rId177" Type="http://schemas.openxmlformats.org/officeDocument/2006/relationships/tags" Target="../tags/tag183.xml"/><Relationship Id="rId198" Type="http://schemas.openxmlformats.org/officeDocument/2006/relationships/tags" Target="../tags/tag204.xml"/><Relationship Id="rId202" Type="http://schemas.openxmlformats.org/officeDocument/2006/relationships/tags" Target="../tags/tag208.xml"/><Relationship Id="rId223" Type="http://schemas.openxmlformats.org/officeDocument/2006/relationships/tags" Target="../tags/tag229.xml"/><Relationship Id="rId244" Type="http://schemas.openxmlformats.org/officeDocument/2006/relationships/tags" Target="../tags/tag250.xml"/><Relationship Id="rId18" Type="http://schemas.openxmlformats.org/officeDocument/2006/relationships/tags" Target="../tags/tag24.xml"/><Relationship Id="rId39" Type="http://schemas.openxmlformats.org/officeDocument/2006/relationships/tags" Target="../tags/tag45.xml"/><Relationship Id="rId265" Type="http://schemas.openxmlformats.org/officeDocument/2006/relationships/chart" Target="../charts/chart2.xml"/><Relationship Id="rId50" Type="http://schemas.openxmlformats.org/officeDocument/2006/relationships/tags" Target="../tags/tag56.xml"/><Relationship Id="rId104" Type="http://schemas.openxmlformats.org/officeDocument/2006/relationships/tags" Target="../tags/tag110.xml"/><Relationship Id="rId125" Type="http://schemas.openxmlformats.org/officeDocument/2006/relationships/tags" Target="../tags/tag131.xml"/><Relationship Id="rId146" Type="http://schemas.openxmlformats.org/officeDocument/2006/relationships/tags" Target="../tags/tag152.xml"/><Relationship Id="rId167" Type="http://schemas.openxmlformats.org/officeDocument/2006/relationships/tags" Target="../tags/tag173.xml"/><Relationship Id="rId188" Type="http://schemas.openxmlformats.org/officeDocument/2006/relationships/tags" Target="../tags/tag194.xml"/><Relationship Id="rId71" Type="http://schemas.openxmlformats.org/officeDocument/2006/relationships/tags" Target="../tags/tag77.xml"/><Relationship Id="rId92" Type="http://schemas.openxmlformats.org/officeDocument/2006/relationships/tags" Target="../tags/tag98.xml"/><Relationship Id="rId213" Type="http://schemas.openxmlformats.org/officeDocument/2006/relationships/tags" Target="../tags/tag219.xml"/><Relationship Id="rId234" Type="http://schemas.openxmlformats.org/officeDocument/2006/relationships/tags" Target="../tags/tag240.xml"/><Relationship Id="rId2" Type="http://schemas.openxmlformats.org/officeDocument/2006/relationships/tags" Target="../tags/tag8.xml"/><Relationship Id="rId29" Type="http://schemas.openxmlformats.org/officeDocument/2006/relationships/tags" Target="../tags/tag35.xml"/><Relationship Id="rId255" Type="http://schemas.openxmlformats.org/officeDocument/2006/relationships/tags" Target="../tags/tag261.xml"/><Relationship Id="rId40" Type="http://schemas.openxmlformats.org/officeDocument/2006/relationships/tags" Target="../tags/tag46.xml"/><Relationship Id="rId115" Type="http://schemas.openxmlformats.org/officeDocument/2006/relationships/tags" Target="../tags/tag121.xml"/><Relationship Id="rId136" Type="http://schemas.openxmlformats.org/officeDocument/2006/relationships/tags" Target="../tags/tag142.xml"/><Relationship Id="rId157" Type="http://schemas.openxmlformats.org/officeDocument/2006/relationships/tags" Target="../tags/tag163.xml"/><Relationship Id="rId178" Type="http://schemas.openxmlformats.org/officeDocument/2006/relationships/tags" Target="../tags/tag184.xml"/><Relationship Id="rId61" Type="http://schemas.openxmlformats.org/officeDocument/2006/relationships/tags" Target="../tags/tag67.xml"/><Relationship Id="rId82" Type="http://schemas.openxmlformats.org/officeDocument/2006/relationships/tags" Target="../tags/tag88.xml"/><Relationship Id="rId199" Type="http://schemas.openxmlformats.org/officeDocument/2006/relationships/tags" Target="../tags/tag205.xml"/><Relationship Id="rId203" Type="http://schemas.openxmlformats.org/officeDocument/2006/relationships/tags" Target="../tags/tag209.xml"/><Relationship Id="rId19" Type="http://schemas.openxmlformats.org/officeDocument/2006/relationships/tags" Target="../tags/tag25.xml"/><Relationship Id="rId224" Type="http://schemas.openxmlformats.org/officeDocument/2006/relationships/tags" Target="../tags/tag230.xml"/><Relationship Id="rId245" Type="http://schemas.openxmlformats.org/officeDocument/2006/relationships/tags" Target="../tags/tag251.xml"/><Relationship Id="rId30" Type="http://schemas.openxmlformats.org/officeDocument/2006/relationships/tags" Target="../tags/tag36.xml"/><Relationship Id="rId105" Type="http://schemas.openxmlformats.org/officeDocument/2006/relationships/tags" Target="../tags/tag111.xml"/><Relationship Id="rId126" Type="http://schemas.openxmlformats.org/officeDocument/2006/relationships/tags" Target="../tags/tag132.xml"/><Relationship Id="rId147" Type="http://schemas.openxmlformats.org/officeDocument/2006/relationships/tags" Target="../tags/tag153.xml"/><Relationship Id="rId168" Type="http://schemas.openxmlformats.org/officeDocument/2006/relationships/tags" Target="../tags/tag174.xml"/><Relationship Id="rId51" Type="http://schemas.openxmlformats.org/officeDocument/2006/relationships/tags" Target="../tags/tag57.xml"/><Relationship Id="rId72" Type="http://schemas.openxmlformats.org/officeDocument/2006/relationships/tags" Target="../tags/tag78.xml"/><Relationship Id="rId93" Type="http://schemas.openxmlformats.org/officeDocument/2006/relationships/tags" Target="../tags/tag99.xml"/><Relationship Id="rId189" Type="http://schemas.openxmlformats.org/officeDocument/2006/relationships/tags" Target="../tags/tag195.xml"/><Relationship Id="rId3" Type="http://schemas.openxmlformats.org/officeDocument/2006/relationships/tags" Target="../tags/tag9.xml"/><Relationship Id="rId214" Type="http://schemas.openxmlformats.org/officeDocument/2006/relationships/tags" Target="../tags/tag220.xml"/><Relationship Id="rId235" Type="http://schemas.openxmlformats.org/officeDocument/2006/relationships/tags" Target="../tags/tag241.xml"/><Relationship Id="rId256" Type="http://schemas.openxmlformats.org/officeDocument/2006/relationships/tags" Target="../tags/tag262.xml"/><Relationship Id="rId116" Type="http://schemas.openxmlformats.org/officeDocument/2006/relationships/tags" Target="../tags/tag122.xml"/><Relationship Id="rId137" Type="http://schemas.openxmlformats.org/officeDocument/2006/relationships/tags" Target="../tags/tag143.xml"/><Relationship Id="rId158" Type="http://schemas.openxmlformats.org/officeDocument/2006/relationships/tags" Target="../tags/tag164.xml"/><Relationship Id="rId20" Type="http://schemas.openxmlformats.org/officeDocument/2006/relationships/tags" Target="../tags/tag26.xml"/><Relationship Id="rId41" Type="http://schemas.openxmlformats.org/officeDocument/2006/relationships/tags" Target="../tags/tag47.xml"/><Relationship Id="rId62" Type="http://schemas.openxmlformats.org/officeDocument/2006/relationships/tags" Target="../tags/tag68.xml"/><Relationship Id="rId83" Type="http://schemas.openxmlformats.org/officeDocument/2006/relationships/tags" Target="../tags/tag89.xml"/><Relationship Id="rId179" Type="http://schemas.openxmlformats.org/officeDocument/2006/relationships/tags" Target="../tags/tag185.xml"/><Relationship Id="rId190" Type="http://schemas.openxmlformats.org/officeDocument/2006/relationships/tags" Target="../tags/tag196.xml"/><Relationship Id="rId204" Type="http://schemas.openxmlformats.org/officeDocument/2006/relationships/tags" Target="../tags/tag210.xml"/><Relationship Id="rId225" Type="http://schemas.openxmlformats.org/officeDocument/2006/relationships/tags" Target="../tags/tag231.xml"/><Relationship Id="rId246" Type="http://schemas.openxmlformats.org/officeDocument/2006/relationships/tags" Target="../tags/tag252.xml"/><Relationship Id="rId106" Type="http://schemas.openxmlformats.org/officeDocument/2006/relationships/tags" Target="../tags/tag112.xml"/><Relationship Id="rId127" Type="http://schemas.openxmlformats.org/officeDocument/2006/relationships/tags" Target="../tags/tag133.xml"/><Relationship Id="rId10" Type="http://schemas.openxmlformats.org/officeDocument/2006/relationships/tags" Target="../tags/tag16.xml"/><Relationship Id="rId31" Type="http://schemas.openxmlformats.org/officeDocument/2006/relationships/tags" Target="../tags/tag37.xml"/><Relationship Id="rId52" Type="http://schemas.openxmlformats.org/officeDocument/2006/relationships/tags" Target="../tags/tag58.xml"/><Relationship Id="rId73" Type="http://schemas.openxmlformats.org/officeDocument/2006/relationships/tags" Target="../tags/tag79.xml"/><Relationship Id="rId94" Type="http://schemas.openxmlformats.org/officeDocument/2006/relationships/tags" Target="../tags/tag100.xml"/><Relationship Id="rId148" Type="http://schemas.openxmlformats.org/officeDocument/2006/relationships/tags" Target="../tags/tag154.xml"/><Relationship Id="rId169" Type="http://schemas.openxmlformats.org/officeDocument/2006/relationships/tags" Target="../tags/tag175.xml"/><Relationship Id="rId4" Type="http://schemas.openxmlformats.org/officeDocument/2006/relationships/tags" Target="../tags/tag10.xml"/><Relationship Id="rId180" Type="http://schemas.openxmlformats.org/officeDocument/2006/relationships/tags" Target="../tags/tag186.xml"/><Relationship Id="rId215" Type="http://schemas.openxmlformats.org/officeDocument/2006/relationships/tags" Target="../tags/tag221.xml"/><Relationship Id="rId236" Type="http://schemas.openxmlformats.org/officeDocument/2006/relationships/tags" Target="../tags/tag242.xml"/><Relationship Id="rId257" Type="http://schemas.openxmlformats.org/officeDocument/2006/relationships/tags" Target="../tags/tag263.xml"/><Relationship Id="rId42" Type="http://schemas.openxmlformats.org/officeDocument/2006/relationships/tags" Target="../tags/tag48.xml"/><Relationship Id="rId84" Type="http://schemas.openxmlformats.org/officeDocument/2006/relationships/tags" Target="../tags/tag90.xml"/><Relationship Id="rId138" Type="http://schemas.openxmlformats.org/officeDocument/2006/relationships/tags" Target="../tags/tag144.xml"/><Relationship Id="rId191" Type="http://schemas.openxmlformats.org/officeDocument/2006/relationships/tags" Target="../tags/tag197.xml"/><Relationship Id="rId205" Type="http://schemas.openxmlformats.org/officeDocument/2006/relationships/tags" Target="../tags/tag211.xml"/><Relationship Id="rId247" Type="http://schemas.openxmlformats.org/officeDocument/2006/relationships/tags" Target="../tags/tag25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80.xml"/><Relationship Id="rId1" Type="http://schemas.openxmlformats.org/officeDocument/2006/relationships/tags" Target="../tags/tag579.xml"/><Relationship Id="rId5" Type="http://schemas.openxmlformats.org/officeDocument/2006/relationships/image" Target="../media/image20.emf"/><Relationship Id="rId4" Type="http://schemas.openxmlformats.org/officeDocument/2006/relationships/oleObject" Target="../embeddings/oleObject21.bin"/></Relationships>
</file>

<file path=ppt/slides/_rels/slide63.xml.rels><?xml version="1.0" encoding="UTF-8" standalone="yes"?>
<Relationships xmlns="http://schemas.openxmlformats.org/package/2006/relationships"><Relationship Id="rId8" Type="http://schemas.openxmlformats.org/officeDocument/2006/relationships/tags" Target="../tags/tag588.xml"/><Relationship Id="rId13" Type="http://schemas.openxmlformats.org/officeDocument/2006/relationships/tags" Target="../tags/tag593.xml"/><Relationship Id="rId18" Type="http://schemas.openxmlformats.org/officeDocument/2006/relationships/oleObject" Target="../embeddings/oleObject22.bin"/><Relationship Id="rId3" Type="http://schemas.openxmlformats.org/officeDocument/2006/relationships/tags" Target="../tags/tag583.xml"/><Relationship Id="rId21" Type="http://schemas.openxmlformats.org/officeDocument/2006/relationships/image" Target="../media/image23.png"/><Relationship Id="rId7" Type="http://schemas.openxmlformats.org/officeDocument/2006/relationships/tags" Target="../tags/tag587.xml"/><Relationship Id="rId12" Type="http://schemas.openxmlformats.org/officeDocument/2006/relationships/tags" Target="../tags/tag592.xml"/><Relationship Id="rId17" Type="http://schemas.openxmlformats.org/officeDocument/2006/relationships/slideLayout" Target="../slideLayouts/slideLayout3.xml"/><Relationship Id="rId2" Type="http://schemas.openxmlformats.org/officeDocument/2006/relationships/tags" Target="../tags/tag582.xml"/><Relationship Id="rId16" Type="http://schemas.openxmlformats.org/officeDocument/2006/relationships/tags" Target="../tags/tag596.xml"/><Relationship Id="rId20" Type="http://schemas.openxmlformats.org/officeDocument/2006/relationships/image" Target="../media/image22.png"/><Relationship Id="rId1" Type="http://schemas.openxmlformats.org/officeDocument/2006/relationships/tags" Target="../tags/tag581.xml"/><Relationship Id="rId6" Type="http://schemas.openxmlformats.org/officeDocument/2006/relationships/tags" Target="../tags/tag586.xml"/><Relationship Id="rId11" Type="http://schemas.openxmlformats.org/officeDocument/2006/relationships/tags" Target="../tags/tag591.xml"/><Relationship Id="rId5" Type="http://schemas.openxmlformats.org/officeDocument/2006/relationships/tags" Target="../tags/tag585.xml"/><Relationship Id="rId15" Type="http://schemas.openxmlformats.org/officeDocument/2006/relationships/tags" Target="../tags/tag595.xml"/><Relationship Id="rId10" Type="http://schemas.openxmlformats.org/officeDocument/2006/relationships/tags" Target="../tags/tag590.xml"/><Relationship Id="rId19" Type="http://schemas.openxmlformats.org/officeDocument/2006/relationships/image" Target="../media/image20.emf"/><Relationship Id="rId4" Type="http://schemas.openxmlformats.org/officeDocument/2006/relationships/tags" Target="../tags/tag584.xml"/><Relationship Id="rId9" Type="http://schemas.openxmlformats.org/officeDocument/2006/relationships/tags" Target="../tags/tag589.xml"/><Relationship Id="rId14" Type="http://schemas.openxmlformats.org/officeDocument/2006/relationships/tags" Target="../tags/tag594.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3.xml"/><Relationship Id="rId1" Type="http://schemas.openxmlformats.org/officeDocument/2006/relationships/tags" Target="../tags/tag597.xml"/><Relationship Id="rId4" Type="http://schemas.openxmlformats.org/officeDocument/2006/relationships/image" Target="../media/image20.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598.xml"/><Relationship Id="rId4" Type="http://schemas.openxmlformats.org/officeDocument/2006/relationships/image" Target="../media/image24.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3" Type="http://schemas.openxmlformats.org/officeDocument/2006/relationships/tags" Target="../tags/tag611.xml"/><Relationship Id="rId18" Type="http://schemas.openxmlformats.org/officeDocument/2006/relationships/tags" Target="../tags/tag616.xml"/><Relationship Id="rId26" Type="http://schemas.openxmlformats.org/officeDocument/2006/relationships/tags" Target="../tags/tag624.xml"/><Relationship Id="rId39" Type="http://schemas.openxmlformats.org/officeDocument/2006/relationships/tags" Target="../tags/tag637.xml"/><Relationship Id="rId21" Type="http://schemas.openxmlformats.org/officeDocument/2006/relationships/tags" Target="../tags/tag619.xml"/><Relationship Id="rId34" Type="http://schemas.openxmlformats.org/officeDocument/2006/relationships/tags" Target="../tags/tag632.xml"/><Relationship Id="rId42" Type="http://schemas.openxmlformats.org/officeDocument/2006/relationships/tags" Target="../tags/tag640.xml"/><Relationship Id="rId47" Type="http://schemas.openxmlformats.org/officeDocument/2006/relationships/tags" Target="../tags/tag645.xml"/><Relationship Id="rId50" Type="http://schemas.openxmlformats.org/officeDocument/2006/relationships/tags" Target="../tags/tag648.xml"/><Relationship Id="rId55" Type="http://schemas.openxmlformats.org/officeDocument/2006/relationships/notesSlide" Target="../notesSlides/notesSlide25.xml"/><Relationship Id="rId7" Type="http://schemas.openxmlformats.org/officeDocument/2006/relationships/tags" Target="../tags/tag605.xml"/><Relationship Id="rId2" Type="http://schemas.openxmlformats.org/officeDocument/2006/relationships/tags" Target="../tags/tag600.xml"/><Relationship Id="rId16" Type="http://schemas.openxmlformats.org/officeDocument/2006/relationships/tags" Target="../tags/tag614.xml"/><Relationship Id="rId29" Type="http://schemas.openxmlformats.org/officeDocument/2006/relationships/tags" Target="../tags/tag627.xml"/><Relationship Id="rId11" Type="http://schemas.openxmlformats.org/officeDocument/2006/relationships/tags" Target="../tags/tag609.xml"/><Relationship Id="rId24" Type="http://schemas.openxmlformats.org/officeDocument/2006/relationships/tags" Target="../tags/tag622.xml"/><Relationship Id="rId32" Type="http://schemas.openxmlformats.org/officeDocument/2006/relationships/tags" Target="../tags/tag630.xml"/><Relationship Id="rId37" Type="http://schemas.openxmlformats.org/officeDocument/2006/relationships/tags" Target="../tags/tag635.xml"/><Relationship Id="rId40" Type="http://schemas.openxmlformats.org/officeDocument/2006/relationships/tags" Target="../tags/tag638.xml"/><Relationship Id="rId45" Type="http://schemas.openxmlformats.org/officeDocument/2006/relationships/tags" Target="../tags/tag643.xml"/><Relationship Id="rId53" Type="http://schemas.openxmlformats.org/officeDocument/2006/relationships/tags" Target="../tags/tag651.xml"/><Relationship Id="rId58" Type="http://schemas.openxmlformats.org/officeDocument/2006/relationships/chart" Target="../charts/chart27.xml"/><Relationship Id="rId5" Type="http://schemas.openxmlformats.org/officeDocument/2006/relationships/tags" Target="../tags/tag603.xml"/><Relationship Id="rId19" Type="http://schemas.openxmlformats.org/officeDocument/2006/relationships/tags" Target="../tags/tag617.xml"/><Relationship Id="rId4" Type="http://schemas.openxmlformats.org/officeDocument/2006/relationships/tags" Target="../tags/tag602.xml"/><Relationship Id="rId9" Type="http://schemas.openxmlformats.org/officeDocument/2006/relationships/tags" Target="../tags/tag607.xml"/><Relationship Id="rId14" Type="http://schemas.openxmlformats.org/officeDocument/2006/relationships/tags" Target="../tags/tag612.xml"/><Relationship Id="rId22" Type="http://schemas.openxmlformats.org/officeDocument/2006/relationships/tags" Target="../tags/tag620.xml"/><Relationship Id="rId27" Type="http://schemas.openxmlformats.org/officeDocument/2006/relationships/tags" Target="../tags/tag625.xml"/><Relationship Id="rId30" Type="http://schemas.openxmlformats.org/officeDocument/2006/relationships/tags" Target="../tags/tag628.xml"/><Relationship Id="rId35" Type="http://schemas.openxmlformats.org/officeDocument/2006/relationships/tags" Target="../tags/tag633.xml"/><Relationship Id="rId43" Type="http://schemas.openxmlformats.org/officeDocument/2006/relationships/tags" Target="../tags/tag641.xml"/><Relationship Id="rId48" Type="http://schemas.openxmlformats.org/officeDocument/2006/relationships/tags" Target="../tags/tag646.xml"/><Relationship Id="rId56" Type="http://schemas.openxmlformats.org/officeDocument/2006/relationships/oleObject" Target="../embeddings/oleObject25.bin"/><Relationship Id="rId8" Type="http://schemas.openxmlformats.org/officeDocument/2006/relationships/tags" Target="../tags/tag606.xml"/><Relationship Id="rId51" Type="http://schemas.openxmlformats.org/officeDocument/2006/relationships/tags" Target="../tags/tag649.xml"/><Relationship Id="rId3" Type="http://schemas.openxmlformats.org/officeDocument/2006/relationships/tags" Target="../tags/tag601.xml"/><Relationship Id="rId12" Type="http://schemas.openxmlformats.org/officeDocument/2006/relationships/tags" Target="../tags/tag610.xml"/><Relationship Id="rId17" Type="http://schemas.openxmlformats.org/officeDocument/2006/relationships/tags" Target="../tags/tag615.xml"/><Relationship Id="rId25" Type="http://schemas.openxmlformats.org/officeDocument/2006/relationships/tags" Target="../tags/tag623.xml"/><Relationship Id="rId33" Type="http://schemas.openxmlformats.org/officeDocument/2006/relationships/tags" Target="../tags/tag631.xml"/><Relationship Id="rId38" Type="http://schemas.openxmlformats.org/officeDocument/2006/relationships/tags" Target="../tags/tag636.xml"/><Relationship Id="rId46" Type="http://schemas.openxmlformats.org/officeDocument/2006/relationships/tags" Target="../tags/tag644.xml"/><Relationship Id="rId20" Type="http://schemas.openxmlformats.org/officeDocument/2006/relationships/tags" Target="../tags/tag618.xml"/><Relationship Id="rId41" Type="http://schemas.openxmlformats.org/officeDocument/2006/relationships/tags" Target="../tags/tag639.xml"/><Relationship Id="rId54" Type="http://schemas.openxmlformats.org/officeDocument/2006/relationships/slideLayout" Target="../slideLayouts/slideLayout3.xml"/><Relationship Id="rId1" Type="http://schemas.openxmlformats.org/officeDocument/2006/relationships/tags" Target="../tags/tag599.xml"/><Relationship Id="rId6" Type="http://schemas.openxmlformats.org/officeDocument/2006/relationships/tags" Target="../tags/tag604.xml"/><Relationship Id="rId15" Type="http://schemas.openxmlformats.org/officeDocument/2006/relationships/tags" Target="../tags/tag613.xml"/><Relationship Id="rId23" Type="http://schemas.openxmlformats.org/officeDocument/2006/relationships/tags" Target="../tags/tag621.xml"/><Relationship Id="rId28" Type="http://schemas.openxmlformats.org/officeDocument/2006/relationships/tags" Target="../tags/tag626.xml"/><Relationship Id="rId36" Type="http://schemas.openxmlformats.org/officeDocument/2006/relationships/tags" Target="../tags/tag634.xml"/><Relationship Id="rId49" Type="http://schemas.openxmlformats.org/officeDocument/2006/relationships/tags" Target="../tags/tag647.xml"/><Relationship Id="rId57" Type="http://schemas.openxmlformats.org/officeDocument/2006/relationships/image" Target="../media/image18.emf"/><Relationship Id="rId10" Type="http://schemas.openxmlformats.org/officeDocument/2006/relationships/tags" Target="../tags/tag608.xml"/><Relationship Id="rId31" Type="http://schemas.openxmlformats.org/officeDocument/2006/relationships/tags" Target="../tags/tag629.xml"/><Relationship Id="rId44" Type="http://schemas.openxmlformats.org/officeDocument/2006/relationships/tags" Target="../tags/tag642.xml"/><Relationship Id="rId52" Type="http://schemas.openxmlformats.org/officeDocument/2006/relationships/tags" Target="../tags/tag650.xml"/></Relationships>
</file>

<file path=ppt/slides/_rels/slide7.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tags" Target="../tags/tag279.xml"/><Relationship Id="rId18" Type="http://schemas.openxmlformats.org/officeDocument/2006/relationships/tags" Target="../tags/tag284.xml"/><Relationship Id="rId26" Type="http://schemas.openxmlformats.org/officeDocument/2006/relationships/chart" Target="../charts/chart3.xml"/><Relationship Id="rId3" Type="http://schemas.openxmlformats.org/officeDocument/2006/relationships/tags" Target="../tags/tag269.xml"/><Relationship Id="rId21" Type="http://schemas.openxmlformats.org/officeDocument/2006/relationships/tags" Target="../tags/tag287.xml"/><Relationship Id="rId7" Type="http://schemas.openxmlformats.org/officeDocument/2006/relationships/tags" Target="../tags/tag273.xml"/><Relationship Id="rId12" Type="http://schemas.openxmlformats.org/officeDocument/2006/relationships/tags" Target="../tags/tag278.xml"/><Relationship Id="rId17" Type="http://schemas.openxmlformats.org/officeDocument/2006/relationships/tags" Target="../tags/tag283.xml"/><Relationship Id="rId25" Type="http://schemas.openxmlformats.org/officeDocument/2006/relationships/image" Target="../media/image18.emf"/><Relationship Id="rId2" Type="http://schemas.openxmlformats.org/officeDocument/2006/relationships/tags" Target="../tags/tag268.xml"/><Relationship Id="rId16" Type="http://schemas.openxmlformats.org/officeDocument/2006/relationships/tags" Target="../tags/tag282.xml"/><Relationship Id="rId20" Type="http://schemas.openxmlformats.org/officeDocument/2006/relationships/tags" Target="../tags/tag286.xml"/><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24" Type="http://schemas.openxmlformats.org/officeDocument/2006/relationships/oleObject" Target="../embeddings/oleObject6.bin"/><Relationship Id="rId5" Type="http://schemas.openxmlformats.org/officeDocument/2006/relationships/tags" Target="../tags/tag271.xml"/><Relationship Id="rId15" Type="http://schemas.openxmlformats.org/officeDocument/2006/relationships/tags" Target="../tags/tag281.xml"/><Relationship Id="rId23" Type="http://schemas.openxmlformats.org/officeDocument/2006/relationships/notesSlide" Target="../notesSlides/notesSlide4.xml"/><Relationship Id="rId10" Type="http://schemas.openxmlformats.org/officeDocument/2006/relationships/tags" Target="../tags/tag276.xml"/><Relationship Id="rId19" Type="http://schemas.openxmlformats.org/officeDocument/2006/relationships/tags" Target="../tags/tag285.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tags" Target="../tags/tag280.xml"/><Relationship Id="rId22" Type="http://schemas.openxmlformats.org/officeDocument/2006/relationships/slideLayout" Target="../slideLayouts/slideLayout3.xml"/><Relationship Id="rId27" Type="http://schemas.openxmlformats.org/officeDocument/2006/relationships/chart" Target="../charts/chart4.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28.xml"/><Relationship Id="rId2" Type="http://schemas.openxmlformats.org/officeDocument/2006/relationships/tags" Target="../tags/tag653.xml"/><Relationship Id="rId1" Type="http://schemas.openxmlformats.org/officeDocument/2006/relationships/tags" Target="../tags/tag652.x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2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654.xml"/><Relationship Id="rId6" Type="http://schemas.openxmlformats.org/officeDocument/2006/relationships/chart" Target="../charts/chart29.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655.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chart" Target="../charts/chart30.xml"/><Relationship Id="rId2" Type="http://schemas.openxmlformats.org/officeDocument/2006/relationships/slideLayout" Target="../slideLayouts/slideLayout3.xml"/><Relationship Id="rId1" Type="http://schemas.openxmlformats.org/officeDocument/2006/relationships/tags" Target="../tags/tag656.xml"/><Relationship Id="rId6" Type="http://schemas.openxmlformats.org/officeDocument/2006/relationships/hyperlink" Target="https://www.kamisusaisei.jp/patient/diagnosis/ophthalmology/oshirase1/" TargetMode="Externa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657.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658.xml"/><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76.xml.rels><?xml version="1.0" encoding="UTF-8" standalone="yes"?>
<Relationships xmlns="http://schemas.openxmlformats.org/package/2006/relationships"><Relationship Id="rId8" Type="http://schemas.openxmlformats.org/officeDocument/2006/relationships/tags" Target="../tags/tag666.xml"/><Relationship Id="rId13" Type="http://schemas.openxmlformats.org/officeDocument/2006/relationships/tags" Target="../tags/tag671.xml"/><Relationship Id="rId18" Type="http://schemas.openxmlformats.org/officeDocument/2006/relationships/chart" Target="../charts/chart31.xml"/><Relationship Id="rId3" Type="http://schemas.openxmlformats.org/officeDocument/2006/relationships/tags" Target="../tags/tag661.xml"/><Relationship Id="rId7" Type="http://schemas.openxmlformats.org/officeDocument/2006/relationships/tags" Target="../tags/tag665.xml"/><Relationship Id="rId12" Type="http://schemas.openxmlformats.org/officeDocument/2006/relationships/tags" Target="../tags/tag670.xml"/><Relationship Id="rId17" Type="http://schemas.openxmlformats.org/officeDocument/2006/relationships/image" Target="../media/image18.emf"/><Relationship Id="rId2" Type="http://schemas.openxmlformats.org/officeDocument/2006/relationships/tags" Target="../tags/tag660.xml"/><Relationship Id="rId16" Type="http://schemas.openxmlformats.org/officeDocument/2006/relationships/oleObject" Target="../embeddings/oleObject27.bin"/><Relationship Id="rId1" Type="http://schemas.openxmlformats.org/officeDocument/2006/relationships/tags" Target="../tags/tag659.xml"/><Relationship Id="rId6" Type="http://schemas.openxmlformats.org/officeDocument/2006/relationships/tags" Target="../tags/tag664.xml"/><Relationship Id="rId11" Type="http://schemas.openxmlformats.org/officeDocument/2006/relationships/tags" Target="../tags/tag669.xml"/><Relationship Id="rId5" Type="http://schemas.openxmlformats.org/officeDocument/2006/relationships/tags" Target="../tags/tag663.xml"/><Relationship Id="rId15" Type="http://schemas.openxmlformats.org/officeDocument/2006/relationships/slideLayout" Target="../slideLayouts/slideLayout3.xml"/><Relationship Id="rId10" Type="http://schemas.openxmlformats.org/officeDocument/2006/relationships/tags" Target="../tags/tag668.xml"/><Relationship Id="rId19" Type="http://schemas.openxmlformats.org/officeDocument/2006/relationships/chart" Target="../charts/chart32.xml"/><Relationship Id="rId4" Type="http://schemas.openxmlformats.org/officeDocument/2006/relationships/tags" Target="../tags/tag662.xml"/><Relationship Id="rId9" Type="http://schemas.openxmlformats.org/officeDocument/2006/relationships/tags" Target="../tags/tag667.xml"/><Relationship Id="rId14" Type="http://schemas.openxmlformats.org/officeDocument/2006/relationships/tags" Target="../tags/tag672.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74.xml"/><Relationship Id="rId1" Type="http://schemas.openxmlformats.org/officeDocument/2006/relationships/tags" Target="../tags/tag673.xml"/><Relationship Id="rId5" Type="http://schemas.openxmlformats.org/officeDocument/2006/relationships/image" Target="../media/image1.emf"/><Relationship Id="rId4" Type="http://schemas.openxmlformats.org/officeDocument/2006/relationships/oleObject" Target="../embeddings/oleObject28.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3" Type="http://schemas.openxmlformats.org/officeDocument/2006/relationships/tags" Target="../tags/tag300.xml"/><Relationship Id="rId18" Type="http://schemas.openxmlformats.org/officeDocument/2006/relationships/tags" Target="../tags/tag305.xml"/><Relationship Id="rId26" Type="http://schemas.openxmlformats.org/officeDocument/2006/relationships/tags" Target="../tags/tag313.xml"/><Relationship Id="rId39" Type="http://schemas.openxmlformats.org/officeDocument/2006/relationships/tags" Target="../tags/tag326.xml"/><Relationship Id="rId21" Type="http://schemas.openxmlformats.org/officeDocument/2006/relationships/tags" Target="../tags/tag308.xml"/><Relationship Id="rId34" Type="http://schemas.openxmlformats.org/officeDocument/2006/relationships/tags" Target="../tags/tag321.xml"/><Relationship Id="rId42" Type="http://schemas.openxmlformats.org/officeDocument/2006/relationships/tags" Target="../tags/tag329.xml"/><Relationship Id="rId47" Type="http://schemas.openxmlformats.org/officeDocument/2006/relationships/tags" Target="../tags/tag334.xml"/><Relationship Id="rId50" Type="http://schemas.openxmlformats.org/officeDocument/2006/relationships/tags" Target="../tags/tag337.xml"/><Relationship Id="rId55" Type="http://schemas.openxmlformats.org/officeDocument/2006/relationships/tags" Target="../tags/tag342.xml"/><Relationship Id="rId7" Type="http://schemas.openxmlformats.org/officeDocument/2006/relationships/tags" Target="../tags/tag294.xml"/><Relationship Id="rId2" Type="http://schemas.openxmlformats.org/officeDocument/2006/relationships/tags" Target="../tags/tag289.xml"/><Relationship Id="rId16" Type="http://schemas.openxmlformats.org/officeDocument/2006/relationships/tags" Target="../tags/tag303.xml"/><Relationship Id="rId29" Type="http://schemas.openxmlformats.org/officeDocument/2006/relationships/tags" Target="../tags/tag316.xml"/><Relationship Id="rId11" Type="http://schemas.openxmlformats.org/officeDocument/2006/relationships/tags" Target="../tags/tag298.xml"/><Relationship Id="rId24" Type="http://schemas.openxmlformats.org/officeDocument/2006/relationships/tags" Target="../tags/tag311.xml"/><Relationship Id="rId32" Type="http://schemas.openxmlformats.org/officeDocument/2006/relationships/tags" Target="../tags/tag319.xml"/><Relationship Id="rId37" Type="http://schemas.openxmlformats.org/officeDocument/2006/relationships/tags" Target="../tags/tag324.xml"/><Relationship Id="rId40" Type="http://schemas.openxmlformats.org/officeDocument/2006/relationships/tags" Target="../tags/tag327.xml"/><Relationship Id="rId45" Type="http://schemas.openxmlformats.org/officeDocument/2006/relationships/tags" Target="../tags/tag332.xml"/><Relationship Id="rId53" Type="http://schemas.openxmlformats.org/officeDocument/2006/relationships/tags" Target="../tags/tag340.xml"/><Relationship Id="rId58" Type="http://schemas.openxmlformats.org/officeDocument/2006/relationships/image" Target="../media/image18.emf"/><Relationship Id="rId5" Type="http://schemas.openxmlformats.org/officeDocument/2006/relationships/tags" Target="../tags/tag292.xml"/><Relationship Id="rId19" Type="http://schemas.openxmlformats.org/officeDocument/2006/relationships/tags" Target="../tags/tag306.xml"/><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 Id="rId22" Type="http://schemas.openxmlformats.org/officeDocument/2006/relationships/tags" Target="../tags/tag309.xml"/><Relationship Id="rId27" Type="http://schemas.openxmlformats.org/officeDocument/2006/relationships/tags" Target="../tags/tag314.xml"/><Relationship Id="rId30" Type="http://schemas.openxmlformats.org/officeDocument/2006/relationships/tags" Target="../tags/tag317.xml"/><Relationship Id="rId35" Type="http://schemas.openxmlformats.org/officeDocument/2006/relationships/tags" Target="../tags/tag322.xml"/><Relationship Id="rId43" Type="http://schemas.openxmlformats.org/officeDocument/2006/relationships/tags" Target="../tags/tag330.xml"/><Relationship Id="rId48" Type="http://schemas.openxmlformats.org/officeDocument/2006/relationships/tags" Target="../tags/tag335.xml"/><Relationship Id="rId56" Type="http://schemas.openxmlformats.org/officeDocument/2006/relationships/slideLayout" Target="../slideLayouts/slideLayout3.xml"/><Relationship Id="rId8" Type="http://schemas.openxmlformats.org/officeDocument/2006/relationships/tags" Target="../tags/tag295.xml"/><Relationship Id="rId51" Type="http://schemas.openxmlformats.org/officeDocument/2006/relationships/tags" Target="../tags/tag338.xml"/><Relationship Id="rId3" Type="http://schemas.openxmlformats.org/officeDocument/2006/relationships/tags" Target="../tags/tag290.xml"/><Relationship Id="rId12" Type="http://schemas.openxmlformats.org/officeDocument/2006/relationships/tags" Target="../tags/tag299.xml"/><Relationship Id="rId17" Type="http://schemas.openxmlformats.org/officeDocument/2006/relationships/tags" Target="../tags/tag304.xml"/><Relationship Id="rId25" Type="http://schemas.openxmlformats.org/officeDocument/2006/relationships/tags" Target="../tags/tag312.xml"/><Relationship Id="rId33" Type="http://schemas.openxmlformats.org/officeDocument/2006/relationships/tags" Target="../tags/tag320.xml"/><Relationship Id="rId38" Type="http://schemas.openxmlformats.org/officeDocument/2006/relationships/tags" Target="../tags/tag325.xml"/><Relationship Id="rId46" Type="http://schemas.openxmlformats.org/officeDocument/2006/relationships/tags" Target="../tags/tag333.xml"/><Relationship Id="rId59" Type="http://schemas.openxmlformats.org/officeDocument/2006/relationships/chart" Target="../charts/chart5.xml"/><Relationship Id="rId20" Type="http://schemas.openxmlformats.org/officeDocument/2006/relationships/tags" Target="../tags/tag307.xml"/><Relationship Id="rId41" Type="http://schemas.openxmlformats.org/officeDocument/2006/relationships/tags" Target="../tags/tag328.xml"/><Relationship Id="rId54" Type="http://schemas.openxmlformats.org/officeDocument/2006/relationships/tags" Target="../tags/tag341.xml"/><Relationship Id="rId1" Type="http://schemas.openxmlformats.org/officeDocument/2006/relationships/tags" Target="../tags/tag288.xml"/><Relationship Id="rId6" Type="http://schemas.openxmlformats.org/officeDocument/2006/relationships/tags" Target="../tags/tag293.xml"/><Relationship Id="rId15" Type="http://schemas.openxmlformats.org/officeDocument/2006/relationships/tags" Target="../tags/tag302.xml"/><Relationship Id="rId23" Type="http://schemas.openxmlformats.org/officeDocument/2006/relationships/tags" Target="../tags/tag310.xml"/><Relationship Id="rId28" Type="http://schemas.openxmlformats.org/officeDocument/2006/relationships/tags" Target="../tags/tag315.xml"/><Relationship Id="rId36" Type="http://schemas.openxmlformats.org/officeDocument/2006/relationships/tags" Target="../tags/tag323.xml"/><Relationship Id="rId49" Type="http://schemas.openxmlformats.org/officeDocument/2006/relationships/tags" Target="../tags/tag336.xml"/><Relationship Id="rId57" Type="http://schemas.openxmlformats.org/officeDocument/2006/relationships/oleObject" Target="../embeddings/oleObject7.bin"/><Relationship Id="rId10" Type="http://schemas.openxmlformats.org/officeDocument/2006/relationships/tags" Target="../tags/tag297.xml"/><Relationship Id="rId31" Type="http://schemas.openxmlformats.org/officeDocument/2006/relationships/tags" Target="../tags/tag318.xml"/><Relationship Id="rId44" Type="http://schemas.openxmlformats.org/officeDocument/2006/relationships/tags" Target="../tags/tag331.xml"/><Relationship Id="rId52" Type="http://schemas.openxmlformats.org/officeDocument/2006/relationships/tags" Target="../tags/tag339.xml"/><Relationship Id="rId60" Type="http://schemas.openxmlformats.org/officeDocument/2006/relationships/chart" Target="../charts/char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677.xml"/><Relationship Id="rId7" Type="http://schemas.openxmlformats.org/officeDocument/2006/relationships/slideLayout" Target="../slideLayouts/slideLayout3.xml"/><Relationship Id="rId2" Type="http://schemas.openxmlformats.org/officeDocument/2006/relationships/tags" Target="../tags/tag676.xml"/><Relationship Id="rId1" Type="http://schemas.openxmlformats.org/officeDocument/2006/relationships/tags" Target="../tags/tag675.xml"/><Relationship Id="rId6" Type="http://schemas.openxmlformats.org/officeDocument/2006/relationships/tags" Target="../tags/tag680.xml"/><Relationship Id="rId11" Type="http://schemas.openxmlformats.org/officeDocument/2006/relationships/chart" Target="../charts/chart34.xml"/><Relationship Id="rId5" Type="http://schemas.openxmlformats.org/officeDocument/2006/relationships/tags" Target="../tags/tag679.xml"/><Relationship Id="rId10" Type="http://schemas.openxmlformats.org/officeDocument/2006/relationships/chart" Target="../charts/chart33.xml"/><Relationship Id="rId4" Type="http://schemas.openxmlformats.org/officeDocument/2006/relationships/tags" Target="../tags/tag678.xml"/><Relationship Id="rId9" Type="http://schemas.openxmlformats.org/officeDocument/2006/relationships/image" Target="../media/image18.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681.xml"/><Relationship Id="rId4" Type="http://schemas.openxmlformats.org/officeDocument/2006/relationships/image" Target="../media/image25.emf"/></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684.xml"/><Relationship Id="rId7" Type="http://schemas.openxmlformats.org/officeDocument/2006/relationships/slideLayout" Target="../slideLayouts/slideLayout3.xml"/><Relationship Id="rId2" Type="http://schemas.openxmlformats.org/officeDocument/2006/relationships/tags" Target="../tags/tag683.xml"/><Relationship Id="rId1" Type="http://schemas.openxmlformats.org/officeDocument/2006/relationships/tags" Target="../tags/tag682.xml"/><Relationship Id="rId6" Type="http://schemas.openxmlformats.org/officeDocument/2006/relationships/tags" Target="../tags/tag687.xml"/><Relationship Id="rId5" Type="http://schemas.openxmlformats.org/officeDocument/2006/relationships/tags" Target="../tags/tag686.xml"/><Relationship Id="rId10" Type="http://schemas.openxmlformats.org/officeDocument/2006/relationships/chart" Target="../charts/chart35.xml"/><Relationship Id="rId4" Type="http://schemas.openxmlformats.org/officeDocument/2006/relationships/tags" Target="../tags/tag685.xml"/><Relationship Id="rId9" Type="http://schemas.openxmlformats.org/officeDocument/2006/relationships/image" Target="../media/image26.emf"/></Relationships>
</file>

<file path=ppt/slides/_rels/slide9.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chart" Target="../charts/chart7.xml"/><Relationship Id="rId3" Type="http://schemas.openxmlformats.org/officeDocument/2006/relationships/tags" Target="../tags/tag345.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image" Target="../media/image18.emf"/><Relationship Id="rId2" Type="http://schemas.openxmlformats.org/officeDocument/2006/relationships/tags" Target="../tags/tag344.xml"/><Relationship Id="rId16" Type="http://schemas.openxmlformats.org/officeDocument/2006/relationships/oleObject" Target="../embeddings/oleObject8.bin"/><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5" Type="http://schemas.openxmlformats.org/officeDocument/2006/relationships/tags" Target="../tags/tag347.xml"/><Relationship Id="rId15" Type="http://schemas.openxmlformats.org/officeDocument/2006/relationships/notesSlide" Target="../notesSlides/notesSlide5.xml"/><Relationship Id="rId10" Type="http://schemas.openxmlformats.org/officeDocument/2006/relationships/tags" Target="../tags/tag352.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688.xml"/><Relationship Id="rId4" Type="http://schemas.openxmlformats.org/officeDocument/2006/relationships/image" Target="../media/image26.emf"/></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0.xml"/><Relationship Id="rId1" Type="http://schemas.openxmlformats.org/officeDocument/2006/relationships/tags" Target="../tags/tag689.x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3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tags" Target="../tags/tag691.xml"/><Relationship Id="rId4" Type="http://schemas.openxmlformats.org/officeDocument/2006/relationships/image" Target="../media/image20.emf"/></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692.x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693.xml"/><Relationship Id="rId5" Type="http://schemas.openxmlformats.org/officeDocument/2006/relationships/image" Target="../media/image20.emf"/><Relationship Id="rId4" Type="http://schemas.openxmlformats.org/officeDocument/2006/relationships/oleObject" Target="../embeddings/oleObject34.bin"/></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694.xml"/><Relationship Id="rId4" Type="http://schemas.openxmlformats.org/officeDocument/2006/relationships/image" Target="../media/image20.e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8" Type="http://schemas.openxmlformats.org/officeDocument/2006/relationships/hyperlink" Target="http://www.medicall.in/" TargetMode="External"/><Relationship Id="rId3" Type="http://schemas.openxmlformats.org/officeDocument/2006/relationships/hyperlink" Target="http://www.ahcindia.in/" TargetMode="External"/><Relationship Id="rId7" Type="http://schemas.openxmlformats.org/officeDocument/2006/relationships/hyperlink" Target="http://indiamediexpo.in/" TargetMode="External"/><Relationship Id="rId2" Type="http://schemas.openxmlformats.org/officeDocument/2006/relationships/hyperlink" Target="http://www.ficci-heal.com/more1.html" TargetMode="External"/><Relationship Id="rId1" Type="http://schemas.openxmlformats.org/officeDocument/2006/relationships/slideLayout" Target="../slideLayouts/slideLayout3.xml"/><Relationship Id="rId6" Type="http://schemas.openxmlformats.org/officeDocument/2006/relationships/hyperlink" Target="http://www.indiapharmaexpo.in/" TargetMode="External"/><Relationship Id="rId5" Type="http://schemas.openxmlformats.org/officeDocument/2006/relationships/hyperlink" Target="http://bioasia.in/" TargetMode="External"/><Relationship Id="rId4" Type="http://schemas.openxmlformats.org/officeDocument/2006/relationships/hyperlink" Target="http://vibrantgujarat.com/" TargetMode="External"/><Relationship Id="rId9" Type="http://schemas.openxmlformats.org/officeDocument/2006/relationships/hyperlink" Target="http://www.world-of-photonics-india.com/"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cphi.com/p-mec-india/" TargetMode="External"/><Relationship Id="rId7" Type="http://schemas.openxmlformats.org/officeDocument/2006/relationships/hyperlink" Target="https://pharmatechexpo.com/" TargetMode="External"/><Relationship Id="rId2" Type="http://schemas.openxmlformats.org/officeDocument/2006/relationships/hyperlink" Target="http://www.analyticaindia.com/" TargetMode="External"/><Relationship Id="rId1" Type="http://schemas.openxmlformats.org/officeDocument/2006/relationships/slideLayout" Target="../slideLayouts/slideLayout3.xml"/><Relationship Id="rId6" Type="http://schemas.openxmlformats.org/officeDocument/2006/relationships/hyperlink" Target="https://indiamedexpo.com/about-india-med-expo/" TargetMode="External"/><Relationship Id="rId5" Type="http://schemas.openxmlformats.org/officeDocument/2006/relationships/hyperlink" Target="https://www.cphi.com/india/en/home.html" TargetMode="External"/><Relationship Id="rId4" Type="http://schemas.openxmlformats.org/officeDocument/2006/relationships/hyperlink" Target="https://www.medicall.in/" TargetMode="Externa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2026</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dirty="0"/>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インド</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61" imgW="360" imgH="360" progId="TCLayout.ActiveDocument.1">
                  <p:embed/>
                </p:oleObj>
              </mc:Choice>
              <mc:Fallback>
                <p:oleObj name="think-cellスライド" r:id="rId61" imgW="360" imgH="360" progId="TCLayout.ActiveDocument.1">
                  <p:embed/>
                  <p:pic>
                    <p:nvPicPr>
                      <p:cNvPr id="7" name="Object 6" hidden="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インフレ</a:t>
            </a:r>
            <a:r>
              <a:rPr lang="ja-JP" altLang="en-US" sz="2000" noProof="1"/>
              <a:t>率・</a:t>
            </a:r>
            <a:r>
              <a:rPr lang="en-US" altLang="ja-JP" sz="2000" noProof="1"/>
              <a:t>為替レート</a:t>
            </a: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レート</a:t>
              </a:r>
              <a:endPar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sp>
        <p:nvSpPr>
          <p:cNvPr id="33" name="テキスト ボックス 32"/>
          <p:cNvSpPr txBox="1"/>
          <p:nvPr/>
        </p:nvSpPr>
        <p:spPr>
          <a:xfrm>
            <a:off x="200472" y="1124744"/>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2023年のインフレ率は5.</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2029年には4%程度に低下する</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見込みである</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為替レートは変動相場制だが、ボラティリティが極端な場合にはインド準備銀行</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RBI</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が介入する。</a:t>
            </a:r>
          </a:p>
        </p:txBody>
      </p:sp>
      <p:sp>
        <p:nvSpPr>
          <p:cNvPr id="75" name="Text Placeholder 12"/>
          <p:cNvSpPr>
            <a:spLocks noGrp="1"/>
          </p:cNvSpPr>
          <p:nvPr>
            <p:custDataLst>
              <p:tags r:id="rId3"/>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graphicFrame>
        <p:nvGraphicFramePr>
          <p:cNvPr id="145" name="Chart 144">
            <a:extLst>
              <a:ext uri="{FF2B5EF4-FFF2-40B4-BE49-F238E27FC236}">
                <a16:creationId xmlns:a16="http://schemas.microsoft.com/office/drawing/2014/main" id="{0CEC1D32-D488-47B3-93FD-EC014030304C}"/>
              </a:ext>
            </a:extLst>
          </p:cNvPr>
          <p:cNvGraphicFramePr/>
          <p:nvPr>
            <p:custDataLst>
              <p:tags r:id="rId4"/>
            </p:custDataLst>
            <p:extLst>
              <p:ext uri="{D42A27DB-BD31-4B8C-83A1-F6EECF244321}">
                <p14:modId xmlns:p14="http://schemas.microsoft.com/office/powerpoint/2010/main" val="3726597658"/>
              </p:ext>
            </p:extLst>
          </p:nvPr>
        </p:nvGraphicFramePr>
        <p:xfrm>
          <a:off x="4965700" y="2393950"/>
          <a:ext cx="4873625" cy="3748088"/>
        </p:xfrm>
        <a:graphic>
          <a:graphicData uri="http://schemas.openxmlformats.org/drawingml/2006/chart">
            <c:chart xmlns:c="http://schemas.openxmlformats.org/drawingml/2006/chart" xmlns:r="http://schemas.openxmlformats.org/officeDocument/2006/relationships" r:id="rId63"/>
          </a:graphicData>
        </a:graphic>
      </p:graphicFrame>
      <p:sp>
        <p:nvSpPr>
          <p:cNvPr id="118" name="Text Placeholder 12"/>
          <p:cNvSpPr>
            <a:spLocks noGrp="1"/>
          </p:cNvSpPr>
          <p:nvPr>
            <p:custDataLst>
              <p:tags r:id="rId5"/>
            </p:custDataLst>
          </p:nvPr>
        </p:nvSpPr>
        <p:spPr bwMode="auto">
          <a:xfrm>
            <a:off x="5876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ED87CFE-472E-43FF-96E8-B5AB68687F7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6"/>
            </p:custDataLst>
          </p:nvPr>
        </p:nvSpPr>
        <p:spPr bwMode="auto">
          <a:xfrm>
            <a:off x="6075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18543A2-3F90-4602-B822-9A51EE9A897B}"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useBgFill="1">
        <p:nvSpPr>
          <p:cNvPr id="101" name="テキスト プレースホルダ 9">
            <a:extLst>
              <a:ext uri="{FF2B5EF4-FFF2-40B4-BE49-F238E27FC236}">
                <a16:creationId xmlns:a16="http://schemas.microsoft.com/office/drawing/2014/main" id="{BAAD64B0-4A19-449A-8BE3-0C77B7A3D280}"/>
              </a:ext>
            </a:extLst>
          </p:cNvPr>
          <p:cNvSpPr>
            <a:spLocks noGrp="1"/>
          </p:cNvSpPr>
          <p:nvPr>
            <p:custDataLst>
              <p:tags r:id="rId7"/>
            </p:custDataLst>
          </p:nvPr>
        </p:nvSpPr>
        <p:spPr bwMode="gray">
          <a:xfrm>
            <a:off x="6440488" y="310991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E5B6F99-079F-4C49-93B7-734E7EBE7310}" type="datetime'''''2''''.''''''''''''''''''''''''''''''''''''''''''''''''''6'">
              <a:rPr lang="en-US" altLang="en-US" sz="1100" b="1" smtClean="0"/>
              <a:pPr marL="0" indent="0" algn="ctr">
                <a:spcBef>
                  <a:spcPct val="0"/>
                </a:spcBef>
                <a:buNone/>
              </a:pPr>
              <a:t>2.6</a:t>
            </a:fld>
            <a:endParaRPr lang="ja-JP" altLang="en-US" sz="800" b="1" dirty="0">
              <a:sym typeface="+mn-lt"/>
            </a:endParaRPr>
          </a:p>
        </p:txBody>
      </p:sp>
      <p:sp>
        <p:nvSpPr>
          <p:cNvPr id="115" name="Text Placeholder 12"/>
          <p:cNvSpPr>
            <a:spLocks noGrp="1"/>
          </p:cNvSpPr>
          <p:nvPr>
            <p:custDataLst>
              <p:tags r:id="rId8"/>
            </p:custDataLst>
          </p:nvPr>
        </p:nvSpPr>
        <p:spPr bwMode="auto">
          <a:xfrm>
            <a:off x="5057775" y="2162175"/>
            <a:ext cx="647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noProof="1">
                <a:solidFill>
                  <a:srgbClr val="000000"/>
                </a:solidFill>
                <a:latin typeface="Arial"/>
                <a:ea typeface="ＭＳ Ｐゴシック"/>
                <a:sym typeface="+mn-lt"/>
              </a:rPr>
              <a:t>（円/ルピー）</a:t>
            </a:r>
          </a:p>
        </p:txBody>
      </p:sp>
      <p:sp>
        <p:nvSpPr>
          <p:cNvPr id="116" name="Text Placeholder 12"/>
          <p:cNvSpPr>
            <a:spLocks noGrp="1"/>
          </p:cNvSpPr>
          <p:nvPr>
            <p:custDataLst>
              <p:tags r:id="rId9"/>
            </p:custDataLst>
          </p:nvPr>
        </p:nvSpPr>
        <p:spPr bwMode="auto">
          <a:xfrm>
            <a:off x="5481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EE3D54-C7A5-4D5C-9E31-57F17480DFB2}"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7" name="Text Placeholder 12"/>
          <p:cNvSpPr>
            <a:spLocks noGrp="1"/>
          </p:cNvSpPr>
          <p:nvPr>
            <p:custDataLst>
              <p:tags r:id="rId10"/>
            </p:custDataLst>
          </p:nvPr>
        </p:nvSpPr>
        <p:spPr bwMode="auto">
          <a:xfrm>
            <a:off x="5214938"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59D6E1-F7A9-48ED-BFBC-48A0ABA3BCCA}"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40" name="Text Placeholder 12"/>
          <p:cNvSpPr>
            <a:spLocks noGrp="1"/>
          </p:cNvSpPr>
          <p:nvPr>
            <p:custDataLst>
              <p:tags r:id="rId11"/>
            </p:custDataLst>
          </p:nvPr>
        </p:nvSpPr>
        <p:spPr bwMode="auto">
          <a:xfrm>
            <a:off x="9629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F076B28-8DB4-4F69-BEB4-F50FBFEDB132}" type="datetime'2''''''''''''2'''''''''''''''''''''''''''''">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2"/>
            </p:custDataLst>
          </p:nvPr>
        </p:nvSpPr>
        <p:spPr bwMode="auto">
          <a:xfrm>
            <a:off x="5680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9E1C18-88E5-4C1F-AEBC-5FF9B4161E64}"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0" name="Text Placeholder 12"/>
          <p:cNvSpPr>
            <a:spLocks noGrp="1"/>
          </p:cNvSpPr>
          <p:nvPr>
            <p:custDataLst>
              <p:tags r:id="rId13"/>
            </p:custDataLst>
          </p:nvPr>
        </p:nvSpPr>
        <p:spPr bwMode="auto">
          <a:xfrm>
            <a:off x="6272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CC981C-8F13-4A46-B239-260E2D84E7E4}"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14"/>
            </p:custDataLst>
          </p:nvPr>
        </p:nvSpPr>
        <p:spPr bwMode="auto">
          <a:xfrm>
            <a:off x="6469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FE1468-8323-4A2C-95B5-D5F8E645B4C9}"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15"/>
            </p:custDataLst>
          </p:nvPr>
        </p:nvSpPr>
        <p:spPr bwMode="auto">
          <a:xfrm>
            <a:off x="6667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4F7D07C-EE92-42B5-87CD-B5ACFAABCAE9}"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3" name="Text Placeholder 12"/>
          <p:cNvSpPr>
            <a:spLocks noGrp="1"/>
          </p:cNvSpPr>
          <p:nvPr>
            <p:custDataLst>
              <p:tags r:id="rId16"/>
            </p:custDataLst>
          </p:nvPr>
        </p:nvSpPr>
        <p:spPr bwMode="auto">
          <a:xfrm>
            <a:off x="6864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444A85-F576-4C1C-92AE-E7CBE74C6272}"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17"/>
            </p:custDataLst>
          </p:nvPr>
        </p:nvSpPr>
        <p:spPr bwMode="auto">
          <a:xfrm>
            <a:off x="7458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399331-6690-4EF4-8DB6-BD69996AE509}"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4" name="Text Placeholder 12"/>
          <p:cNvSpPr>
            <a:spLocks noGrp="1"/>
          </p:cNvSpPr>
          <p:nvPr>
            <p:custDataLst>
              <p:tags r:id="rId18"/>
            </p:custDataLst>
          </p:nvPr>
        </p:nvSpPr>
        <p:spPr bwMode="auto">
          <a:xfrm>
            <a:off x="706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B814E7A-D22A-49DF-996E-1EB8577A5956}"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19"/>
            </p:custDataLst>
          </p:nvPr>
        </p:nvSpPr>
        <p:spPr bwMode="auto">
          <a:xfrm>
            <a:off x="7259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6B5A273-F21E-45D0-8F40-D7CC137B781F}"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8" name="Text Placeholder 12"/>
          <p:cNvSpPr>
            <a:spLocks noGrp="1"/>
          </p:cNvSpPr>
          <p:nvPr>
            <p:custDataLst>
              <p:tags r:id="rId20"/>
            </p:custDataLst>
          </p:nvPr>
        </p:nvSpPr>
        <p:spPr bwMode="auto">
          <a:xfrm>
            <a:off x="78517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44439B-EDB3-47C3-9C4E-C7440BC6358C}"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21"/>
            </p:custDataLst>
          </p:nvPr>
        </p:nvSpPr>
        <p:spPr bwMode="auto">
          <a:xfrm>
            <a:off x="7654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45EB3E-C9AF-4A18-953E-F45E687779BD}"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22"/>
            </p:custDataLst>
          </p:nvPr>
        </p:nvSpPr>
        <p:spPr bwMode="auto">
          <a:xfrm>
            <a:off x="80502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7DA9CCF-D908-4D33-8872-BD548594F45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9" name="Text Placeholder 12"/>
          <p:cNvSpPr>
            <a:spLocks noGrp="1"/>
          </p:cNvSpPr>
          <p:nvPr>
            <p:custDataLst>
              <p:tags r:id="rId23"/>
            </p:custDataLst>
          </p:nvPr>
        </p:nvSpPr>
        <p:spPr bwMode="auto">
          <a:xfrm>
            <a:off x="82470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3A82C9-611D-4FBE-AAC6-B5F2AC8EA843}"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0" name="Text Placeholder 12"/>
          <p:cNvSpPr>
            <a:spLocks noGrp="1"/>
          </p:cNvSpPr>
          <p:nvPr>
            <p:custDataLst>
              <p:tags r:id="rId24"/>
            </p:custDataLst>
          </p:nvPr>
        </p:nvSpPr>
        <p:spPr bwMode="auto">
          <a:xfrm>
            <a:off x="84455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56B52E-B986-41AE-8C06-187EB90FD48A}"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1" name="Text Placeholder 12"/>
          <p:cNvSpPr>
            <a:spLocks noGrp="1"/>
          </p:cNvSpPr>
          <p:nvPr>
            <p:custDataLst>
              <p:tags r:id="rId25"/>
            </p:custDataLst>
          </p:nvPr>
        </p:nvSpPr>
        <p:spPr bwMode="auto">
          <a:xfrm>
            <a:off x="86423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6169DAA-E21E-4C22-94ED-CC513B535C05}" type="datetime'''''''''''''''''''''''1''''''''''''''''''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26"/>
            </p:custDataLst>
          </p:nvPr>
        </p:nvSpPr>
        <p:spPr bwMode="auto">
          <a:xfrm>
            <a:off x="88392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3DA8481-5731-47E2-9336-40312B6B3216}" type="datetime'''''''1''''''''''''''''''''''''''''''''''''''''''''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27"/>
            </p:custDataLst>
          </p:nvPr>
        </p:nvSpPr>
        <p:spPr bwMode="auto">
          <a:xfrm>
            <a:off x="9037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01D891-3A4F-41E2-9A4C-A8667FA45C11}" type="datetime'1''''''''''''''''''''''''''''''''''''''''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28"/>
            </p:custDataLst>
          </p:nvPr>
        </p:nvSpPr>
        <p:spPr bwMode="auto">
          <a:xfrm>
            <a:off x="94329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372B9E-9EDF-4C6C-A673-B35DD79D239E}" type="datetime'''''''''''21'''''''''''''''''''''''''">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29"/>
            </p:custDataLst>
          </p:nvPr>
        </p:nvSpPr>
        <p:spPr bwMode="auto">
          <a:xfrm>
            <a:off x="92344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E294021-928A-4DFC-90AD-89444D3A33E9}"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6791CC30-5F80-468F-B32F-51C5EB09A66E}"/>
              </a:ext>
            </a:extLst>
          </p:cNvPr>
          <p:cNvSpPr>
            <a:spLocks noGrp="1"/>
          </p:cNvSpPr>
          <p:nvPr>
            <p:custDataLst>
              <p:tags r:id="rId30"/>
            </p:custDataLst>
          </p:nvPr>
        </p:nvSpPr>
        <p:spPr bwMode="gray">
          <a:xfrm>
            <a:off x="6638925" y="31464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7282E9D-7A96-4579-9F4C-D46B90AEEDC7}" type="datetime'''2.''''''''''''9'''''''''''''">
              <a:rPr lang="en-US" altLang="en-US" sz="1100" b="1" smtClean="0"/>
              <a:pPr marL="0" indent="0" algn="ctr">
                <a:spcBef>
                  <a:spcPct val="0"/>
                </a:spcBef>
                <a:buNone/>
              </a:pPr>
              <a:t>2.9</a:t>
            </a:fld>
            <a:endParaRPr lang="ja-JP" altLang="en-US" sz="800" b="1" dirty="0">
              <a:sym typeface="+mn-lt"/>
            </a:endParaRPr>
          </a:p>
        </p:txBody>
      </p:sp>
      <p:sp useBgFill="1">
        <p:nvSpPr>
          <p:cNvPr id="106" name="テキスト プレースホルダ 9">
            <a:extLst>
              <a:ext uri="{FF2B5EF4-FFF2-40B4-BE49-F238E27FC236}">
                <a16:creationId xmlns:a16="http://schemas.microsoft.com/office/drawing/2014/main" id="{98304251-ACF8-4C31-9B98-C96911308642}"/>
              </a:ext>
            </a:extLst>
          </p:cNvPr>
          <p:cNvSpPr>
            <a:spLocks noGrp="1"/>
          </p:cNvSpPr>
          <p:nvPr>
            <p:custDataLst>
              <p:tags r:id="rId31"/>
            </p:custDataLst>
          </p:nvPr>
        </p:nvSpPr>
        <p:spPr bwMode="gray">
          <a:xfrm>
            <a:off x="6835775" y="33226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E76A8A9-61E3-466B-A0F5-6F6B1C3E155F}" type="datetime'''''''''''''''''''''''2''''''''''.''''''''4'''''''''''''''">
              <a:rPr lang="en-US" altLang="en-US" sz="1100" b="1" smtClean="0"/>
              <a:pPr marL="0" indent="0" algn="ctr">
                <a:spcBef>
                  <a:spcPct val="0"/>
                </a:spcBef>
                <a:buNone/>
              </a:pPr>
              <a:t>2.4</a:t>
            </a:fld>
            <a:endParaRPr lang="ja-JP" altLang="en-US" sz="800" b="1" dirty="0">
              <a:sym typeface="+mn-lt"/>
            </a:endParaRPr>
          </a:p>
        </p:txBody>
      </p:sp>
      <p:sp useBgFill="1">
        <p:nvSpPr>
          <p:cNvPr id="144" name="テキスト プレースホルダ 9">
            <a:extLst>
              <a:ext uri="{FF2B5EF4-FFF2-40B4-BE49-F238E27FC236}">
                <a16:creationId xmlns:a16="http://schemas.microsoft.com/office/drawing/2014/main" id="{2429E9FD-DDAC-4A2F-8531-C21C75FF85B1}"/>
              </a:ext>
            </a:extLst>
          </p:cNvPr>
          <p:cNvSpPr>
            <a:spLocks noGrp="1"/>
          </p:cNvSpPr>
          <p:nvPr>
            <p:custDataLst>
              <p:tags r:id="rId32"/>
            </p:custDataLst>
          </p:nvPr>
        </p:nvSpPr>
        <p:spPr bwMode="gray">
          <a:xfrm>
            <a:off x="8416925" y="4102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4D7ACBB-45A2-4447-8415-FED639950D3B}" type="datetime'''''1''''''''''''''''''''''''''.''6'''''''''''">
              <a:rPr lang="en-US" altLang="en-US" sz="1100" b="1" smtClean="0"/>
              <a:pPr marL="0" indent="0" algn="ctr">
                <a:spcBef>
                  <a:spcPct val="0"/>
                </a:spcBef>
                <a:buNone/>
              </a:pPr>
              <a:t>1.6</a:t>
            </a:fld>
            <a:endParaRPr lang="ja-JP" altLang="en-US" sz="800" b="1" dirty="0">
              <a:solidFill>
                <a:srgbClr val="000000"/>
              </a:solidFill>
              <a:sym typeface="+mn-lt"/>
            </a:endParaRPr>
          </a:p>
        </p:txBody>
      </p:sp>
      <p:graphicFrame>
        <p:nvGraphicFramePr>
          <p:cNvPr id="2" name="Chart 150">
            <a:extLst>
              <a:ext uri="{FF2B5EF4-FFF2-40B4-BE49-F238E27FC236}">
                <a16:creationId xmlns:a16="http://schemas.microsoft.com/office/drawing/2014/main" id="{43868CCB-2779-1D5C-FCDD-F468C1313C57}"/>
              </a:ext>
            </a:extLst>
          </p:cNvPr>
          <p:cNvGraphicFramePr/>
          <p:nvPr>
            <p:custDataLst>
              <p:tags r:id="rId33"/>
            </p:custDataLst>
            <p:extLst>
              <p:ext uri="{D42A27DB-BD31-4B8C-83A1-F6EECF244321}">
                <p14:modId xmlns:p14="http://schemas.microsoft.com/office/powerpoint/2010/main" val="3187439754"/>
              </p:ext>
            </p:extLst>
          </p:nvPr>
        </p:nvGraphicFramePr>
        <p:xfrm>
          <a:off x="28575" y="2386013"/>
          <a:ext cx="4948238" cy="3756025"/>
        </p:xfrm>
        <a:graphic>
          <a:graphicData uri="http://schemas.openxmlformats.org/drawingml/2006/chart">
            <c:chart xmlns:c="http://schemas.openxmlformats.org/drawingml/2006/chart" xmlns:r="http://schemas.openxmlformats.org/officeDocument/2006/relationships" r:id="rId64"/>
          </a:graphicData>
        </a:graphic>
      </p:graphicFrame>
      <p:sp>
        <p:nvSpPr>
          <p:cNvPr id="3" name="Text Placeholder 12">
            <a:extLst>
              <a:ext uri="{FF2B5EF4-FFF2-40B4-BE49-F238E27FC236}">
                <a16:creationId xmlns:a16="http://schemas.microsoft.com/office/drawing/2014/main" id="{613ED94D-FAAF-B5A7-00C4-615E29F34EC7}"/>
              </a:ext>
            </a:extLst>
          </p:cNvPr>
          <p:cNvSpPr>
            <a:spLocks noGrp="1"/>
          </p:cNvSpPr>
          <p:nvPr>
            <p:custDataLst>
              <p:tags r:id="rId34"/>
            </p:custDataLst>
          </p:nvPr>
        </p:nvSpPr>
        <p:spPr bwMode="auto">
          <a:xfrm>
            <a:off x="295542" y="61293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 name="Text Placeholder 12">
            <a:extLst>
              <a:ext uri="{FF2B5EF4-FFF2-40B4-BE49-F238E27FC236}">
                <a16:creationId xmlns:a16="http://schemas.microsoft.com/office/drawing/2014/main" id="{6943CAC3-ED2F-358A-BFFE-4A3BEB9DED51}"/>
              </a:ext>
            </a:extLst>
          </p:cNvPr>
          <p:cNvSpPr>
            <a:spLocks noGrp="1"/>
          </p:cNvSpPr>
          <p:nvPr>
            <p:custDataLst>
              <p:tags r:id="rId35"/>
            </p:custDataLst>
          </p:nvPr>
        </p:nvSpPr>
        <p:spPr bwMode="auto">
          <a:xfrm>
            <a:off x="37226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9" name="Text Placeholder 12">
            <a:extLst>
              <a:ext uri="{FF2B5EF4-FFF2-40B4-BE49-F238E27FC236}">
                <a16:creationId xmlns:a16="http://schemas.microsoft.com/office/drawing/2014/main" id="{365EDE8A-35DE-56E6-F898-0983999AB87F}"/>
              </a:ext>
            </a:extLst>
          </p:cNvPr>
          <p:cNvSpPr>
            <a:spLocks noGrp="1"/>
          </p:cNvSpPr>
          <p:nvPr>
            <p:custDataLst>
              <p:tags r:id="rId36"/>
            </p:custDataLst>
          </p:nvPr>
        </p:nvSpPr>
        <p:spPr bwMode="auto">
          <a:xfrm>
            <a:off x="9398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 name="Text Placeholder 12">
            <a:extLst>
              <a:ext uri="{FF2B5EF4-FFF2-40B4-BE49-F238E27FC236}">
                <a16:creationId xmlns:a16="http://schemas.microsoft.com/office/drawing/2014/main" id="{F7DD93A5-5CD8-DCD6-16E7-989D28E128C8}"/>
              </a:ext>
            </a:extLst>
          </p:cNvPr>
          <p:cNvSpPr>
            <a:spLocks noGrp="1"/>
          </p:cNvSpPr>
          <p:nvPr>
            <p:custDataLst>
              <p:tags r:id="rId37"/>
            </p:custDataLst>
          </p:nvPr>
        </p:nvSpPr>
        <p:spPr bwMode="auto">
          <a:xfrm>
            <a:off x="5921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71A7C804-3EBA-D57D-45C9-9C05DB3C9A6C}"/>
              </a:ext>
            </a:extLst>
          </p:cNvPr>
          <p:cNvSpPr>
            <a:spLocks noGrp="1"/>
          </p:cNvSpPr>
          <p:nvPr>
            <p:custDataLst>
              <p:tags r:id="rId38"/>
            </p:custDataLst>
          </p:nvPr>
        </p:nvSpPr>
        <p:spPr bwMode="auto">
          <a:xfrm>
            <a:off x="26797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 name="Text Placeholder 12">
            <a:extLst>
              <a:ext uri="{FF2B5EF4-FFF2-40B4-BE49-F238E27FC236}">
                <a16:creationId xmlns:a16="http://schemas.microsoft.com/office/drawing/2014/main" id="{603CD1D0-7F0B-9990-BF33-8248E48ADCC5}"/>
              </a:ext>
            </a:extLst>
          </p:cNvPr>
          <p:cNvSpPr>
            <a:spLocks noGrp="1"/>
          </p:cNvSpPr>
          <p:nvPr>
            <p:custDataLst>
              <p:tags r:id="rId39"/>
            </p:custDataLst>
          </p:nvPr>
        </p:nvSpPr>
        <p:spPr bwMode="auto">
          <a:xfrm>
            <a:off x="21574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3" name="Text Placeholder 12">
            <a:extLst>
              <a:ext uri="{FF2B5EF4-FFF2-40B4-BE49-F238E27FC236}">
                <a16:creationId xmlns:a16="http://schemas.microsoft.com/office/drawing/2014/main" id="{F5DBF24A-A157-3A4F-E046-BF9C51A2E521}"/>
              </a:ext>
            </a:extLst>
          </p:cNvPr>
          <p:cNvSpPr>
            <a:spLocks noGrp="1"/>
          </p:cNvSpPr>
          <p:nvPr>
            <p:custDataLst>
              <p:tags r:id="rId40"/>
            </p:custDataLst>
          </p:nvPr>
        </p:nvSpPr>
        <p:spPr bwMode="auto">
          <a:xfrm>
            <a:off x="7651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517114D0-0934-6F01-A2F8-7E788A8B8D53}"/>
              </a:ext>
            </a:extLst>
          </p:cNvPr>
          <p:cNvSpPr>
            <a:spLocks noGrp="1"/>
          </p:cNvSpPr>
          <p:nvPr>
            <p:custDataLst>
              <p:tags r:id="rId41"/>
            </p:custDataLst>
          </p:nvPr>
        </p:nvSpPr>
        <p:spPr bwMode="auto">
          <a:xfrm>
            <a:off x="11128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2C547F17-3E30-9AB1-7491-6ED38DC14511}"/>
              </a:ext>
            </a:extLst>
          </p:cNvPr>
          <p:cNvSpPr>
            <a:spLocks noGrp="1"/>
          </p:cNvSpPr>
          <p:nvPr>
            <p:custDataLst>
              <p:tags r:id="rId42"/>
            </p:custDataLst>
          </p:nvPr>
        </p:nvSpPr>
        <p:spPr bwMode="auto">
          <a:xfrm>
            <a:off x="23320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A325A953-4479-6424-918C-010DED29A439}"/>
              </a:ext>
            </a:extLst>
          </p:cNvPr>
          <p:cNvSpPr>
            <a:spLocks noGrp="1"/>
          </p:cNvSpPr>
          <p:nvPr>
            <p:custDataLst>
              <p:tags r:id="rId43"/>
            </p:custDataLst>
          </p:nvPr>
        </p:nvSpPr>
        <p:spPr bwMode="auto">
          <a:xfrm>
            <a:off x="18097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7A5714EF-5299-35F7-6843-8B473D1E1DDB}"/>
              </a:ext>
            </a:extLst>
          </p:cNvPr>
          <p:cNvSpPr>
            <a:spLocks noGrp="1"/>
          </p:cNvSpPr>
          <p:nvPr>
            <p:custDataLst>
              <p:tags r:id="rId44"/>
            </p:custDataLst>
          </p:nvPr>
        </p:nvSpPr>
        <p:spPr bwMode="auto">
          <a:xfrm>
            <a:off x="16351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DFC2F23B-788A-ED9F-E979-DF441DB89E45}"/>
              </a:ext>
            </a:extLst>
          </p:cNvPr>
          <p:cNvSpPr>
            <a:spLocks noGrp="1"/>
          </p:cNvSpPr>
          <p:nvPr>
            <p:custDataLst>
              <p:tags r:id="rId45"/>
            </p:custDataLst>
          </p:nvPr>
        </p:nvSpPr>
        <p:spPr bwMode="auto">
          <a:xfrm>
            <a:off x="12874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18DD3A05-BEE1-47A6-1F80-25A9B05F6762}"/>
              </a:ext>
            </a:extLst>
          </p:cNvPr>
          <p:cNvSpPr>
            <a:spLocks noGrp="1"/>
          </p:cNvSpPr>
          <p:nvPr>
            <p:custDataLst>
              <p:tags r:id="rId46"/>
            </p:custDataLst>
          </p:nvPr>
        </p:nvSpPr>
        <p:spPr bwMode="auto">
          <a:xfrm>
            <a:off x="14620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0C42B824-2C1C-857E-F414-1518632DC371}"/>
              </a:ext>
            </a:extLst>
          </p:cNvPr>
          <p:cNvSpPr>
            <a:spLocks noGrp="1"/>
          </p:cNvSpPr>
          <p:nvPr>
            <p:custDataLst>
              <p:tags r:id="rId47"/>
            </p:custDataLst>
          </p:nvPr>
        </p:nvSpPr>
        <p:spPr bwMode="auto">
          <a:xfrm>
            <a:off x="19827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E2A471EB-62C7-3928-0963-BA9C6DB574C8}"/>
              </a:ext>
            </a:extLst>
          </p:cNvPr>
          <p:cNvSpPr>
            <a:spLocks noGrp="1"/>
          </p:cNvSpPr>
          <p:nvPr>
            <p:custDataLst>
              <p:tags r:id="rId48"/>
            </p:custDataLst>
          </p:nvPr>
        </p:nvSpPr>
        <p:spPr bwMode="auto">
          <a:xfrm>
            <a:off x="25050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AB7A1BBA-3CC1-B007-6387-D992EAEE97B0}"/>
              </a:ext>
            </a:extLst>
          </p:cNvPr>
          <p:cNvSpPr>
            <a:spLocks noGrp="1"/>
          </p:cNvSpPr>
          <p:nvPr>
            <p:custDataLst>
              <p:tags r:id="rId49"/>
            </p:custDataLst>
          </p:nvPr>
        </p:nvSpPr>
        <p:spPr bwMode="auto">
          <a:xfrm>
            <a:off x="28527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40658EC9-6C64-AEAD-D41C-C4FDF174282A}"/>
              </a:ext>
            </a:extLst>
          </p:cNvPr>
          <p:cNvSpPr>
            <a:spLocks noGrp="1"/>
          </p:cNvSpPr>
          <p:nvPr>
            <p:custDataLst>
              <p:tags r:id="rId50"/>
            </p:custDataLst>
          </p:nvPr>
        </p:nvSpPr>
        <p:spPr bwMode="auto">
          <a:xfrm>
            <a:off x="354965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4" name="Text Placeholder 12">
            <a:extLst>
              <a:ext uri="{FF2B5EF4-FFF2-40B4-BE49-F238E27FC236}">
                <a16:creationId xmlns:a16="http://schemas.microsoft.com/office/drawing/2014/main" id="{400C5D09-CE5F-1C15-3BCE-7A671B41E685}"/>
              </a:ext>
            </a:extLst>
          </p:cNvPr>
          <p:cNvSpPr>
            <a:spLocks noGrp="1"/>
          </p:cNvSpPr>
          <p:nvPr>
            <p:custDataLst>
              <p:tags r:id="rId51"/>
            </p:custDataLst>
          </p:nvPr>
        </p:nvSpPr>
        <p:spPr bwMode="auto">
          <a:xfrm>
            <a:off x="30273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2" name="Text Placeholder 12">
            <a:extLst>
              <a:ext uri="{FF2B5EF4-FFF2-40B4-BE49-F238E27FC236}">
                <a16:creationId xmlns:a16="http://schemas.microsoft.com/office/drawing/2014/main" id="{8A5268CB-67FC-4DA0-F802-F895E1527467}"/>
              </a:ext>
            </a:extLst>
          </p:cNvPr>
          <p:cNvSpPr>
            <a:spLocks noGrp="1"/>
          </p:cNvSpPr>
          <p:nvPr>
            <p:custDataLst>
              <p:tags r:id="rId52"/>
            </p:custDataLst>
          </p:nvPr>
        </p:nvSpPr>
        <p:spPr bwMode="auto">
          <a:xfrm>
            <a:off x="4419600"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4" name="Text Placeholder 12">
            <a:extLst>
              <a:ext uri="{FF2B5EF4-FFF2-40B4-BE49-F238E27FC236}">
                <a16:creationId xmlns:a16="http://schemas.microsoft.com/office/drawing/2014/main" id="{B04B74A7-0CB9-A93C-BB84-4AC6D29DF2F7}"/>
              </a:ext>
            </a:extLst>
          </p:cNvPr>
          <p:cNvSpPr>
            <a:spLocks noGrp="1"/>
          </p:cNvSpPr>
          <p:nvPr>
            <p:custDataLst>
              <p:tags r:id="rId53"/>
            </p:custDataLst>
          </p:nvPr>
        </p:nvSpPr>
        <p:spPr bwMode="auto">
          <a:xfrm>
            <a:off x="389731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5" name="Text Placeholder 12">
            <a:extLst>
              <a:ext uri="{FF2B5EF4-FFF2-40B4-BE49-F238E27FC236}">
                <a16:creationId xmlns:a16="http://schemas.microsoft.com/office/drawing/2014/main" id="{D238481A-2FD3-9153-716B-D9CE119355D9}"/>
              </a:ext>
            </a:extLst>
          </p:cNvPr>
          <p:cNvSpPr>
            <a:spLocks noGrp="1"/>
          </p:cNvSpPr>
          <p:nvPr>
            <p:custDataLst>
              <p:tags r:id="rId54"/>
            </p:custDataLst>
          </p:nvPr>
        </p:nvSpPr>
        <p:spPr bwMode="auto">
          <a:xfrm>
            <a:off x="320198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6" name="Text Placeholder 12">
            <a:extLst>
              <a:ext uri="{FF2B5EF4-FFF2-40B4-BE49-F238E27FC236}">
                <a16:creationId xmlns:a16="http://schemas.microsoft.com/office/drawing/2014/main" id="{ED31B6E4-34B2-FE4A-919E-68A3ACEF5312}"/>
              </a:ext>
            </a:extLst>
          </p:cNvPr>
          <p:cNvSpPr>
            <a:spLocks noGrp="1"/>
          </p:cNvSpPr>
          <p:nvPr>
            <p:custDataLst>
              <p:tags r:id="rId55"/>
            </p:custDataLst>
          </p:nvPr>
        </p:nvSpPr>
        <p:spPr bwMode="auto">
          <a:xfrm>
            <a:off x="337502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7" name="Text Placeholder 12">
            <a:extLst>
              <a:ext uri="{FF2B5EF4-FFF2-40B4-BE49-F238E27FC236}">
                <a16:creationId xmlns:a16="http://schemas.microsoft.com/office/drawing/2014/main" id="{0911002B-3BA3-C8DE-6FF3-CC94E511F56C}"/>
              </a:ext>
            </a:extLst>
          </p:cNvPr>
          <p:cNvSpPr>
            <a:spLocks noGrp="1"/>
          </p:cNvSpPr>
          <p:nvPr>
            <p:custDataLst>
              <p:tags r:id="rId56"/>
            </p:custDataLst>
          </p:nvPr>
        </p:nvSpPr>
        <p:spPr bwMode="auto">
          <a:xfrm>
            <a:off x="40719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8" name="Text Placeholder 12">
            <a:extLst>
              <a:ext uri="{FF2B5EF4-FFF2-40B4-BE49-F238E27FC236}">
                <a16:creationId xmlns:a16="http://schemas.microsoft.com/office/drawing/2014/main" id="{A3C9A658-6CE7-8047-D162-C4EB8869CA03}"/>
              </a:ext>
            </a:extLst>
          </p:cNvPr>
          <p:cNvSpPr>
            <a:spLocks noGrp="1"/>
          </p:cNvSpPr>
          <p:nvPr>
            <p:custDataLst>
              <p:tags r:id="rId57"/>
            </p:custDataLst>
          </p:nvPr>
        </p:nvSpPr>
        <p:spPr bwMode="auto">
          <a:xfrm>
            <a:off x="4244975"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39" name="Text Placeholder 12">
            <a:extLst>
              <a:ext uri="{FF2B5EF4-FFF2-40B4-BE49-F238E27FC236}">
                <a16:creationId xmlns:a16="http://schemas.microsoft.com/office/drawing/2014/main" id="{8717ABBF-B7EB-1F3C-FD92-D13A1157A29F}"/>
              </a:ext>
            </a:extLst>
          </p:cNvPr>
          <p:cNvSpPr>
            <a:spLocks noGrp="1"/>
          </p:cNvSpPr>
          <p:nvPr>
            <p:custDataLst>
              <p:tags r:id="rId58"/>
            </p:custDataLst>
          </p:nvPr>
        </p:nvSpPr>
        <p:spPr bwMode="auto">
          <a:xfrm>
            <a:off x="4592638"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3" name="Text Placeholder 12">
            <a:extLst>
              <a:ext uri="{FF2B5EF4-FFF2-40B4-BE49-F238E27FC236}">
                <a16:creationId xmlns:a16="http://schemas.microsoft.com/office/drawing/2014/main" id="{35D0C9B8-53D4-4E16-1111-FE66DD2E31B7}"/>
              </a:ext>
            </a:extLst>
          </p:cNvPr>
          <p:cNvSpPr>
            <a:spLocks noGrp="1"/>
          </p:cNvSpPr>
          <p:nvPr>
            <p:custDataLst>
              <p:tags r:id="rId59"/>
            </p:custDataLst>
          </p:nvPr>
        </p:nvSpPr>
        <p:spPr bwMode="auto">
          <a:xfrm>
            <a:off x="4767263" y="61293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2" name="テキスト ボックス 74">
            <a:extLst>
              <a:ext uri="{FF2B5EF4-FFF2-40B4-BE49-F238E27FC236}">
                <a16:creationId xmlns:a16="http://schemas.microsoft.com/office/drawing/2014/main" id="{95362B68-A6A0-D694-C810-C6DA33706C92}"/>
              </a:ext>
            </a:extLst>
          </p:cNvPr>
          <p:cNvSpPr txBox="1"/>
          <p:nvPr/>
        </p:nvSpPr>
        <p:spPr>
          <a:xfrm>
            <a:off x="218521" y="6597352"/>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国際通貨基金</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IMF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5" name="グループ化 39">
            <a:extLst>
              <a:ext uri="{FF2B5EF4-FFF2-40B4-BE49-F238E27FC236}">
                <a16:creationId xmlns:a16="http://schemas.microsoft.com/office/drawing/2014/main" id="{057C4558-2151-B38E-3D46-18BE28F401B8}"/>
              </a:ext>
            </a:extLst>
          </p:cNvPr>
          <p:cNvGrpSpPr/>
          <p:nvPr/>
        </p:nvGrpSpPr>
        <p:grpSpPr>
          <a:xfrm>
            <a:off x="3837395" y="2181226"/>
            <a:ext cx="1128303" cy="4285396"/>
            <a:chOff x="5526779" y="-215875"/>
            <a:chExt cx="1453817" cy="4075814"/>
          </a:xfrm>
        </p:grpSpPr>
        <p:sp>
          <p:nvSpPr>
            <p:cNvPr id="40" name="フリーフォーム 40">
              <a:extLst>
                <a:ext uri="{FF2B5EF4-FFF2-40B4-BE49-F238E27FC236}">
                  <a16:creationId xmlns:a16="http://schemas.microsoft.com/office/drawing/2014/main" id="{B4E5FF49-F1C7-6711-1A65-D77BDAA68113}"/>
                </a:ext>
              </a:extLst>
            </p:cNvPr>
            <p:cNvSpPr/>
            <p:nvPr/>
          </p:nvSpPr>
          <p:spPr>
            <a:xfrm>
              <a:off x="6700894" y="-215875"/>
              <a:ext cx="279702" cy="402751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dirty="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1" name="角丸四角形 41">
              <a:extLst>
                <a:ext uri="{FF2B5EF4-FFF2-40B4-BE49-F238E27FC236}">
                  <a16:creationId xmlns:a16="http://schemas.microsoft.com/office/drawing/2014/main" id="{4D8C6C88-FE7D-2878-CA9D-F99CE7F2B799}"/>
                </a:ext>
              </a:extLst>
            </p:cNvPr>
            <p:cNvSpPr/>
            <p:nvPr/>
          </p:nvSpPr>
          <p:spPr>
            <a:xfrm>
              <a:off x="5526779" y="3714874"/>
              <a:ext cx="1277562" cy="145065"/>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2025以降は予測値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36249466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外国人患者受入／医療渡航　（</a:t>
            </a:r>
            <a:r>
              <a:rPr lang="en-US" altLang="ja-JP" dirty="0"/>
              <a:t>2/2</a:t>
            </a:r>
            <a:r>
              <a:rPr lang="ja-JP" altLang="en-US" dirty="0"/>
              <a:t>）</a:t>
            </a:r>
          </a:p>
        </p:txBody>
      </p:sp>
      <p:sp>
        <p:nvSpPr>
          <p:cNvPr id="58" name="テキスト ボックス 57"/>
          <p:cNvSpPr txBox="1"/>
          <p:nvPr/>
        </p:nvSpPr>
        <p:spPr>
          <a:xfrm>
            <a:off x="200472" y="6381312"/>
            <a:ext cx="9361040" cy="216009"/>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Indian Institute of Tourism &amp; Travel Management.</a:t>
            </a:r>
            <a:r>
              <a:rPr lang="ja-JP" altLang="en-US" sz="800" dirty="0"/>
              <a:t>（</a:t>
            </a:r>
            <a:r>
              <a:rPr lang="en-US" altLang="ja-JP" sz="800" dirty="0"/>
              <a:t>2011</a:t>
            </a:r>
            <a:r>
              <a:rPr lang="ja-JP" altLang="en-US" sz="800" dirty="0"/>
              <a:t>）</a:t>
            </a:r>
            <a:r>
              <a:rPr lang="en-US" altLang="ja-JP" sz="800" dirty="0"/>
              <a:t>Visa on Arrival Scheme: An Evaluation Study Commissioned by Ministry of Tourism Government of India</a:t>
            </a:r>
            <a:r>
              <a:rPr lang="ja-JP" altLang="en-US" sz="800" dirty="0" err="1"/>
              <a:t>、</a:t>
            </a:r>
            <a:r>
              <a:rPr lang="en-US" altLang="ja-JP" sz="800" dirty="0"/>
              <a:t>Ministry of Tourism.</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Embassy of India Washington, D.C., USA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a:p>
            <a:pPr marL="355600" indent="-355600"/>
            <a:endParaRPr lang="ja-JP" altLang="ja-JP" sz="800" dirty="0"/>
          </a:p>
        </p:txBody>
      </p:sp>
      <p:graphicFrame>
        <p:nvGraphicFramePr>
          <p:cNvPr id="65" name="表 64"/>
          <p:cNvGraphicFramePr>
            <a:graphicFrameLocks noGrp="1"/>
          </p:cNvGraphicFramePr>
          <p:nvPr>
            <p:extLst>
              <p:ext uri="{D42A27DB-BD31-4B8C-83A1-F6EECF244321}">
                <p14:modId xmlns:p14="http://schemas.microsoft.com/office/powerpoint/2010/main" val="4222982282"/>
              </p:ext>
            </p:extLst>
          </p:nvPr>
        </p:nvGraphicFramePr>
        <p:xfrm>
          <a:off x="284385" y="1497025"/>
          <a:ext cx="9505055" cy="4404662"/>
        </p:xfrm>
        <a:graphic>
          <a:graphicData uri="http://schemas.openxmlformats.org/drawingml/2006/table">
            <a:tbl>
              <a:tblPr firstRow="1" bandRow="1">
                <a:tableStyleId>{2D5ABB26-0587-4C30-8999-92F81FD0307C}</a:tableStyleId>
              </a:tblPr>
              <a:tblGrid>
                <a:gridCol w="1284239">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5484512">
                  <a:extLst>
                    <a:ext uri="{9D8B030D-6E8A-4147-A177-3AD203B41FA5}">
                      <a16:colId xmlns:a16="http://schemas.microsoft.com/office/drawing/2014/main" val="20003"/>
                    </a:ext>
                  </a:extLst>
                </a:gridCol>
              </a:tblGrid>
              <a:tr h="25763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政策</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執行機関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政策対象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065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医療ビザ</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観光省</a:t>
                      </a:r>
                      <a:endParaRPr kumimoji="1" lang="en-US" altLang="ja-JP" sz="1100" kern="1200" dirty="0">
                        <a:solidFill>
                          <a:schemeClr val="dk1"/>
                        </a:solidFill>
                        <a:latin typeface="+mn-lt"/>
                        <a:ea typeface="+mn-ea"/>
                        <a:cs typeface="+mn-cs"/>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Indian Institute of Tourism &amp; Travel Management.</a:t>
                      </a:r>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IITTM</a:t>
                      </a:r>
                      <a:r>
                        <a:rPr kumimoji="1" lang="ja-JP" altLang="en-US" sz="1100" kern="1200" dirty="0">
                          <a:solidFill>
                            <a:schemeClr val="dk1"/>
                          </a:solidFill>
                          <a:latin typeface="+mn-lt"/>
                          <a:ea typeface="+mn-ea"/>
                          <a:cs typeface="+mn-cs"/>
                        </a:rPr>
                        <a:t>）</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医療目的の旅行者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fontAlgn="ctr">
                        <a:lnSpc>
                          <a:spcPct val="100000"/>
                        </a:lnSpc>
                        <a:spcAft>
                          <a:spcPts val="0"/>
                        </a:spcAft>
                        <a:buClr>
                          <a:srgbClr val="5F8AC3"/>
                        </a:buClr>
                        <a:buSzPct val="80000"/>
                        <a:buFont typeface="Wingdings" panose="05000000000000000000" pitchFamily="2" charset="2"/>
                        <a:buChar char="l"/>
                      </a:pPr>
                      <a:r>
                        <a:rPr lang="ja-JP" altLang="en-US" sz="1100" dirty="0"/>
                        <a:t>医療渡航の強化を図る目的で、通常の観光ビザ（</a:t>
                      </a:r>
                      <a:r>
                        <a:rPr lang="en-US" altLang="ja-JP" sz="1100" dirty="0"/>
                        <a:t>VOA</a:t>
                      </a:r>
                      <a:r>
                        <a:rPr lang="ja-JP" altLang="en-US" sz="1100" dirty="0"/>
                        <a:t>）とは別に、医療ビザ（通称「</a:t>
                      </a:r>
                      <a:r>
                        <a:rPr lang="en-US" altLang="ja-JP" sz="1100" dirty="0"/>
                        <a:t>M</a:t>
                      </a:r>
                      <a:r>
                        <a:rPr lang="ja-JP" altLang="en-US" sz="1100" dirty="0"/>
                        <a:t>ビザ」）制度を設けている。</a:t>
                      </a:r>
                      <a:endParaRPr lang="en-US" altLang="ja-JP" sz="1100" dirty="0"/>
                    </a:p>
                    <a:p>
                      <a:pPr marL="128588" lvl="2" indent="-128588" algn="l" fontAlgn="ctr">
                        <a:lnSpc>
                          <a:spcPct val="100000"/>
                        </a:lnSpc>
                        <a:spcAft>
                          <a:spcPts val="0"/>
                        </a:spcAft>
                        <a:buClr>
                          <a:srgbClr val="5F8AC3"/>
                        </a:buClr>
                        <a:buSzPct val="80000"/>
                        <a:buFont typeface="Wingdings" panose="05000000000000000000" pitchFamily="2" charset="2"/>
                        <a:buChar char="l"/>
                      </a:pPr>
                      <a:r>
                        <a:rPr lang="ja-JP" altLang="en-US" sz="1100" dirty="0"/>
                        <a:t>医療処置を受けることを目的とした旅行者に対して入国許可を与えるもので、通常</a:t>
                      </a:r>
                      <a:r>
                        <a:rPr lang="en-US" altLang="ja-JP" sz="1100" dirty="0"/>
                        <a:t>1</a:t>
                      </a:r>
                      <a:r>
                        <a:rPr lang="ja-JP" altLang="en-US" sz="1100" dirty="0"/>
                        <a:t>年間の期限で発行される。</a:t>
                      </a:r>
                      <a:endParaRPr lang="en-US" altLang="ja-JP" sz="1100" dirty="0"/>
                    </a:p>
                    <a:p>
                      <a:pPr marL="128588" lvl="2" indent="-128588" algn="l" fontAlgn="ctr">
                        <a:lnSpc>
                          <a:spcPct val="100000"/>
                        </a:lnSpc>
                        <a:spcAft>
                          <a:spcPts val="0"/>
                        </a:spcAft>
                        <a:buClr>
                          <a:srgbClr val="5F8AC3"/>
                        </a:buClr>
                        <a:buSzPct val="80000"/>
                        <a:buFont typeface="Wingdings" panose="05000000000000000000" pitchFamily="2" charset="2"/>
                        <a:buChar char="l"/>
                      </a:pPr>
                      <a:r>
                        <a:rPr lang="ja-JP" altLang="en-US" sz="1100" dirty="0"/>
                        <a:t>医学的証明がなされた場合には、期限の延長も認められるようになっている。</a:t>
                      </a:r>
                      <a:endParaRPr lang="en-US" altLang="ja-JP" sz="1100" dirty="0"/>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845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e-medical</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ビザ</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内務省</a:t>
                      </a:r>
                      <a:endParaRPr kumimoji="1" lang="en-US" altLang="ja-JP" sz="11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Ministry of Home Affairs</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医療目的の旅行者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ja-JP" altLang="en-US" sz="1100" kern="1200" dirty="0">
                          <a:solidFill>
                            <a:schemeClr val="tx1"/>
                          </a:solidFill>
                          <a:latin typeface="+mn-lt"/>
                          <a:ea typeface="+mn-ea"/>
                          <a:cs typeface="+mn-cs"/>
                        </a:rPr>
                        <a:t>インドを医療観光の中心地として宣伝するため、</a:t>
                      </a:r>
                      <a:r>
                        <a:rPr kumimoji="1" lang="en-US" altLang="ja-JP" sz="1100" kern="1200" dirty="0">
                          <a:solidFill>
                            <a:schemeClr val="tx1"/>
                          </a:solidFill>
                          <a:latin typeface="+mn-lt"/>
                          <a:ea typeface="+mn-ea"/>
                          <a:cs typeface="+mn-cs"/>
                        </a:rPr>
                        <a:t>156</a:t>
                      </a:r>
                      <a:r>
                        <a:rPr kumimoji="1" lang="ja-JP" altLang="en-US" sz="1100" kern="1200" dirty="0">
                          <a:solidFill>
                            <a:schemeClr val="tx1"/>
                          </a:solidFill>
                          <a:latin typeface="+mn-lt"/>
                          <a:ea typeface="+mn-ea"/>
                          <a:cs typeface="+mn-cs"/>
                        </a:rPr>
                        <a:t>カ国からの医療旅行者にビザを開始した。</a:t>
                      </a:r>
                      <a:endParaRPr kumimoji="1" lang="en-US" altLang="ja-JP" sz="1100" kern="1200" dirty="0">
                        <a:solidFill>
                          <a:schemeClr val="tx1"/>
                        </a:solidFill>
                        <a:latin typeface="+mn-lt"/>
                        <a:ea typeface="+mn-ea"/>
                        <a:cs typeface="+mn-cs"/>
                      </a:endParaRPr>
                    </a:p>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en-US" altLang="ja-JP" sz="1100" kern="1200" dirty="0">
                          <a:solidFill>
                            <a:schemeClr val="tx1"/>
                          </a:solidFill>
                          <a:latin typeface="+mn-lt"/>
                          <a:ea typeface="+mn-ea"/>
                          <a:cs typeface="+mn-cs"/>
                        </a:rPr>
                        <a:t>e-medical</a:t>
                      </a:r>
                      <a:r>
                        <a:rPr kumimoji="1" lang="ja-JP" altLang="en-US" sz="1100" kern="1200" dirty="0">
                          <a:solidFill>
                            <a:schemeClr val="tx1"/>
                          </a:solidFill>
                          <a:latin typeface="+mn-lt"/>
                          <a:ea typeface="+mn-ea"/>
                          <a:cs typeface="+mn-cs"/>
                        </a:rPr>
                        <a:t>ビザと</a:t>
                      </a:r>
                      <a:r>
                        <a:rPr kumimoji="1" lang="en-US" altLang="ja-JP" sz="1100" kern="1200" dirty="0">
                          <a:solidFill>
                            <a:schemeClr val="tx1"/>
                          </a:solidFill>
                          <a:latin typeface="+mn-lt"/>
                          <a:ea typeface="+mn-ea"/>
                          <a:cs typeface="+mn-cs"/>
                        </a:rPr>
                        <a:t>e-Tourist</a:t>
                      </a:r>
                      <a:r>
                        <a:rPr kumimoji="1" lang="ja-JP" altLang="en-US" sz="1100" kern="1200" dirty="0">
                          <a:solidFill>
                            <a:schemeClr val="tx1"/>
                          </a:solidFill>
                          <a:latin typeface="+mn-lt"/>
                          <a:ea typeface="+mn-ea"/>
                          <a:cs typeface="+mn-cs"/>
                        </a:rPr>
                        <a:t>ビザとのダブルエントリーにより最大</a:t>
                      </a:r>
                      <a:r>
                        <a:rPr kumimoji="1" lang="en-US" altLang="ja-JP" sz="1100" kern="1200" dirty="0">
                          <a:solidFill>
                            <a:schemeClr val="tx1"/>
                          </a:solidFill>
                          <a:latin typeface="+mn-lt"/>
                          <a:ea typeface="+mn-ea"/>
                          <a:cs typeface="+mn-cs"/>
                        </a:rPr>
                        <a:t>60</a:t>
                      </a:r>
                      <a:r>
                        <a:rPr kumimoji="1" lang="ja-JP" altLang="en-US" sz="1100" kern="1200" dirty="0">
                          <a:solidFill>
                            <a:schemeClr val="tx1"/>
                          </a:solidFill>
                          <a:latin typeface="+mn-lt"/>
                          <a:ea typeface="+mn-ea"/>
                          <a:cs typeface="+mn-cs"/>
                        </a:rPr>
                        <a:t>日間の期限で付与され、最大</a:t>
                      </a:r>
                      <a:r>
                        <a:rPr kumimoji="1" lang="en-US" altLang="ja-JP" sz="1100" kern="1200" dirty="0">
                          <a:solidFill>
                            <a:schemeClr val="tx1"/>
                          </a:solidFill>
                          <a:latin typeface="+mn-lt"/>
                          <a:ea typeface="+mn-ea"/>
                          <a:cs typeface="+mn-cs"/>
                        </a:rPr>
                        <a:t>6</a:t>
                      </a:r>
                      <a:r>
                        <a:rPr kumimoji="1" lang="ja-JP" altLang="en-US" sz="1100" kern="1200" dirty="0">
                          <a:solidFill>
                            <a:schemeClr val="tx1"/>
                          </a:solidFill>
                          <a:latin typeface="+mn-lt"/>
                          <a:ea typeface="+mn-ea"/>
                          <a:cs typeface="+mn-cs"/>
                        </a:rPr>
                        <a:t>か月まで延長できる。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33880886"/>
                  </a:ext>
                </a:extLst>
              </a:tr>
              <a:tr h="7845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AYUSH </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ビザ</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AY</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ビザ）</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内務省</a:t>
                      </a:r>
                      <a:endParaRPr kumimoji="1" lang="en-US" altLang="ja-JP" sz="11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Ministry of Home Affairs</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医療目的の旅行者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ja-JP" altLang="en-US" sz="1100" kern="1200" dirty="0">
                          <a:solidFill>
                            <a:schemeClr val="tx1"/>
                          </a:solidFill>
                          <a:latin typeface="+mn-lt"/>
                          <a:ea typeface="+mn-ea"/>
                          <a:cs typeface="+mn-cs"/>
                        </a:rPr>
                        <a:t>インドの伝統的な医療システムである</a:t>
                      </a:r>
                      <a:r>
                        <a:rPr kumimoji="1" lang="en-US" altLang="ja-JP" sz="1100" kern="1200" dirty="0">
                          <a:solidFill>
                            <a:schemeClr val="tx1"/>
                          </a:solidFill>
                          <a:latin typeface="+mn-lt"/>
                          <a:ea typeface="+mn-ea"/>
                          <a:cs typeface="+mn-cs"/>
                        </a:rPr>
                        <a:t>AYUSH</a:t>
                      </a:r>
                      <a:r>
                        <a:rPr kumimoji="1" lang="ja-JP" altLang="en-US" sz="1100" kern="1200" dirty="0">
                          <a:solidFill>
                            <a:schemeClr val="tx1"/>
                          </a:solidFill>
                          <a:latin typeface="+mn-lt"/>
                          <a:ea typeface="+mn-ea"/>
                          <a:cs typeface="+mn-cs"/>
                        </a:rPr>
                        <a:t>システムやインドの医療システムの下での治療を目的としてインドを訪れる外国人が利用できる。</a:t>
                      </a:r>
                      <a:endParaRPr kumimoji="1" lang="en-US" altLang="ja-JP" sz="1100" kern="1200" dirty="0">
                        <a:solidFill>
                          <a:schemeClr val="tx1"/>
                        </a:solidFill>
                        <a:latin typeface="+mn-lt"/>
                        <a:ea typeface="+mn-ea"/>
                        <a:cs typeface="+mn-cs"/>
                      </a:endParaRPr>
                    </a:p>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en-US" altLang="ja-JP" sz="1100" kern="1200" dirty="0">
                          <a:solidFill>
                            <a:schemeClr val="tx1"/>
                          </a:solidFill>
                          <a:latin typeface="+mn-lt"/>
                          <a:ea typeface="+mn-ea"/>
                          <a:cs typeface="+mn-cs"/>
                        </a:rPr>
                        <a:t>AYUSH</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AY-1</a:t>
                      </a:r>
                      <a:r>
                        <a:rPr kumimoji="1" lang="ja-JP" altLang="en-US" sz="1100" kern="1200" dirty="0">
                          <a:solidFill>
                            <a:schemeClr val="tx1"/>
                          </a:solidFill>
                          <a:latin typeface="+mn-lt"/>
                          <a:ea typeface="+mn-ea"/>
                          <a:cs typeface="+mn-cs"/>
                        </a:rPr>
                        <a:t>）ビザと同行者に付与される</a:t>
                      </a:r>
                      <a:r>
                        <a:rPr kumimoji="1" lang="en-US" altLang="ja-JP" sz="1100" kern="1200" dirty="0">
                          <a:solidFill>
                            <a:schemeClr val="tx1"/>
                          </a:solidFill>
                          <a:latin typeface="+mn-lt"/>
                          <a:ea typeface="+mn-ea"/>
                          <a:cs typeface="+mn-cs"/>
                        </a:rPr>
                        <a:t>AY-2</a:t>
                      </a:r>
                      <a:r>
                        <a:rPr kumimoji="1" lang="ja-JP" altLang="en-US" sz="1100" kern="1200" dirty="0">
                          <a:solidFill>
                            <a:schemeClr val="tx1"/>
                          </a:solidFill>
                          <a:latin typeface="+mn-lt"/>
                          <a:ea typeface="+mn-ea"/>
                          <a:cs typeface="+mn-cs"/>
                        </a:rPr>
                        <a:t>ビザは、紙での手続きもしくは</a:t>
                      </a:r>
                      <a:r>
                        <a:rPr kumimoji="1" lang="en-US" altLang="ja-JP" sz="1100" kern="1200" dirty="0">
                          <a:solidFill>
                            <a:schemeClr val="tx1"/>
                          </a:solidFill>
                          <a:latin typeface="+mn-lt"/>
                          <a:ea typeface="+mn-ea"/>
                          <a:cs typeface="+mn-cs"/>
                        </a:rPr>
                        <a:t>e-visa</a:t>
                      </a:r>
                      <a:r>
                        <a:rPr kumimoji="1" lang="ja-JP" altLang="en-US" sz="1100" kern="1200" dirty="0">
                          <a:solidFill>
                            <a:schemeClr val="tx1"/>
                          </a:solidFill>
                          <a:latin typeface="+mn-lt"/>
                          <a:ea typeface="+mn-ea"/>
                          <a:cs typeface="+mn-cs"/>
                        </a:rPr>
                        <a:t>ポータルを通じて申請が可能。</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1780464"/>
                  </a:ext>
                </a:extLst>
              </a:tr>
              <a:tr h="7845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Market Development Assistance</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MDA</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通商産業省</a:t>
                      </a:r>
                      <a:endParaRPr kumimoji="1" lang="en-US" altLang="ja-JP" sz="11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商務局</a:t>
                      </a:r>
                      <a:endParaRPr kumimoji="1" lang="en-US" altLang="ja-JP"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医療渡航関係</a:t>
                      </a:r>
                      <a:endParaRPr kumimoji="1" lang="en-US" altLang="ja-JP" sz="11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事業者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ja-JP" altLang="en-US" sz="1100" kern="1200" dirty="0">
                          <a:solidFill>
                            <a:schemeClr val="tx1"/>
                          </a:solidFill>
                          <a:latin typeface="+mn-lt"/>
                          <a:ea typeface="+mn-ea"/>
                          <a:cs typeface="+mn-cs"/>
                        </a:rPr>
                        <a:t>海外市場への展開を支援する目的で、通商産業省の商務局が実施しているスキーム。</a:t>
                      </a:r>
                      <a:endParaRPr kumimoji="1" lang="en-US" altLang="ja-JP" sz="1100" kern="1200" dirty="0">
                        <a:solidFill>
                          <a:schemeClr val="tx1"/>
                        </a:solidFill>
                        <a:latin typeface="+mn-lt"/>
                        <a:ea typeface="+mn-ea"/>
                        <a:cs typeface="+mn-cs"/>
                      </a:endParaRPr>
                    </a:p>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ja-JP" altLang="en-US" sz="1100" kern="1200" dirty="0">
                          <a:solidFill>
                            <a:schemeClr val="tx1"/>
                          </a:solidFill>
                          <a:latin typeface="+mn-lt"/>
                          <a:ea typeface="+mn-ea"/>
                          <a:cs typeface="+mn-cs"/>
                        </a:rPr>
                        <a:t>国際フェア、海外研修ツアー、貿易派遣、宣伝活動等に対する資金援助を行う。</a:t>
                      </a:r>
                      <a:endParaRPr kumimoji="1" lang="en-US" altLang="ja-JP" sz="1100" kern="1200" dirty="0">
                        <a:solidFill>
                          <a:schemeClr val="tx1"/>
                        </a:solidFill>
                        <a:latin typeface="+mn-lt"/>
                        <a:ea typeface="+mn-ea"/>
                        <a:cs typeface="+mn-cs"/>
                      </a:endParaRPr>
                    </a:p>
                    <a:p>
                      <a:pPr marL="128588" lvl="2" indent="-128588" algn="l" defTabSz="914400" rtl="0" eaLnBrk="1" fontAlgn="ctr" latinLnBrk="0" hangingPunct="1">
                        <a:lnSpc>
                          <a:spcPct val="100000"/>
                        </a:lnSpc>
                        <a:spcAft>
                          <a:spcPts val="0"/>
                        </a:spcAft>
                        <a:buClr>
                          <a:srgbClr val="5F8AC3"/>
                        </a:buClr>
                        <a:buSzPct val="80000"/>
                        <a:buFont typeface="Wingdings" panose="05000000000000000000" pitchFamily="2" charset="2"/>
                        <a:buChar char="l"/>
                      </a:pPr>
                      <a:r>
                        <a:rPr kumimoji="1" lang="ja-JP" altLang="en-US" sz="1100" kern="1200" dirty="0">
                          <a:solidFill>
                            <a:schemeClr val="tx1"/>
                          </a:solidFill>
                          <a:latin typeface="+mn-lt"/>
                          <a:ea typeface="+mn-ea"/>
                          <a:cs typeface="+mn-cs"/>
                        </a:rPr>
                        <a:t>小規模ユニットに対する直接支援は、個別の販売や研修ツアー、国際フェア／展示会への参加、および宣伝広告に対しても適用される。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177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医療渡航</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MDA</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観光省</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医療目的の旅行者、</a:t>
                      </a: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医療渡航関連サービス提供者</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8588" marR="0" lvl="2" indent="-128588"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同スキーム下での財政支援は、観光省より認可された各種観光／ウェルネス・フェア、医療会議、関連の興行イベント等への参加に対して行われる。</a:t>
                      </a:r>
                      <a:endParaRPr kumimoji="1" lang="en-US" altLang="ja-JP" sz="1100" kern="1200" dirty="0">
                        <a:solidFill>
                          <a:schemeClr val="tx1"/>
                        </a:solidFill>
                        <a:latin typeface="+mn-lt"/>
                        <a:ea typeface="+mn-ea"/>
                        <a:cs typeface="+mn-cs"/>
                      </a:endParaRPr>
                    </a:p>
                    <a:p>
                      <a:pPr marL="128588" marR="0" lvl="2" indent="-128588" algn="l" defTabSz="914400" rtl="0" eaLnBrk="1" fontAlgn="ctr" latinLnBrk="0" hangingPunct="1">
                        <a:lnSpc>
                          <a:spcPct val="100000"/>
                        </a:lnSpc>
                        <a:spcBef>
                          <a:spcPts val="0"/>
                        </a:spcBef>
                        <a:spcAft>
                          <a:spcPts val="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医療渡航／ウェルネス・ツーリズムのサービス提供者（</a:t>
                      </a:r>
                      <a:r>
                        <a:rPr kumimoji="1" lang="en-US" altLang="ja-JP" sz="1100" kern="1200" dirty="0">
                          <a:solidFill>
                            <a:schemeClr val="tx1"/>
                          </a:solidFill>
                          <a:latin typeface="+mn-lt"/>
                          <a:ea typeface="+mn-ea"/>
                          <a:cs typeface="+mn-cs"/>
                        </a:rPr>
                        <a:t>JCI</a:t>
                      </a:r>
                      <a:r>
                        <a:rPr kumimoji="1" lang="ja-JP" altLang="en-US" sz="1100" kern="1200" dirty="0">
                          <a:solidFill>
                            <a:schemeClr val="tx1"/>
                          </a:solidFill>
                          <a:latin typeface="+mn-lt"/>
                          <a:ea typeface="+mn-ea"/>
                          <a:cs typeface="+mn-cs"/>
                        </a:rPr>
                        <a:t>や</a:t>
                      </a:r>
                      <a:r>
                        <a:rPr kumimoji="1" lang="en-US" altLang="ja-JP" sz="1100" kern="1200" dirty="0">
                          <a:solidFill>
                            <a:schemeClr val="tx1"/>
                          </a:solidFill>
                          <a:latin typeface="+mn-lt"/>
                          <a:ea typeface="+mn-ea"/>
                          <a:cs typeface="+mn-cs"/>
                        </a:rPr>
                        <a:t>NABH</a:t>
                      </a:r>
                      <a:r>
                        <a:rPr kumimoji="1" lang="ja-JP" altLang="en-US" sz="1100" kern="1200" dirty="0">
                          <a:solidFill>
                            <a:schemeClr val="tx1"/>
                          </a:solidFill>
                          <a:latin typeface="+mn-lt"/>
                          <a:ea typeface="+mn-ea"/>
                          <a:cs typeface="+mn-cs"/>
                        </a:rPr>
                        <a:t>等の認可を受けた病院、旅行代理店やツアー実施業者等の医療渡航施設等）にも適用される。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6" name="Rectangle 6"/>
          <p:cNvSpPr>
            <a:spLocks noChangeArrowheads="1"/>
          </p:cNvSpPr>
          <p:nvPr/>
        </p:nvSpPr>
        <p:spPr bwMode="auto">
          <a:xfrm>
            <a:off x="284385" y="112553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インドにおける医療渡航拡大に向けた政策</a:t>
            </a:r>
          </a:p>
        </p:txBody>
      </p:sp>
      <p:cxnSp>
        <p:nvCxnSpPr>
          <p:cNvPr id="67" name="直線コネクタ 66"/>
          <p:cNvCxnSpPr/>
          <p:nvPr/>
        </p:nvCxnSpPr>
        <p:spPr>
          <a:xfrm>
            <a:off x="283938" y="141357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1153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インド／政策動向</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472" y="549275"/>
            <a:ext cx="9505950" cy="359445"/>
          </a:xfrm>
        </p:spPr>
        <p:txBody>
          <a:bodyPr/>
          <a:lstStyle/>
          <a:p>
            <a:r>
              <a:rPr lang="ja-JP" altLang="en-US" dirty="0">
                <a:latin typeface="HGP創英角ｺﾞｼｯｸUB" panose="020B0900000000000000" pitchFamily="50" charset="-128"/>
              </a:rPr>
              <a:t>主な医療関連政策、</a:t>
            </a:r>
            <a:r>
              <a:rPr lang="en-US" altLang="ja-JP" dirty="0">
                <a:latin typeface="HGP創英角ｺﾞｼｯｸUB" panose="020B0900000000000000" pitchFamily="50" charset="-128"/>
              </a:rPr>
              <a:t>IT</a:t>
            </a:r>
            <a:r>
              <a:rPr lang="ja-JP" altLang="en-US" dirty="0">
                <a:latin typeface="HGP創英角ｺﾞｼｯｸUB" panose="020B0900000000000000" pitchFamily="50" charset="-128"/>
              </a:rPr>
              <a:t>活用促進に向けた政策動向（</a:t>
            </a:r>
            <a:r>
              <a:rPr lang="en-US" altLang="ja-JP" dirty="0"/>
              <a:t>1/3</a:t>
            </a:r>
            <a:r>
              <a:rPr lang="ja-JP" altLang="en-US" dirty="0"/>
              <a:t>）</a:t>
            </a:r>
          </a:p>
        </p:txBody>
      </p:sp>
      <p:sp>
        <p:nvSpPr>
          <p:cNvPr id="7" name="テキスト ボックス 6">
            <a:extLst>
              <a:ext uri="{FF2B5EF4-FFF2-40B4-BE49-F238E27FC236}">
                <a16:creationId xmlns:a16="http://schemas.microsoft.com/office/drawing/2014/main" id="{22D3851D-E215-4496-8B99-C7D42B627DF2}"/>
              </a:ext>
            </a:extLst>
          </p:cNvPr>
          <p:cNvSpPr txBox="1">
            <a:spLocks/>
          </p:cNvSpPr>
          <p:nvPr/>
        </p:nvSpPr>
        <p:spPr>
          <a:xfrm>
            <a:off x="200472" y="1124744"/>
            <a:ext cx="9505056" cy="310758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t>主な医療関連政策</a:t>
            </a:r>
            <a:endParaRPr lang="en-US" altLang="ja-JP" sz="1400" b="1"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a:p>
            <a:pPr algn="just">
              <a:lnSpc>
                <a:spcPct val="110000"/>
              </a:lnSpc>
              <a:spcAft>
                <a:spcPts val="200"/>
              </a:spcAft>
              <a:buClr>
                <a:srgbClr val="5F8AC3"/>
              </a:buClr>
            </a:pPr>
            <a:endParaRPr lang="en-US" altLang="ja-JP" sz="1400"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a:t>
            </a:r>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4. Footnote">
            <a:extLst>
              <a:ext uri="{FF2B5EF4-FFF2-40B4-BE49-F238E27FC236}">
                <a16:creationId xmlns:a16="http://schemas.microsoft.com/office/drawing/2014/main" id="{C14D2F1B-FD71-4337-B91E-0FD588973708}"/>
              </a:ext>
            </a:extLst>
          </p:cNvPr>
          <p:cNvSpPr txBox="1">
            <a:spLocks/>
          </p:cNvSpPr>
          <p:nvPr>
            <p:custDataLst>
              <p:tags r:id="rId2"/>
            </p:custDataLst>
          </p:nvPr>
        </p:nvSpPr>
        <p:spPr>
          <a:xfrm>
            <a:off x="200472" y="6366887"/>
            <a:ext cx="9505056" cy="123111"/>
          </a:xfrm>
          <a:prstGeom prst="rect">
            <a:avLst/>
          </a:prstGeom>
          <a:noFill/>
        </p:spPr>
        <p:txBody>
          <a:bodyPr vert="horz" wrap="square" lIns="0" tIns="0" rIns="0" bIns="0" rtlCol="0" anchor="b" anchorCtr="0">
            <a:spAutoFit/>
          </a:bodyPr>
          <a:lstStyle/>
          <a:p>
            <a:pPr marL="203200" indent="-212725"/>
            <a:r>
              <a:rPr kumimoji="1" lang="en-US" sz="800" dirty="0">
                <a:latin typeface="Arial" panose="020B0604020202020204" pitchFamily="34" charset="0"/>
                <a:ea typeface="ＭＳ Ｐゴシック" panose="020B0600070205080204" pitchFamily="50" charset="-128"/>
                <a:cs typeface="Arial" panose="020B0604020202020204" pitchFamily="34" charset="0"/>
              </a:rPr>
              <a:t>1.	https://abdm.gov.in/</a:t>
            </a:r>
          </a:p>
        </p:txBody>
      </p:sp>
      <p:graphicFrame>
        <p:nvGraphicFramePr>
          <p:cNvPr id="11" name="表 11">
            <a:extLst>
              <a:ext uri="{FF2B5EF4-FFF2-40B4-BE49-F238E27FC236}">
                <a16:creationId xmlns:a16="http://schemas.microsoft.com/office/drawing/2014/main" id="{DA68B075-7599-41DD-91B2-EA4DBCEA268B}"/>
              </a:ext>
            </a:extLst>
          </p:cNvPr>
          <p:cNvGraphicFramePr>
            <a:graphicFrameLocks noGrp="1"/>
          </p:cNvGraphicFramePr>
          <p:nvPr>
            <p:extLst>
              <p:ext uri="{D42A27DB-BD31-4B8C-83A1-F6EECF244321}">
                <p14:modId xmlns:p14="http://schemas.microsoft.com/office/powerpoint/2010/main" val="514704491"/>
              </p:ext>
            </p:extLst>
          </p:nvPr>
        </p:nvGraphicFramePr>
        <p:xfrm>
          <a:off x="199576" y="1441166"/>
          <a:ext cx="9505056" cy="3393032"/>
        </p:xfrm>
        <a:graphic>
          <a:graphicData uri="http://schemas.openxmlformats.org/drawingml/2006/table">
            <a:tbl>
              <a:tblPr firstRow="1" bandRow="1">
                <a:tableStyleId>{2D5ABB26-0587-4C30-8999-92F81FD0307C}</a:tableStyleId>
              </a:tblPr>
              <a:tblGrid>
                <a:gridCol w="2230779">
                  <a:extLst>
                    <a:ext uri="{9D8B030D-6E8A-4147-A177-3AD203B41FA5}">
                      <a16:colId xmlns:a16="http://schemas.microsoft.com/office/drawing/2014/main" val="20000"/>
                    </a:ext>
                  </a:extLst>
                </a:gridCol>
                <a:gridCol w="2424759">
                  <a:extLst>
                    <a:ext uri="{9D8B030D-6E8A-4147-A177-3AD203B41FA5}">
                      <a16:colId xmlns:a16="http://schemas.microsoft.com/office/drawing/2014/main" val="20001"/>
                    </a:ext>
                  </a:extLst>
                </a:gridCol>
                <a:gridCol w="2424759">
                  <a:extLst>
                    <a:ext uri="{9D8B030D-6E8A-4147-A177-3AD203B41FA5}">
                      <a16:colId xmlns:a16="http://schemas.microsoft.com/office/drawing/2014/main" val="2998933079"/>
                    </a:ext>
                  </a:extLst>
                </a:gridCol>
                <a:gridCol w="2424759">
                  <a:extLst>
                    <a:ext uri="{9D8B030D-6E8A-4147-A177-3AD203B41FA5}">
                      <a16:colId xmlns:a16="http://schemas.microsoft.com/office/drawing/2014/main" val="2633893062"/>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政策</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時期</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具体例</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1" u="none" dirty="0"/>
                        <a:t>国家保健施策</a:t>
                      </a:r>
                      <a:r>
                        <a:rPr lang="en-US" altLang="ja-JP" sz="1100" b="1" u="none" dirty="0"/>
                        <a:t>2017</a:t>
                      </a:r>
                      <a:br>
                        <a:rPr lang="en-US" altLang="ja-JP" sz="1100" b="1" u="none" dirty="0"/>
                      </a:br>
                      <a:r>
                        <a:rPr lang="ja-JP" altLang="en-US" sz="1100" b="1" u="none" dirty="0"/>
                        <a:t>（</a:t>
                      </a:r>
                      <a:r>
                        <a:rPr lang="en-US" altLang="ja-JP" sz="1100" b="1" u="none" dirty="0"/>
                        <a:t>National Health Policy 2017</a:t>
                      </a:r>
                      <a:r>
                        <a:rPr lang="ja-JP" altLang="en-US" sz="1100" b="1" u="none" dirty="0"/>
                        <a:t>）</a:t>
                      </a:r>
                      <a:endParaRPr kumimoji="1" lang="ja-JP" altLang="en-US" sz="1100" b="1"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en-US" altLang="ja-JP" sz="1100" dirty="0"/>
                        <a:t>2017</a:t>
                      </a:r>
                      <a:r>
                        <a:rPr lang="ja-JP" altLang="en-US" sz="1100" dirty="0"/>
                        <a:t>年</a:t>
                      </a:r>
                      <a:r>
                        <a:rPr lang="en-US" altLang="ja-JP" sz="1100" dirty="0"/>
                        <a:t>3</a:t>
                      </a:r>
                      <a:r>
                        <a:rPr lang="ja-JP" altLang="en-US" sz="1100" dirty="0"/>
                        <a:t>月、保健医療施策の強化を目的に閣議決定。</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100" dirty="0"/>
                        <a:t>予防的ヘルスケア施策を通じて、誰もが財政上の困難に直面することなく、最も高いレベルの健康状態を達成することが目的として掲げられている。</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公的保健関連支出を対</a:t>
                      </a:r>
                      <a:r>
                        <a:rPr lang="en-US" altLang="ja-JP" sz="1100" dirty="0"/>
                        <a:t>GDP</a:t>
                      </a:r>
                      <a:r>
                        <a:rPr lang="ja-JP" altLang="en-US" sz="1100" dirty="0"/>
                        <a:t>比</a:t>
                      </a:r>
                      <a:r>
                        <a:rPr lang="en-US" altLang="ja-JP" sz="1100" dirty="0"/>
                        <a:t>2.5</a:t>
                      </a:r>
                      <a:r>
                        <a:rPr lang="ja-JP" altLang="en-US" sz="1100" dirty="0"/>
                        <a:t>％（</a:t>
                      </a:r>
                      <a:r>
                        <a:rPr lang="en-US" altLang="ja-JP" sz="1100" dirty="0"/>
                        <a:t>2016</a:t>
                      </a:r>
                      <a:r>
                        <a:rPr lang="ja-JP" altLang="en-US" sz="1100" dirty="0"/>
                        <a:t>年度は</a:t>
                      </a:r>
                      <a:r>
                        <a:rPr lang="en-US" altLang="ja-JP" sz="1100" dirty="0"/>
                        <a:t>1.4</a:t>
                      </a:r>
                      <a:r>
                        <a:rPr lang="ja-JP" altLang="en-US" sz="1100" dirty="0"/>
                        <a:t>％）に引き上げる。</a:t>
                      </a:r>
                      <a:endParaRPr lang="en-US" altLang="ja-JP" sz="110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全ての公立病院の診療や薬剤費、救急サービスを無料で提供する。</a:t>
                      </a:r>
                      <a:endParaRPr lang="en-US" altLang="ja-JP" sz="110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民間部門との連携強化。</a:t>
                      </a:r>
                      <a:endParaRPr lang="en-US" altLang="ja-JP" sz="110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プライマリーケアへの資源の重点配分（高齢者医療、緩和医療等を含む包括的な医療を提供）。</a:t>
                      </a:r>
                      <a:endParaRPr lang="en-US" altLang="ja-JP" sz="110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ヘルス・ウェルネスセンターの設置。</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b="1" u="none" dirty="0"/>
                        <a:t>長寿化インド計画</a:t>
                      </a:r>
                      <a:br>
                        <a:rPr lang="en-US" altLang="ja-JP" sz="1100" b="1" u="none" dirty="0">
                          <a:latin typeface="Arial" panose="020B0604020202020204" pitchFamily="34" charset="0"/>
                          <a:ea typeface="ＭＳ Ｐゴシック" panose="020B0600070205080204" pitchFamily="50" charset="-128"/>
                          <a:cs typeface="Arial" panose="020B0604020202020204" pitchFamily="34" charset="0"/>
                        </a:rPr>
                      </a:br>
                      <a:r>
                        <a:rPr lang="ja-JP" altLang="en-US" sz="1100" b="1" u="none"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u="none" dirty="0">
                          <a:latin typeface="Arial" panose="020B0604020202020204" pitchFamily="34" charset="0"/>
                          <a:ea typeface="ＭＳ Ｐゴシック" panose="020B0600070205080204" pitchFamily="50" charset="-128"/>
                          <a:cs typeface="Arial" panose="020B0604020202020204" pitchFamily="34" charset="0"/>
                        </a:rPr>
                        <a:t>Ayushman Bharat</a:t>
                      </a:r>
                      <a:r>
                        <a:rPr lang="ja-JP" altLang="en-US" sz="1100" b="1" u="none" dirty="0"/>
                        <a:t>）</a:t>
                      </a:r>
                      <a:endParaRPr kumimoji="1" lang="ja-JP" altLang="en-US" sz="1100" b="1" u="none"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en-US" altLang="ja-JP" sz="1100" dirty="0"/>
                        <a:t>2018</a:t>
                      </a:r>
                      <a:r>
                        <a:rPr lang="ja-JP" altLang="en-US" sz="1100" dirty="0"/>
                        <a:t>年</a:t>
                      </a:r>
                      <a:r>
                        <a:rPr lang="en-US" altLang="ja-JP" sz="1100" dirty="0"/>
                        <a:t>2</a:t>
                      </a:r>
                      <a:r>
                        <a:rPr lang="ja-JP" altLang="en-US" sz="1100" dirty="0"/>
                        <a:t>月の財務大臣による予算演説で発表。</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lang="ja-JP" altLang="en-US" sz="1100" dirty="0"/>
                        <a:t>保健（健康管理・疾病予防）・一次医療・二次医療・三次医療に包括的にアプローチすることにより保健医療の質を高めるとともに、国民が質の高い医療サービスにアクセスできることを目指している。</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地域保健・一次医療機能の強化。</a:t>
                      </a:r>
                      <a:endParaRPr lang="en-US" altLang="ja-JP" sz="1100" dirty="0"/>
                    </a:p>
                    <a:p>
                      <a:pPr marL="171450" marR="0" indent="-171450" algn="l" defTabSz="914400" rtl="0" eaLnBrk="1" fontAlgn="ctr" latinLnBrk="0" hangingPunct="1">
                        <a:lnSpc>
                          <a:spcPct val="105000"/>
                        </a:lnSpc>
                        <a:spcBef>
                          <a:spcPts val="0"/>
                        </a:spcBef>
                        <a:spcAft>
                          <a:spcPts val="200"/>
                        </a:spcAft>
                        <a:buClr>
                          <a:schemeClr val="accent1"/>
                        </a:buClr>
                        <a:buSzTx/>
                        <a:buFont typeface="Wingdings" panose="05000000000000000000" pitchFamily="2" charset="2"/>
                        <a:buChar char="l"/>
                        <a:tabLst/>
                        <a:defRPr/>
                      </a:pPr>
                      <a:r>
                        <a:rPr lang="ja-JP" altLang="en-US" sz="1100" dirty="0"/>
                        <a:t>国家国民医療制度（</a:t>
                      </a:r>
                      <a:r>
                        <a:rPr lang="en-US" altLang="ja-JP" sz="1100" dirty="0"/>
                        <a:t>PM-JAY</a:t>
                      </a:r>
                      <a:r>
                        <a:rPr lang="ja-JP" altLang="en-US" sz="1100" dirty="0"/>
                        <a:t>）の整備によるユニバーサル・ヘルスカバレッジの実現。</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291267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インド／政策動向</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latin typeface="HGP創英角ｺﾞｼｯｸUB" panose="020B0900000000000000" pitchFamily="50" charset="-128"/>
              </a:rPr>
              <a:t>主な医療関連政策、</a:t>
            </a:r>
            <a:r>
              <a:rPr lang="en-US" altLang="ja-JP" dirty="0">
                <a:latin typeface="HGP創英角ｺﾞｼｯｸUB" panose="020B0900000000000000" pitchFamily="50" charset="-128"/>
              </a:rPr>
              <a:t>IT</a:t>
            </a:r>
            <a:r>
              <a:rPr lang="ja-JP" altLang="en-US" dirty="0">
                <a:latin typeface="HGP創英角ｺﾞｼｯｸUB" panose="020B0900000000000000" pitchFamily="50" charset="-128"/>
              </a:rPr>
              <a:t>活用促進に向けた政策動向（</a:t>
            </a:r>
            <a:r>
              <a:rPr lang="en-US" altLang="ja-JP" dirty="0"/>
              <a:t>2/3</a:t>
            </a:r>
            <a:r>
              <a:rPr lang="ja-JP" altLang="en-US" dirty="0"/>
              <a:t>）</a:t>
            </a:r>
          </a:p>
        </p:txBody>
      </p:sp>
      <p:sp>
        <p:nvSpPr>
          <p:cNvPr id="7" name="テキスト ボックス 6">
            <a:extLst>
              <a:ext uri="{FF2B5EF4-FFF2-40B4-BE49-F238E27FC236}">
                <a16:creationId xmlns:a16="http://schemas.microsoft.com/office/drawing/2014/main" id="{22D3851D-E215-4496-8B99-C7D42B627DF2}"/>
              </a:ext>
            </a:extLst>
          </p:cNvPr>
          <p:cNvSpPr txBox="1">
            <a:spLocks/>
          </p:cNvSpPr>
          <p:nvPr/>
        </p:nvSpPr>
        <p:spPr>
          <a:xfrm>
            <a:off x="200472" y="1124744"/>
            <a:ext cx="9505056" cy="2663486"/>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活用促進に向けた政策動向</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u="sng"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1400"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u="sng"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1400" u="sng"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月、モディ首相により発表された。全ての国民の診療記録とインド全土の医師および医療施設の情報を管理するプラットフォームを構築する方針である。国民に固有の保健</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モバイルアプリケーションを介して提供し、これをインド国内の全ての州、病院、臨床検査施設、薬局などで利用可能にすることにより、国民の疾病や診療の記録をデジタル化するとしている。デジタル化を通して、患者の既往歴の正確かつ効率的な把握を実現することで、治療費の低減やより質の高い医療の実現につながるとされている。公式サイト</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では論点をまとめた資料も公開され、コメントを付けることが出来るようになっており、議論に参加することもできる。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日に発足した、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Ayushman Bharat Pradhan Mantri Jan Arogya Yojana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の下でのイニシアチブであり、デジタル技術を活用して市民中心のヘルスケアシステムの構築を目的としている。具体的には、デジタルエコシステム、一意の医療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、安全なデータ交換、医療システムの統合により、医療提供の効率、有効性、透明性を向上させることを目指す。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199161"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 https://abdm.gov.in/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Digital Health Mission, Strategy Overview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5900534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035426-A617-42B7-8CDF-0946109099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9" imgW="370" imgH="371" progId="TCLayout.ActiveDocument.1">
                  <p:embed/>
                </p:oleObj>
              </mc:Choice>
              <mc:Fallback>
                <p:oleObj name="think-cellスライド" r:id="rId9" imgW="370" imgH="371" progId="TCLayout.ActiveDocument.1">
                  <p:embed/>
                  <p:pic>
                    <p:nvPicPr>
                      <p:cNvPr id="5" name="Object 4" hidden="1">
                        <a:extLst>
                          <a:ext uri="{FF2B5EF4-FFF2-40B4-BE49-F238E27FC236}">
                            <a16:creationId xmlns:a16="http://schemas.microsoft.com/office/drawing/2014/main" id="{43035426-A617-42B7-8CDF-0946109099D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90B4F45-A75B-409C-90B7-3A757EBFD15D}"/>
              </a:ext>
            </a:extLst>
          </p:cNvPr>
          <p:cNvSpPr>
            <a:spLocks noGrp="1"/>
          </p:cNvSpPr>
          <p:nvPr>
            <p:ph type="body" sz="quarter" idx="15"/>
          </p:nvPr>
        </p:nvSpPr>
        <p:spPr>
          <a:xfrm>
            <a:off x="200025" y="508610"/>
            <a:ext cx="9505950" cy="400110"/>
          </a:xfrm>
        </p:spPr>
        <p:txBody>
          <a:bodyPr>
            <a:spAutoFit/>
          </a:bodyPr>
          <a:lstStyle/>
          <a:p>
            <a:r>
              <a:rPr lang="ja-JP" altLang="en-US" dirty="0">
                <a:latin typeface="HGP創英角ｺﾞｼｯｸUB" panose="020B0900000000000000" pitchFamily="50" charset="-128"/>
              </a:rPr>
              <a:t>主な医療関連政策、</a:t>
            </a:r>
            <a:r>
              <a:rPr lang="en-US" altLang="ja-JP" dirty="0">
                <a:latin typeface="HGP創英角ｺﾞｼｯｸUB" panose="020B0900000000000000" pitchFamily="50" charset="-128"/>
              </a:rPr>
              <a:t>IT</a:t>
            </a:r>
            <a:r>
              <a:rPr lang="ja-JP" altLang="en-US" dirty="0">
                <a:latin typeface="HGP創英角ｺﾞｼｯｸUB" panose="020B0900000000000000" pitchFamily="50" charset="-128"/>
              </a:rPr>
              <a:t>活用促進に向けた政策動向（</a:t>
            </a:r>
            <a:r>
              <a:rPr lang="en-US" altLang="ja-JP" dirty="0"/>
              <a:t>3/3</a:t>
            </a:r>
            <a:r>
              <a:rPr lang="ja-JP" altLang="en-US" dirty="0"/>
              <a:t>）</a:t>
            </a:r>
            <a:endParaRPr lang="ja-JP" altLang="en-US" dirty="0">
              <a:latin typeface="HGP創英角ｺﾞｼｯｸUB" panose="020B0900000000000000" pitchFamily="50" charset="-128"/>
            </a:endParaRPr>
          </a:p>
        </p:txBody>
      </p:sp>
      <p:sp>
        <p:nvSpPr>
          <p:cNvPr id="43" name="テキスト ボックス 30">
            <a:extLst>
              <a:ext uri="{FF2B5EF4-FFF2-40B4-BE49-F238E27FC236}">
                <a16:creationId xmlns:a16="http://schemas.microsoft.com/office/drawing/2014/main" id="{56C33BA4-1277-4002-9020-34D958D91781}"/>
              </a:ext>
            </a:extLst>
          </p:cNvPr>
          <p:cNvSpPr txBox="1">
            <a:spLocks/>
          </p:cNvSpPr>
          <p:nvPr/>
        </p:nvSpPr>
        <p:spPr>
          <a:xfrm>
            <a:off x="2820157" y="5982535"/>
            <a:ext cx="5939136" cy="477951"/>
          </a:xfrm>
          <a:prstGeom prst="rect">
            <a:avLst/>
          </a:prstGeom>
          <a:solidFill>
            <a:schemeClr val="accent2">
              <a:lumMod val="75000"/>
            </a:schemeClr>
          </a:solidFill>
          <a:ln>
            <a:noFill/>
          </a:ln>
        </p:spPr>
        <p:txBody>
          <a:bodyPr wrap="square" lIns="76200" tIns="76200" rIns="76200" bIns="76200" rtlCol="0" anchor="ctr">
            <a:spAutoFit/>
          </a:bodyPr>
          <a:lstStyle/>
          <a:p>
            <a:pPr algn="ctr">
              <a:lnSpc>
                <a:spcPct val="110000"/>
              </a:lnSpc>
              <a:spcAft>
                <a:spcPts val="200"/>
              </a:spcAft>
              <a:buClr>
                <a:srgbClr val="FFFFFF"/>
              </a:buClr>
            </a:pP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国民番号（</a:t>
            </a: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Aadhaar</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）、デジタル決済共通基盤（</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UPI</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デジタル決済（</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e-RUPI</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 </a:t>
            </a:r>
            <a:b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電子署名（</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e-</a:t>
            </a: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Sign</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）、書類管理クラウド（</a:t>
            </a:r>
            <a:r>
              <a:rPr lang="fr-FR" altLang="ja-JP" sz="1000" b="1" dirty="0" err="1">
                <a:solidFill>
                  <a:srgbClr val="FFFFFF"/>
                </a:solidFill>
                <a:latin typeface="Arial" panose="020B0604020202020204" pitchFamily="34" charset="0"/>
                <a:ea typeface="ＭＳ Ｐゴシック" panose="020B0600070205080204" pitchFamily="50" charset="-128"/>
                <a:cs typeface="Arial" panose="020B0604020202020204" pitchFamily="34" charset="0"/>
              </a:rPr>
              <a:t>Digilocker</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）、電子契約（</a:t>
            </a:r>
            <a:r>
              <a:rPr lang="fr-FR" altLang="ja-JP"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Consent Artefact</a:t>
            </a:r>
            <a:r>
              <a:rPr lang="ja-JP" altLang="en-US" sz="1000" b="1" dirty="0">
                <a:solidFill>
                  <a:srgbClr val="FFFFFF"/>
                </a:solidFill>
                <a:latin typeface="Arial" panose="020B0604020202020204" pitchFamily="34" charset="0"/>
                <a:ea typeface="ＭＳ Ｐゴシック" panose="020B0600070205080204" pitchFamily="50" charset="-128"/>
                <a:cs typeface="Arial" panose="020B0604020202020204" pitchFamily="34" charset="0"/>
              </a:rPr>
              <a:t>）等</a:t>
            </a:r>
            <a:endParaRPr lang="fr-FR" altLang="ja-JP" sz="1000" dirty="0">
              <a:solidFill>
                <a:srgbClr val="FFFFFF"/>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CustomIcon">
            <a:extLst>
              <a:ext uri="{FF2B5EF4-FFF2-40B4-BE49-F238E27FC236}">
                <a16:creationId xmlns:a16="http://schemas.microsoft.com/office/drawing/2014/main" id="{41D6369D-C322-40EA-B0B4-526C59F5E328}"/>
              </a:ext>
            </a:extLst>
          </p:cNvPr>
          <p:cNvGrpSpPr>
            <a:grpSpLocks noChangeAspect="1"/>
          </p:cNvGrpSpPr>
          <p:nvPr>
            <p:custDataLst>
              <p:tags r:id="rId2"/>
            </p:custDataLst>
          </p:nvPr>
        </p:nvGrpSpPr>
        <p:grpSpPr>
          <a:xfrm>
            <a:off x="768095" y="3833982"/>
            <a:ext cx="584036" cy="584036"/>
            <a:chOff x="-205105" y="-205105"/>
            <a:chExt cx="1019810" cy="1019810"/>
          </a:xfrm>
        </p:grpSpPr>
        <p:sp>
          <p:nvSpPr>
            <p:cNvPr id="8" name="Oval 7">
              <a:extLst>
                <a:ext uri="{FF2B5EF4-FFF2-40B4-BE49-F238E27FC236}">
                  <a16:creationId xmlns:a16="http://schemas.microsoft.com/office/drawing/2014/main" id="{87BB1E77-72AF-4C87-A666-70B2053C3C48}"/>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10" name="Graphic 9">
              <a:extLst>
                <a:ext uri="{FF2B5EF4-FFF2-40B4-BE49-F238E27FC236}">
                  <a16:creationId xmlns:a16="http://schemas.microsoft.com/office/drawing/2014/main" id="{F55608FB-C863-44F4-A2BC-F59E05919E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sp>
        <p:nvSpPr>
          <p:cNvPr id="25" name="テキスト ボックス 30">
            <a:extLst>
              <a:ext uri="{FF2B5EF4-FFF2-40B4-BE49-F238E27FC236}">
                <a16:creationId xmlns:a16="http://schemas.microsoft.com/office/drawing/2014/main" id="{9ECACB11-5AEF-40D3-A0A9-27D313181B95}"/>
              </a:ext>
            </a:extLst>
          </p:cNvPr>
          <p:cNvSpPr txBox="1"/>
          <p:nvPr/>
        </p:nvSpPr>
        <p:spPr>
          <a:xfrm>
            <a:off x="1469593" y="2731694"/>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アプリケーション</a:t>
            </a:r>
            <a:endParaRPr lang="fr-FR"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30">
            <a:extLst>
              <a:ext uri="{FF2B5EF4-FFF2-40B4-BE49-F238E27FC236}">
                <a16:creationId xmlns:a16="http://schemas.microsoft.com/office/drawing/2014/main" id="{C8558D9B-581B-45DB-AE6C-A03EB61EE2AA}"/>
              </a:ext>
            </a:extLst>
          </p:cNvPr>
          <p:cNvSpPr txBox="1">
            <a:spLocks/>
          </p:cNvSpPr>
          <p:nvPr/>
        </p:nvSpPr>
        <p:spPr>
          <a:xfrm>
            <a:off x="1469593" y="6144117"/>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その他連携アセット</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7" name="Group 16">
            <a:extLst>
              <a:ext uri="{FF2B5EF4-FFF2-40B4-BE49-F238E27FC236}">
                <a16:creationId xmlns:a16="http://schemas.microsoft.com/office/drawing/2014/main" id="{935E6CCF-3CF7-4C0D-A2A6-D14F9754EE11}"/>
              </a:ext>
            </a:extLst>
          </p:cNvPr>
          <p:cNvGrpSpPr/>
          <p:nvPr/>
        </p:nvGrpSpPr>
        <p:grpSpPr>
          <a:xfrm>
            <a:off x="2820157" y="2392795"/>
            <a:ext cx="5939136" cy="832584"/>
            <a:chOff x="2820157" y="2207040"/>
            <a:chExt cx="5939136" cy="832584"/>
          </a:xfrm>
        </p:grpSpPr>
        <p:sp>
          <p:nvSpPr>
            <p:cNvPr id="45" name="テキスト ボックス 30">
              <a:extLst>
                <a:ext uri="{FF2B5EF4-FFF2-40B4-BE49-F238E27FC236}">
                  <a16:creationId xmlns:a16="http://schemas.microsoft.com/office/drawing/2014/main" id="{816FF054-3C67-4FD7-A956-4A52D9911E21}"/>
                </a:ext>
              </a:extLst>
            </p:cNvPr>
            <p:cNvSpPr txBox="1">
              <a:spLocks/>
            </p:cNvSpPr>
            <p:nvPr/>
          </p:nvSpPr>
          <p:spPr>
            <a:xfrm>
              <a:off x="2820157" y="2207040"/>
              <a:ext cx="3200786" cy="832584"/>
            </a:xfrm>
            <a:prstGeom prst="rect">
              <a:avLst/>
            </a:prstGeom>
            <a:solidFill>
              <a:srgbClr val="E6E6E6"/>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テキスト ボックス 30">
              <a:extLst>
                <a:ext uri="{FF2B5EF4-FFF2-40B4-BE49-F238E27FC236}">
                  <a16:creationId xmlns:a16="http://schemas.microsoft.com/office/drawing/2014/main" id="{09D2C4F7-7013-4A83-B919-E66FEC010AC8}"/>
                </a:ext>
              </a:extLst>
            </p:cNvPr>
            <p:cNvSpPr txBox="1">
              <a:spLocks/>
            </p:cNvSpPr>
            <p:nvPr/>
          </p:nvSpPr>
          <p:spPr>
            <a:xfrm>
              <a:off x="6247628" y="2207040"/>
              <a:ext cx="2511665" cy="832584"/>
            </a:xfrm>
            <a:prstGeom prst="rect">
              <a:avLst/>
            </a:prstGeom>
            <a:solidFill>
              <a:srgbClr val="E6E6E6"/>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30">
              <a:extLst>
                <a:ext uri="{FF2B5EF4-FFF2-40B4-BE49-F238E27FC236}">
                  <a16:creationId xmlns:a16="http://schemas.microsoft.com/office/drawing/2014/main" id="{BC5C5884-AC91-4757-BA38-B1B561703674}"/>
                </a:ext>
              </a:extLst>
            </p:cNvPr>
            <p:cNvSpPr txBox="1"/>
            <p:nvPr/>
          </p:nvSpPr>
          <p:spPr>
            <a:xfrm>
              <a:off x="2898789"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Arogya</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setu</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（診断書、処方箋、予約、相談</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a:extLst>
                <a:ext uri="{FF2B5EF4-FFF2-40B4-BE49-F238E27FC236}">
                  <a16:creationId xmlns:a16="http://schemas.microsoft.com/office/drawing/2014/main" id="{4C99EAB2-C06C-4451-9CC0-951E71628C1F}"/>
                </a:ext>
              </a:extLst>
            </p:cNvPr>
            <p:cNvSpPr txBox="1"/>
            <p:nvPr/>
          </p:nvSpPr>
          <p:spPr>
            <a:xfrm>
              <a:off x="3939872"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e-</a:t>
              </a:r>
              <a:r>
                <a:rPr lang="fr-FR" altLang="ja-JP" sz="1000" b="1" dirty="0" err="1">
                  <a:latin typeface="Arial" panose="020B0604020202020204" pitchFamily="34" charset="0"/>
                  <a:ea typeface="ＭＳ Ｐゴシック" panose="020B0600070205080204" pitchFamily="50" charset="-128"/>
                  <a:cs typeface="Arial" panose="020B0604020202020204" pitchFamily="34" charset="0"/>
                </a:rPr>
                <a:t>sanjeevini</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（遠隔診療）</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テキスト ボックス 30">
              <a:extLst>
                <a:ext uri="{FF2B5EF4-FFF2-40B4-BE49-F238E27FC236}">
                  <a16:creationId xmlns:a16="http://schemas.microsoft.com/office/drawing/2014/main" id="{D96FF411-AA7B-4F8B-9E6C-964E886258B5}"/>
                </a:ext>
              </a:extLst>
            </p:cNvPr>
            <p:cNvSpPr txBox="1"/>
            <p:nvPr/>
          </p:nvSpPr>
          <p:spPr>
            <a:xfrm>
              <a:off x="4980954"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en-US" altLang="ja-JP" sz="1000" b="1" dirty="0" err="1">
                  <a:latin typeface="Arial" panose="020B0604020202020204" pitchFamily="34" charset="0"/>
                  <a:ea typeface="ＭＳ Ｐゴシック" panose="020B0600070205080204" pitchFamily="50" charset="-128"/>
                  <a:cs typeface="Arial" panose="020B0604020202020204" pitchFamily="34" charset="0"/>
                </a:rPr>
                <a:t>SeHAT</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（遠隔相談）</a:t>
              </a:r>
              <a:endParaRPr lang="fr-FR"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0">
              <a:extLst>
                <a:ext uri="{FF2B5EF4-FFF2-40B4-BE49-F238E27FC236}">
                  <a16:creationId xmlns:a16="http://schemas.microsoft.com/office/drawing/2014/main" id="{5FBED78B-1FC5-457A-AF22-FDA7D689E562}"/>
                </a:ext>
              </a:extLst>
            </p:cNvPr>
            <p:cNvSpPr txBox="1"/>
            <p:nvPr/>
          </p:nvSpPr>
          <p:spPr>
            <a:xfrm>
              <a:off x="6501343"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HMIS</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（診察記録）</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テキスト ボックス 30">
              <a:extLst>
                <a:ext uri="{FF2B5EF4-FFF2-40B4-BE49-F238E27FC236}">
                  <a16:creationId xmlns:a16="http://schemas.microsoft.com/office/drawing/2014/main" id="{47C98361-3127-4519-A35F-DE89DA0F5B3E}"/>
                </a:ext>
              </a:extLst>
            </p:cNvPr>
            <p:cNvSpPr txBox="1"/>
            <p:nvPr/>
          </p:nvSpPr>
          <p:spPr>
            <a:xfrm>
              <a:off x="7544220" y="2508941"/>
              <a:ext cx="925089" cy="447620"/>
            </a:xfrm>
            <a:prstGeom prst="rect">
              <a:avLst/>
            </a:prstGeom>
            <a:noFill/>
            <a:ln>
              <a:solidFill>
                <a:schemeClr val="bg2"/>
              </a:solidFill>
            </a:ln>
          </p:spPr>
          <p:txBody>
            <a:bodyPr wrap="square" lIns="38100" tIns="38100" rIns="38100" bIns="38100" rtlCol="0" anchor="ctr">
              <a:noAutofit/>
            </a:bodyPr>
            <a:lstStyle/>
            <a:p>
              <a:pPr algn="ctr">
                <a:lnSpc>
                  <a:spcPct val="110000"/>
                </a:lnSpc>
                <a:spcAft>
                  <a:spcPts val="200"/>
                </a:spcAft>
                <a:buClr>
                  <a:srgbClr val="5F8AC3"/>
                </a:buClr>
              </a:pP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LMIS</a:t>
              </a:r>
              <a:br>
                <a:rPr lang="fr-FR"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（人材募集）</a:t>
              </a:r>
              <a:r>
                <a:rPr lang="fr-FR" altLang="ja-JP" sz="1000" b="1" dirty="0">
                  <a:latin typeface="Arial" panose="020B0604020202020204" pitchFamily="34" charset="0"/>
                  <a:ea typeface="ＭＳ Ｐゴシック" panose="020B0600070205080204" pitchFamily="50" charset="-128"/>
                  <a:cs typeface="Arial" panose="020B0604020202020204" pitchFamily="34" charset="0"/>
                </a:rPr>
                <a:t> </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0">
              <a:extLst>
                <a:ext uri="{FF2B5EF4-FFF2-40B4-BE49-F238E27FC236}">
                  <a16:creationId xmlns:a16="http://schemas.microsoft.com/office/drawing/2014/main" id="{3401B0E0-D04F-4910-9D4E-8072C6EA75D1}"/>
                </a:ext>
              </a:extLst>
            </p:cNvPr>
            <p:cNvSpPr txBox="1"/>
            <p:nvPr/>
          </p:nvSpPr>
          <p:spPr>
            <a:xfrm>
              <a:off x="3375314" y="2290904"/>
              <a:ext cx="2054203" cy="154786"/>
            </a:xfrm>
            <a:prstGeom prst="rect">
              <a:avLst/>
            </a:prstGeom>
            <a:noFill/>
          </p:spPr>
          <p:txBody>
            <a:bodyPr wrap="square" lIns="0" tIns="0" rIns="0" bIns="0" rtlCol="0">
              <a:spAutoFit/>
            </a:bodyPr>
            <a:lstStyle/>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一般アプリケーション</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0">
              <a:extLst>
                <a:ext uri="{FF2B5EF4-FFF2-40B4-BE49-F238E27FC236}">
                  <a16:creationId xmlns:a16="http://schemas.microsoft.com/office/drawing/2014/main" id="{90E4B281-CC11-4948-A1FA-FF02BD29A311}"/>
                </a:ext>
              </a:extLst>
            </p:cNvPr>
            <p:cNvSpPr txBox="1"/>
            <p:nvPr/>
          </p:nvSpPr>
          <p:spPr>
            <a:xfrm>
              <a:off x="6385685" y="2290904"/>
              <a:ext cx="2054203" cy="154786"/>
            </a:xfrm>
            <a:prstGeom prst="rect">
              <a:avLst/>
            </a:prstGeom>
            <a:noFill/>
          </p:spPr>
          <p:txBody>
            <a:bodyPr wrap="square" lIns="0" tIns="0" rIns="0" bIns="0" rtlCol="0">
              <a:spAutoFit/>
            </a:bodyPr>
            <a:lstStyle/>
            <a:p>
              <a:pPr algn="ct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医療機関が提供するアプリケーション</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27" name="テキスト ボックス 30">
            <a:extLst>
              <a:ext uri="{FF2B5EF4-FFF2-40B4-BE49-F238E27FC236}">
                <a16:creationId xmlns:a16="http://schemas.microsoft.com/office/drawing/2014/main" id="{91B41166-B0CF-4944-BC56-76C239EB93BD}"/>
              </a:ext>
            </a:extLst>
          </p:cNvPr>
          <p:cNvSpPr txBox="1"/>
          <p:nvPr/>
        </p:nvSpPr>
        <p:spPr>
          <a:xfrm>
            <a:off x="1469593" y="3963969"/>
            <a:ext cx="1241756" cy="324063"/>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統合健康情報</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インターフェース・</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p:txBody>
      </p:sp>
      <p:grpSp>
        <p:nvGrpSpPr>
          <p:cNvPr id="9" name="Group 8">
            <a:extLst>
              <a:ext uri="{FF2B5EF4-FFF2-40B4-BE49-F238E27FC236}">
                <a16:creationId xmlns:a16="http://schemas.microsoft.com/office/drawing/2014/main" id="{E14E70FA-20C9-4033-91BE-B6BAB806D7C9}"/>
              </a:ext>
            </a:extLst>
          </p:cNvPr>
          <p:cNvGrpSpPr/>
          <p:nvPr/>
        </p:nvGrpSpPr>
        <p:grpSpPr>
          <a:xfrm>
            <a:off x="2820157" y="3592746"/>
            <a:ext cx="5939136" cy="1066508"/>
            <a:chOff x="2820157" y="3375963"/>
            <a:chExt cx="5939136" cy="1066508"/>
          </a:xfrm>
        </p:grpSpPr>
        <p:sp>
          <p:nvSpPr>
            <p:cNvPr id="50" name="テキスト ボックス 30">
              <a:extLst>
                <a:ext uri="{FF2B5EF4-FFF2-40B4-BE49-F238E27FC236}">
                  <a16:creationId xmlns:a16="http://schemas.microsoft.com/office/drawing/2014/main" id="{826C0888-10F1-48F0-8CE1-F3C5D9BE8F2C}"/>
                </a:ext>
              </a:extLst>
            </p:cNvPr>
            <p:cNvSpPr txBox="1">
              <a:spLocks/>
            </p:cNvSpPr>
            <p:nvPr/>
          </p:nvSpPr>
          <p:spPr>
            <a:xfrm>
              <a:off x="2820157" y="3375963"/>
              <a:ext cx="5939136" cy="1066508"/>
            </a:xfrm>
            <a:prstGeom prst="rect">
              <a:avLst/>
            </a:prstGeom>
            <a:solidFill>
              <a:schemeClr val="accent2">
                <a:lumMod val="20000"/>
                <a:lumOff val="80000"/>
              </a:schemeClr>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ボックス 30">
              <a:extLst>
                <a:ext uri="{FF2B5EF4-FFF2-40B4-BE49-F238E27FC236}">
                  <a16:creationId xmlns:a16="http://schemas.microsoft.com/office/drawing/2014/main" id="{8681B964-0208-4A68-B004-8BF90C245143}"/>
                </a:ext>
              </a:extLst>
            </p:cNvPr>
            <p:cNvSpPr txBox="1">
              <a:spLocks/>
            </p:cNvSpPr>
            <p:nvPr/>
          </p:nvSpPr>
          <p:spPr>
            <a:xfrm>
              <a:off x="2886613"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デジタル診療</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・医師の検索</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・診療予約</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・遠隔診療</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0">
              <a:extLst>
                <a:ext uri="{FF2B5EF4-FFF2-40B4-BE49-F238E27FC236}">
                  <a16:creationId xmlns:a16="http://schemas.microsoft.com/office/drawing/2014/main" id="{2C1DD292-7B57-4BCD-87D8-23CB108DDC4D}"/>
                </a:ext>
              </a:extLst>
            </p:cNvPr>
            <p:cNvSpPr txBox="1">
              <a:spLocks/>
            </p:cNvSpPr>
            <p:nvPr/>
          </p:nvSpPr>
          <p:spPr>
            <a:xfrm>
              <a:off x="4854801"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研究・製薬関連</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endParaRPr lang="fr-FR"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・研究所の検索</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・薬局の検索</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30">
              <a:extLst>
                <a:ext uri="{FF2B5EF4-FFF2-40B4-BE49-F238E27FC236}">
                  <a16:creationId xmlns:a16="http://schemas.microsoft.com/office/drawing/2014/main" id="{2FFEF7F2-EF5A-4E37-ABC1-E4611BF1584F}"/>
                </a:ext>
              </a:extLst>
            </p:cNvPr>
            <p:cNvSpPr txBox="1">
              <a:spLocks/>
            </p:cNvSpPr>
            <p:nvPr/>
          </p:nvSpPr>
          <p:spPr>
            <a:xfrm>
              <a:off x="6822988" y="3474657"/>
              <a:ext cx="1845632" cy="867802"/>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その他ヘルスケア関連</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API</a:t>
              </a: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・病床数のデジタル管理</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・救急サービス</a:t>
              </a:r>
              <a:br>
                <a:rPr lang="fr-FR"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・病院設備のデジタル管理</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9" name="CustomIcon">
            <a:extLst>
              <a:ext uri="{FF2B5EF4-FFF2-40B4-BE49-F238E27FC236}">
                <a16:creationId xmlns:a16="http://schemas.microsoft.com/office/drawing/2014/main" id="{E7C6F77F-04D4-46FC-9AFD-AD73D8DDEC35}"/>
              </a:ext>
            </a:extLst>
          </p:cNvPr>
          <p:cNvGrpSpPr>
            <a:grpSpLocks noChangeAspect="1"/>
          </p:cNvGrpSpPr>
          <p:nvPr>
            <p:custDataLst>
              <p:tags r:id="rId3"/>
            </p:custDataLst>
          </p:nvPr>
        </p:nvGrpSpPr>
        <p:grpSpPr>
          <a:xfrm>
            <a:off x="768095" y="5028877"/>
            <a:ext cx="584036" cy="584036"/>
            <a:chOff x="-205105" y="-205105"/>
            <a:chExt cx="1019810" cy="1019810"/>
          </a:xfrm>
        </p:grpSpPr>
        <p:sp>
          <p:nvSpPr>
            <p:cNvPr id="16" name="Oval 15">
              <a:extLst>
                <a:ext uri="{FF2B5EF4-FFF2-40B4-BE49-F238E27FC236}">
                  <a16:creationId xmlns:a16="http://schemas.microsoft.com/office/drawing/2014/main" id="{FA916DDE-BDD7-4688-98DF-0CBCF7A4007C}"/>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18" name="Graphic 17">
              <a:extLst>
                <a:ext uri="{FF2B5EF4-FFF2-40B4-BE49-F238E27FC236}">
                  <a16:creationId xmlns:a16="http://schemas.microsoft.com/office/drawing/2014/main" id="{636473B7-89DD-4145-8B81-E307B8020F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sp>
        <p:nvSpPr>
          <p:cNvPr id="28" name="テキスト ボックス 30">
            <a:extLst>
              <a:ext uri="{FF2B5EF4-FFF2-40B4-BE49-F238E27FC236}">
                <a16:creationId xmlns:a16="http://schemas.microsoft.com/office/drawing/2014/main" id="{4BE91DC9-91F9-405E-BFB0-90920CA35F7B}"/>
              </a:ext>
            </a:extLst>
          </p:cNvPr>
          <p:cNvSpPr txBox="1"/>
          <p:nvPr/>
        </p:nvSpPr>
        <p:spPr>
          <a:xfrm>
            <a:off x="1469593" y="5243502"/>
            <a:ext cx="1241756" cy="154786"/>
          </a:xfrm>
          <a:prstGeom prst="rect">
            <a:avLst/>
          </a:prstGeom>
          <a:noFill/>
        </p:spPr>
        <p:txBody>
          <a:bodyPr wrap="square" lIns="0" tIns="0" rIns="0" bIns="0" rtlCol="0">
            <a:sp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健康情報のやりとり</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1">
            <a:extLst>
              <a:ext uri="{FF2B5EF4-FFF2-40B4-BE49-F238E27FC236}">
                <a16:creationId xmlns:a16="http://schemas.microsoft.com/office/drawing/2014/main" id="{A0254090-DC97-4B0A-8698-F7E61F32C9E8}"/>
              </a:ext>
            </a:extLst>
          </p:cNvPr>
          <p:cNvGrpSpPr/>
          <p:nvPr/>
        </p:nvGrpSpPr>
        <p:grpSpPr>
          <a:xfrm>
            <a:off x="2820157" y="4719239"/>
            <a:ext cx="5939136" cy="1203312"/>
            <a:chOff x="2820157" y="4529945"/>
            <a:chExt cx="5939136" cy="1203312"/>
          </a:xfrm>
        </p:grpSpPr>
        <p:sp>
          <p:nvSpPr>
            <p:cNvPr id="51" name="テキスト ボックス 30">
              <a:extLst>
                <a:ext uri="{FF2B5EF4-FFF2-40B4-BE49-F238E27FC236}">
                  <a16:creationId xmlns:a16="http://schemas.microsoft.com/office/drawing/2014/main" id="{B73BA7CB-F67D-47D0-BA1B-3673D95D60DF}"/>
                </a:ext>
              </a:extLst>
            </p:cNvPr>
            <p:cNvSpPr txBox="1">
              <a:spLocks/>
            </p:cNvSpPr>
            <p:nvPr/>
          </p:nvSpPr>
          <p:spPr>
            <a:xfrm>
              <a:off x="2820157" y="4529945"/>
              <a:ext cx="5939136" cy="1203312"/>
            </a:xfrm>
            <a:prstGeom prst="rect">
              <a:avLst/>
            </a:prstGeom>
            <a:solidFill>
              <a:schemeClr val="accent6">
                <a:lumMod val="20000"/>
                <a:lumOff val="80000"/>
              </a:schemeClr>
            </a:solidFill>
            <a:ln>
              <a:noFill/>
            </a:ln>
          </p:spPr>
          <p:txBody>
            <a:bodyPr wrap="square" lIns="76200" tIns="76200" rIns="76200" bIns="76200" rtlCol="0" anchor="ctr">
              <a:noAutofit/>
            </a:bodyPr>
            <a:lstStyle/>
            <a:p>
              <a:pPr>
                <a:lnSpc>
                  <a:spcPct val="110000"/>
                </a:lnSpc>
                <a:spcAft>
                  <a:spcPts val="200"/>
                </a:spcAft>
                <a:buClr>
                  <a:srgbClr val="5F8AC3"/>
                </a:buClr>
              </a:pP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テキスト ボックス 30">
              <a:extLst>
                <a:ext uri="{FF2B5EF4-FFF2-40B4-BE49-F238E27FC236}">
                  <a16:creationId xmlns:a16="http://schemas.microsoft.com/office/drawing/2014/main" id="{7B211172-AA37-4E7E-9D6D-90A9F8FE0B1B}"/>
                </a:ext>
              </a:extLst>
            </p:cNvPr>
            <p:cNvSpPr txBox="1">
              <a:spLocks/>
            </p:cNvSpPr>
            <p:nvPr/>
          </p:nvSpPr>
          <p:spPr>
            <a:xfrm>
              <a:off x="2886613" y="4587358"/>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健康情報のデジタル化</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ID</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桁の数字で一人に対して一つ発行）</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・医療従事者、薬剤、医療機関、設備のデジタル記録</a:t>
              </a:r>
              <a:endParaRPr lang="fr-FR"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30">
              <a:extLst>
                <a:ext uri="{FF2B5EF4-FFF2-40B4-BE49-F238E27FC236}">
                  <a16:creationId xmlns:a16="http://schemas.microsoft.com/office/drawing/2014/main" id="{DF829D61-08B0-439A-A863-7ADA76565B3C}"/>
                </a:ext>
              </a:extLst>
            </p:cNvPr>
            <p:cNvSpPr txBox="1">
              <a:spLocks/>
            </p:cNvSpPr>
            <p:nvPr/>
          </p:nvSpPr>
          <p:spPr>
            <a:xfrm>
              <a:off x="4854801" y="4587359"/>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健康情報の共有</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・健康情報の共有と、同意を記録する機能</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・健康情報の集約に基づいたデータ分析機能</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テキスト ボックス 30">
              <a:extLst>
                <a:ext uri="{FF2B5EF4-FFF2-40B4-BE49-F238E27FC236}">
                  <a16:creationId xmlns:a16="http://schemas.microsoft.com/office/drawing/2014/main" id="{D41D8F47-96F7-417D-8130-63703198A7E4}"/>
                </a:ext>
              </a:extLst>
            </p:cNvPr>
            <p:cNvSpPr txBox="1">
              <a:spLocks/>
            </p:cNvSpPr>
            <p:nvPr/>
          </p:nvSpPr>
          <p:spPr>
            <a:xfrm>
              <a:off x="6822988" y="4587359"/>
              <a:ext cx="1845632" cy="1037079"/>
            </a:xfrm>
            <a:prstGeom prst="rect">
              <a:avLst/>
            </a:prstGeom>
            <a:noFill/>
            <a:ln>
              <a:solidFill>
                <a:schemeClr val="bg2"/>
              </a:solidFill>
            </a:ln>
          </p:spPr>
          <p:txBody>
            <a:bodyPr wrap="square" lIns="76200" tIns="76200" rIns="76200" bIns="76200" rtlCol="0" anchor="t">
              <a:noAutofit/>
            </a:bodyPr>
            <a:lstStyle/>
            <a:p>
              <a:pPr>
                <a:lnSpc>
                  <a:spcPct val="110000"/>
                </a:lnSpc>
                <a:spcAft>
                  <a:spcPts val="200"/>
                </a:spcAft>
                <a:buClr>
                  <a:srgbClr val="5F8AC3"/>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書類のデジタル規格</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・デジタル保険請求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nSpc>
                  <a:spcPct val="110000"/>
                </a:lnSpc>
                <a:spcAft>
                  <a:spcPts val="200"/>
                </a:spcAft>
                <a:buClr>
                  <a:srgbClr val="5F8AC3"/>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・デジタル診療記録</a:t>
              </a:r>
            </a:p>
          </p:txBody>
        </p:sp>
      </p:grpSp>
      <p:grpSp>
        <p:nvGrpSpPr>
          <p:cNvPr id="13" name="Group 12">
            <a:extLst>
              <a:ext uri="{FF2B5EF4-FFF2-40B4-BE49-F238E27FC236}">
                <a16:creationId xmlns:a16="http://schemas.microsoft.com/office/drawing/2014/main" id="{85E89CAD-FD8C-402E-8BCD-89181383348B}"/>
              </a:ext>
            </a:extLst>
          </p:cNvPr>
          <p:cNvGrpSpPr/>
          <p:nvPr/>
        </p:nvGrpSpPr>
        <p:grpSpPr>
          <a:xfrm>
            <a:off x="2820157" y="3285364"/>
            <a:ext cx="5939136" cy="247397"/>
            <a:chOff x="2820157" y="3111632"/>
            <a:chExt cx="5939136" cy="247397"/>
          </a:xfrm>
        </p:grpSpPr>
        <p:cxnSp>
          <p:nvCxnSpPr>
            <p:cNvPr id="56" name="Straight Connector 55">
              <a:extLst>
                <a:ext uri="{FF2B5EF4-FFF2-40B4-BE49-F238E27FC236}">
                  <a16:creationId xmlns:a16="http://schemas.microsoft.com/office/drawing/2014/main" id="{023F97F7-45DE-463E-A5DD-1534AE042B3F}"/>
                </a:ext>
              </a:extLst>
            </p:cNvPr>
            <p:cNvCxnSpPr>
              <a:cxnSpLocks/>
            </p:cNvCxnSpPr>
            <p:nvPr/>
          </p:nvCxnSpPr>
          <p:spPr>
            <a:xfrm>
              <a:off x="2820157" y="3235330"/>
              <a:ext cx="5939136"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9" name="ChevronBlue 8">
              <a:extLst>
                <a:ext uri="{FF2B5EF4-FFF2-40B4-BE49-F238E27FC236}">
                  <a16:creationId xmlns:a16="http://schemas.microsoft.com/office/drawing/2014/main" id="{60887BB8-924C-472D-86CC-9065799E3339}"/>
                </a:ext>
              </a:extLst>
            </p:cNvPr>
            <p:cNvGrpSpPr>
              <a:grpSpLocks noChangeAspect="1"/>
            </p:cNvGrpSpPr>
            <p:nvPr>
              <p:custDataLst>
                <p:tags r:id="rId7"/>
              </p:custDataLst>
            </p:nvPr>
          </p:nvGrpSpPr>
          <p:grpSpPr>
            <a:xfrm rot="5400000">
              <a:off x="5666027" y="3111632"/>
              <a:ext cx="247397" cy="247397"/>
              <a:chOff x="1016000" y="1016000"/>
              <a:chExt cx="396228" cy="396228"/>
            </a:xfrm>
          </p:grpSpPr>
          <p:sp>
            <p:nvSpPr>
              <p:cNvPr id="60" name="Oval 59">
                <a:extLst>
                  <a:ext uri="{FF2B5EF4-FFF2-40B4-BE49-F238E27FC236}">
                    <a16:creationId xmlns:a16="http://schemas.microsoft.com/office/drawing/2014/main" id="{0ED0F90F-A0D9-47AA-822D-7AC779E5E15B}"/>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61" name="Graphic 60">
                <a:extLst>
                  <a:ext uri="{FF2B5EF4-FFF2-40B4-BE49-F238E27FC236}">
                    <a16:creationId xmlns:a16="http://schemas.microsoft.com/office/drawing/2014/main" id="{D6F138CA-EA97-4170-B3B6-1B08D053A42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grpSp>
      <p:sp>
        <p:nvSpPr>
          <p:cNvPr id="44" name="Title 1">
            <a:extLst>
              <a:ext uri="{FF2B5EF4-FFF2-40B4-BE49-F238E27FC236}">
                <a16:creationId xmlns:a16="http://schemas.microsoft.com/office/drawing/2014/main" id="{126BBD1A-CB3F-4960-8E5B-E20ADC9315FC}"/>
              </a:ext>
            </a:extLst>
          </p:cNvPr>
          <p:cNvSpPr>
            <a:spLocks noGrp="1"/>
          </p:cNvSpPr>
          <p:nvPr>
            <p:ph type="title"/>
          </p:nvPr>
        </p:nvSpPr>
        <p:spPr>
          <a:xfrm>
            <a:off x="200471" y="188550"/>
            <a:ext cx="9505055" cy="360050"/>
          </a:xfrm>
        </p:spPr>
        <p:txBody>
          <a:bodyPr vert="horz"/>
          <a:lstStyle/>
          <a:p>
            <a:r>
              <a:rPr lang="ja-JP" altLang="en-US" dirty="0"/>
              <a:t>インド／政策動向</a:t>
            </a:r>
            <a:endParaRPr kumimoji="1" lang="en-US" dirty="0"/>
          </a:p>
        </p:txBody>
      </p:sp>
      <p:cxnSp>
        <p:nvCxnSpPr>
          <p:cNvPr id="48" name="直線コネクタ 19">
            <a:extLst>
              <a:ext uri="{FF2B5EF4-FFF2-40B4-BE49-F238E27FC236}">
                <a16:creationId xmlns:a16="http://schemas.microsoft.com/office/drawing/2014/main" id="{D023E392-D3A4-4037-91A5-FF8210CE933E}"/>
              </a:ext>
            </a:extLst>
          </p:cNvPr>
          <p:cNvCxnSpPr>
            <a:cxnSpLocks/>
          </p:cNvCxnSpPr>
          <p:nvPr/>
        </p:nvCxnSpPr>
        <p:spPr>
          <a:xfrm>
            <a:off x="862184" y="1412776"/>
            <a:ext cx="7993098"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6">
            <a:extLst>
              <a:ext uri="{FF2B5EF4-FFF2-40B4-BE49-F238E27FC236}">
                <a16:creationId xmlns:a16="http://schemas.microsoft.com/office/drawing/2014/main" id="{7BD6342B-B59A-4CE1-A0D8-6AE4D00DE57C}"/>
              </a:ext>
            </a:extLst>
          </p:cNvPr>
          <p:cNvSpPr>
            <a:spLocks noChangeArrowheads="1"/>
          </p:cNvSpPr>
          <p:nvPr/>
        </p:nvSpPr>
        <p:spPr bwMode="auto">
          <a:xfrm>
            <a:off x="848544" y="1124744"/>
            <a:ext cx="7347422" cy="288032"/>
          </a:xfrm>
          <a:prstGeom prst="rect">
            <a:avLst/>
          </a:prstGeom>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Ayushman Bharat Digital Mission</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ABDM</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）の構造</a:t>
            </a:r>
            <a:endParaRPr lang="ja-JP" altLang="en-US" sz="1400" b="1" dirty="0">
              <a:latin typeface="HGP創英角ｺﾞｼｯｸUB" pitchFamily="50" charset="-128"/>
              <a:ea typeface="HGP創英角ｺﾞｼｯｸUB" pitchFamily="50" charset="-128"/>
            </a:endParaRPr>
          </a:p>
        </p:txBody>
      </p:sp>
      <p:sp>
        <p:nvSpPr>
          <p:cNvPr id="52" name="テキスト ボックス 17">
            <a:extLst>
              <a:ext uri="{FF2B5EF4-FFF2-40B4-BE49-F238E27FC236}">
                <a16:creationId xmlns:a16="http://schemas.microsoft.com/office/drawing/2014/main" id="{210A0170-0C9B-4424-B72D-B356E8529FD4}"/>
              </a:ext>
            </a:extLst>
          </p:cNvPr>
          <p:cNvSpPr txBox="1">
            <a:spLocks/>
          </p:cNvSpPr>
          <p:nvPr/>
        </p:nvSpPr>
        <p:spPr>
          <a:xfrm>
            <a:off x="848544" y="1442604"/>
            <a:ext cx="7993098" cy="61767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保健家族福祉省（</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Ministry of Family Health &amp; Welfare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）が主導。</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200" dirty="0">
                <a:solidFill>
                  <a:srgbClr val="000000"/>
                </a:solidFill>
              </a:rPr>
              <a:t>ヘルスケア関連の</a:t>
            </a:r>
            <a:r>
              <a:rPr kumimoji="1" lang="en-US" altLang="ja-JP" sz="1200" dirty="0">
                <a:solidFill>
                  <a:srgbClr val="000000"/>
                </a:solidFill>
              </a:rPr>
              <a:t>API</a:t>
            </a:r>
            <a:r>
              <a:rPr kumimoji="1" lang="ja-JP" altLang="en-US" sz="1200" dirty="0">
                <a:solidFill>
                  <a:srgbClr val="000000"/>
                </a:solidFill>
              </a:rPr>
              <a:t>や健康情報の共有化などのデジタル基盤、またその他の国家基盤の整備の上で</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、アプリケーションの開発を官民一体となって進めることでより利便性の高いデジタルヘルスサービスの実現を狙う。</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5. Source">
            <a:extLst>
              <a:ext uri="{FF2B5EF4-FFF2-40B4-BE49-F238E27FC236}">
                <a16:creationId xmlns:a16="http://schemas.microsoft.com/office/drawing/2014/main" id="{05BEF219-EF3C-43DD-AD3B-AC84144CC8D2}"/>
              </a:ext>
            </a:extLst>
          </p:cNvPr>
          <p:cNvSpPr txBox="1">
            <a:spLocks/>
          </p:cNvSpPr>
          <p:nvPr>
            <p:custDataLst>
              <p:tags r:id="rId4"/>
            </p:custDataLst>
          </p:nvPr>
        </p:nvSpPr>
        <p:spPr>
          <a:xfrm>
            <a:off x="200025" y="6644797"/>
            <a:ext cx="9505950" cy="123111"/>
          </a:xfrm>
          <a:prstGeom prst="rect">
            <a:avLst/>
          </a:prstGeom>
          <a:noFill/>
        </p:spPr>
        <p:txBody>
          <a:bodyPr vert="horz" wrap="square" lIns="0" tIns="0" rIns="0" bIns="0" rtlCol="0" anchor="b" anchorCtr="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sz="800" dirty="0">
                <a:latin typeface="Arial" panose="020B0604020202020204" pitchFamily="34" charset="0"/>
                <a:ea typeface="ＭＳ Ｐゴシック" panose="020B0600070205080204" pitchFamily="50" charset="-128"/>
                <a:cs typeface="Arial" panose="020B0604020202020204" pitchFamily="34" charset="0"/>
              </a:rPr>
              <a:t>: Ayushman Bharat Digital </a:t>
            </a:r>
            <a:r>
              <a:rPr kumimoji="1" lang="en-US" sz="800" dirty="0" err="1">
                <a:latin typeface="Arial" panose="020B0604020202020204" pitchFamily="34" charset="0"/>
                <a:ea typeface="ＭＳ Ｐゴシック" panose="020B0600070205080204" pitchFamily="50" charset="-128"/>
                <a:cs typeface="Arial" panose="020B0604020202020204" pitchFamily="34" charset="0"/>
              </a:rPr>
              <a:t>Mission（ABDM</a:t>
            </a:r>
            <a:r>
              <a:rPr kumimoji="1" 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ホームページ、インド政府ホームページ</a:t>
            </a:r>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7" name="CustomIcon">
            <a:extLst>
              <a:ext uri="{FF2B5EF4-FFF2-40B4-BE49-F238E27FC236}">
                <a16:creationId xmlns:a16="http://schemas.microsoft.com/office/drawing/2014/main" id="{6C5B5BD2-C982-447E-BA58-D2097C30CC53}"/>
              </a:ext>
            </a:extLst>
          </p:cNvPr>
          <p:cNvGrpSpPr>
            <a:grpSpLocks/>
          </p:cNvGrpSpPr>
          <p:nvPr>
            <p:custDataLst>
              <p:tags r:id="rId5"/>
            </p:custDataLst>
          </p:nvPr>
        </p:nvGrpSpPr>
        <p:grpSpPr>
          <a:xfrm>
            <a:off x="768095" y="2517069"/>
            <a:ext cx="584036" cy="584036"/>
            <a:chOff x="-205105" y="-205105"/>
            <a:chExt cx="1019810" cy="1019810"/>
          </a:xfrm>
        </p:grpSpPr>
        <p:sp>
          <p:nvSpPr>
            <p:cNvPr id="21" name="Oval 20">
              <a:extLst>
                <a:ext uri="{FF2B5EF4-FFF2-40B4-BE49-F238E27FC236}">
                  <a16:creationId xmlns:a16="http://schemas.microsoft.com/office/drawing/2014/main" id="{EF22D40A-B750-4D0A-948F-2EC16EC56644}"/>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26" name="Graphic 25">
              <a:extLst>
                <a:ext uri="{FF2B5EF4-FFF2-40B4-BE49-F238E27FC236}">
                  <a16:creationId xmlns:a16="http://schemas.microsoft.com/office/drawing/2014/main" id="{0824E1A7-8744-4787-A30E-450F4DA79A3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0" y="0"/>
              <a:ext cx="609600" cy="609600"/>
            </a:xfrm>
            <a:prstGeom prst="rect">
              <a:avLst/>
            </a:prstGeom>
          </p:spPr>
        </p:pic>
      </p:grpSp>
      <p:grpSp>
        <p:nvGrpSpPr>
          <p:cNvPr id="62" name="CustomIcon">
            <a:extLst>
              <a:ext uri="{FF2B5EF4-FFF2-40B4-BE49-F238E27FC236}">
                <a16:creationId xmlns:a16="http://schemas.microsoft.com/office/drawing/2014/main" id="{D6CA9C60-9A8F-4694-B4BE-3298DDB9AA40}"/>
              </a:ext>
            </a:extLst>
          </p:cNvPr>
          <p:cNvGrpSpPr>
            <a:grpSpLocks/>
          </p:cNvGrpSpPr>
          <p:nvPr>
            <p:custDataLst>
              <p:tags r:id="rId6"/>
            </p:custDataLst>
          </p:nvPr>
        </p:nvGrpSpPr>
        <p:grpSpPr>
          <a:xfrm>
            <a:off x="768095" y="5922551"/>
            <a:ext cx="584036" cy="584036"/>
            <a:chOff x="-205105" y="-205105"/>
            <a:chExt cx="1019810" cy="1019810"/>
          </a:xfrm>
        </p:grpSpPr>
        <p:sp>
          <p:nvSpPr>
            <p:cNvPr id="55" name="Oval 54">
              <a:extLst>
                <a:ext uri="{FF2B5EF4-FFF2-40B4-BE49-F238E27FC236}">
                  <a16:creationId xmlns:a16="http://schemas.microsoft.com/office/drawing/2014/main" id="{B9469D63-B72F-4CB3-B338-8F943353FB7F}"/>
                </a:ext>
              </a:extLst>
            </p:cNvPr>
            <p:cNvSpPr>
              <a:spLocks noChangeAspect="1"/>
            </p:cNvSpPr>
            <p:nvPr/>
          </p:nvSpPr>
          <p:spPr>
            <a:xfrm>
              <a:off x="-205105" y="-205105"/>
              <a:ext cx="1019810" cy="1019810"/>
            </a:xfrm>
            <a:prstGeom prst="ellipse">
              <a:avLst/>
            </a:prstGeom>
            <a:solidFill>
              <a:schemeClr val="accent1"/>
            </a:solidFill>
          </p:spPr>
          <p:txBody>
            <a:bodyPr wrap="square" rtlCol="0" anchor="ctr">
              <a:noAutofit/>
            </a:bodyPr>
            <a:lstStyle/>
            <a:p>
              <a:pPr marL="0" algn="ctr" fontAlgn="ctr">
                <a:lnSpc>
                  <a:spcPct val="114000"/>
                </a:lnSpc>
                <a:spcAft>
                  <a:spcPts val="400"/>
                </a:spcAft>
              </a:pPr>
              <a:endParaRPr kumimoji="1" lang="en-US" sz="1200" dirty="0"/>
            </a:p>
          </p:txBody>
        </p:sp>
        <p:pic>
          <p:nvPicPr>
            <p:cNvPr id="58" name="Graphic 57">
              <a:extLst>
                <a:ext uri="{FF2B5EF4-FFF2-40B4-BE49-F238E27FC236}">
                  <a16:creationId xmlns:a16="http://schemas.microsoft.com/office/drawing/2014/main" id="{E29D8566-DD0B-4C61-8044-E4EA0517C18E}"/>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0" y="0"/>
              <a:ext cx="609600" cy="609600"/>
            </a:xfrm>
            <a:prstGeom prst="rect">
              <a:avLst/>
            </a:prstGeom>
          </p:spPr>
        </p:pic>
      </p:grpSp>
    </p:spTree>
    <p:extLst>
      <p:ext uri="{BB962C8B-B14F-4D97-AF65-F5344CB8AC3E}">
        <p14:creationId xmlns:p14="http://schemas.microsoft.com/office/powerpoint/2010/main" val="24655720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200472" y="1124744"/>
            <a:ext cx="9505056" cy="17155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現在、インドは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年にかけて実施された第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次計画を最後に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カ年計画制度を廃止した。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カ年計画制度を廃止したと同時に、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カ年計画を策定する委員会を解散し、新たに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NITI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Institution for Transforming India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Aayog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と呼ばれる政府系シンクタンクが同様の役割を果たす。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今後は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カ年計画を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NITI Aayog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が策定するが、この組織の作成する文書は財政的な権限を持たないため、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NITI Aayog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の策定する計画はあくまで政府のロードマップである。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カ年計画は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年の計画以降策定されていない。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NITI Aayog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はヘルスケアにおける監視についてのホワイトペーパー「</a:t>
            </a:r>
            <a:r>
              <a:rPr lang="en-US" altLang="ja-JP" sz="1400" dirty="0">
                <a:latin typeface="+mn-lt"/>
                <a:ea typeface="HGP創英角ｺﾞｼｯｸUB" pitchFamily="50" charset="-128"/>
              </a:rPr>
              <a:t>VISION 2035 Public Health Surveillance in India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」を発表している。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ja-JP" altLang="en-US" dirty="0"/>
              <a:t>（</a:t>
            </a:r>
            <a:r>
              <a:rPr lang="en-US" altLang="ja-JP" dirty="0"/>
              <a:t>1/6</a:t>
            </a:r>
            <a:r>
              <a:rPr lang="ja-JP" altLang="en-US" dirty="0"/>
              <a:t>）</a:t>
            </a:r>
            <a:endParaRPr lang="ja-JP" altLang="en-US" dirty="0">
              <a:latin typeface="HGP創英角ｺﾞｼｯｸUB" panose="020B0900000000000000" pitchFamily="50" charset="-128"/>
            </a:endParaRPr>
          </a:p>
        </p:txBody>
      </p:sp>
      <p:sp>
        <p:nvSpPr>
          <p:cNvPr id="16" name="テキスト ボックス 15"/>
          <p:cNvSpPr txBox="1"/>
          <p:nvPr/>
        </p:nvSpPr>
        <p:spPr>
          <a:xfrm>
            <a:off x="175063" y="652543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NITI Aayog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VISION 2035 PUBLIC HEALTH SURVEILLANCE IN INDIA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p>
        </p:txBody>
      </p:sp>
      <p:cxnSp>
        <p:nvCxnSpPr>
          <p:cNvPr id="20" name="直線コネクタ 19"/>
          <p:cNvCxnSpPr>
            <a:cxnSpLocks/>
          </p:cNvCxnSpPr>
          <p:nvPr/>
        </p:nvCxnSpPr>
        <p:spPr>
          <a:xfrm>
            <a:off x="394198" y="3351814"/>
            <a:ext cx="451027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380558" y="3063782"/>
            <a:ext cx="457244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b="1" dirty="0">
                <a:latin typeface="+mn-lt"/>
                <a:ea typeface="HGP創英角ｺﾞｼｯｸUB" pitchFamily="50" charset="-128"/>
              </a:rPr>
              <a:t>VISION 2035 </a:t>
            </a:r>
            <a:r>
              <a:rPr lang="ja-JP" altLang="en-US" sz="1400" b="1" dirty="0">
                <a:latin typeface="+mn-ea"/>
                <a:ea typeface="+mn-ea"/>
              </a:rPr>
              <a:t>で掲げるビジョン</a:t>
            </a:r>
          </a:p>
        </p:txBody>
      </p:sp>
      <p:sp>
        <p:nvSpPr>
          <p:cNvPr id="22" name="片側の 2 つの角を丸めた四角形 21"/>
          <p:cNvSpPr/>
          <p:nvPr/>
        </p:nvSpPr>
        <p:spPr>
          <a:xfrm rot="5400000">
            <a:off x="1378643" y="2639471"/>
            <a:ext cx="2541388" cy="4510276"/>
          </a:xfrm>
          <a:prstGeom prst="roundRect">
            <a:avLst>
              <a:gd name="adj" fmla="val 4914"/>
            </a:avLst>
          </a:prstGeom>
          <a:solidFill>
            <a:srgbClr val="E8E8E8"/>
          </a:solidFill>
        </p:spPr>
        <p:txBody>
          <a:bodyPr vert="vert270" wrap="square" lIns="36000" tIns="72000" rIns="36000" bIns="108000" anchor="ctr" anchorCtr="0">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200" b="0" i="0" dirty="0">
                <a:solidFill>
                  <a:srgbClr val="333333"/>
                </a:solidFill>
                <a:effectLst/>
                <a:latin typeface="Times New Roman" panose="02020603050405020304" pitchFamily="18" charset="0"/>
              </a:rPr>
              <a:t>インドの公衆衛生監視システムの応答性と予測性を高め、あらゆるレベルでの行動への準備を強化する。</a:t>
            </a:r>
            <a:endParaRPr lang="en-US" altLang="ja-JP" sz="1200" b="0" i="0" dirty="0">
              <a:solidFill>
                <a:srgbClr val="333333"/>
              </a:solidFill>
              <a:effectLst/>
              <a:latin typeface="Times New Roman" panose="02020603050405020304" pitchFamily="18" charset="0"/>
            </a:endParaRP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200" dirty="0"/>
              <a:t>匿名化された患者情報に基づくシステムを構築する。</a:t>
            </a:r>
            <a:endParaRPr lang="en-US" altLang="ja-JP" sz="12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200" dirty="0"/>
              <a:t>システムは十分なリソースを備えた効率的な管理・技術構造により管理される。</a:t>
            </a:r>
            <a:endParaRPr lang="en-US" altLang="ja-JP" sz="12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200" dirty="0"/>
              <a:t>個人のプライバシーと機密性に十分な注意を払い、患者からのフィードバックを可能とすることで公共の利益に貢献する。</a:t>
            </a:r>
            <a:endParaRPr lang="en-US" altLang="ja-JP" sz="12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200" dirty="0"/>
              <a:t>国際保健規則を遵守し、国際的に懸念される公衆衛生上の事象の管理においてグローバルなリーダーシップを発揮する。</a:t>
            </a:r>
            <a:endParaRPr lang="en-US" altLang="ja-JP" sz="1200" dirty="0"/>
          </a:p>
        </p:txBody>
      </p:sp>
      <p:sp>
        <p:nvSpPr>
          <p:cNvPr id="4" name="4. Footnote">
            <a:extLst>
              <a:ext uri="{FF2B5EF4-FFF2-40B4-BE49-F238E27FC236}">
                <a16:creationId xmlns:a16="http://schemas.microsoft.com/office/drawing/2014/main" id="{EA84540D-E659-49D1-A045-89BD47ADDDB0}"/>
              </a:ext>
            </a:extLst>
          </p:cNvPr>
          <p:cNvSpPr txBox="1"/>
          <p:nvPr>
            <p:custDataLst>
              <p:tags r:id="rId1"/>
            </p:custDataLst>
          </p:nvPr>
        </p:nvSpPr>
        <p:spPr>
          <a:xfrm>
            <a:off x="198557" y="6368330"/>
            <a:ext cx="4901560" cy="123111"/>
          </a:xfrm>
          <a:prstGeom prst="rect">
            <a:avLst/>
          </a:prstGeom>
          <a:noFill/>
        </p:spPr>
        <p:txBody>
          <a:bodyPr vert="horz" wrap="square" lIns="0" tIns="0" rIns="0" bIns="0" rtlCol="0" anchor="b" anchorCtr="0">
            <a:spAutoFit/>
          </a:bodyPr>
          <a:lstStyle/>
          <a:p>
            <a:pPr marL="203200" indent="-21272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インド政府が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年に開始した包括的な医療改革プログラム。</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二等辺三角形 32">
            <a:extLst>
              <a:ext uri="{FF2B5EF4-FFF2-40B4-BE49-F238E27FC236}">
                <a16:creationId xmlns:a16="http://schemas.microsoft.com/office/drawing/2014/main" id="{B2FD51BD-479E-D38F-F41F-A5CF69A230AF}"/>
              </a:ext>
            </a:extLst>
          </p:cNvPr>
          <p:cNvSpPr/>
          <p:nvPr/>
        </p:nvSpPr>
        <p:spPr>
          <a:xfrm>
            <a:off x="5817096" y="4055961"/>
            <a:ext cx="2376264" cy="2109342"/>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4" name="四角形: 角を丸くする 33">
            <a:extLst>
              <a:ext uri="{FF2B5EF4-FFF2-40B4-BE49-F238E27FC236}">
                <a16:creationId xmlns:a16="http://schemas.microsoft.com/office/drawing/2014/main" id="{4D37E5AF-89D0-18D5-6D3A-F4BB9D2851D3}"/>
              </a:ext>
            </a:extLst>
          </p:cNvPr>
          <p:cNvSpPr/>
          <p:nvPr/>
        </p:nvSpPr>
        <p:spPr>
          <a:xfrm>
            <a:off x="6981609" y="4208906"/>
            <a:ext cx="1656184" cy="443584"/>
          </a:xfrm>
          <a:prstGeom prst="roundRect">
            <a:avLst/>
          </a:prstGeom>
          <a:solidFill>
            <a:srgbClr val="FAC8C8"/>
          </a:solidFill>
        </p:spPr>
        <p:txBody>
          <a:bodyPr wrap="square" rtlCol="0" anchor="ctr">
            <a:noAutofit/>
          </a:bodyPr>
          <a:lstStyle/>
          <a:p>
            <a:pPr algn="ctr" fontAlgn="ctr">
              <a:lnSpc>
                <a:spcPct val="90000"/>
              </a:lnSpc>
              <a:spcAft>
                <a:spcPts val="400"/>
              </a:spcAft>
            </a:pPr>
            <a:r>
              <a:rPr lang="ja-JP" altLang="en-US" sz="1050" dirty="0"/>
              <a:t>研究所の能力強化</a:t>
            </a:r>
          </a:p>
        </p:txBody>
      </p:sp>
      <p:sp>
        <p:nvSpPr>
          <p:cNvPr id="36" name="四角形: 角を丸くする 35">
            <a:extLst>
              <a:ext uri="{FF2B5EF4-FFF2-40B4-BE49-F238E27FC236}">
                <a16:creationId xmlns:a16="http://schemas.microsoft.com/office/drawing/2014/main" id="{313E0E3F-EF93-75DC-A312-724DD67B661F}"/>
              </a:ext>
            </a:extLst>
          </p:cNvPr>
          <p:cNvSpPr/>
          <p:nvPr/>
        </p:nvSpPr>
        <p:spPr>
          <a:xfrm>
            <a:off x="6981609" y="5644142"/>
            <a:ext cx="1656184" cy="443584"/>
          </a:xfrm>
          <a:prstGeom prst="roundRect">
            <a:avLst/>
          </a:prstGeom>
          <a:solidFill>
            <a:srgbClr val="FAC8C8"/>
          </a:solidFill>
        </p:spPr>
        <p:txBody>
          <a:bodyPr wrap="square" rtlCol="0" anchor="ctr">
            <a:noAutofit/>
          </a:bodyPr>
          <a:lstStyle/>
          <a:p>
            <a:pPr algn="ctr" fontAlgn="ctr">
              <a:lnSpc>
                <a:spcPct val="90000"/>
              </a:lnSpc>
              <a:spcAft>
                <a:spcPts val="400"/>
              </a:spcAft>
            </a:pPr>
            <a:r>
              <a:rPr lang="ja-JP" altLang="en-US" sz="1050" dirty="0"/>
              <a:t>コミュニティレベルの</a:t>
            </a:r>
            <a:br>
              <a:rPr lang="en-US" altLang="ja-JP" sz="1050" dirty="0"/>
            </a:br>
            <a:r>
              <a:rPr lang="ja-JP" altLang="en-US" sz="1050" dirty="0"/>
              <a:t>監視強化</a:t>
            </a:r>
          </a:p>
        </p:txBody>
      </p:sp>
      <p:sp>
        <p:nvSpPr>
          <p:cNvPr id="37" name="矢印: 下 36">
            <a:extLst>
              <a:ext uri="{FF2B5EF4-FFF2-40B4-BE49-F238E27FC236}">
                <a16:creationId xmlns:a16="http://schemas.microsoft.com/office/drawing/2014/main" id="{17AC8439-12F1-1832-960E-B1DAE47CA35B}"/>
              </a:ext>
            </a:extLst>
          </p:cNvPr>
          <p:cNvSpPr/>
          <p:nvPr/>
        </p:nvSpPr>
        <p:spPr>
          <a:xfrm>
            <a:off x="7557673" y="5391099"/>
            <a:ext cx="504056" cy="232052"/>
          </a:xfrm>
          <a:prstGeom prst="downArrow">
            <a:avLst/>
          </a:prstGeom>
          <a:solidFill>
            <a:schemeClr val="tx2"/>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矢印: 下 37">
            <a:extLst>
              <a:ext uri="{FF2B5EF4-FFF2-40B4-BE49-F238E27FC236}">
                <a16:creationId xmlns:a16="http://schemas.microsoft.com/office/drawing/2014/main" id="{1B268E03-4A14-7D72-6813-13B18FE3A57B}"/>
              </a:ext>
            </a:extLst>
          </p:cNvPr>
          <p:cNvSpPr/>
          <p:nvPr/>
        </p:nvSpPr>
        <p:spPr>
          <a:xfrm>
            <a:off x="7557673" y="4673481"/>
            <a:ext cx="504056" cy="232052"/>
          </a:xfrm>
          <a:prstGeom prst="downArrow">
            <a:avLst/>
          </a:prstGeom>
          <a:solidFill>
            <a:schemeClr val="tx2"/>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40" name="四角形: 角を丸くする 39">
            <a:extLst>
              <a:ext uri="{FF2B5EF4-FFF2-40B4-BE49-F238E27FC236}">
                <a16:creationId xmlns:a16="http://schemas.microsoft.com/office/drawing/2014/main" id="{3AEC5491-58F4-20AD-3A76-F9D937BC631E}"/>
              </a:ext>
            </a:extLst>
          </p:cNvPr>
          <p:cNvSpPr/>
          <p:nvPr/>
        </p:nvSpPr>
        <p:spPr>
          <a:xfrm>
            <a:off x="8970591" y="3826908"/>
            <a:ext cx="989214" cy="337212"/>
          </a:xfrm>
          <a:prstGeom prst="roundRect">
            <a:avLst/>
          </a:prstGeom>
          <a:noFill/>
        </p:spPr>
        <p:txBody>
          <a:bodyPr wrap="square" rtlCol="0" anchor="ctr">
            <a:noAutofit/>
          </a:bodyPr>
          <a:lstStyle/>
          <a:p>
            <a:pPr algn="ctr" fontAlgn="ctr">
              <a:lnSpc>
                <a:spcPct val="90000"/>
              </a:lnSpc>
              <a:spcAft>
                <a:spcPts val="400"/>
              </a:spcAft>
            </a:pPr>
            <a:r>
              <a:rPr lang="en-US" altLang="ja-JP" sz="1050" dirty="0"/>
              <a:t>PMJAY</a:t>
            </a:r>
            <a:r>
              <a:rPr lang="ja-JP" altLang="en-US" sz="1050" dirty="0"/>
              <a:t>の</a:t>
            </a:r>
            <a:br>
              <a:rPr lang="en-US" altLang="ja-JP" sz="1050" dirty="0"/>
            </a:br>
            <a:r>
              <a:rPr lang="ja-JP" altLang="en-US" sz="1050" dirty="0"/>
              <a:t>情報を提供</a:t>
            </a:r>
          </a:p>
        </p:txBody>
      </p:sp>
      <p:sp>
        <p:nvSpPr>
          <p:cNvPr id="64" name="正方形/長方形 63">
            <a:extLst>
              <a:ext uri="{FF2B5EF4-FFF2-40B4-BE49-F238E27FC236}">
                <a16:creationId xmlns:a16="http://schemas.microsoft.com/office/drawing/2014/main" id="{F9E13386-E3EA-167B-A145-68875A3C420C}"/>
              </a:ext>
            </a:extLst>
          </p:cNvPr>
          <p:cNvSpPr/>
          <p:nvPr/>
        </p:nvSpPr>
        <p:spPr>
          <a:xfrm>
            <a:off x="6253569" y="3544867"/>
            <a:ext cx="1656184" cy="315450"/>
          </a:xfrm>
          <a:prstGeom prst="rect">
            <a:avLst/>
          </a:prstGeom>
          <a:solidFill>
            <a:schemeClr val="tx2"/>
          </a:solidFill>
        </p:spPr>
        <p:txBody>
          <a:bodyPr wrap="square" rtlCol="0" anchor="ctr">
            <a:noAutofit/>
          </a:bodyPr>
          <a:lstStyle/>
          <a:p>
            <a:pPr algn="ctr" fontAlgn="ctr">
              <a:lnSpc>
                <a:spcPct val="90000"/>
              </a:lnSpc>
              <a:spcAft>
                <a:spcPts val="400"/>
              </a:spcAft>
            </a:pPr>
            <a:r>
              <a:rPr lang="en-US" altLang="ja-JP" sz="1050" dirty="0"/>
              <a:t>Integrated Health Information Platform</a:t>
            </a:r>
            <a:endParaRPr lang="ja-JP" altLang="en-US" sz="1050" dirty="0"/>
          </a:p>
        </p:txBody>
      </p:sp>
      <p:sp>
        <p:nvSpPr>
          <p:cNvPr id="65" name="Freeform 7">
            <a:extLst>
              <a:ext uri="{FF2B5EF4-FFF2-40B4-BE49-F238E27FC236}">
                <a16:creationId xmlns:a16="http://schemas.microsoft.com/office/drawing/2014/main" id="{D2527C12-1DE7-5648-56A2-C0ACBE6DC493}"/>
              </a:ext>
            </a:extLst>
          </p:cNvPr>
          <p:cNvSpPr>
            <a:spLocks/>
          </p:cNvSpPr>
          <p:nvPr/>
        </p:nvSpPr>
        <p:spPr bwMode="auto">
          <a:xfrm rot="7295074" flipH="1" flipV="1">
            <a:off x="5254206" y="4536661"/>
            <a:ext cx="1670527" cy="583164"/>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7">
            <a:extLst>
              <a:ext uri="{FF2B5EF4-FFF2-40B4-BE49-F238E27FC236}">
                <a16:creationId xmlns:a16="http://schemas.microsoft.com/office/drawing/2014/main" id="{ECD0C62A-FAD8-687B-5AC5-23163916F534}"/>
              </a:ext>
            </a:extLst>
          </p:cNvPr>
          <p:cNvSpPr>
            <a:spLocks/>
          </p:cNvSpPr>
          <p:nvPr/>
        </p:nvSpPr>
        <p:spPr bwMode="auto">
          <a:xfrm rot="16200000" flipH="1" flipV="1">
            <a:off x="8062229" y="4201324"/>
            <a:ext cx="1670527" cy="583164"/>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四角形: 角を丸くする 66">
            <a:extLst>
              <a:ext uri="{FF2B5EF4-FFF2-40B4-BE49-F238E27FC236}">
                <a16:creationId xmlns:a16="http://schemas.microsoft.com/office/drawing/2014/main" id="{2A24DC16-D0DF-1216-7708-EBE79E13BCA5}"/>
              </a:ext>
            </a:extLst>
          </p:cNvPr>
          <p:cNvSpPr/>
          <p:nvPr/>
        </p:nvSpPr>
        <p:spPr>
          <a:xfrm>
            <a:off x="5101219" y="4233110"/>
            <a:ext cx="989214" cy="337212"/>
          </a:xfrm>
          <a:prstGeom prst="roundRect">
            <a:avLst/>
          </a:prstGeom>
          <a:noFill/>
        </p:spPr>
        <p:txBody>
          <a:bodyPr wrap="square" rtlCol="0" anchor="ctr">
            <a:noAutofit/>
          </a:bodyPr>
          <a:lstStyle/>
          <a:p>
            <a:pPr algn="ctr" fontAlgn="ctr">
              <a:lnSpc>
                <a:spcPct val="90000"/>
              </a:lnSpc>
              <a:spcAft>
                <a:spcPts val="400"/>
              </a:spcAft>
            </a:pPr>
            <a:r>
              <a:rPr lang="ja-JP" altLang="en-US" sz="1050" dirty="0"/>
              <a:t>傾向分析</a:t>
            </a:r>
            <a:endParaRPr lang="en-US" altLang="ja-JP" sz="1050" dirty="0"/>
          </a:p>
        </p:txBody>
      </p:sp>
      <p:sp>
        <p:nvSpPr>
          <p:cNvPr id="71" name="四角形: 角を丸くする 70">
            <a:extLst>
              <a:ext uri="{FF2B5EF4-FFF2-40B4-BE49-F238E27FC236}">
                <a16:creationId xmlns:a16="http://schemas.microsoft.com/office/drawing/2014/main" id="{C0E5493E-8FD6-4936-DB54-7439B7067F94}"/>
              </a:ext>
            </a:extLst>
          </p:cNvPr>
          <p:cNvSpPr/>
          <p:nvPr/>
        </p:nvSpPr>
        <p:spPr>
          <a:xfrm>
            <a:off x="5403605" y="5908520"/>
            <a:ext cx="1371728" cy="199705"/>
          </a:xfrm>
          <a:prstGeom prst="roundRect">
            <a:avLst/>
          </a:prstGeom>
          <a:noFill/>
        </p:spPr>
        <p:txBody>
          <a:bodyPr wrap="square" rtlCol="0" anchor="ctr">
            <a:noAutofit/>
          </a:bodyPr>
          <a:lstStyle/>
          <a:p>
            <a:pPr algn="ctr" fontAlgn="ctr">
              <a:lnSpc>
                <a:spcPct val="90000"/>
              </a:lnSpc>
              <a:spcAft>
                <a:spcPts val="400"/>
              </a:spcAft>
            </a:pPr>
            <a:r>
              <a:rPr lang="ja-JP" altLang="en-US" sz="1000" dirty="0"/>
              <a:t>ヘルス＆ウェルネスセンター</a:t>
            </a:r>
          </a:p>
        </p:txBody>
      </p:sp>
      <p:sp>
        <p:nvSpPr>
          <p:cNvPr id="74" name="四角形: 角を丸くする 73">
            <a:extLst>
              <a:ext uri="{FF2B5EF4-FFF2-40B4-BE49-F238E27FC236}">
                <a16:creationId xmlns:a16="http://schemas.microsoft.com/office/drawing/2014/main" id="{29076A62-82B2-5FDF-B679-F48E873537C1}"/>
              </a:ext>
            </a:extLst>
          </p:cNvPr>
          <p:cNvSpPr/>
          <p:nvPr/>
        </p:nvSpPr>
        <p:spPr>
          <a:xfrm>
            <a:off x="5868138" y="5462664"/>
            <a:ext cx="989214" cy="144016"/>
          </a:xfrm>
          <a:prstGeom prst="roundRect">
            <a:avLst/>
          </a:prstGeom>
          <a:noFill/>
        </p:spPr>
        <p:txBody>
          <a:bodyPr wrap="square" rtlCol="0" anchor="ctr">
            <a:noAutofit/>
          </a:bodyPr>
          <a:lstStyle/>
          <a:p>
            <a:pPr algn="ctr" fontAlgn="ctr">
              <a:lnSpc>
                <a:spcPct val="90000"/>
              </a:lnSpc>
              <a:spcAft>
                <a:spcPts val="400"/>
              </a:spcAft>
            </a:pPr>
            <a:r>
              <a:rPr lang="ja-JP" altLang="en-US" sz="1000" dirty="0"/>
              <a:t>プライマリ</a:t>
            </a:r>
            <a:br>
              <a:rPr lang="en-US" altLang="ja-JP" sz="1000" dirty="0"/>
            </a:br>
            <a:r>
              <a:rPr lang="ja-JP" altLang="en-US" sz="1000" dirty="0"/>
              <a:t>ヘルスケア</a:t>
            </a:r>
            <a:br>
              <a:rPr lang="en-US" altLang="ja-JP" sz="1000" dirty="0"/>
            </a:br>
            <a:r>
              <a:rPr lang="ja-JP" altLang="en-US" sz="1000" dirty="0"/>
              <a:t>センター</a:t>
            </a:r>
          </a:p>
        </p:txBody>
      </p:sp>
      <p:sp>
        <p:nvSpPr>
          <p:cNvPr id="75" name="四角形: 角を丸くする 74">
            <a:extLst>
              <a:ext uri="{FF2B5EF4-FFF2-40B4-BE49-F238E27FC236}">
                <a16:creationId xmlns:a16="http://schemas.microsoft.com/office/drawing/2014/main" id="{56B0EBC6-ADB7-1D27-74C7-C092A4409B81}"/>
              </a:ext>
            </a:extLst>
          </p:cNvPr>
          <p:cNvSpPr/>
          <p:nvPr/>
        </p:nvSpPr>
        <p:spPr>
          <a:xfrm>
            <a:off x="6039955" y="5016807"/>
            <a:ext cx="989214" cy="144016"/>
          </a:xfrm>
          <a:prstGeom prst="roundRect">
            <a:avLst/>
          </a:prstGeom>
          <a:noFill/>
        </p:spPr>
        <p:txBody>
          <a:bodyPr wrap="square" rtlCol="0" anchor="ctr">
            <a:noAutofit/>
          </a:bodyPr>
          <a:lstStyle/>
          <a:p>
            <a:pPr algn="ctr" fontAlgn="ctr">
              <a:lnSpc>
                <a:spcPct val="90000"/>
              </a:lnSpc>
              <a:spcAft>
                <a:spcPts val="400"/>
              </a:spcAft>
            </a:pPr>
            <a:r>
              <a:rPr lang="ja-JP" altLang="en-US" sz="1000" dirty="0"/>
              <a:t>地区病院</a:t>
            </a:r>
          </a:p>
        </p:txBody>
      </p:sp>
      <p:sp>
        <p:nvSpPr>
          <p:cNvPr id="76" name="四角形: 角を丸くする 75">
            <a:extLst>
              <a:ext uri="{FF2B5EF4-FFF2-40B4-BE49-F238E27FC236}">
                <a16:creationId xmlns:a16="http://schemas.microsoft.com/office/drawing/2014/main" id="{537136E3-80CB-704F-FB26-BBC36DFB294D}"/>
              </a:ext>
            </a:extLst>
          </p:cNvPr>
          <p:cNvSpPr/>
          <p:nvPr/>
        </p:nvSpPr>
        <p:spPr>
          <a:xfrm>
            <a:off x="6219919" y="4570950"/>
            <a:ext cx="989214" cy="144016"/>
          </a:xfrm>
          <a:prstGeom prst="roundRect">
            <a:avLst/>
          </a:prstGeom>
          <a:noFill/>
        </p:spPr>
        <p:txBody>
          <a:bodyPr wrap="square" rtlCol="0" anchor="ctr">
            <a:noAutofit/>
          </a:bodyPr>
          <a:lstStyle/>
          <a:p>
            <a:pPr algn="ctr" fontAlgn="ctr">
              <a:lnSpc>
                <a:spcPct val="90000"/>
              </a:lnSpc>
              <a:spcAft>
                <a:spcPts val="400"/>
              </a:spcAft>
            </a:pPr>
            <a:r>
              <a:rPr lang="ja-JP" altLang="en-US" sz="1000" dirty="0"/>
              <a:t>トップの</a:t>
            </a:r>
            <a:br>
              <a:rPr lang="en-US" altLang="ja-JP" sz="1000" dirty="0"/>
            </a:br>
            <a:r>
              <a:rPr lang="ja-JP" altLang="en-US" sz="1000" dirty="0"/>
              <a:t>医療機関</a:t>
            </a:r>
          </a:p>
        </p:txBody>
      </p:sp>
      <p:cxnSp>
        <p:nvCxnSpPr>
          <p:cNvPr id="77" name="直線コネクタ 76">
            <a:extLst>
              <a:ext uri="{FF2B5EF4-FFF2-40B4-BE49-F238E27FC236}">
                <a16:creationId xmlns:a16="http://schemas.microsoft.com/office/drawing/2014/main" id="{9DB03A60-3F70-2507-88CD-9A5EE39E6372}"/>
              </a:ext>
            </a:extLst>
          </p:cNvPr>
          <p:cNvCxnSpPr>
            <a:cxnSpLocks/>
          </p:cNvCxnSpPr>
          <p:nvPr/>
        </p:nvCxnSpPr>
        <p:spPr>
          <a:xfrm>
            <a:off x="5113757" y="3351814"/>
            <a:ext cx="4510277"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Rectangle 6">
            <a:extLst>
              <a:ext uri="{FF2B5EF4-FFF2-40B4-BE49-F238E27FC236}">
                <a16:creationId xmlns:a16="http://schemas.microsoft.com/office/drawing/2014/main" id="{B3F15025-7250-DB70-DAE5-BFC003E03316}"/>
              </a:ext>
            </a:extLst>
          </p:cNvPr>
          <p:cNvSpPr>
            <a:spLocks noChangeArrowheads="1"/>
          </p:cNvSpPr>
          <p:nvPr/>
        </p:nvSpPr>
        <p:spPr bwMode="auto">
          <a:xfrm>
            <a:off x="5100117" y="3063782"/>
            <a:ext cx="4572442"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b="1" dirty="0">
                <a:latin typeface="+mn-lt"/>
                <a:ea typeface="+mn-ea"/>
              </a:rPr>
              <a:t>Ayushman</a:t>
            </a:r>
            <a:r>
              <a:rPr lang="ja-JP" altLang="en-US" sz="1400" b="1" dirty="0">
                <a:latin typeface="+mn-lt"/>
                <a:ea typeface="+mn-ea"/>
              </a:rPr>
              <a:t> </a:t>
            </a:r>
            <a:r>
              <a:rPr lang="en-US" altLang="ja-JP" sz="1400" b="1" dirty="0">
                <a:latin typeface="+mn-lt"/>
                <a:ea typeface="+mn-ea"/>
              </a:rPr>
              <a:t>Bharat</a:t>
            </a:r>
            <a:r>
              <a:rPr lang="en-US" altLang="ja-JP" sz="1400" b="1" baseline="30000" dirty="0">
                <a:latin typeface="+mn-lt"/>
                <a:ea typeface="+mn-ea"/>
              </a:rPr>
              <a:t>※</a:t>
            </a:r>
            <a:r>
              <a:rPr lang="ja-JP" altLang="en-US" sz="1400" b="1" dirty="0">
                <a:latin typeface="+mn-ea"/>
                <a:ea typeface="+mn-ea"/>
              </a:rPr>
              <a:t>との統合</a:t>
            </a:r>
            <a:r>
              <a:rPr lang="en-US" altLang="ja-JP" sz="1400" b="1" dirty="0">
                <a:latin typeface="+mn-ea"/>
                <a:ea typeface="+mn-ea"/>
              </a:rPr>
              <a:t>: 3</a:t>
            </a:r>
            <a:r>
              <a:rPr lang="ja-JP" altLang="en-US" sz="1400" b="1" dirty="0">
                <a:latin typeface="+mn-ea"/>
                <a:ea typeface="+mn-ea"/>
              </a:rPr>
              <a:t>段階のアプローチ</a:t>
            </a:r>
          </a:p>
        </p:txBody>
      </p:sp>
      <p:sp>
        <p:nvSpPr>
          <p:cNvPr id="5" name="四角形: 角を丸くする 33">
            <a:extLst>
              <a:ext uri="{FF2B5EF4-FFF2-40B4-BE49-F238E27FC236}">
                <a16:creationId xmlns:a16="http://schemas.microsoft.com/office/drawing/2014/main" id="{7AAC299E-4F1C-D417-C98E-B0FE73BCFA9A}"/>
              </a:ext>
            </a:extLst>
          </p:cNvPr>
          <p:cNvSpPr/>
          <p:nvPr/>
        </p:nvSpPr>
        <p:spPr>
          <a:xfrm>
            <a:off x="6981609" y="4920144"/>
            <a:ext cx="1656184" cy="443584"/>
          </a:xfrm>
          <a:prstGeom prst="roundRect">
            <a:avLst/>
          </a:prstGeom>
          <a:solidFill>
            <a:srgbClr val="FAC8C8"/>
          </a:solidFill>
        </p:spPr>
        <p:txBody>
          <a:bodyPr wrap="square" rtlCol="0" anchor="ctr">
            <a:noAutofit/>
          </a:bodyPr>
          <a:lstStyle/>
          <a:p>
            <a:pPr algn="ctr" fontAlgn="ctr">
              <a:lnSpc>
                <a:spcPct val="90000"/>
              </a:lnSpc>
              <a:spcAft>
                <a:spcPts val="400"/>
              </a:spcAft>
            </a:pPr>
            <a:r>
              <a:rPr lang="ja-JP" altLang="en-US" sz="1050" dirty="0"/>
              <a:t>紹介ネットワークの強化</a:t>
            </a:r>
          </a:p>
        </p:txBody>
      </p:sp>
    </p:spTree>
    <p:extLst>
      <p:ext uri="{BB962C8B-B14F-4D97-AF65-F5344CB8AC3E}">
        <p14:creationId xmlns:p14="http://schemas.microsoft.com/office/powerpoint/2010/main" val="298103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2/6</a:t>
            </a:r>
            <a:r>
              <a:rPr lang="ja-JP" altLang="en-US" dirty="0"/>
              <a:t>） </a:t>
            </a:r>
            <a:r>
              <a:rPr lang="en-US" altLang="ja-JP" dirty="0"/>
              <a:t>- </a:t>
            </a:r>
            <a:r>
              <a:rPr lang="ja-JP" altLang="en-US" dirty="0"/>
              <a:t>政策転換①医療メカニズムの構築</a:t>
            </a:r>
          </a:p>
        </p:txBody>
      </p:sp>
      <p:sp>
        <p:nvSpPr>
          <p:cNvPr id="16" name="テキスト ボックス 15"/>
          <p:cNvSpPr txBox="1"/>
          <p:nvPr/>
        </p:nvSpPr>
        <p:spPr>
          <a:xfrm>
            <a:off x="195138" y="651551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インド政府 </a:t>
            </a:r>
            <a:r>
              <a:rPr lang="en-US" altLang="ja-JP" sz="800" dirty="0"/>
              <a:t>UHC</a:t>
            </a:r>
            <a:r>
              <a:rPr lang="ja-JP" altLang="en-US" sz="800" dirty="0"/>
              <a:t>ブローシャー</a:t>
            </a:r>
          </a:p>
        </p:txBody>
      </p:sp>
      <p:sp>
        <p:nvSpPr>
          <p:cNvPr id="18" name="テキスト ボックス 17"/>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AB PM-JAY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Ayushmaan</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Bharat: Pradhan Mantri Jan Arogya Yojana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）という健康保険システムを設立した。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RSBY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が家族あたり最大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ルピーを保証するところ、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PMJAY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は二次および三次医療の入院のために家族あたり最大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万ルピーを保証する。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万人が医療保険制度の適用対象にあるが、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億人以上が適用対象となっていない。</a:t>
            </a:r>
          </a:p>
        </p:txBody>
      </p:sp>
      <p:grpSp>
        <p:nvGrpSpPr>
          <p:cNvPr id="19" name="グループ化 7"/>
          <p:cNvGrpSpPr/>
          <p:nvPr/>
        </p:nvGrpSpPr>
        <p:grpSpPr>
          <a:xfrm>
            <a:off x="330846" y="2315875"/>
            <a:ext cx="9152623" cy="288032"/>
            <a:chOff x="4803500" y="2113806"/>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 altLang="en-US" sz="1400" b="0" i="0" u="none" strike="noStrike" kern="1200" cap="none" spc="0" normalizeH="0" baseline="0" noProof="1">
                  <a:ln>
                    <a:noFill/>
                  </a:ln>
                  <a:solidFill>
                    <a:srgbClr val="000000"/>
                  </a:solidFill>
                  <a:effectLst/>
                  <a:uLnTx/>
                  <a:uFillTx/>
                  <a:latin typeface="HGP創英角ｺﾞｼｯｸUB" pitchFamily="50" charset="-128"/>
                  <a:ea typeface="HGP創英角ｺﾞｼｯｸUB" pitchFamily="50" charset="-128"/>
                  <a:cs typeface="+mn-cs"/>
                </a:rPr>
                <a:t>UHCへの取り組み</a:t>
              </a:r>
            </a:p>
          </p:txBody>
        </p:sp>
      </p:grpSp>
      <p:sp>
        <p:nvSpPr>
          <p:cNvPr id="6" name="テキスト ボックス 5">
            <a:extLst>
              <a:ext uri="{FF2B5EF4-FFF2-40B4-BE49-F238E27FC236}">
                <a16:creationId xmlns:a16="http://schemas.microsoft.com/office/drawing/2014/main" id="{7342C50F-32EF-A7E7-4A0A-689E06980822}"/>
              </a:ext>
            </a:extLst>
          </p:cNvPr>
          <p:cNvSpPr txBox="1"/>
          <p:nvPr/>
        </p:nvSpPr>
        <p:spPr>
          <a:xfrm>
            <a:off x="200472" y="2672040"/>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達成へ向けた取り組みとして、</a:t>
            </a:r>
            <a:r>
              <a:rPr kumimoji="1" lang="en-US" altLang="ja"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Ayushmaan Bharat</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が挙げられる。これは、</a:t>
            </a:r>
            <a:r>
              <a:rPr kumimoji="1" lang="en-US" altLang="ja"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CPHC</a:t>
            </a:r>
            <a:r>
              <a:rPr kumimoji="1" lang="ja"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Comprehensive Primary Health Care</a:t>
            </a:r>
            <a:r>
              <a:rPr kumimoji="1" lang="ja"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PMJAY</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Health Protection Scheme</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の2つの要素から</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構成される。</a:t>
            </a:r>
            <a:endPar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Group 68">
            <a:extLst>
              <a:ext uri="{FF2B5EF4-FFF2-40B4-BE49-F238E27FC236}">
                <a16:creationId xmlns:a16="http://schemas.microsoft.com/office/drawing/2014/main" id="{91DD9FB3-0A09-F9BC-B50A-CA1F850D7B0D}"/>
              </a:ext>
            </a:extLst>
          </p:cNvPr>
          <p:cNvGrpSpPr/>
          <p:nvPr/>
        </p:nvGrpSpPr>
        <p:grpSpPr>
          <a:xfrm>
            <a:off x="284685" y="3232071"/>
            <a:ext cx="9213873" cy="274320"/>
            <a:chOff x="269595" y="3508263"/>
            <a:chExt cx="9213873" cy="274320"/>
          </a:xfrm>
        </p:grpSpPr>
        <p:cxnSp>
          <p:nvCxnSpPr>
            <p:cNvPr id="11" name="直線コネクタ 19">
              <a:extLst>
                <a:ext uri="{FF2B5EF4-FFF2-40B4-BE49-F238E27FC236}">
                  <a16:creationId xmlns:a16="http://schemas.microsoft.com/office/drawing/2014/main" id="{37C54FDB-D174-05B8-AE91-FA3235B6DEE6}"/>
                </a:ext>
              </a:extLst>
            </p:cNvPr>
            <p:cNvCxnSpPr>
              <a:cxnSpLocks/>
            </p:cNvCxnSpPr>
            <p:nvPr/>
          </p:nvCxnSpPr>
          <p:spPr>
            <a:xfrm>
              <a:off x="269595" y="3646301"/>
              <a:ext cx="92138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7">
              <a:extLst>
                <a:ext uri="{FF2B5EF4-FFF2-40B4-BE49-F238E27FC236}">
                  <a16:creationId xmlns:a16="http://schemas.microsoft.com/office/drawing/2014/main" id="{A8A2E7A2-36F9-3185-9E18-FC9BA30BDDB4}"/>
                </a:ext>
              </a:extLst>
            </p:cNvPr>
            <p:cNvSpPr/>
            <p:nvPr/>
          </p:nvSpPr>
          <p:spPr>
            <a:xfrm>
              <a:off x="3130751" y="3508263"/>
              <a:ext cx="3888432" cy="274320"/>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 sz="1200" b="1" dirty="0"/>
                <a:t>公的医療</a:t>
              </a:r>
              <a:r>
                <a:rPr kumimoji="1" lang="ja-JP" altLang="en-US" sz="1200" b="1" dirty="0"/>
                <a:t>制度へのアクセス強化</a:t>
              </a:r>
              <a:endParaRPr kumimoji="1" lang="ja" sz="1200" b="1" dirty="0"/>
            </a:p>
          </p:txBody>
        </p:sp>
      </p:grpSp>
      <p:grpSp>
        <p:nvGrpSpPr>
          <p:cNvPr id="13" name="Group 55">
            <a:extLst>
              <a:ext uri="{FF2B5EF4-FFF2-40B4-BE49-F238E27FC236}">
                <a16:creationId xmlns:a16="http://schemas.microsoft.com/office/drawing/2014/main" id="{BA464528-F0C0-71FF-A860-0BEC7E00172E}"/>
              </a:ext>
            </a:extLst>
          </p:cNvPr>
          <p:cNvGrpSpPr/>
          <p:nvPr/>
        </p:nvGrpSpPr>
        <p:grpSpPr>
          <a:xfrm>
            <a:off x="226817" y="3619080"/>
            <a:ext cx="4754517" cy="1109776"/>
            <a:chOff x="198483" y="3913702"/>
            <a:chExt cx="4754517" cy="1109776"/>
          </a:xfrm>
        </p:grpSpPr>
        <p:sp>
          <p:nvSpPr>
            <p:cNvPr id="14" name="Rectangle 9">
              <a:extLst>
                <a:ext uri="{FF2B5EF4-FFF2-40B4-BE49-F238E27FC236}">
                  <a16:creationId xmlns:a16="http://schemas.microsoft.com/office/drawing/2014/main" id="{D47F3D80-848D-1ECC-DD4E-C11C4DE9E5C2}"/>
                </a:ext>
              </a:extLst>
            </p:cNvPr>
            <p:cNvSpPr/>
            <p:nvPr/>
          </p:nvSpPr>
          <p:spPr>
            <a:xfrm>
              <a:off x="204768" y="3913704"/>
              <a:ext cx="4748232" cy="842422"/>
            </a:xfrm>
            <a:prstGeom prst="rect">
              <a:avLst/>
            </a:prstGeom>
            <a:solidFill>
              <a:srgbClr val="D7F2FB"/>
            </a:solidFill>
          </p:spPr>
          <p:txBody>
            <a:bodyPr wrap="square" rtlCol="0" anchor="ctr">
              <a:noAutofit/>
            </a:bodyPr>
            <a:lstStyle/>
            <a:p>
              <a:pPr marL="0" algn="ctr" fontAlgn="ctr">
                <a:lnSpc>
                  <a:spcPct val="114000"/>
                </a:lnSpc>
                <a:spcAft>
                  <a:spcPts val="400"/>
                </a:spcAft>
              </a:pPr>
              <a:endParaRPr kumimoji="1" lang="en-US" sz="1200" dirty="0"/>
            </a:p>
          </p:txBody>
        </p:sp>
        <p:sp>
          <p:nvSpPr>
            <p:cNvPr id="15" name="正方形/長方形 31">
              <a:extLst>
                <a:ext uri="{FF2B5EF4-FFF2-40B4-BE49-F238E27FC236}">
                  <a16:creationId xmlns:a16="http://schemas.microsoft.com/office/drawing/2014/main" id="{5BC57116-ADB2-9E4F-6880-03AD6F89AB92}"/>
                </a:ext>
              </a:extLst>
            </p:cNvPr>
            <p:cNvSpPr/>
            <p:nvPr/>
          </p:nvSpPr>
          <p:spPr>
            <a:xfrm>
              <a:off x="204768" y="4043360"/>
              <a:ext cx="1652430" cy="359827"/>
            </a:xfrm>
            <a:prstGeom prst="rect">
              <a:avLst/>
            </a:prstGeom>
            <a:noFill/>
          </p:spPr>
          <p:txBody>
            <a:bodyPr wrap="square" rtlCol="0" anchor="ctr">
              <a:noAutofit/>
            </a:bodyPr>
            <a:lstStyle/>
            <a:p>
              <a:pPr marL="0" algn="ctr" fontAlgn="ctr">
                <a:lnSpc>
                  <a:spcPct val="90000"/>
                </a:lnSpc>
                <a:spcAft>
                  <a:spcPts val="400"/>
                </a:spcAft>
              </a:pPr>
              <a:r>
                <a:rPr lang="ja" altLang="ja-JP" sz="800" noProof="1"/>
                <a:t>5</a:t>
              </a:r>
              <a:r>
                <a:rPr lang="en-US" altLang="ja" sz="800" noProof="1"/>
                <a:t>,</a:t>
              </a:r>
              <a:r>
                <a:rPr lang="ja" altLang="ja-JP" sz="800" noProof="1"/>
                <a:t>000人</a:t>
              </a:r>
              <a:r>
                <a:rPr lang="ja-JP" altLang="en-US" sz="800" noProof="1"/>
                <a:t>を対象とした</a:t>
              </a:r>
              <a:br>
                <a:rPr lang="en-US" altLang="ja-JP" sz="800" noProof="1"/>
              </a:br>
              <a:r>
                <a:rPr lang="ja" altLang="ja-JP" sz="800" noProof="1"/>
                <a:t>サブヘルスセンター</a:t>
              </a:r>
              <a:endParaRPr kumimoji="1" lang="ja-JP" altLang="en-US" sz="800" noProof="1"/>
            </a:p>
          </p:txBody>
        </p:sp>
        <p:sp>
          <p:nvSpPr>
            <p:cNvPr id="17" name="正方形/長方形 31">
              <a:extLst>
                <a:ext uri="{FF2B5EF4-FFF2-40B4-BE49-F238E27FC236}">
                  <a16:creationId xmlns:a16="http://schemas.microsoft.com/office/drawing/2014/main" id="{A0B05072-B9AD-31C3-B7EA-2F819594CCD7}"/>
                </a:ext>
              </a:extLst>
            </p:cNvPr>
            <p:cNvSpPr/>
            <p:nvPr/>
          </p:nvSpPr>
          <p:spPr>
            <a:xfrm>
              <a:off x="1752669" y="4043360"/>
              <a:ext cx="1652430" cy="359827"/>
            </a:xfrm>
            <a:prstGeom prst="rect">
              <a:avLst/>
            </a:prstGeom>
            <a:noFill/>
          </p:spPr>
          <p:txBody>
            <a:bodyPr wrap="square" rtlCol="0" anchor="ctr">
              <a:noAutofit/>
            </a:bodyPr>
            <a:lstStyle/>
            <a:p>
              <a:pPr marL="0" algn="ctr" fontAlgn="ctr">
                <a:lnSpc>
                  <a:spcPct val="90000"/>
                </a:lnSpc>
                <a:spcAft>
                  <a:spcPts val="400"/>
                </a:spcAft>
              </a:pPr>
              <a:r>
                <a:rPr lang="ja" altLang="ja-JP" sz="800" noProof="1"/>
                <a:t>30,000人</a:t>
              </a:r>
              <a:r>
                <a:rPr lang="ja-JP" altLang="en-US" sz="800" noProof="1"/>
                <a:t>にアクセスを提供する</a:t>
              </a:r>
              <a:br>
                <a:rPr lang="en-US" altLang="ja-JP" sz="800" noProof="1"/>
              </a:br>
              <a:r>
                <a:rPr lang="ja-JP" altLang="en-US" sz="800" noProof="1"/>
                <a:t>一次医療施設</a:t>
              </a:r>
              <a:endParaRPr kumimoji="1" lang="ja-JP" altLang="en-US" sz="800" noProof="1"/>
            </a:p>
          </p:txBody>
        </p:sp>
        <p:sp>
          <p:nvSpPr>
            <p:cNvPr id="22" name="正方形/長方形 31">
              <a:extLst>
                <a:ext uri="{FF2B5EF4-FFF2-40B4-BE49-F238E27FC236}">
                  <a16:creationId xmlns:a16="http://schemas.microsoft.com/office/drawing/2014/main" id="{177743A8-B448-A7C4-41A9-D5E75F27ED41}"/>
                </a:ext>
              </a:extLst>
            </p:cNvPr>
            <p:cNvSpPr/>
            <p:nvPr/>
          </p:nvSpPr>
          <p:spPr>
            <a:xfrm>
              <a:off x="3300570" y="4043360"/>
              <a:ext cx="1652430" cy="359827"/>
            </a:xfrm>
            <a:prstGeom prst="rect">
              <a:avLst/>
            </a:prstGeom>
            <a:noFill/>
          </p:spPr>
          <p:txBody>
            <a:bodyPr wrap="square" rtlCol="0" anchor="ctr">
              <a:noAutofit/>
            </a:bodyPr>
            <a:lstStyle/>
            <a:p>
              <a:pPr marL="0" algn="ctr" fontAlgn="ctr">
                <a:lnSpc>
                  <a:spcPct val="90000"/>
                </a:lnSpc>
                <a:spcAft>
                  <a:spcPts val="400"/>
                </a:spcAft>
              </a:pPr>
              <a:r>
                <a:rPr lang="ja" altLang="ja-JP" sz="800" noProof="1"/>
                <a:t>50,000</a:t>
              </a:r>
              <a:r>
                <a:rPr lang="ja-JP" altLang="en-US" sz="800" noProof="1"/>
                <a:t>人にアクセスを提供する</a:t>
              </a:r>
              <a:br>
                <a:rPr lang="en-US" altLang="ja-JP" sz="800" noProof="1"/>
              </a:br>
              <a:r>
                <a:rPr lang="ja" altLang="ja-JP" sz="800" noProof="1"/>
                <a:t>都市型</a:t>
              </a:r>
              <a:r>
                <a:rPr lang="ja-JP" altLang="en-US" sz="800" noProof="1"/>
                <a:t>の一次医療施設</a:t>
              </a:r>
              <a:endParaRPr kumimoji="1" lang="ja-JP" altLang="en-US" sz="800" noProof="1"/>
            </a:p>
          </p:txBody>
        </p:sp>
        <p:cxnSp>
          <p:nvCxnSpPr>
            <p:cNvPr id="23" name="Straight Connector 24">
              <a:extLst>
                <a:ext uri="{FF2B5EF4-FFF2-40B4-BE49-F238E27FC236}">
                  <a16:creationId xmlns:a16="http://schemas.microsoft.com/office/drawing/2014/main" id="{BFC8ED87-8571-E12D-CA65-78B8ED75D7FA}"/>
                </a:ext>
              </a:extLst>
            </p:cNvPr>
            <p:cNvCxnSpPr>
              <a:cxnSpLocks/>
            </p:cNvCxnSpPr>
            <p:nvPr/>
          </p:nvCxnSpPr>
          <p:spPr>
            <a:xfrm>
              <a:off x="1752669" y="3918279"/>
              <a:ext cx="0" cy="82441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7">
              <a:extLst>
                <a:ext uri="{FF2B5EF4-FFF2-40B4-BE49-F238E27FC236}">
                  <a16:creationId xmlns:a16="http://schemas.microsoft.com/office/drawing/2014/main" id="{3E0FEC7F-4EBA-6AF8-24D4-AAB3AF505490}"/>
                </a:ext>
              </a:extLst>
            </p:cNvPr>
            <p:cNvCxnSpPr>
              <a:cxnSpLocks/>
            </p:cNvCxnSpPr>
            <p:nvPr/>
          </p:nvCxnSpPr>
          <p:spPr>
            <a:xfrm>
              <a:off x="3322527" y="3913702"/>
              <a:ext cx="0" cy="82899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40">
              <a:extLst>
                <a:ext uri="{FF2B5EF4-FFF2-40B4-BE49-F238E27FC236}">
                  <a16:creationId xmlns:a16="http://schemas.microsoft.com/office/drawing/2014/main" id="{8CE1E1A4-4F25-06CA-F27B-A9D8A759935F}"/>
                </a:ext>
              </a:extLst>
            </p:cNvPr>
            <p:cNvSpPr/>
            <p:nvPr/>
          </p:nvSpPr>
          <p:spPr>
            <a:xfrm>
              <a:off x="198483" y="4750529"/>
              <a:ext cx="4748232" cy="272949"/>
            </a:xfrm>
            <a:prstGeom prst="rect">
              <a:avLst/>
            </a:prstGeom>
            <a:solidFill>
              <a:srgbClr val="D7F2FB"/>
            </a:solidFill>
          </p:spPr>
          <p:txBody>
            <a:bodyPr wrap="square" rtlCol="0" anchor="ctr">
              <a:noAutofit/>
            </a:bodyPr>
            <a:lstStyle/>
            <a:p>
              <a:pPr marL="0" algn="ctr" fontAlgn="ctr">
                <a:lnSpc>
                  <a:spcPct val="114000"/>
                </a:lnSpc>
                <a:spcAft>
                  <a:spcPts val="400"/>
                </a:spcAft>
              </a:pPr>
              <a:r>
                <a:rPr kumimoji="1" lang="ja-JP" altLang="en-US" sz="1200" b="1" dirty="0"/>
                <a:t>一次医療</a:t>
              </a:r>
              <a:endParaRPr kumimoji="1" lang="ja" sz="1200" b="1" dirty="0"/>
            </a:p>
          </p:txBody>
        </p:sp>
        <p:sp>
          <p:nvSpPr>
            <p:cNvPr id="28" name="TextBox 42">
              <a:extLst>
                <a:ext uri="{FF2B5EF4-FFF2-40B4-BE49-F238E27FC236}">
                  <a16:creationId xmlns:a16="http://schemas.microsoft.com/office/drawing/2014/main" id="{779FDB8A-7618-9CBA-6385-CBDC56D9060D}"/>
                </a:ext>
              </a:extLst>
            </p:cNvPr>
            <p:cNvSpPr txBox="1"/>
            <p:nvPr/>
          </p:nvSpPr>
          <p:spPr>
            <a:xfrm>
              <a:off x="469972" y="4400249"/>
              <a:ext cx="1122022" cy="338554"/>
            </a:xfrm>
            <a:prstGeom prst="rect">
              <a:avLst/>
            </a:prstGeom>
            <a:noFill/>
          </p:spPr>
          <p:txBody>
            <a:bodyPr wrap="square" rtlCol="0">
              <a:spAutoFit/>
            </a:bodyPr>
            <a:lstStyle/>
            <a:p>
              <a:pPr algn="ctr"/>
              <a:r>
                <a:rPr kumimoji="1" lang="ja" sz="1600" dirty="0">
                  <a:latin typeface="Arial" panose="020B0604020202020204" pitchFamily="34" charset="0"/>
                  <a:ea typeface="ＭＳ Ｐゴシック" panose="020B0600070205080204" pitchFamily="50" charset="-128"/>
                  <a:cs typeface="Arial" panose="020B0604020202020204" pitchFamily="34" charset="0"/>
                </a:rPr>
                <a:t>158,417</a:t>
              </a:r>
              <a:r>
                <a:rPr kumimoji="1"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ja"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TextBox 43">
              <a:extLst>
                <a:ext uri="{FF2B5EF4-FFF2-40B4-BE49-F238E27FC236}">
                  <a16:creationId xmlns:a16="http://schemas.microsoft.com/office/drawing/2014/main" id="{F9FDF2DE-6903-3715-931C-6B0A9CB0B044}"/>
                </a:ext>
              </a:extLst>
            </p:cNvPr>
            <p:cNvSpPr txBox="1"/>
            <p:nvPr/>
          </p:nvSpPr>
          <p:spPr>
            <a:xfrm>
              <a:off x="2074557" y="4413681"/>
              <a:ext cx="1008654" cy="338554"/>
            </a:xfrm>
            <a:prstGeom prst="rect">
              <a:avLst/>
            </a:prstGeom>
            <a:noFill/>
          </p:spPr>
          <p:txBody>
            <a:bodyPr wrap="square" rtlCol="0">
              <a:spAutoFit/>
            </a:bodyPr>
            <a:lstStyle/>
            <a:p>
              <a:pPr algn="ctr"/>
              <a:r>
                <a:rPr lang="ja" sz="1600" dirty="0">
                  <a:latin typeface="Arial" panose="020B0604020202020204" pitchFamily="34" charset="0"/>
                  <a:ea typeface="ＭＳ Ｐゴシック" panose="020B0600070205080204" pitchFamily="50" charset="-128"/>
                  <a:cs typeface="Arial" panose="020B0604020202020204" pitchFamily="34" charset="0"/>
                </a:rPr>
                <a:t>27,543</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TextBox 44">
              <a:extLst>
                <a:ext uri="{FF2B5EF4-FFF2-40B4-BE49-F238E27FC236}">
                  <a16:creationId xmlns:a16="http://schemas.microsoft.com/office/drawing/2014/main" id="{4A07F1DD-6AA0-146B-AE3A-82F494E7E9AC}"/>
                </a:ext>
              </a:extLst>
            </p:cNvPr>
            <p:cNvSpPr txBox="1"/>
            <p:nvPr/>
          </p:nvSpPr>
          <p:spPr>
            <a:xfrm>
              <a:off x="3654721" y="4418625"/>
              <a:ext cx="944129" cy="338554"/>
            </a:xfrm>
            <a:prstGeom prst="rect">
              <a:avLst/>
            </a:prstGeom>
            <a:noFill/>
          </p:spPr>
          <p:txBody>
            <a:bodyPr wrap="square" rtlCol="0">
              <a:spAutoFit/>
            </a:bodyPr>
            <a:lstStyle/>
            <a:p>
              <a:pPr algn="ctr"/>
              <a:r>
                <a:rPr lang="ja" sz="1600" dirty="0">
                  <a:latin typeface="Arial" panose="020B0604020202020204" pitchFamily="34" charset="0"/>
                  <a:ea typeface="ＭＳ Ｐゴシック" panose="020B0600070205080204" pitchFamily="50" charset="-128"/>
                  <a:cs typeface="Arial" panose="020B0604020202020204" pitchFamily="34" charset="0"/>
                </a:rPr>
                <a:t>4,831</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en-US" sz="1600" dirty="0">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43" name="Group 57">
            <a:extLst>
              <a:ext uri="{FF2B5EF4-FFF2-40B4-BE49-F238E27FC236}">
                <a16:creationId xmlns:a16="http://schemas.microsoft.com/office/drawing/2014/main" id="{7A69D08A-DBF2-A8F5-FB2C-6BC849404928}"/>
              </a:ext>
            </a:extLst>
          </p:cNvPr>
          <p:cNvGrpSpPr/>
          <p:nvPr/>
        </p:nvGrpSpPr>
        <p:grpSpPr>
          <a:xfrm>
            <a:off x="5167525" y="3619080"/>
            <a:ext cx="2194276" cy="1103446"/>
            <a:chOff x="4966160" y="5075092"/>
            <a:chExt cx="2194276" cy="1103446"/>
          </a:xfrm>
        </p:grpSpPr>
        <p:grpSp>
          <p:nvGrpSpPr>
            <p:cNvPr id="44" name="Group 56">
              <a:extLst>
                <a:ext uri="{FF2B5EF4-FFF2-40B4-BE49-F238E27FC236}">
                  <a16:creationId xmlns:a16="http://schemas.microsoft.com/office/drawing/2014/main" id="{667F4D13-99EA-7F67-43C1-233FA13AD55E}"/>
                </a:ext>
              </a:extLst>
            </p:cNvPr>
            <p:cNvGrpSpPr/>
            <p:nvPr/>
          </p:nvGrpSpPr>
          <p:grpSpPr>
            <a:xfrm>
              <a:off x="4966160" y="5075092"/>
              <a:ext cx="2194276" cy="1103446"/>
              <a:chOff x="5004011" y="3920032"/>
              <a:chExt cx="2194276" cy="1103446"/>
            </a:xfrm>
          </p:grpSpPr>
          <p:sp>
            <p:nvSpPr>
              <p:cNvPr id="46" name="正方形/長方形 30">
                <a:extLst>
                  <a:ext uri="{FF2B5EF4-FFF2-40B4-BE49-F238E27FC236}">
                    <a16:creationId xmlns:a16="http://schemas.microsoft.com/office/drawing/2014/main" id="{86CACC2E-D35F-8DA3-56A0-AED6F52F5AE8}"/>
                  </a:ext>
                </a:extLst>
              </p:cNvPr>
              <p:cNvSpPr/>
              <p:nvPr/>
            </p:nvSpPr>
            <p:spPr>
              <a:xfrm>
                <a:off x="5004011" y="3920032"/>
                <a:ext cx="2160240" cy="828992"/>
              </a:xfrm>
              <a:prstGeom prst="rect">
                <a:avLst/>
              </a:prstGeom>
              <a:solidFill>
                <a:srgbClr val="1E806B"/>
              </a:solidFill>
            </p:spPr>
            <p:txBody>
              <a:bodyPr wrap="square" rtlCol="0" anchor="ctr">
                <a:noAutofit/>
              </a:bodyPr>
              <a:lstStyle/>
              <a:p>
                <a:pPr marL="0" algn="ctr" fontAlgn="ctr">
                  <a:lnSpc>
                    <a:spcPct val="114000"/>
                  </a:lnSpc>
                  <a:spcAft>
                    <a:spcPts val="400"/>
                  </a:spcAft>
                </a:pPr>
                <a:endParaRPr kumimoji="1" lang="ja-JP" altLang="en-US" sz="960" noProof="1">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47" name="Rectangle 47">
                <a:extLst>
                  <a:ext uri="{FF2B5EF4-FFF2-40B4-BE49-F238E27FC236}">
                    <a16:creationId xmlns:a16="http://schemas.microsoft.com/office/drawing/2014/main" id="{7A8B45B8-C6AB-645A-9552-005567467A1D}"/>
                  </a:ext>
                </a:extLst>
              </p:cNvPr>
              <p:cNvSpPr/>
              <p:nvPr/>
            </p:nvSpPr>
            <p:spPr>
              <a:xfrm>
                <a:off x="5005147" y="4742694"/>
                <a:ext cx="2159104" cy="280784"/>
              </a:xfrm>
              <a:prstGeom prst="rect">
                <a:avLst/>
              </a:prstGeom>
              <a:solidFill>
                <a:srgbClr val="1E806B"/>
              </a:solidFill>
            </p:spPr>
            <p:txBody>
              <a:bodyPr wrap="square" rtlCol="0" anchor="ctr">
                <a:noAutofit/>
              </a:bodyPr>
              <a:lstStyle/>
              <a:p>
                <a:pPr marL="0" algn="ctr" fontAlgn="ctr">
                  <a:lnSpc>
                    <a:spcPct val="114000"/>
                  </a:lnSpc>
                  <a:spcAft>
                    <a:spcPts val="400"/>
                  </a:spcAft>
                </a:pPr>
                <a:r>
                  <a:rPr lang="ja-JP" altLang="en-US" sz="1200" b="1" dirty="0"/>
                  <a:t>二次医療</a:t>
                </a:r>
                <a:endParaRPr lang="ja" sz="1200" b="1" dirty="0"/>
              </a:p>
            </p:txBody>
          </p:sp>
          <p:cxnSp>
            <p:nvCxnSpPr>
              <p:cNvPr id="48" name="Straight Connector 49">
                <a:extLst>
                  <a:ext uri="{FF2B5EF4-FFF2-40B4-BE49-F238E27FC236}">
                    <a16:creationId xmlns:a16="http://schemas.microsoft.com/office/drawing/2014/main" id="{B5038F74-13C1-88B3-399F-AC0880F02B80}"/>
                  </a:ext>
                </a:extLst>
              </p:cNvPr>
              <p:cNvCxnSpPr>
                <a:cxnSpLocks/>
                <a:endCxn id="46" idx="2"/>
              </p:cNvCxnSpPr>
              <p:nvPr/>
            </p:nvCxnSpPr>
            <p:spPr>
              <a:xfrm flipH="1">
                <a:off x="6084131" y="3921537"/>
                <a:ext cx="0" cy="82748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正方形/長方形 31">
                <a:extLst>
                  <a:ext uri="{FF2B5EF4-FFF2-40B4-BE49-F238E27FC236}">
                    <a16:creationId xmlns:a16="http://schemas.microsoft.com/office/drawing/2014/main" id="{28BE314D-091F-DFD3-0E58-94CB0FFDD643}"/>
                  </a:ext>
                </a:extLst>
              </p:cNvPr>
              <p:cNvSpPr/>
              <p:nvPr/>
            </p:nvSpPr>
            <p:spPr>
              <a:xfrm>
                <a:off x="6077847" y="4046402"/>
                <a:ext cx="1120440" cy="367279"/>
              </a:xfrm>
              <a:prstGeom prst="rect">
                <a:avLst/>
              </a:prstGeom>
              <a:noFill/>
            </p:spPr>
            <p:txBody>
              <a:bodyPr wrap="square" rtlCol="0" anchor="ctr">
                <a:noAutofit/>
              </a:bodyPr>
              <a:lstStyle/>
              <a:p>
                <a:pPr marL="0" algn="ctr" fontAlgn="ctr">
                  <a:lnSpc>
                    <a:spcPct val="90000"/>
                  </a:lnSpc>
                  <a:spcAft>
                    <a:spcPts val="400"/>
                  </a:spcAft>
                </a:pPr>
                <a:r>
                  <a:rPr kumimoji="1" lang="ja" altLang="ja-JP" sz="800" noProof="1"/>
                  <a:t>地区病院</a:t>
                </a:r>
                <a:r>
                  <a:rPr kumimoji="1" lang="ja-JP" altLang="en-US" sz="800" noProof="1"/>
                  <a:t>を</a:t>
                </a:r>
                <a:r>
                  <a:rPr kumimoji="1" lang="ja" altLang="ja-JP" sz="800" noProof="1"/>
                  <a:t>地区ごとに少なくとも1つ</a:t>
                </a:r>
                <a:r>
                  <a:rPr kumimoji="1" lang="ja-JP" altLang="en-US" sz="800" noProof="1"/>
                  <a:t>設置</a:t>
                </a:r>
              </a:p>
            </p:txBody>
          </p:sp>
          <p:sp>
            <p:nvSpPr>
              <p:cNvPr id="50" name="TextBox 52">
                <a:extLst>
                  <a:ext uri="{FF2B5EF4-FFF2-40B4-BE49-F238E27FC236}">
                    <a16:creationId xmlns:a16="http://schemas.microsoft.com/office/drawing/2014/main" id="{DB8FB444-92B2-80D9-F431-9991E8F82CF9}"/>
                  </a:ext>
                </a:extLst>
              </p:cNvPr>
              <p:cNvSpPr txBox="1"/>
              <p:nvPr/>
            </p:nvSpPr>
            <p:spPr>
              <a:xfrm>
                <a:off x="5093565" y="4371056"/>
                <a:ext cx="1008654" cy="338554"/>
              </a:xfrm>
              <a:prstGeom prst="rect">
                <a:avLst/>
              </a:prstGeom>
              <a:noFill/>
            </p:spPr>
            <p:txBody>
              <a:bodyPr wrap="square" rtlCol="0">
                <a:spAutoFit/>
              </a:bodyPr>
              <a:lstStyle/>
              <a:p>
                <a:pPr algn="ctr"/>
                <a:r>
                  <a:rPr kumimoji="1" lang="ja" sz="1600" dirty="0">
                    <a:latin typeface="Arial" panose="020B0604020202020204" pitchFamily="34" charset="0"/>
                    <a:ea typeface="ＭＳ Ｐゴシック" panose="020B0600070205080204" pitchFamily="50" charset="-128"/>
                    <a:cs typeface="Arial" panose="020B0604020202020204" pitchFamily="34" charset="0"/>
                  </a:rPr>
                  <a:t>5,624</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ja"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TextBox 53">
                <a:extLst>
                  <a:ext uri="{FF2B5EF4-FFF2-40B4-BE49-F238E27FC236}">
                    <a16:creationId xmlns:a16="http://schemas.microsoft.com/office/drawing/2014/main" id="{11BD4AC0-EC4C-B723-2724-55321EC5E08D}"/>
                  </a:ext>
                </a:extLst>
              </p:cNvPr>
              <p:cNvSpPr txBox="1"/>
              <p:nvPr/>
            </p:nvSpPr>
            <p:spPr>
              <a:xfrm>
                <a:off x="6213355" y="4363392"/>
                <a:ext cx="849425" cy="338554"/>
              </a:xfrm>
              <a:prstGeom prst="rect">
                <a:avLst/>
              </a:prstGeom>
              <a:noFill/>
            </p:spPr>
            <p:txBody>
              <a:bodyPr wrap="square" rtlCol="0">
                <a:spAutoFit/>
              </a:bodyPr>
              <a:lstStyle/>
              <a:p>
                <a:pPr algn="ctr"/>
                <a:r>
                  <a:rPr kumimoji="1" lang="ja" sz="1600" dirty="0">
                    <a:latin typeface="Arial" panose="020B0604020202020204" pitchFamily="34" charset="0"/>
                    <a:ea typeface="ＭＳ Ｐゴシック" panose="020B0600070205080204" pitchFamily="50" charset="-128"/>
                    <a:cs typeface="Arial" panose="020B0604020202020204" pitchFamily="34" charset="0"/>
                  </a:rPr>
                  <a:t>764</a:t>
                </a:r>
                <a:r>
                  <a:rPr kumimoji="1"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ja" sz="160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45" name="正方形/長方形 31">
              <a:extLst>
                <a:ext uri="{FF2B5EF4-FFF2-40B4-BE49-F238E27FC236}">
                  <a16:creationId xmlns:a16="http://schemas.microsoft.com/office/drawing/2014/main" id="{F649F9DA-628F-84E7-90AD-8E8ADD0F27CD}"/>
                </a:ext>
              </a:extLst>
            </p:cNvPr>
            <p:cNvSpPr/>
            <p:nvPr/>
          </p:nvSpPr>
          <p:spPr>
            <a:xfrm>
              <a:off x="4999821" y="5195850"/>
              <a:ext cx="1120440" cy="367279"/>
            </a:xfrm>
            <a:prstGeom prst="rect">
              <a:avLst/>
            </a:prstGeom>
            <a:noFill/>
          </p:spPr>
          <p:txBody>
            <a:bodyPr wrap="square" rtlCol="0" anchor="ctr">
              <a:noAutofit/>
            </a:bodyPr>
            <a:lstStyle/>
            <a:p>
              <a:pPr marL="0" algn="ctr" fontAlgn="ctr">
                <a:lnSpc>
                  <a:spcPct val="90000"/>
                </a:lnSpc>
                <a:spcAft>
                  <a:spcPts val="400"/>
                </a:spcAft>
              </a:pPr>
              <a:r>
                <a:rPr lang="ja" altLang="ja-JP" sz="800" noProof="1"/>
                <a:t>120,000人</a:t>
              </a:r>
              <a:r>
                <a:rPr lang="ja-JP" altLang="en-US" sz="800" noProof="1"/>
                <a:t>が</a:t>
              </a:r>
              <a:br>
                <a:rPr lang="en-US" altLang="ja-JP" sz="800" noProof="1"/>
              </a:br>
              <a:r>
                <a:rPr lang="ja-JP" altLang="en-US" sz="800" noProof="1"/>
                <a:t>アクセス可能な</a:t>
              </a:r>
              <a:br>
                <a:rPr lang="en-US" altLang="ja" sz="800" noProof="1"/>
              </a:br>
              <a:r>
                <a:rPr lang="ja-JP" altLang="en-US" sz="800" noProof="1"/>
                <a:t>地域保健センター</a:t>
              </a:r>
              <a:endParaRPr kumimoji="1" lang="ja-JP" altLang="en-US" sz="800" noProof="1"/>
            </a:p>
          </p:txBody>
        </p:sp>
      </p:grpSp>
      <p:grpSp>
        <p:nvGrpSpPr>
          <p:cNvPr id="52" name="Group 60">
            <a:extLst>
              <a:ext uri="{FF2B5EF4-FFF2-40B4-BE49-F238E27FC236}">
                <a16:creationId xmlns:a16="http://schemas.microsoft.com/office/drawing/2014/main" id="{A9D5F5A3-7627-0B1B-1785-032A2CF5C56B}"/>
              </a:ext>
            </a:extLst>
          </p:cNvPr>
          <p:cNvGrpSpPr/>
          <p:nvPr/>
        </p:nvGrpSpPr>
        <p:grpSpPr>
          <a:xfrm>
            <a:off x="7547991" y="3619080"/>
            <a:ext cx="2157984" cy="1120396"/>
            <a:chOff x="7301780" y="3936793"/>
            <a:chExt cx="2157984" cy="1120396"/>
          </a:xfrm>
        </p:grpSpPr>
        <p:sp>
          <p:nvSpPr>
            <p:cNvPr id="53" name="正方形/長方形 36">
              <a:extLst>
                <a:ext uri="{FF2B5EF4-FFF2-40B4-BE49-F238E27FC236}">
                  <a16:creationId xmlns:a16="http://schemas.microsoft.com/office/drawing/2014/main" id="{A312BB68-0BBD-55F5-9E53-D83AB72BB983}"/>
                </a:ext>
              </a:extLst>
            </p:cNvPr>
            <p:cNvSpPr/>
            <p:nvPr/>
          </p:nvSpPr>
          <p:spPr>
            <a:xfrm>
              <a:off x="7301780" y="3936793"/>
              <a:ext cx="2157984" cy="845046"/>
            </a:xfrm>
            <a:prstGeom prst="rect">
              <a:avLst/>
            </a:prstGeom>
            <a:solidFill>
              <a:srgbClr val="FAC8C8"/>
            </a:solidFill>
          </p:spPr>
          <p:txBody>
            <a:bodyPr wrap="square" rtlCol="0" anchor="ctr">
              <a:noAutofit/>
            </a:bodyPr>
            <a:lstStyle/>
            <a:p>
              <a:pPr algn="ctr" fontAlgn="ctr">
                <a:lnSpc>
                  <a:spcPct val="90000"/>
                </a:lnSpc>
                <a:spcAft>
                  <a:spcPts val="400"/>
                </a:spcAft>
              </a:pPr>
              <a:endParaRPr kumimoji="1" lang="ja-JP" altLang="en-US" sz="800" dirty="0"/>
            </a:p>
          </p:txBody>
        </p:sp>
        <p:sp>
          <p:nvSpPr>
            <p:cNvPr id="54" name="正方形/長方形 31">
              <a:extLst>
                <a:ext uri="{FF2B5EF4-FFF2-40B4-BE49-F238E27FC236}">
                  <a16:creationId xmlns:a16="http://schemas.microsoft.com/office/drawing/2014/main" id="{811285A3-92F2-45A8-E717-839FD0C7ECCE}"/>
                </a:ext>
              </a:extLst>
            </p:cNvPr>
            <p:cNvSpPr/>
            <p:nvPr/>
          </p:nvSpPr>
          <p:spPr>
            <a:xfrm>
              <a:off x="7820552" y="4081674"/>
              <a:ext cx="1120440" cy="367279"/>
            </a:xfrm>
            <a:prstGeom prst="rect">
              <a:avLst/>
            </a:prstGeom>
            <a:noFill/>
          </p:spPr>
          <p:txBody>
            <a:bodyPr wrap="square" rtlCol="0" anchor="ctr">
              <a:noAutofit/>
            </a:bodyPr>
            <a:lstStyle/>
            <a:p>
              <a:pPr marL="0" algn="ctr" fontAlgn="ctr">
                <a:lnSpc>
                  <a:spcPct val="90000"/>
                </a:lnSpc>
                <a:spcAft>
                  <a:spcPts val="400"/>
                </a:spcAft>
              </a:pPr>
              <a:r>
                <a:rPr lang="ja" altLang="ja-JP" sz="800" noProof="1"/>
                <a:t>医科大学</a:t>
              </a:r>
              <a:r>
                <a:rPr lang="ja-JP" altLang="en-US" sz="800" noProof="1"/>
                <a:t>・</a:t>
              </a:r>
              <a:r>
                <a:rPr lang="ja" altLang="ja-JP" sz="800" noProof="1"/>
                <a:t>病院</a:t>
              </a:r>
              <a:endParaRPr kumimoji="1" lang="ja-JP" altLang="en-US" sz="800" noProof="1"/>
            </a:p>
          </p:txBody>
        </p:sp>
        <p:sp>
          <p:nvSpPr>
            <p:cNvPr id="55" name="TextBox 58">
              <a:extLst>
                <a:ext uri="{FF2B5EF4-FFF2-40B4-BE49-F238E27FC236}">
                  <a16:creationId xmlns:a16="http://schemas.microsoft.com/office/drawing/2014/main" id="{1EC5E9B7-3AD1-3CAA-95B8-67AACAB209DF}"/>
                </a:ext>
              </a:extLst>
            </p:cNvPr>
            <p:cNvSpPr txBox="1"/>
            <p:nvPr/>
          </p:nvSpPr>
          <p:spPr>
            <a:xfrm>
              <a:off x="7956060" y="4435810"/>
              <a:ext cx="849425" cy="338554"/>
            </a:xfrm>
            <a:prstGeom prst="rect">
              <a:avLst/>
            </a:prstGeom>
            <a:noFill/>
          </p:spPr>
          <p:txBody>
            <a:bodyPr wrap="square" rtlCol="0">
              <a:spAutoFit/>
            </a:bodyPr>
            <a:lstStyle/>
            <a:p>
              <a:pPr algn="ctr"/>
              <a:r>
                <a:rPr lang="ja" sz="1600" dirty="0">
                  <a:latin typeface="Arial" panose="020B0604020202020204" pitchFamily="34" charset="0"/>
                  <a:ea typeface="ＭＳ Ｐゴシック" panose="020B0600070205080204" pitchFamily="50" charset="-128"/>
                  <a:cs typeface="Arial" panose="020B0604020202020204" pitchFamily="34" charset="0"/>
                </a:rPr>
                <a:t>539</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軒</a:t>
              </a:r>
              <a:endParaRPr kumimoji="1" lang="en-US" sz="16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Rectangle 59">
              <a:extLst>
                <a:ext uri="{FF2B5EF4-FFF2-40B4-BE49-F238E27FC236}">
                  <a16:creationId xmlns:a16="http://schemas.microsoft.com/office/drawing/2014/main" id="{7B054848-26B0-0930-FCC3-A0C313DFC113}"/>
                </a:ext>
              </a:extLst>
            </p:cNvPr>
            <p:cNvSpPr/>
            <p:nvPr/>
          </p:nvSpPr>
          <p:spPr>
            <a:xfrm>
              <a:off x="7303848" y="4776405"/>
              <a:ext cx="2151698" cy="280784"/>
            </a:xfrm>
            <a:prstGeom prst="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1200" b="1" dirty="0"/>
                <a:t>三次医療</a:t>
              </a:r>
              <a:endParaRPr kumimoji="1" lang="ja" sz="1200" b="1" dirty="0"/>
            </a:p>
          </p:txBody>
        </p:sp>
      </p:grpSp>
      <p:grpSp>
        <p:nvGrpSpPr>
          <p:cNvPr id="57" name="Group 69">
            <a:extLst>
              <a:ext uri="{FF2B5EF4-FFF2-40B4-BE49-F238E27FC236}">
                <a16:creationId xmlns:a16="http://schemas.microsoft.com/office/drawing/2014/main" id="{81684BD4-0592-87E8-BDC7-59AB8FBE7870}"/>
              </a:ext>
            </a:extLst>
          </p:cNvPr>
          <p:cNvGrpSpPr/>
          <p:nvPr/>
        </p:nvGrpSpPr>
        <p:grpSpPr>
          <a:xfrm>
            <a:off x="285791" y="4829458"/>
            <a:ext cx="9213873" cy="273931"/>
            <a:chOff x="304157" y="5260281"/>
            <a:chExt cx="9213873" cy="273931"/>
          </a:xfrm>
        </p:grpSpPr>
        <p:cxnSp>
          <p:nvCxnSpPr>
            <p:cNvPr id="58" name="直線コネクタ 19">
              <a:extLst>
                <a:ext uri="{FF2B5EF4-FFF2-40B4-BE49-F238E27FC236}">
                  <a16:creationId xmlns:a16="http://schemas.microsoft.com/office/drawing/2014/main" id="{C721EBD9-E288-7228-DCB9-0A03D74A76B1}"/>
                </a:ext>
              </a:extLst>
            </p:cNvPr>
            <p:cNvCxnSpPr>
              <a:cxnSpLocks/>
            </p:cNvCxnSpPr>
            <p:nvPr/>
          </p:nvCxnSpPr>
          <p:spPr>
            <a:xfrm>
              <a:off x="304157" y="5397246"/>
              <a:ext cx="92138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9" name="Rectangle 61">
              <a:extLst>
                <a:ext uri="{FF2B5EF4-FFF2-40B4-BE49-F238E27FC236}">
                  <a16:creationId xmlns:a16="http://schemas.microsoft.com/office/drawing/2014/main" id="{117F3790-E700-0026-1A27-F3B407EFC1ED}"/>
                </a:ext>
              </a:extLst>
            </p:cNvPr>
            <p:cNvSpPr/>
            <p:nvPr/>
          </p:nvSpPr>
          <p:spPr>
            <a:xfrm>
              <a:off x="3130751" y="5260281"/>
              <a:ext cx="3888432" cy="273931"/>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1200" b="1" dirty="0"/>
                <a:t>給付対象</a:t>
              </a:r>
              <a:endParaRPr kumimoji="1" lang="en-US" sz="1200" b="1" dirty="0"/>
            </a:p>
          </p:txBody>
        </p:sp>
      </p:grpSp>
      <p:graphicFrame>
        <p:nvGraphicFramePr>
          <p:cNvPr id="60" name="Table 68">
            <a:extLst>
              <a:ext uri="{FF2B5EF4-FFF2-40B4-BE49-F238E27FC236}">
                <a16:creationId xmlns:a16="http://schemas.microsoft.com/office/drawing/2014/main" id="{1D0EDC18-AC06-DECD-D511-46A9B474C547}"/>
              </a:ext>
            </a:extLst>
          </p:cNvPr>
          <p:cNvGraphicFramePr>
            <a:graphicFrameLocks noGrp="1"/>
          </p:cNvGraphicFramePr>
          <p:nvPr>
            <p:extLst>
              <p:ext uri="{D42A27DB-BD31-4B8C-83A1-F6EECF244321}">
                <p14:modId xmlns:p14="http://schemas.microsoft.com/office/powerpoint/2010/main" val="1771698858"/>
              </p:ext>
            </p:extLst>
          </p:nvPr>
        </p:nvGraphicFramePr>
        <p:xfrm>
          <a:off x="226817" y="5244228"/>
          <a:ext cx="9417789" cy="1072744"/>
        </p:xfrm>
        <a:graphic>
          <a:graphicData uri="http://schemas.openxmlformats.org/drawingml/2006/table">
            <a:tbl>
              <a:tblPr firstRow="1" bandRow="1">
                <a:tableStyleId>{72833802-FEF1-4C79-8D5D-14CF1EAF98D9}</a:tableStyleId>
              </a:tblPr>
              <a:tblGrid>
                <a:gridCol w="3139263">
                  <a:extLst>
                    <a:ext uri="{9D8B030D-6E8A-4147-A177-3AD203B41FA5}">
                      <a16:colId xmlns:a16="http://schemas.microsoft.com/office/drawing/2014/main" val="1433465522"/>
                    </a:ext>
                  </a:extLst>
                </a:gridCol>
                <a:gridCol w="3139263">
                  <a:extLst>
                    <a:ext uri="{9D8B030D-6E8A-4147-A177-3AD203B41FA5}">
                      <a16:colId xmlns:a16="http://schemas.microsoft.com/office/drawing/2014/main" val="995294667"/>
                    </a:ext>
                  </a:extLst>
                </a:gridCol>
                <a:gridCol w="3139263">
                  <a:extLst>
                    <a:ext uri="{9D8B030D-6E8A-4147-A177-3AD203B41FA5}">
                      <a16:colId xmlns:a16="http://schemas.microsoft.com/office/drawing/2014/main" val="1314127563"/>
                    </a:ext>
                  </a:extLst>
                </a:gridCol>
              </a:tblGrid>
              <a:tr h="205113">
                <a:tc>
                  <a:txBody>
                    <a:bodyPr/>
                    <a:lstStyle/>
                    <a:p>
                      <a:pPr algn="ctr"/>
                      <a:r>
                        <a:rPr lang="ja" sz="800" b="1" dirty="0"/>
                        <a:t>事前プールスキーム</a:t>
                      </a:r>
                    </a:p>
                  </a:txBody>
                  <a:tcPr>
                    <a:solidFill>
                      <a:srgbClr val="A2BBDC"/>
                    </a:solidFill>
                  </a:tcPr>
                </a:tc>
                <a:tc>
                  <a:txBody>
                    <a:bodyPr/>
                    <a:lstStyle/>
                    <a:p>
                      <a:pPr algn="ctr"/>
                      <a:r>
                        <a:rPr lang="ja-JP" altLang="en-US" sz="800" b="1" dirty="0"/>
                        <a:t>特徴</a:t>
                      </a:r>
                      <a:endParaRPr lang="ja" sz="800" b="1" dirty="0"/>
                    </a:p>
                  </a:txBody>
                  <a:tcPr>
                    <a:solidFill>
                      <a:srgbClr val="A2BBDC"/>
                    </a:solidFill>
                  </a:tcPr>
                </a:tc>
                <a:tc>
                  <a:txBody>
                    <a:bodyPr/>
                    <a:lstStyle/>
                    <a:p>
                      <a:pPr algn="ctr"/>
                      <a:r>
                        <a:rPr lang="ja" sz="800" b="1" dirty="0"/>
                        <a:t>世帯の種類</a:t>
                      </a:r>
                    </a:p>
                  </a:txBody>
                  <a:tcPr>
                    <a:solidFill>
                      <a:srgbClr val="A2BBDC"/>
                    </a:solidFill>
                  </a:tcPr>
                </a:tc>
                <a:extLst>
                  <a:ext uri="{0D108BD9-81ED-4DB2-BD59-A6C34878D82A}">
                    <a16:rowId xmlns:a16="http://schemas.microsoft.com/office/drawing/2014/main" val="3910006978"/>
                  </a:ext>
                </a:extLst>
              </a:tr>
              <a:tr h="214846">
                <a:tc>
                  <a:txBody>
                    <a:bodyPr/>
                    <a:lstStyle/>
                    <a:p>
                      <a:r>
                        <a:rPr lang="ja" sz="800" dirty="0"/>
                        <a:t>PMJAY /</a:t>
                      </a:r>
                      <a:r>
                        <a:rPr lang="en-US" altLang="ja" sz="800" dirty="0"/>
                        <a:t> </a:t>
                      </a:r>
                      <a:r>
                        <a:rPr lang="ja" sz="800" dirty="0"/>
                        <a:t>国家スキーム</a:t>
                      </a:r>
                    </a:p>
                  </a:txBody>
                  <a:tcPr/>
                </a:tc>
                <a:tc>
                  <a:txBody>
                    <a:bodyPr/>
                    <a:lstStyle/>
                    <a:p>
                      <a:r>
                        <a:rPr lang="ja" sz="800" dirty="0"/>
                        <a:t>非常に貧しい、不規則な収入</a:t>
                      </a:r>
                      <a:r>
                        <a:rPr lang="ja-JP" altLang="en-US" sz="800" dirty="0"/>
                        <a:t>で暮らす人</a:t>
                      </a:r>
                      <a:r>
                        <a:rPr lang="ja" altLang="en-US" sz="800" dirty="0"/>
                        <a:t>（</a:t>
                      </a:r>
                      <a:r>
                        <a:rPr lang="ja" sz="800" dirty="0"/>
                        <a:t>2</a:t>
                      </a:r>
                      <a:r>
                        <a:rPr lang="en-US" altLang="ja-JP" sz="800" dirty="0"/>
                        <a:t>US$</a:t>
                      </a:r>
                      <a:r>
                        <a:rPr lang="ja" sz="800" dirty="0"/>
                        <a:t>から4</a:t>
                      </a:r>
                      <a:r>
                        <a:rPr lang="en-US" altLang="ja-JP" sz="800" dirty="0"/>
                        <a:t>US$</a:t>
                      </a:r>
                      <a:r>
                        <a:rPr lang="en-US" altLang="ja" sz="800" dirty="0"/>
                        <a:t>/1</a:t>
                      </a:r>
                      <a:r>
                        <a:rPr lang="ja-JP" altLang="en-US" sz="800" dirty="0"/>
                        <a:t>日</a:t>
                      </a:r>
                      <a:r>
                        <a:rPr lang="ja" altLang="en-US" sz="800" dirty="0"/>
                        <a:t>）</a:t>
                      </a:r>
                      <a:endParaRPr lang="ja" sz="800" dirty="0"/>
                    </a:p>
                  </a:txBody>
                  <a:tcPr/>
                </a:tc>
                <a:tc>
                  <a:txBody>
                    <a:bodyPr/>
                    <a:lstStyle/>
                    <a:p>
                      <a:r>
                        <a:rPr lang="ja" sz="800" dirty="0"/>
                        <a:t>農村</a:t>
                      </a:r>
                      <a:r>
                        <a:rPr lang="ja-JP" altLang="en-US" sz="800" dirty="0"/>
                        <a:t>に住み土地を保有しない人、</a:t>
                      </a:r>
                      <a:r>
                        <a:rPr lang="ja" sz="800" dirty="0"/>
                        <a:t>農業</a:t>
                      </a:r>
                      <a:r>
                        <a:rPr lang="ja-JP" altLang="en-US" sz="800" dirty="0"/>
                        <a:t>従事者</a:t>
                      </a:r>
                      <a:endParaRPr lang="ja" sz="800" dirty="0"/>
                    </a:p>
                  </a:txBody>
                  <a:tcPr/>
                </a:tc>
                <a:extLst>
                  <a:ext uri="{0D108BD9-81ED-4DB2-BD59-A6C34878D82A}">
                    <a16:rowId xmlns:a16="http://schemas.microsoft.com/office/drawing/2014/main" val="4004761807"/>
                  </a:ext>
                </a:extLst>
              </a:tr>
              <a:tr h="214846">
                <a:tc>
                  <a:txBody>
                    <a:bodyPr/>
                    <a:lstStyle/>
                    <a:p>
                      <a:r>
                        <a:rPr lang="ja-JP" altLang="en-US" sz="800" dirty="0"/>
                        <a:t>州制度</a:t>
                      </a:r>
                      <a:endParaRPr lang="ja" sz="800" dirty="0"/>
                    </a:p>
                  </a:txBody>
                  <a:tcPr/>
                </a:tc>
                <a:tc>
                  <a:txBody>
                    <a:bodyPr/>
                    <a:lstStyle/>
                    <a:p>
                      <a:r>
                        <a:rPr lang="ja" sz="800" dirty="0"/>
                        <a:t>1日あたり4</a:t>
                      </a:r>
                      <a:r>
                        <a:rPr lang="en-US" altLang="ja-JP" sz="800" dirty="0"/>
                        <a:t>US$</a:t>
                      </a:r>
                      <a:r>
                        <a:rPr lang="ja" sz="800" dirty="0"/>
                        <a:t>から20</a:t>
                      </a:r>
                      <a:r>
                        <a:rPr lang="en-US" altLang="ja-JP" sz="800" dirty="0"/>
                        <a:t>US$</a:t>
                      </a:r>
                      <a:r>
                        <a:rPr lang="ja-JP" altLang="en-US" sz="800" dirty="0"/>
                        <a:t>で暮らす人</a:t>
                      </a:r>
                      <a:endParaRPr lang="ja" sz="800" dirty="0"/>
                    </a:p>
                  </a:txBody>
                  <a:tcPr/>
                </a:tc>
                <a:tc>
                  <a:txBody>
                    <a:bodyPr/>
                    <a:lstStyle/>
                    <a:p>
                      <a:r>
                        <a:rPr lang="ja" sz="800" dirty="0"/>
                        <a:t>農村部の周縁部</a:t>
                      </a:r>
                      <a:r>
                        <a:rPr lang="ja-JP" altLang="en-US" sz="800" dirty="0"/>
                        <a:t>や</a:t>
                      </a:r>
                      <a:r>
                        <a:rPr lang="ja" sz="800" dirty="0"/>
                        <a:t>小規模農家</a:t>
                      </a:r>
                    </a:p>
                  </a:txBody>
                  <a:tcPr/>
                </a:tc>
                <a:extLst>
                  <a:ext uri="{0D108BD9-81ED-4DB2-BD59-A6C34878D82A}">
                    <a16:rowId xmlns:a16="http://schemas.microsoft.com/office/drawing/2014/main" val="2643940846"/>
                  </a:ext>
                </a:extLst>
              </a:tr>
              <a:tr h="214846">
                <a:tc>
                  <a:txBody>
                    <a:bodyPr/>
                    <a:lstStyle/>
                    <a:p>
                      <a:r>
                        <a:rPr lang="ja" sz="800" dirty="0"/>
                        <a:t>ESIS*に基づく必須の資格</a:t>
                      </a:r>
                      <a:r>
                        <a:rPr lang="ja" altLang="en-US" sz="800" dirty="0"/>
                        <a:t>（</a:t>
                      </a:r>
                      <a:r>
                        <a:rPr lang="ja" sz="800" dirty="0"/>
                        <a:t>民間の保険を除く</a:t>
                      </a:r>
                      <a:r>
                        <a:rPr lang="ja" altLang="en-US" sz="800" dirty="0"/>
                        <a:t>）</a:t>
                      </a:r>
                      <a:endParaRPr lang="ja" sz="800" dirty="0"/>
                    </a:p>
                  </a:txBody>
                  <a:tcPr/>
                </a:tc>
                <a:tc>
                  <a:txBody>
                    <a:bodyPr/>
                    <a:lstStyle/>
                    <a:p>
                      <a:r>
                        <a:rPr lang="ja" altLang="ja-JP" sz="800" dirty="0"/>
                        <a:t>ブルーカラー労働者</a:t>
                      </a:r>
                      <a:r>
                        <a:rPr lang="ja-JP" altLang="en-US" sz="800" dirty="0"/>
                        <a:t>など</a:t>
                      </a:r>
                      <a:r>
                        <a:rPr lang="ja" sz="800" dirty="0"/>
                        <a:t>通常の給与</a:t>
                      </a:r>
                      <a:r>
                        <a:rPr lang="ja-JP" altLang="en-US" sz="800" dirty="0"/>
                        <a:t>所得者</a:t>
                      </a:r>
                      <a:endParaRPr lang="ja" sz="800" dirty="0"/>
                    </a:p>
                  </a:txBody>
                  <a:tcPr/>
                </a:tc>
                <a:tc>
                  <a:txBody>
                    <a:bodyPr/>
                    <a:lstStyle/>
                    <a:p>
                      <a:r>
                        <a:rPr lang="ja" sz="800" dirty="0"/>
                        <a:t>都市型正規雇用者 </a:t>
                      </a:r>
                    </a:p>
                  </a:txBody>
                  <a:tcPr/>
                </a:tc>
                <a:extLst>
                  <a:ext uri="{0D108BD9-81ED-4DB2-BD59-A6C34878D82A}">
                    <a16:rowId xmlns:a16="http://schemas.microsoft.com/office/drawing/2014/main" val="2963011628"/>
                  </a:ext>
                </a:extLst>
              </a:tr>
              <a:tr h="214846">
                <a:tc>
                  <a:txBody>
                    <a:bodyPr/>
                    <a:lstStyle/>
                    <a:p>
                      <a:r>
                        <a:rPr lang="ja" sz="800" dirty="0"/>
                        <a:t>ECHS、防衛ECHS*、鉄道、PSU*スキームの対象となります</a:t>
                      </a:r>
                    </a:p>
                  </a:txBody>
                  <a:tcPr/>
                </a:tc>
                <a:tc>
                  <a:txBody>
                    <a:bodyPr/>
                    <a:lstStyle/>
                    <a:p>
                      <a:r>
                        <a:rPr lang="ja" sz="800" dirty="0"/>
                        <a:t>定期的な収入のある</a:t>
                      </a:r>
                      <a:r>
                        <a:rPr lang="ja-JP" altLang="en-US" sz="800" dirty="0"/>
                        <a:t>人</a:t>
                      </a:r>
                      <a:endParaRPr lang="ja" sz="800" dirty="0"/>
                    </a:p>
                  </a:txBody>
                  <a:tcPr/>
                </a:tc>
                <a:tc>
                  <a:txBody>
                    <a:bodyPr/>
                    <a:lstStyle/>
                    <a:p>
                      <a:r>
                        <a:rPr lang="ja" sz="800" dirty="0"/>
                        <a:t>公務員、公共</a:t>
                      </a:r>
                      <a:r>
                        <a:rPr lang="ja-JP" altLang="en-US" sz="800" dirty="0"/>
                        <a:t>事業に関わる</a:t>
                      </a:r>
                      <a:r>
                        <a:rPr lang="ja" sz="800" dirty="0"/>
                        <a:t>企業</a:t>
                      </a:r>
                    </a:p>
                  </a:txBody>
                  <a:tcPr/>
                </a:tc>
                <a:extLst>
                  <a:ext uri="{0D108BD9-81ED-4DB2-BD59-A6C34878D82A}">
                    <a16:rowId xmlns:a16="http://schemas.microsoft.com/office/drawing/2014/main" val="3137776832"/>
                  </a:ext>
                </a:extLst>
              </a:tr>
            </a:tbl>
          </a:graphicData>
        </a:graphic>
      </p:graphicFrame>
      <p:sp>
        <p:nvSpPr>
          <p:cNvPr id="61" name="テキスト ボックス 15">
            <a:extLst>
              <a:ext uri="{FF2B5EF4-FFF2-40B4-BE49-F238E27FC236}">
                <a16:creationId xmlns:a16="http://schemas.microsoft.com/office/drawing/2014/main" id="{FAAA9D69-450B-9C7F-1689-719949B39951}"/>
              </a:ext>
            </a:extLst>
          </p:cNvPr>
          <p:cNvSpPr txBox="1"/>
          <p:nvPr/>
        </p:nvSpPr>
        <p:spPr>
          <a:xfrm>
            <a:off x="226817" y="6393025"/>
            <a:ext cx="8784976" cy="144016"/>
          </a:xfrm>
          <a:prstGeom prst="rect">
            <a:avLst/>
          </a:prstGeom>
          <a:noFill/>
        </p:spPr>
        <p:txBody>
          <a:bodyPr wrap="square" lIns="0" tIns="0" rIns="0" bIns="0" rtlCol="0">
            <a:noAutofit/>
          </a:bodyPr>
          <a:lstStyle/>
          <a:p>
            <a:pPr marL="355600" marR="0" lvl="0" indent="-355600" algn="l" defTabSz="914400" rtl="0" eaLnBrk="1" fontAlgn="auto" latinLnBrk="0" hangingPunct="1">
              <a:lnSpc>
                <a:spcPct val="100000"/>
              </a:lnSpc>
              <a:spcBef>
                <a:spcPts val="0"/>
              </a:spcBef>
              <a:spcAft>
                <a:spcPts val="0"/>
              </a:spcAft>
              <a:buClrTx/>
              <a:buSzTx/>
              <a:buFontTx/>
              <a:buNone/>
              <a:tabLst/>
              <a:defRPr/>
            </a:pPr>
            <a:r>
              <a:rPr lang="en-US" altLang="ja-JP" sz="640" noProof="1">
                <a:solidFill>
                  <a:srgbClr val="000000"/>
                </a:solidFill>
                <a:latin typeface="+mj-lt"/>
                <a:ea typeface="ＭＳ Ｐゴシック" panose="020B0600070205080204" pitchFamily="50" charset="-128"/>
                <a:cs typeface="Arial" panose="020B0604020202020204" pitchFamily="34" charset="0"/>
              </a:rPr>
              <a:t>※</a:t>
            </a:r>
            <a:r>
              <a:rPr lang="ja" altLang="ja-JP" sz="640" noProof="1">
                <a:solidFill>
                  <a:srgbClr val="000000"/>
                </a:solidFill>
                <a:latin typeface="+mj-lt"/>
                <a:ea typeface="ＭＳ Ｐゴシック" panose="020B0600070205080204" pitchFamily="50" charset="-128"/>
                <a:cs typeface="Arial" panose="020B0604020202020204" pitchFamily="34" charset="0"/>
              </a:rPr>
              <a:t>PSU = 公共部門の事業</a:t>
            </a:r>
            <a:r>
              <a:rPr lang="ja-JP" altLang="en-US" sz="640" noProof="1">
                <a:solidFill>
                  <a:srgbClr val="000000"/>
                </a:solidFill>
                <a:latin typeface="+mj-lt"/>
                <a:ea typeface="ＭＳ Ｐゴシック" panose="020B0600070205080204" pitchFamily="50" charset="-128"/>
                <a:cs typeface="Arial" panose="020B0604020202020204" pitchFamily="34" charset="0"/>
              </a:rPr>
              <a:t>、</a:t>
            </a:r>
            <a:r>
              <a:rPr lang="ja" altLang="ja-JP" sz="640" noProof="1">
                <a:solidFill>
                  <a:srgbClr val="000000"/>
                </a:solidFill>
                <a:latin typeface="+mj-lt"/>
                <a:ea typeface="ＭＳ Ｐゴシック" panose="020B0600070205080204" pitchFamily="50" charset="-128"/>
                <a:cs typeface="Arial" panose="020B0604020202020204" pitchFamily="34" charset="0"/>
              </a:rPr>
              <a:t>ECHS = 元軍人拠出健康保険制度</a:t>
            </a:r>
            <a:r>
              <a:rPr lang="ja-JP" altLang="en-US" sz="640" noProof="1">
                <a:solidFill>
                  <a:srgbClr val="000000"/>
                </a:solidFill>
                <a:latin typeface="+mj-lt"/>
                <a:ea typeface="ＭＳ Ｐゴシック" panose="020B0600070205080204" pitchFamily="50" charset="-128"/>
                <a:cs typeface="Arial" panose="020B0604020202020204" pitchFamily="34" charset="0"/>
              </a:rPr>
              <a:t>、</a:t>
            </a:r>
            <a:r>
              <a:rPr lang="ja" altLang="ja-JP" sz="640" noProof="1">
                <a:solidFill>
                  <a:srgbClr val="000000"/>
                </a:solidFill>
                <a:latin typeface="+mj-lt"/>
                <a:ea typeface="ＭＳ Ｐゴシック" panose="020B0600070205080204" pitchFamily="50" charset="-128"/>
                <a:cs typeface="Arial" panose="020B0604020202020204" pitchFamily="34" charset="0"/>
              </a:rPr>
              <a:t>ESIS = 従業員国家保険制度 </a:t>
            </a:r>
            <a:endParaRPr kumimoji="1" lang="ja-JP" altLang="en-US" sz="64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9736432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3/6</a:t>
            </a:r>
            <a:r>
              <a:rPr lang="ja-JP" altLang="en-US" dirty="0"/>
              <a:t>） </a:t>
            </a:r>
            <a:r>
              <a:rPr lang="en-US" altLang="ja-JP" dirty="0"/>
              <a:t>- </a:t>
            </a:r>
            <a:r>
              <a:rPr lang="ja-JP" altLang="en-US" dirty="0"/>
              <a:t>政策転換②</a:t>
            </a:r>
            <a:r>
              <a:rPr lang="en-US" altLang="ja-JP" dirty="0"/>
              <a:t>NUHM</a:t>
            </a:r>
            <a:r>
              <a:rPr lang="ja-JP" altLang="en-US" dirty="0"/>
              <a:t>の都市部への設置</a:t>
            </a:r>
          </a:p>
        </p:txBody>
      </p:sp>
      <p:sp>
        <p:nvSpPr>
          <p:cNvPr id="16" name="テキスト ボックス 15"/>
          <p:cNvSpPr txBox="1"/>
          <p:nvPr/>
        </p:nvSpPr>
        <p:spPr>
          <a:xfrm>
            <a:off x="195138" y="652115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農村部から都市部への大規模な人口流入による貧困の増加、社会的疎外、すでに限界状態にある既存の医療インフラへのさらなる圧力が要因となり、都市部貧困層は、最悪の健康状態にある。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そこで、都市部の貧困層、特にスラム居住者の健康状態を改善することを目的とし、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NRHM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Rural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）をモデルとして、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NUHM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Urban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）を大都市圏と人口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万人以上の計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都市に設置した。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376689" y="2482135"/>
            <a:ext cx="9152623" cy="288032"/>
            <a:chOff x="4803500" y="2185814"/>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HGP創英角ｺﾞｼｯｸUB" pitchFamily="50" charset="-128"/>
                  <a:ea typeface="HGP創英角ｺﾞｼｯｸUB" pitchFamily="50" charset="-128"/>
                </a:rPr>
                <a:t>NUHM</a:t>
              </a:r>
              <a:r>
                <a:rPr lang="ja-JP" altLang="en-US" sz="1400" dirty="0">
                  <a:latin typeface="HGP創英角ｺﾞｼｯｸUB" pitchFamily="50" charset="-128"/>
                  <a:ea typeface="HGP創英角ｺﾞｼｯｸUB" pitchFamily="50" charset="-128"/>
                </a:rPr>
                <a:t>の機能</a:t>
              </a:r>
            </a:p>
          </p:txBody>
        </p:sp>
      </p:grpSp>
      <p:graphicFrame>
        <p:nvGraphicFramePr>
          <p:cNvPr id="46" name="表 45"/>
          <p:cNvGraphicFramePr>
            <a:graphicFrameLocks noGrp="1"/>
          </p:cNvGraphicFramePr>
          <p:nvPr>
            <p:extLst>
              <p:ext uri="{D42A27DB-BD31-4B8C-83A1-F6EECF244321}">
                <p14:modId xmlns:p14="http://schemas.microsoft.com/office/powerpoint/2010/main" val="1350418622"/>
              </p:ext>
            </p:extLst>
          </p:nvPr>
        </p:nvGraphicFramePr>
        <p:xfrm>
          <a:off x="376689" y="2852738"/>
          <a:ext cx="9152622" cy="3609966"/>
        </p:xfrm>
        <a:graphic>
          <a:graphicData uri="http://schemas.openxmlformats.org/drawingml/2006/table">
            <a:tbl>
              <a:tblPr firstRow="1" bandRow="1">
                <a:tableStyleId>{2D5ABB26-0587-4C30-8999-92F81FD0307C}</a:tableStyleId>
              </a:tblPr>
              <a:tblGrid>
                <a:gridCol w="4576311">
                  <a:extLst>
                    <a:ext uri="{9D8B030D-6E8A-4147-A177-3AD203B41FA5}">
                      <a16:colId xmlns:a16="http://schemas.microsoft.com/office/drawing/2014/main" val="20000"/>
                    </a:ext>
                  </a:extLst>
                </a:gridCol>
                <a:gridCol w="4576311">
                  <a:extLst>
                    <a:ext uri="{9D8B030D-6E8A-4147-A177-3AD203B41FA5}">
                      <a16:colId xmlns:a16="http://schemas.microsoft.com/office/drawing/2014/main" val="20001"/>
                    </a:ext>
                  </a:extLst>
                </a:gridCol>
              </a:tblGrid>
              <a:tr h="20073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提供するサービス</a:t>
                      </a:r>
                    </a:p>
                  </a:txBody>
                  <a:tcPr marL="144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供給する施設・医療従事者</a:t>
                      </a:r>
                    </a:p>
                  </a:txBody>
                  <a:tcPr marL="144000" marR="0" marT="0" marB="0" anchor="ctr">
                    <a:lnL w="12700" cap="flat" cmpd="sng" algn="ctr">
                      <a:solidFill>
                        <a:schemeClr val="bg1"/>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395677">
                <a:tc>
                  <a:txBody>
                    <a:bodyPr/>
                    <a:lstStyle/>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都市部の公的保健医療システムの効率を改善するために、既存の政府都市プライマリ・ヘルス組織の強化、改革、合理化を行い、委託施設に指定する。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None/>
                        <a:tabLst/>
                        <a:defRPr/>
                      </a:pPr>
                      <a:endPar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地域密着型の組織であるマヒラ・アロギャ・サミティス（</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Mahila</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Arogya</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2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Samitis</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を通して、家庭レベルで改善したヘルスケアへのアクセスを促進する。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革新的、予防的、健康促進的な活動を通じ、公衆衛生を強化する。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監査と監視を強化したアクセスを向上するための回転資金、</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 </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活用サービス及び </a:t>
                      </a:r>
                      <a:r>
                        <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a:t>
                      </a: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ガバナンスの創出を通じ、ヘルスケアへのアクセスを増加させる。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関係機関の能力開発を支援する。</a:t>
                      </a: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en-US" altLang="ja-JP"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二次及び専門医療と委託サービスは、公的または登録済の民間供給者を通して提供される予定である。</a:t>
                      </a: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endParaRPr kumimoji="1" lang="ja-JP" altLang="en-US" sz="14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0">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都市プライマリ・ヘルス・センター（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UPHC</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プライマリ・ヘルスレベルで、人口 </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万人毎に</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つ設立する。これらの</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では、その管轄区域で全ての都市住民に対しサービスを提供することとなる。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endPar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都市ヘルスワーカー（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USHA</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地域共同体レベルで、スラム街の都市貧困層と他の弱者集団に対し支援活動サービスを行う。</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USHA</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軒毎に配置し、</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 </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軒毎に設置する。年間</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5000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ルピーの助成を、年に一度</a:t>
                      </a:r>
                      <a:r>
                        <a:rPr kumimoji="1" lang="ja-JP" altLang="en-US" sz="12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ま</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 めて</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に提供する。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61950" marR="0" indent="-180975" algn="l" defTabSz="914400" rtl="0" eaLnBrk="1" fontAlgn="ctr" latinLnBrk="0" hangingPunct="1">
                        <a:lnSpc>
                          <a:spcPct val="90000"/>
                        </a:lnSpc>
                        <a:spcBef>
                          <a:spcPts val="0"/>
                        </a:spcBef>
                        <a:spcAft>
                          <a:spcPts val="0"/>
                        </a:spcAft>
                        <a:buClr>
                          <a:srgbClr val="5F8AC3"/>
                        </a:buClr>
                        <a:buSzTx/>
                        <a:buFont typeface="Arial" panose="020B0604020202020204" pitchFamily="34" charset="0"/>
                        <a:buChar char="•"/>
                        <a:tabLst/>
                        <a:defRPr/>
                      </a:pP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都市コミュニティ・ヘルス・センター（</a:t>
                      </a: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UCHC</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つの</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毎に設置され、</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万人を対象とし、</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のベッド付き施設となる。</a:t>
                      </a:r>
                      <a:endPar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361950" marR="0" indent="-180975" algn="l" defTabSz="914400" rtl="0" eaLnBrk="1" fontAlgn="ctr" latinLnBrk="0" hangingPunct="1">
                        <a:lnSpc>
                          <a:spcPct val="90000"/>
                        </a:lnSpc>
                        <a:spcBef>
                          <a:spcPts val="0"/>
                        </a:spcBef>
                        <a:spcAft>
                          <a:spcPts val="0"/>
                        </a:spcAft>
                        <a:buClr>
                          <a:srgbClr val="5F8AC3"/>
                        </a:buClr>
                        <a:buSzTx/>
                        <a:buFont typeface="Arial" panose="020B0604020202020204" pitchFamily="34" charset="0"/>
                        <a:buChar char="•"/>
                        <a:tabLst/>
                        <a:defRPr/>
                      </a:pPr>
                      <a:endPar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90000"/>
                        </a:lnSpc>
                        <a:spcBef>
                          <a:spcPts val="0"/>
                        </a:spcBef>
                        <a:spcAft>
                          <a:spcPts val="0"/>
                        </a:spcAft>
                        <a:buClr>
                          <a:srgbClr val="5F8AC3"/>
                        </a:buClr>
                        <a:buSzTx/>
                        <a:buFont typeface="Wingdings" panose="05000000000000000000" pitchFamily="2" charset="2"/>
                        <a:buChar char="l"/>
                        <a:tabLst/>
                        <a:defRPr/>
                      </a:pPr>
                      <a:r>
                        <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ja-JP" altLang="en-US"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rPr>
                        <a:t>女性のヘルスワーカー及び補助看護師</a:t>
                      </a:r>
                      <a:endParaRPr kumimoji="1" lang="en-US" altLang="ja-JP" sz="1200" kern="1200"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marL="180975" marR="0" indent="0" algn="l" defTabSz="914400" rtl="0" eaLnBrk="1" fontAlgn="ctr" latinLnBrk="0" hangingPunct="1">
                        <a:lnSpc>
                          <a:spcPct val="90000"/>
                        </a:lnSpc>
                        <a:spcBef>
                          <a:spcPts val="0"/>
                        </a:spcBef>
                        <a:spcAft>
                          <a:spcPts val="0"/>
                        </a:spcAft>
                        <a:buClr>
                          <a:srgbClr val="5F8AC3"/>
                        </a:buClr>
                        <a:buSzTx/>
                        <a:buFont typeface="Arial" panose="020B0604020202020204" pitchFamily="34" charset="0"/>
                        <a:buNone/>
                        <a:tabLst/>
                        <a:defRPr/>
                      </a:pP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UPHC </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に本部を置く女性ヘルス・ワーカー及び 補助看護師を通して、支援活動サービスを提供する。これらのサービス活動の定点として公民館、</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AWC</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などを利用する。</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MAS</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及び</a:t>
                      </a:r>
                      <a:r>
                        <a:rPr kumimoji="1" lang="en-US" altLang="ja-JP"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USHA</a:t>
                      </a:r>
                      <a:r>
                        <a:rPr kumimoji="1" lang="ja-JP" altLang="en-US" sz="12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を通したコミュニティ形 成が構想されている。</a:t>
                      </a:r>
                    </a:p>
                  </a:txBody>
                  <a:tcPr marL="144000" marR="180000" marT="72000" marB="0">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6648311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4448944" y="2584503"/>
            <a:ext cx="4953475" cy="3530800"/>
          </a:xfrm>
          <a:prstGeom prst="roundRect">
            <a:avLst>
              <a:gd name="adj" fmla="val 8838"/>
            </a:avLst>
          </a:prstGeom>
          <a:solidFill>
            <a:srgbClr val="D7F2F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endParaRPr lang="en-US" altLang="ja-JP" sz="1200" b="1" dirty="0">
              <a:solidFill>
                <a:srgbClr val="3D6AA7"/>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4/6</a:t>
            </a:r>
            <a:r>
              <a:rPr lang="ja-JP" altLang="en-US" dirty="0"/>
              <a:t>） </a:t>
            </a:r>
            <a:r>
              <a:rPr lang="en-US" altLang="ja-JP" dirty="0"/>
              <a:t>- </a:t>
            </a:r>
            <a:r>
              <a:rPr lang="ja-JP" altLang="en-US" dirty="0"/>
              <a:t>政策転換③国家疾病対策プログラムの統合</a:t>
            </a:r>
          </a:p>
        </p:txBody>
      </p:sp>
      <p:sp>
        <p:nvSpPr>
          <p:cNvPr id="16" name="テキスト ボックス 15"/>
          <p:cNvSpPr txBox="1"/>
          <p:nvPr/>
        </p:nvSpPr>
        <p:spPr>
          <a:xfrm>
            <a:off x="202758" y="6528772"/>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　「インド　保険医療セクターに係る情報収集・確認調査　平成</a:t>
            </a:r>
            <a:r>
              <a:rPr lang="en-US" altLang="ja-JP" sz="800" dirty="0"/>
              <a:t>26</a:t>
            </a:r>
            <a:r>
              <a:rPr lang="ja-JP" altLang="en-US" sz="800" dirty="0"/>
              <a:t>年</a:t>
            </a:r>
            <a:r>
              <a:rPr lang="en-US" altLang="ja-JP" sz="800" dirty="0"/>
              <a:t>2</a:t>
            </a:r>
            <a:r>
              <a:rPr lang="ja-JP" altLang="en-US" sz="800" dirty="0"/>
              <a:t>月」</a:t>
            </a:r>
          </a:p>
        </p:txBody>
      </p:sp>
      <p:sp>
        <p:nvSpPr>
          <p:cNvPr id="18" name="テキスト ボックス 17"/>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インド政府は、公的医療インフラを通じたサービスを、より統合した形で提供できる体制を構築していく。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グループ化 7"/>
          <p:cNvGrpSpPr/>
          <p:nvPr/>
        </p:nvGrpSpPr>
        <p:grpSpPr>
          <a:xfrm>
            <a:off x="474002" y="1938164"/>
            <a:ext cx="8928417" cy="288032"/>
            <a:chOff x="4803500" y="2113806"/>
            <a:chExt cx="6374586" cy="288032"/>
          </a:xfrm>
        </p:grpSpPr>
        <p:cxnSp>
          <p:nvCxnSpPr>
            <p:cNvPr id="20" name="直線コネクタ 19"/>
            <p:cNvCxnSpPr/>
            <p:nvPr/>
          </p:nvCxnSpPr>
          <p:spPr>
            <a:xfrm>
              <a:off x="4808984" y="2401838"/>
              <a:ext cx="636910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疾病対策プログラムの統合</a:t>
              </a:r>
            </a:p>
          </p:txBody>
        </p:sp>
      </p:grpSp>
      <p:sp>
        <p:nvSpPr>
          <p:cNvPr id="12" name="Rectangle 13"/>
          <p:cNvSpPr>
            <a:spLocks noChangeArrowheads="1"/>
          </p:cNvSpPr>
          <p:nvPr/>
        </p:nvSpPr>
        <p:spPr bwMode="blackWhite">
          <a:xfrm>
            <a:off x="2944609" y="342752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600" dirty="0">
                <a:latin typeface="Arial Black" panose="020B0A04020102020204" pitchFamily="34" charset="0"/>
                <a:ea typeface="HGP創英角ｺﾞｼｯｸUB" panose="020B0900000000000000" pitchFamily="50" charset="-128"/>
                <a:cs typeface="Arial" panose="020B0604020202020204" pitchFamily="34" charset="0"/>
              </a:rPr>
              <a:t>統　合</a:t>
            </a:r>
          </a:p>
        </p:txBody>
      </p:sp>
      <p:sp>
        <p:nvSpPr>
          <p:cNvPr id="14" name="角丸四角形 13"/>
          <p:cNvSpPr/>
          <p:nvPr/>
        </p:nvSpPr>
        <p:spPr>
          <a:xfrm>
            <a:off x="4736976" y="4368242"/>
            <a:ext cx="4357113" cy="708641"/>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114000"/>
              </a:lnSpc>
              <a:spcAft>
                <a:spcPts val="400"/>
              </a:spcAft>
              <a:buClr>
                <a:srgbClr val="3D6AA7"/>
              </a:buClr>
              <a:buSzPct val="90000"/>
            </a:pP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NPCDCS</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 </a:t>
            </a:r>
            <a:r>
              <a:rPr lang="en-US" altLang="ja-JP" sz="1200" b="1"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Programme</a:t>
            </a: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for Prevention and Control of Cancer, Diabetes, Cardiovascular Diseases and Stroke</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角丸四角形 14"/>
          <p:cNvSpPr/>
          <p:nvPr/>
        </p:nvSpPr>
        <p:spPr>
          <a:xfrm>
            <a:off x="4736976" y="5266891"/>
            <a:ext cx="4357113"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114000"/>
              </a:lnSpc>
              <a:spcAft>
                <a:spcPts val="400"/>
              </a:spcAft>
              <a:buClr>
                <a:srgbClr val="3D6AA7"/>
              </a:buClr>
              <a:buSzPct val="90000"/>
            </a:pP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NVBDS</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 Vector Borne Disease Control </a:t>
            </a:r>
            <a:r>
              <a:rPr lang="en-US" altLang="ja-JP" sz="1200" b="1"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Programme</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p:cNvSpPr/>
          <p:nvPr/>
        </p:nvSpPr>
        <p:spPr>
          <a:xfrm>
            <a:off x="4736976" y="3789363"/>
            <a:ext cx="4357113"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114000"/>
              </a:lnSpc>
              <a:spcAft>
                <a:spcPts val="400"/>
              </a:spcAft>
              <a:buClr>
                <a:srgbClr val="3D6AA7"/>
              </a:buClr>
              <a:buSzPct val="90000"/>
            </a:pP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RNTCP</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Revised National Tuberculosis Control </a:t>
            </a:r>
            <a:r>
              <a:rPr lang="en-US" altLang="ja-JP" sz="1200" b="1"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Programme</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4736976" y="3140968"/>
            <a:ext cx="4357113" cy="462648"/>
          </a:xfrm>
          <a:prstGeom prst="roundRect">
            <a:avLst>
              <a:gd name="adj" fmla="val 8838"/>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lnSpc>
                <a:spcPct val="114000"/>
              </a:lnSpc>
              <a:spcAft>
                <a:spcPts val="400"/>
              </a:spcAft>
              <a:buClr>
                <a:srgbClr val="3D6AA7"/>
              </a:buClr>
              <a:buSzPct val="90000"/>
            </a:pP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NACO</a:t>
            </a:r>
            <a:b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National AIDS Control Organization</a:t>
            </a: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5889104" y="2658398"/>
            <a:ext cx="2031325" cy="338554"/>
          </a:xfrm>
          <a:prstGeom prst="rect">
            <a:avLst/>
          </a:prstGeom>
          <a:noFill/>
        </p:spPr>
        <p:txBody>
          <a:bodyPr wrap="none" rtlCol="0">
            <a:spAutoFit/>
          </a:bodyPr>
          <a:lstStyle/>
          <a:p>
            <a:r>
              <a:rPr kumimoji="1" lang="ja-JP" altLang="en-US" sz="1600" dirty="0">
                <a:solidFill>
                  <a:srgbClr val="3D6AA7"/>
                </a:solidFill>
                <a:latin typeface="HG創英角ｺﾞｼｯｸUB" panose="020B0909000000000000" pitchFamily="49" charset="-128"/>
                <a:ea typeface="HG創英角ｺﾞｼｯｸUB" panose="020B0909000000000000" pitchFamily="49" charset="-128"/>
                <a:cs typeface="Arial" panose="020B0604020202020204" pitchFamily="34" charset="0"/>
              </a:rPr>
              <a:t>疾病対策プログラム</a:t>
            </a:r>
          </a:p>
        </p:txBody>
      </p:sp>
      <p:sp>
        <p:nvSpPr>
          <p:cNvPr id="6" name="テキスト ボックス 5"/>
          <p:cNvSpPr txBox="1"/>
          <p:nvPr/>
        </p:nvSpPr>
        <p:spPr>
          <a:xfrm>
            <a:off x="8790717" y="5718457"/>
            <a:ext cx="338554" cy="276999"/>
          </a:xfrm>
          <a:prstGeom prst="rect">
            <a:avLst/>
          </a:prstGeom>
          <a:noFill/>
        </p:spPr>
        <p:txBody>
          <a:bodyPr wrap="none" rtlCol="0">
            <a:spAutoFit/>
          </a:bodyPr>
          <a:lstStyle/>
          <a:p>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等</a:t>
            </a:r>
          </a:p>
        </p:txBody>
      </p:sp>
      <p:sp>
        <p:nvSpPr>
          <p:cNvPr id="25" name="下矢印 24"/>
          <p:cNvSpPr/>
          <p:nvPr/>
        </p:nvSpPr>
        <p:spPr>
          <a:xfrm rot="5400000">
            <a:off x="3533108" y="3987683"/>
            <a:ext cx="531166" cy="724441"/>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角丸四角形 25"/>
          <p:cNvSpPr/>
          <p:nvPr/>
        </p:nvSpPr>
        <p:spPr>
          <a:xfrm>
            <a:off x="415925" y="3665489"/>
            <a:ext cx="2934917" cy="1368828"/>
          </a:xfrm>
          <a:prstGeom prst="roundRect">
            <a:avLst>
              <a:gd name="adj" fmla="val 8838"/>
            </a:avLst>
          </a:prstGeom>
          <a:solidFill>
            <a:srgbClr val="CCDAE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algn="ctr">
              <a:lnSpc>
                <a:spcPct val="114000"/>
              </a:lnSpc>
              <a:spcAft>
                <a:spcPts val="400"/>
              </a:spcAft>
              <a:buClr>
                <a:srgbClr val="3D6AA7"/>
              </a:buClr>
              <a:buSzPct val="90000"/>
            </a:pPr>
            <a:r>
              <a:rPr lang="en-US" altLang="ja-JP"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PFC</a:t>
            </a:r>
            <a:r>
              <a:rPr lang="ja-JP" altLang="en-US"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や</a:t>
            </a:r>
            <a:r>
              <a:rPr lang="en-US" altLang="ja-JP"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CHC</a:t>
            </a:r>
            <a:r>
              <a:rPr lang="ja-JP" altLang="en-US"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レベルで</a:t>
            </a:r>
            <a:endParaRPr lang="en-US" altLang="ja-JP"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endParaRPr>
          </a:p>
          <a:p>
            <a:pPr algn="ctr">
              <a:lnSpc>
                <a:spcPct val="114000"/>
              </a:lnSpc>
              <a:spcAft>
                <a:spcPts val="400"/>
              </a:spcAft>
              <a:buClr>
                <a:srgbClr val="3D6AA7"/>
              </a:buClr>
              <a:buSzPct val="90000"/>
            </a:pPr>
            <a:r>
              <a:rPr lang="ja-JP" altLang="en-US"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窓口を一本化した</a:t>
            </a:r>
            <a:endParaRPr lang="en-US" altLang="ja-JP"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endParaRPr>
          </a:p>
          <a:p>
            <a:pPr algn="ctr">
              <a:lnSpc>
                <a:spcPct val="114000"/>
              </a:lnSpc>
              <a:spcAft>
                <a:spcPts val="400"/>
              </a:spcAft>
              <a:buClr>
                <a:srgbClr val="3D6AA7"/>
              </a:buClr>
              <a:buSzPct val="90000"/>
            </a:pPr>
            <a:r>
              <a:rPr lang="ja-JP" altLang="en-US"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rPr>
              <a:t>医療アクセス・システムを構築</a:t>
            </a:r>
            <a:endParaRPr lang="en-US" altLang="ja-JP" sz="1600" b="1" dirty="0">
              <a:solidFill>
                <a:srgbClr val="3D6AA7"/>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243114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5/6</a:t>
            </a:r>
            <a:r>
              <a:rPr lang="ja-JP" altLang="en-US" dirty="0"/>
              <a:t>） </a:t>
            </a:r>
            <a:r>
              <a:rPr lang="en-US" altLang="ja-JP" dirty="0"/>
              <a:t>- </a:t>
            </a:r>
            <a:r>
              <a:rPr lang="ja-JP" altLang="en-US" dirty="0"/>
              <a:t>予算</a:t>
            </a:r>
          </a:p>
        </p:txBody>
      </p:sp>
      <p:sp>
        <p:nvSpPr>
          <p:cNvPr id="4" name="テキスト ボックス 3"/>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FYP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では、上記に述べた政策を実施するため、保健家族福祉省に約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億ルピーを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年期間の主要医療分野に予算配分された。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しかし、実際に支出されている額は、予算配分の約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％相当を下回ると見込まれる。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2023-24年度連邦予算では、保健家族福祉省に8</a:t>
            </a:r>
            <a:r>
              <a:rPr kumimoji="1" lang="en-US" altLang="ja"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915億ルピーが割り当てられ、2022-23年度から大幅に増加</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した</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これは、</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増大</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する医療ニーズに対応する</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ために</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持続可能な医療インフラ</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a:t>
            </a:r>
            <a:r>
              <a:rPr kumimoji="1" lang="ja"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構築</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することを目的としている。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60" name="テキスト ボックス 59"/>
          <p:cNvSpPr txBox="1"/>
          <p:nvPr/>
        </p:nvSpPr>
        <p:spPr>
          <a:xfrm>
            <a:off x="200025" y="6526431"/>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1" lang="en-US" altLang="ja-JP"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KPMG India Union Budget 2023-24, Statista, Centre for Development Policy and Practice</a:t>
            </a:r>
            <a:endParaRPr lang="ja-JP" altLang="en-US" sz="800" dirty="0"/>
          </a:p>
        </p:txBody>
      </p:sp>
      <p:sp>
        <p:nvSpPr>
          <p:cNvPr id="79" name="テキスト ボックス 78"/>
          <p:cNvSpPr txBox="1"/>
          <p:nvPr/>
        </p:nvSpPr>
        <p:spPr>
          <a:xfrm>
            <a:off x="198121" y="5586385"/>
            <a:ext cx="9488028" cy="707886"/>
          </a:xfrm>
          <a:prstGeom prst="rect">
            <a:avLst/>
          </a:prstGeom>
          <a:noFill/>
          <a:ln>
            <a:solidFill>
              <a:srgbClr val="5F8AC3"/>
            </a:solidFill>
          </a:ln>
        </p:spPr>
        <p:txBody>
          <a:bodyPr wrap="squar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AIIMS: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All India Institutes of Medical Sciences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の略。インド政府が設立した医療教育と研究のためのトップレベルの医療機関群。</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dirty="0">
                <a:latin typeface="Arial" panose="020B0604020202020204" pitchFamily="34" charset="0"/>
                <a:ea typeface="ＭＳ Ｐゴシック" panose="020B0600070205080204" pitchFamily="50" charset="-128"/>
                <a:cs typeface="Arial" panose="020B0604020202020204" pitchFamily="34" charset="0"/>
              </a:rPr>
              <a:t>PMSSY: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 </a:t>
            </a:r>
            <a:r>
              <a:rPr lang="en-US" altLang="ja-JP" sz="800" dirty="0"/>
              <a:t>Pradhan Mantri </a:t>
            </a:r>
            <a:r>
              <a:rPr lang="en-US" altLang="ja-JP" sz="800" dirty="0" err="1"/>
              <a:t>Swasthya</a:t>
            </a:r>
            <a:r>
              <a:rPr lang="en-US" altLang="ja-JP" sz="800" dirty="0"/>
              <a:t> Suraksha Yojana</a:t>
            </a:r>
            <a:r>
              <a:rPr lang="ja-JP" altLang="en-US" sz="800" dirty="0"/>
              <a:t>の略。インド政府が</a:t>
            </a:r>
            <a:r>
              <a:rPr lang="en-US" altLang="ja-JP" sz="800" dirty="0"/>
              <a:t>2003</a:t>
            </a:r>
            <a:r>
              <a:rPr lang="ja-JP" altLang="en-US" sz="800" dirty="0"/>
              <a:t>年に開始した医療インフラと医療サービスの向上を目的としたプログラム。</a:t>
            </a:r>
            <a:endParaRPr lang="en-US" altLang="ja-JP" sz="800" dirty="0"/>
          </a:p>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PMJAY</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Bharat-Pradhan Mantri Jan Arogya Yojana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の略。インド政府が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年に開始した健康保険プログラム。</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ABHIM</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Ayushman Bharat Health Infrastructure Mission</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ABHIM</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）は、インド政府が</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年に開始した、全国的な医療インフラの強化と公衆衛生の向上を目指す包括的なプログラム。</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a:extLst>
              <a:ext uri="{FF2B5EF4-FFF2-40B4-BE49-F238E27FC236}">
                <a16:creationId xmlns:a16="http://schemas.microsoft.com/office/drawing/2014/main" id="{F747E311-F108-A486-22DD-C08564925DDA}"/>
              </a:ext>
            </a:extLst>
          </p:cNvPr>
          <p:cNvGrpSpPr/>
          <p:nvPr/>
        </p:nvGrpSpPr>
        <p:grpSpPr>
          <a:xfrm>
            <a:off x="214314" y="2458878"/>
            <a:ext cx="5962822" cy="294732"/>
            <a:chOff x="4738699" y="3040023"/>
            <a:chExt cx="2954133" cy="288032"/>
          </a:xfrm>
        </p:grpSpPr>
        <p:cxnSp>
          <p:nvCxnSpPr>
            <p:cNvPr id="12" name="直線コネクタ 11">
              <a:extLst>
                <a:ext uri="{FF2B5EF4-FFF2-40B4-BE49-F238E27FC236}">
                  <a16:creationId xmlns:a16="http://schemas.microsoft.com/office/drawing/2014/main" id="{E49C493C-D7E9-9692-8DFA-B9B5F0372603}"/>
                </a:ext>
              </a:extLst>
            </p:cNvPr>
            <p:cNvCxnSpPr/>
            <p:nvPr/>
          </p:nvCxnSpPr>
          <p:spPr>
            <a:xfrm>
              <a:off x="4744183" y="3328055"/>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a:extLst>
                <a:ext uri="{FF2B5EF4-FFF2-40B4-BE49-F238E27FC236}">
                  <a16:creationId xmlns:a16="http://schemas.microsoft.com/office/drawing/2014/main" id="{9D65BC1D-32E0-A4FC-8B79-B0539CE201A2}"/>
                </a:ext>
              </a:extLst>
            </p:cNvPr>
            <p:cNvSpPr>
              <a:spLocks noChangeArrowheads="1"/>
            </p:cNvSpPr>
            <p:nvPr/>
          </p:nvSpPr>
          <p:spPr bwMode="auto">
            <a:xfrm>
              <a:off x="4738699" y="3040023"/>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 altLang="en-US" sz="1400" b="0" i="0" u="none" strike="noStrike" kern="1200" cap="none" spc="0" normalizeH="0" baseline="0" noProof="1">
                  <a:ln>
                    <a:noFill/>
                  </a:ln>
                  <a:solidFill>
                    <a:srgbClr val="000000"/>
                  </a:solidFill>
                  <a:effectLst/>
                  <a:uLnTx/>
                  <a:uFillTx/>
                  <a:latin typeface="Arial Black" panose="020B0A04020102020204" pitchFamily="34" charset="0"/>
                  <a:ea typeface="HGP創英角ｺﾞｼｯｸUB" pitchFamily="50" charset="-128"/>
                  <a:cs typeface="+mn-cs"/>
                </a:rPr>
                <a:t>FY23-24の予算配分</a:t>
              </a:r>
              <a:endParaRPr kumimoji="1" lang="en-US" altLang="ja-JP" sz="1400" b="0" i="0" u="none" strike="noStrike" kern="1200" cap="none" spc="0" normalizeH="0" baseline="0" noProof="0" dirty="0">
                <a:ln>
                  <a:noFill/>
                </a:ln>
                <a:solidFill>
                  <a:srgbClr val="000000"/>
                </a:solidFill>
                <a:effectLst/>
                <a:uLnTx/>
                <a:uFillTx/>
                <a:latin typeface="Arial Black" panose="020B0A04020102020204" pitchFamily="34" charset="0"/>
                <a:ea typeface="HGP創英角ｺﾞｼｯｸUB" pitchFamily="50" charset="-128"/>
                <a:cs typeface="+mn-cs"/>
              </a:endParaRPr>
            </a:p>
          </p:txBody>
        </p:sp>
      </p:grpSp>
      <p:grpSp>
        <p:nvGrpSpPr>
          <p:cNvPr id="16" name="グループ化 7">
            <a:extLst>
              <a:ext uri="{FF2B5EF4-FFF2-40B4-BE49-F238E27FC236}">
                <a16:creationId xmlns:a16="http://schemas.microsoft.com/office/drawing/2014/main" id="{0C697009-C973-088E-5B57-B1EFB257A54D}"/>
              </a:ext>
            </a:extLst>
          </p:cNvPr>
          <p:cNvGrpSpPr/>
          <p:nvPr/>
        </p:nvGrpSpPr>
        <p:grpSpPr>
          <a:xfrm>
            <a:off x="6639745" y="2468824"/>
            <a:ext cx="3181300" cy="288032"/>
            <a:chOff x="4738699" y="3040023"/>
            <a:chExt cx="3330602" cy="288032"/>
          </a:xfrm>
        </p:grpSpPr>
        <p:cxnSp>
          <p:nvCxnSpPr>
            <p:cNvPr id="17" name="直線コネクタ 16">
              <a:extLst>
                <a:ext uri="{FF2B5EF4-FFF2-40B4-BE49-F238E27FC236}">
                  <a16:creationId xmlns:a16="http://schemas.microsoft.com/office/drawing/2014/main" id="{204A17D8-BBED-AAC7-276D-C657AE211609}"/>
                </a:ext>
              </a:extLst>
            </p:cNvPr>
            <p:cNvCxnSpPr/>
            <p:nvPr/>
          </p:nvCxnSpPr>
          <p:spPr>
            <a:xfrm>
              <a:off x="4744183" y="3328055"/>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a:extLst>
                <a:ext uri="{FF2B5EF4-FFF2-40B4-BE49-F238E27FC236}">
                  <a16:creationId xmlns:a16="http://schemas.microsoft.com/office/drawing/2014/main" id="{EF098AD5-538A-0C0B-7AA7-91F48AA72B2D}"/>
                </a:ext>
              </a:extLst>
            </p:cNvPr>
            <p:cNvSpPr>
              <a:spLocks noChangeArrowheads="1"/>
            </p:cNvSpPr>
            <p:nvPr/>
          </p:nvSpPr>
          <p:spPr bwMode="auto">
            <a:xfrm>
              <a:off x="4738699" y="3040023"/>
              <a:ext cx="3330602" cy="284786"/>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 altLang="en-US" sz="1400" b="0" i="0" u="none" strike="noStrike" kern="1200" cap="none" spc="0" normalizeH="0" baseline="0" noProof="1">
                  <a:ln>
                    <a:noFill/>
                  </a:ln>
                  <a:solidFill>
                    <a:srgbClr val="000000"/>
                  </a:solidFill>
                  <a:effectLst/>
                  <a:uLnTx/>
                  <a:uFillTx/>
                  <a:latin typeface="Arial Black" panose="020B0A04020102020204" pitchFamily="34" charset="0"/>
                  <a:ea typeface="HGP創英角ｺﾞｼｯｸUB" pitchFamily="50" charset="-128"/>
                  <a:cs typeface="+mn-cs"/>
                </a:rPr>
                <a:t>保健家族福祉省による医療費</a:t>
              </a:r>
              <a:endParaRPr kumimoji="1" lang="en-US" altLang="ja-JP" sz="1400" b="0" i="0" u="none" strike="noStrike" kern="1200" cap="none" spc="0" normalizeH="0" baseline="0" noProof="0" dirty="0">
                <a:ln>
                  <a:noFill/>
                </a:ln>
                <a:solidFill>
                  <a:srgbClr val="000000"/>
                </a:solidFill>
                <a:effectLst/>
                <a:uLnTx/>
                <a:uFillTx/>
                <a:latin typeface="Arial Black" panose="020B0A04020102020204" pitchFamily="34" charset="0"/>
                <a:ea typeface="HGP創英角ｺﾞｼｯｸUB" pitchFamily="50" charset="-128"/>
                <a:cs typeface="+mn-cs"/>
              </a:endParaRPr>
            </a:p>
          </p:txBody>
        </p:sp>
      </p:grpSp>
      <p:graphicFrame>
        <p:nvGraphicFramePr>
          <p:cNvPr id="19" name="グラフ 18">
            <a:extLst>
              <a:ext uri="{FF2B5EF4-FFF2-40B4-BE49-F238E27FC236}">
                <a16:creationId xmlns:a16="http://schemas.microsoft.com/office/drawing/2014/main" id="{BAB05865-F273-AF4F-2115-35824D8C96C0}"/>
              </a:ext>
            </a:extLst>
          </p:cNvPr>
          <p:cNvGraphicFramePr/>
          <p:nvPr>
            <p:extLst>
              <p:ext uri="{D42A27DB-BD31-4B8C-83A1-F6EECF244321}">
                <p14:modId xmlns:p14="http://schemas.microsoft.com/office/powerpoint/2010/main" val="2177347371"/>
              </p:ext>
            </p:extLst>
          </p:nvPr>
        </p:nvGraphicFramePr>
        <p:xfrm>
          <a:off x="6639745" y="2942926"/>
          <a:ext cx="3065783" cy="2559400"/>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87049ADE-31CC-94A7-C13D-A83EFEC4094B}"/>
              </a:ext>
            </a:extLst>
          </p:cNvPr>
          <p:cNvSpPr txBox="1">
            <a:spLocks/>
          </p:cNvSpPr>
          <p:nvPr/>
        </p:nvSpPr>
        <p:spPr>
          <a:xfrm>
            <a:off x="8619023" y="2783013"/>
            <a:ext cx="999640" cy="230832"/>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 altLang="en-US" sz="72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（1,000万ルピー）</a:t>
            </a:r>
          </a:p>
        </p:txBody>
      </p:sp>
      <p:graphicFrame>
        <p:nvGraphicFramePr>
          <p:cNvPr id="22" name="グラフ 21">
            <a:extLst>
              <a:ext uri="{FF2B5EF4-FFF2-40B4-BE49-F238E27FC236}">
                <a16:creationId xmlns:a16="http://schemas.microsoft.com/office/drawing/2014/main" id="{7FA8E3D7-4F99-8DD3-B710-77A160824B89}"/>
              </a:ext>
            </a:extLst>
          </p:cNvPr>
          <p:cNvGraphicFramePr/>
          <p:nvPr>
            <p:extLst>
              <p:ext uri="{D42A27DB-BD31-4B8C-83A1-F6EECF244321}">
                <p14:modId xmlns:p14="http://schemas.microsoft.com/office/powerpoint/2010/main" val="2429570742"/>
              </p:ext>
            </p:extLst>
          </p:nvPr>
        </p:nvGraphicFramePr>
        <p:xfrm>
          <a:off x="119403" y="2871834"/>
          <a:ext cx="5962822" cy="28190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0702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360" imgH="360" progId="TCLayout.ActiveDocument.1">
                  <p:embed/>
                </p:oleObj>
              </mc:Choice>
              <mc:Fallback>
                <p:oleObj name="think-cellスライド" r:id="rId5" imgW="360" imgH="36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インド</a:t>
            </a:r>
            <a:r>
              <a:rPr lang="ja-JP" altLang="en-US" sz="1400" noProof="1"/>
              <a:t>／一般概況／</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138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耐久消費財購入指数</a:t>
            </a:r>
            <a:endParaRPr lang="ja-JP" altLang="en-US" sz="2000" noProof="1"/>
          </a:p>
        </p:txBody>
      </p:sp>
      <p:sp>
        <p:nvSpPr>
          <p:cNvPr id="33" name="テキスト ボックス 32"/>
          <p:cNvSpPr txBox="1"/>
          <p:nvPr/>
        </p:nvSpPr>
        <p:spPr>
          <a:xfrm>
            <a:off x="200470" y="1085355"/>
            <a:ext cx="9505056" cy="716286"/>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インドの家電業界の市場規模は3年間で倍増し、2025年までに約179億3000万US$に達すると予測されている。</a:t>
            </a: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年と比較して</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耐久消費財の割合は</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消費者が不要</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な</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支出に</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消極的</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になっているため、徐々に減少している。</a:t>
            </a:r>
            <a:b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1カ月の1人当たり消費支出</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MPCE</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は、都市部では教育・娯楽、地方では被服・交通などにシフトしている。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7" name="グループ化 7">
            <a:extLst>
              <a:ext uri="{FF2B5EF4-FFF2-40B4-BE49-F238E27FC236}">
                <a16:creationId xmlns:a16="http://schemas.microsoft.com/office/drawing/2014/main" id="{BAAC695B-49BA-7CD6-3786-278A1106CB12}"/>
              </a:ext>
            </a:extLst>
          </p:cNvPr>
          <p:cNvGrpSpPr/>
          <p:nvPr/>
        </p:nvGrpSpPr>
        <p:grpSpPr>
          <a:xfrm>
            <a:off x="203776" y="2018386"/>
            <a:ext cx="4536507" cy="288032"/>
            <a:chOff x="4803500" y="2113806"/>
            <a:chExt cx="2954133" cy="288032"/>
          </a:xfrm>
        </p:grpSpPr>
        <p:cxnSp>
          <p:nvCxnSpPr>
            <p:cNvPr id="18" name="直線コネクタ 38">
              <a:extLst>
                <a:ext uri="{FF2B5EF4-FFF2-40B4-BE49-F238E27FC236}">
                  <a16:creationId xmlns:a16="http://schemas.microsoft.com/office/drawing/2014/main" id="{B851460E-A16B-CB80-34D1-93E4A0EA2C66}"/>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a:extLst>
                <a:ext uri="{FF2B5EF4-FFF2-40B4-BE49-F238E27FC236}">
                  <a16:creationId xmlns:a16="http://schemas.microsoft.com/office/drawing/2014/main" id="{825233EB-EAC3-2186-21CA-CB11B187C20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主要な白物家電の生産</a:t>
              </a:r>
              <a:endParaRPr lang="ja-JP" altLang="en-US" sz="1400" noProof="1">
                <a:solidFill>
                  <a:srgbClr val="000000"/>
                </a:solidFill>
                <a:latin typeface="Arial Black" pitchFamily="34" charset="0"/>
                <a:ea typeface="HGP創英角ｺﾞｼｯｸUB" pitchFamily="50" charset="-128"/>
              </a:endParaRPr>
            </a:p>
          </p:txBody>
        </p:sp>
      </p:grpSp>
      <p:grpSp>
        <p:nvGrpSpPr>
          <p:cNvPr id="20" name="グループ化 7">
            <a:extLst>
              <a:ext uri="{FF2B5EF4-FFF2-40B4-BE49-F238E27FC236}">
                <a16:creationId xmlns:a16="http://schemas.microsoft.com/office/drawing/2014/main" id="{BC338CAE-9A91-09AD-A87D-2AE250D0D175}"/>
              </a:ext>
            </a:extLst>
          </p:cNvPr>
          <p:cNvGrpSpPr/>
          <p:nvPr/>
        </p:nvGrpSpPr>
        <p:grpSpPr>
          <a:xfrm>
            <a:off x="5065430" y="2018386"/>
            <a:ext cx="4536507" cy="288032"/>
            <a:chOff x="4803500" y="2113806"/>
            <a:chExt cx="2954133" cy="288032"/>
          </a:xfrm>
        </p:grpSpPr>
        <p:cxnSp>
          <p:nvCxnSpPr>
            <p:cNvPr id="21" name="直線コネクタ 38">
              <a:extLst>
                <a:ext uri="{FF2B5EF4-FFF2-40B4-BE49-F238E27FC236}">
                  <a16:creationId xmlns:a16="http://schemas.microsoft.com/office/drawing/2014/main" id="{E1322D8C-8202-942C-50D5-E7A4E2A659E8}"/>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493AB16C-377E-E03C-391E-A388B6C65AA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MPCE全体に占める</a:t>
              </a:r>
              <a:r>
                <a:rPr lang="ja-JP" altLang="en-US" sz="1400" noProof="1">
                  <a:solidFill>
                    <a:srgbClr val="000000"/>
                  </a:solidFill>
                  <a:latin typeface="Arial Black" pitchFamily="34" charset="0"/>
                  <a:ea typeface="HGP創英角ｺﾞｼｯｸUB" pitchFamily="50" charset="-128"/>
                </a:rPr>
                <a:t>耐久消費</a:t>
              </a:r>
              <a:r>
                <a:rPr lang="en-US" altLang="ja-JP" sz="1400" noProof="1">
                  <a:solidFill>
                    <a:srgbClr val="000000"/>
                  </a:solidFill>
                  <a:latin typeface="Arial Black" pitchFamily="34" charset="0"/>
                  <a:ea typeface="HGP創英角ｺﾞｼｯｸUB" pitchFamily="50" charset="-128"/>
                </a:rPr>
                <a:t>財の割合</a:t>
              </a:r>
              <a:r>
                <a:rPr lang="ja-JP" altLang="en-US" sz="1400" noProof="1">
                  <a:solidFill>
                    <a:srgbClr val="000000"/>
                  </a:solidFill>
                  <a:latin typeface="Arial Black" pitchFamily="34" charset="0"/>
                  <a:ea typeface="HGP創英角ｺﾞｼｯｸUB" pitchFamily="50" charset="-128"/>
                </a:rPr>
                <a:t>（</a:t>
              </a:r>
              <a:r>
                <a:rPr lang="en-US" altLang="ja-JP" sz="1400" noProof="1">
                  <a:solidFill>
                    <a:srgbClr val="000000"/>
                  </a:solidFill>
                  <a:latin typeface="Arial Black" pitchFamily="34" charset="0"/>
                  <a:ea typeface="HGP創英角ｺﾞｼｯｸUB" pitchFamily="50" charset="-128"/>
                </a:rPr>
                <a:t>2023-24年</a:t>
              </a:r>
              <a:r>
                <a:rPr lang="ja-JP" altLang="en-US" sz="1400" noProof="1">
                  <a:solidFill>
                    <a:srgbClr val="000000"/>
                  </a:solidFill>
                  <a:latin typeface="Arial Black" pitchFamily="34" charset="0"/>
                  <a:ea typeface="HGP創英角ｺﾞｼｯｸUB" pitchFamily="50" charset="-128"/>
                </a:rPr>
                <a:t>）</a:t>
              </a:r>
              <a:endParaRPr lang="en-US" altLang="ja-JP" sz="1400" noProof="1">
                <a:solidFill>
                  <a:srgbClr val="000000"/>
                </a:solidFill>
                <a:latin typeface="Arial Black" pitchFamily="34" charset="0"/>
                <a:ea typeface="HGP創英角ｺﾞｼｯｸUB" pitchFamily="50" charset="-128"/>
              </a:endParaRPr>
            </a:p>
          </p:txBody>
        </p:sp>
      </p:grpSp>
      <p:sp>
        <p:nvSpPr>
          <p:cNvPr id="10" name="テキスト ボックス 74">
            <a:extLst>
              <a:ext uri="{FF2B5EF4-FFF2-40B4-BE49-F238E27FC236}">
                <a16:creationId xmlns:a16="http://schemas.microsoft.com/office/drawing/2014/main" id="{78BD984B-0FDF-CF36-BFD9-E4EBEB0B6B3D}"/>
              </a:ext>
            </a:extLst>
          </p:cNvPr>
          <p:cNvSpPr txBox="1"/>
          <p:nvPr/>
        </p:nvSpPr>
        <p:spPr>
          <a:xfrm>
            <a:off x="218521" y="6597352"/>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IBEF 統計・計画実施省「家計消費調査」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74">
            <a:extLst>
              <a:ext uri="{FF2B5EF4-FFF2-40B4-BE49-F238E27FC236}">
                <a16:creationId xmlns:a16="http://schemas.microsoft.com/office/drawing/2014/main" id="{70102441-65F9-0D2B-DB41-36F49736C205}"/>
              </a:ext>
            </a:extLst>
          </p:cNvPr>
          <p:cNvSpPr txBox="1"/>
          <p:nvPr/>
        </p:nvSpPr>
        <p:spPr>
          <a:xfrm>
            <a:off x="218520" y="6393430"/>
            <a:ext cx="7830823"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※Lakh</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はインドや南アジアで使用される数の単位で、</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ラックは</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万である。</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Chart 11">
            <a:extLst>
              <a:ext uri="{FF2B5EF4-FFF2-40B4-BE49-F238E27FC236}">
                <a16:creationId xmlns:a16="http://schemas.microsoft.com/office/drawing/2014/main" id="{124C48EF-B075-C853-2DA0-E7057ECA1BD0}"/>
              </a:ext>
            </a:extLst>
          </p:cNvPr>
          <p:cNvGraphicFramePr/>
          <p:nvPr>
            <p:extLst>
              <p:ext uri="{D42A27DB-BD31-4B8C-83A1-F6EECF244321}">
                <p14:modId xmlns:p14="http://schemas.microsoft.com/office/powerpoint/2010/main" val="3070287578"/>
              </p:ext>
            </p:extLst>
          </p:nvPr>
        </p:nvGraphicFramePr>
        <p:xfrm>
          <a:off x="218299" y="2504735"/>
          <a:ext cx="4521982" cy="3839620"/>
        </p:xfrm>
        <a:graphic>
          <a:graphicData uri="http://schemas.openxmlformats.org/drawingml/2006/chart">
            <c:chart xmlns:c="http://schemas.openxmlformats.org/drawingml/2006/chart" xmlns:r="http://schemas.openxmlformats.org/officeDocument/2006/relationships" r:id="rId7"/>
          </a:graphicData>
        </a:graphic>
      </p:graphicFrame>
      <p:sp>
        <p:nvSpPr>
          <p:cNvPr id="13" name="TextBox 12">
            <a:extLst>
              <a:ext uri="{FF2B5EF4-FFF2-40B4-BE49-F238E27FC236}">
                <a16:creationId xmlns:a16="http://schemas.microsoft.com/office/drawing/2014/main" id="{9B6B1FBA-1569-C46C-EA64-FC0328F2025D}"/>
              </a:ext>
            </a:extLst>
          </p:cNvPr>
          <p:cNvSpPr txBox="1"/>
          <p:nvPr/>
        </p:nvSpPr>
        <p:spPr>
          <a:xfrm>
            <a:off x="128464" y="2352451"/>
            <a:ext cx="1767176" cy="215444"/>
          </a:xfrm>
          <a:prstGeom prst="rect">
            <a:avLst/>
          </a:prstGeom>
          <a:noFill/>
        </p:spPr>
        <p:txBody>
          <a:bodyPr wrap="square" rtlCol="0">
            <a:spAutoFit/>
          </a:bodyPr>
          <a:lstStyle/>
          <a:p>
            <a:r>
              <a:rPr lang="en-US" sz="800" b="1"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b="1" noProof="1">
                <a:latin typeface="Arial" panose="020B0604020202020204" pitchFamily="34" charset="0"/>
                <a:ea typeface="ＭＳ Ｐゴシック" panose="020B0600070205080204" pitchFamily="50" charset="-128"/>
                <a:cs typeface="Arial" panose="020B0604020202020204" pitchFamily="34" charset="0"/>
              </a:rPr>
              <a:t>Lakh※</a:t>
            </a:r>
            <a:r>
              <a:rPr lang="en-US" sz="800" b="1" noProof="1">
                <a:latin typeface="Arial" panose="020B0604020202020204" pitchFamily="34" charset="0"/>
                <a:ea typeface="ＭＳ Ｐゴシック" panose="020B0600070205080204" pitchFamily="50" charset="-128"/>
                <a:cs typeface="Arial" panose="020B0604020202020204" pitchFamily="34" charset="0"/>
              </a:rPr>
              <a:t>）</a:t>
            </a:r>
            <a:endParaRPr kumimoji="1" lang="en-US" sz="800" b="1"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6" name="Chart 25">
            <a:extLst>
              <a:ext uri="{FF2B5EF4-FFF2-40B4-BE49-F238E27FC236}">
                <a16:creationId xmlns:a16="http://schemas.microsoft.com/office/drawing/2014/main" id="{9EDAE97D-DA42-A76C-D752-F8A95F23B27F}"/>
              </a:ext>
            </a:extLst>
          </p:cNvPr>
          <p:cNvGraphicFramePr/>
          <p:nvPr>
            <p:extLst>
              <p:ext uri="{D42A27DB-BD31-4B8C-83A1-F6EECF244321}">
                <p14:modId xmlns:p14="http://schemas.microsoft.com/office/powerpoint/2010/main" val="614232753"/>
              </p:ext>
            </p:extLst>
          </p:nvPr>
        </p:nvGraphicFramePr>
        <p:xfrm>
          <a:off x="4953000" y="2523162"/>
          <a:ext cx="4752526" cy="4050925"/>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a:extLst>
              <a:ext uri="{FF2B5EF4-FFF2-40B4-BE49-F238E27FC236}">
                <a16:creationId xmlns:a16="http://schemas.microsoft.com/office/drawing/2014/main" id="{FFAE9F40-E409-3B70-D00B-A9180FE4A50D}"/>
              </a:ext>
            </a:extLst>
          </p:cNvPr>
          <p:cNvSpPr txBox="1"/>
          <p:nvPr/>
        </p:nvSpPr>
        <p:spPr>
          <a:xfrm>
            <a:off x="5031971" y="2289291"/>
            <a:ext cx="1767176" cy="215444"/>
          </a:xfrm>
          <a:prstGeom prst="rect">
            <a:avLst/>
          </a:prstGeom>
          <a:noFill/>
        </p:spPr>
        <p:txBody>
          <a:bodyPr wrap="square" rtlCol="0">
            <a:spAutoFit/>
          </a:bodyPr>
          <a:lstStyle/>
          <a:p>
            <a:r>
              <a:rPr lang="en-US" sz="800" b="1" noProof="1">
                <a:latin typeface="Arial" panose="020B0604020202020204" pitchFamily="34" charset="0"/>
                <a:ea typeface="ＭＳ Ｐゴシック" panose="020B0600070205080204" pitchFamily="50" charset="-128"/>
                <a:cs typeface="Arial" panose="020B0604020202020204" pitchFamily="34" charset="0"/>
              </a:rPr>
              <a:t>（%）</a:t>
            </a:r>
            <a:endParaRPr kumimoji="1" lang="en-US" sz="8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246633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医療関連政策の将来動向（</a:t>
            </a:r>
            <a:r>
              <a:rPr lang="en-US" altLang="ja-JP" dirty="0"/>
              <a:t>6/6</a:t>
            </a:r>
            <a:r>
              <a:rPr lang="ja-JP" altLang="en-US" dirty="0"/>
              <a:t>） </a:t>
            </a:r>
            <a:r>
              <a:rPr lang="en-US" altLang="ja-JP" dirty="0"/>
              <a:t>- </a:t>
            </a:r>
            <a:r>
              <a:rPr lang="ja-JP" altLang="en-US" dirty="0"/>
              <a:t>病院インフラの充実</a:t>
            </a:r>
          </a:p>
        </p:txBody>
      </p:sp>
      <p:sp>
        <p:nvSpPr>
          <p:cNvPr id="4" name="テキスト ボックス 3"/>
          <p:cNvSpPr txBox="1"/>
          <p:nvPr/>
        </p:nvSpPr>
        <p:spPr>
          <a:xfrm>
            <a:off x="200472" y="1124744"/>
            <a:ext cx="9505056" cy="174118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政府は、地域の一次医療の強化を主眼に置き、医療法人の病院チェーンは二次医療および三次医療インフラを充実させると見込まれる。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民間投資そして政府の施策を通じて、病床数と医師数は今後大幅に増加するとみられて 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遠隔地に病院を設立し、グリッド接続がまだ確立されていない場所に太陽光発電などの革新的なソリューションを導入している。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日現在、北東部の州には合計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のヘルス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ウェルネスセンター（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HWC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）が設置されている。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NHM</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Health Mission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）を通じて、プライマリーヘルスセンター（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）、コミュニティヘルスセンター（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CHC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）、地区病院（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）などの医療システムを強化するために、州に技術・財政的支援を継続して実施している。</a:t>
            </a:r>
          </a:p>
        </p:txBody>
      </p:sp>
      <p:sp>
        <p:nvSpPr>
          <p:cNvPr id="18" name="テキスト ボックス 17"/>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Healthworld.com</a:t>
            </a:r>
            <a:endParaRPr kumimoji="0" lang="ja-JP" altLang="en-US" sz="800" dirty="0" bmk=""/>
          </a:p>
        </p:txBody>
      </p:sp>
    </p:spTree>
    <p:extLst>
      <p:ext uri="{BB962C8B-B14F-4D97-AF65-F5344CB8AC3E}">
        <p14:creationId xmlns:p14="http://schemas.microsoft.com/office/powerpoint/2010/main" val="27629054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26838055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1/3</a:t>
            </a:r>
            <a:r>
              <a:rPr lang="ja-JP" altLang="en-US" dirty="0"/>
              <a:t>）</a:t>
            </a:r>
            <a:endParaRPr lang="en-US" altLang="ja-JP" dirty="0"/>
          </a:p>
        </p:txBody>
      </p:sp>
      <p:sp>
        <p:nvSpPr>
          <p:cNvPr id="11" name="テキスト ボックス 10"/>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月の森総理訪印の際に「日印グローバル・パートナーシップ」構築に合意。その後、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月の小泉総理訪印以降、ほぼ毎年交互に首脳が相手国を訪問し、年次首脳会談を実施している。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9744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a:t>
            </a:r>
            <a:endParaRPr lang="en-US" altLang="ja-JP" sz="800" dirty="0"/>
          </a:p>
        </p:txBody>
      </p:sp>
      <p:sp>
        <p:nvSpPr>
          <p:cNvPr id="13" name="片側の 2 つの角を丸めた四角形 12"/>
          <p:cNvSpPr/>
          <p:nvPr/>
        </p:nvSpPr>
        <p:spPr>
          <a:xfrm>
            <a:off x="920552" y="2103112"/>
            <a:ext cx="4392488" cy="256669"/>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103112"/>
            <a:ext cx="4392488" cy="256669"/>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1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129474258"/>
              </p:ext>
            </p:extLst>
          </p:nvPr>
        </p:nvGraphicFramePr>
        <p:xfrm>
          <a:off x="200472" y="2347596"/>
          <a:ext cx="9504000" cy="4177749"/>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00725">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ナート道路交通・高速道路相、シン首相、チョプラ沿岸警備隊長官</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原口総務大臣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鈴木海上保安庁長官</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直嶋経済産業大臣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北澤防衛大臣</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岡田外務大臣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90626">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バンサル議会担当相、シャルマ商工相、クマール下院議長、クリシュナ外相、</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アントニー国防相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ts val="900"/>
                        </a:lnSpc>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300725">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サハイ観光相、ナート都市開発相、</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M.K.</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アラギリ化学・肥料相、</a:t>
                      </a:r>
                    </a:p>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レッディ国家災害管理副委員長、クリシュナ外相、モディ・グジャラート州首相</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ts val="900"/>
                        </a:lnSpc>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枝野経済産業大臣（</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回）、前田国土交通大臣、鈴木海上保安庁長官、</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fontAlgn="ctr">
                        <a:lnSpc>
                          <a:spcPts val="900"/>
                        </a:lnSpc>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玄葉外務大臣、自見金融・郵政改革担当大臣</a:t>
                      </a:r>
                      <a:endParaRPr lang="zh-TW"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445002">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ムラリダラン沿岸警備隊長官、シバル通信</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相、クルシード外相、チダムバラム財務相、シャルマ商工相、シン首相、クマール・インド首相対日関係特使、</a:t>
                      </a:r>
                      <a:endPar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モイリー石油天然ガス相、ヴァサン海運相、ラオ繊維相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lang="zh-TW" altLang="en-US" sz="900" dirty="0">
                          <a:latin typeface="Arial" panose="020B0604020202020204" pitchFamily="34" charset="0"/>
                          <a:ea typeface="ＭＳ Ｐゴシック" panose="020B0600070205080204" pitchFamily="50" charset="-128"/>
                          <a:cs typeface="Arial" panose="020B0604020202020204" pitchFamily="34" charset="0"/>
                        </a:rPr>
                        <a:t>天皇皇后両陛下</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dirty="0">
                          <a:latin typeface="Arial" panose="020B0604020202020204" pitchFamily="34" charset="0"/>
                          <a:ea typeface="ＭＳ Ｐゴシック" panose="020B0600070205080204" pitchFamily="50" charset="-128"/>
                          <a:cs typeface="Arial" panose="020B0604020202020204" pitchFamily="34" charset="0"/>
                        </a:rPr>
                        <a:t>麻生副総理兼財務大臣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dirty="0">
                          <a:latin typeface="Arial" panose="020B0604020202020204" pitchFamily="34" charset="0"/>
                          <a:ea typeface="ＭＳ Ｐゴシック" panose="020B0600070205080204" pitchFamily="50" charset="-128"/>
                          <a:cs typeface="Arial" panose="020B0604020202020204" pitchFamily="34" charset="0"/>
                        </a:rPr>
                        <a:t>茂木経済産業大臣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zh-TW" altLang="en-US" sz="900" dirty="0">
                          <a:latin typeface="Arial" panose="020B0604020202020204" pitchFamily="34" charset="0"/>
                          <a:ea typeface="ＭＳ Ｐゴシック" panose="020B0600070205080204" pitchFamily="50" charset="-128"/>
                          <a:cs typeface="Arial" panose="020B0604020202020204" pitchFamily="34" charset="0"/>
                        </a:rPr>
                        <a:t>岸田外務大臣</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02457">
                <a:tc>
                  <a:txBody>
                    <a:bodyPr/>
                    <a:lstStyle/>
                    <a:p>
                      <a:pPr marL="0" algn="ctr" defTabSz="914400" rtl="0" eaLnBrk="1" fontAlgn="ctr" latinLnBrk="0" hangingPunct="0"/>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モディ首相、ナイク文化・観光相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ts val="900"/>
                        </a:lnSpc>
                      </a:pPr>
                      <a:r>
                        <a:rPr lang="zh-CN" altLang="en-US" sz="900" dirty="0">
                          <a:latin typeface="Arial" panose="020B0604020202020204" pitchFamily="34" charset="0"/>
                          <a:ea typeface="ＭＳ Ｐゴシック" panose="020B0600070205080204" pitchFamily="50" charset="-128"/>
                          <a:cs typeface="Arial" panose="020B0604020202020204" pitchFamily="34" charset="0"/>
                        </a:rPr>
                        <a:t>安倍元総理大臣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latin typeface="Arial" panose="020B0604020202020204" pitchFamily="34" charset="0"/>
                          <a:ea typeface="ＭＳ Ｐゴシック" panose="020B0600070205080204" pitchFamily="50" charset="-128"/>
                          <a:cs typeface="Arial" panose="020B0604020202020204" pitchFamily="34" charset="0"/>
                        </a:rPr>
                        <a:t>小野寺防衛大臣</a:t>
                      </a:r>
                      <a:r>
                        <a:rPr lang="ja-JP" altLang="en-US" sz="90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latin typeface="Arial" panose="020B0604020202020204" pitchFamily="34" charset="0"/>
                          <a:ea typeface="ＭＳ Ｐゴシック" panose="020B0600070205080204" pitchFamily="50" charset="-128"/>
                          <a:cs typeface="Arial" panose="020B0604020202020204" pitchFamily="34" charset="0"/>
                        </a:rPr>
                        <a:t>下村文部科学大臣</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a:t>
                      </a:r>
                      <a:r>
                        <a:rPr lang="zh-CN" altLang="en-US" sz="900" dirty="0">
                          <a:latin typeface="Arial" panose="020B0604020202020204" pitchFamily="34" charset="0"/>
                          <a:ea typeface="ＭＳ Ｐゴシック" panose="020B0600070205080204" pitchFamily="50" charset="-128"/>
                          <a:cs typeface="Arial" panose="020B0604020202020204" pitchFamily="34" charset="0"/>
                        </a:rPr>
                        <a:t>太田国土交通大臣</a:t>
                      </a:r>
                      <a:endParaRPr lang="ja-JP" altLang="en-US" sz="9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1606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シン内相、パリカル国防相、シンハ財務閣外相、プラブー鉄道相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安倍元総理大臣</a:t>
                      </a:r>
                      <a:r>
                        <a:rPr kumimoji="1" lang="ja-JP" altLang="en-US"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岸田外務大臣</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宮沢経済産業大臣</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447281">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ts val="9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モディ首相、ゴヤル・電力・石炭・新エネルギー・再生エネルギー閣外相、</a:t>
                      </a:r>
                      <a:endParaRPr lang="en-US" altLang="ja-JP" sz="900" b="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0">
                        <a:lnSpc>
                          <a:spcPts val="9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リジジュ内務閣外相、パナガリヤ行政委員会副委員長、タクル最高裁長官、ジャイトリー財務相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ts val="9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馳文部科学大臣</a:t>
                      </a:r>
                      <a:r>
                        <a:rPr lang="ja-JP" altLang="en-US" sz="900" b="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 中谷防衛大臣</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16062">
                <a:tc>
                  <a:txBody>
                    <a:bodyPr/>
                    <a:lstStyle/>
                    <a:p>
                      <a:pPr marL="0" algn="ctr" defTabSz="914400" rtl="0" eaLnBrk="1" fontAlgn="ctr" latinLnBrk="0" hangingPunct="1"/>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ts val="9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シタラマン商工相、ジャイトリー財務相兼国防相、ジャイトリー財務相兼国防相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ts val="900"/>
                        </a:lnSpc>
                        <a:spcBef>
                          <a:spcPts val="0"/>
                        </a:spcBef>
                        <a:spcAft>
                          <a:spcPts val="0"/>
                        </a:spcAft>
                        <a:buClrTx/>
                        <a:buSzTx/>
                        <a:buFontTx/>
                        <a:buNone/>
                        <a:tabLst/>
                        <a:defRPr/>
                      </a:pP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安倍元総理大臣</a:t>
                      </a:r>
                      <a:r>
                        <a:rPr lang="ja-JP" altLang="en-US" sz="900" b="0"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900" b="0" dirty="0">
                          <a:latin typeface="Arial" panose="020B0604020202020204" pitchFamily="34" charset="0"/>
                          <a:ea typeface="ＭＳ Ｐゴシック" panose="020B0600070205080204" pitchFamily="50" charset="-128"/>
                          <a:cs typeface="Arial" panose="020B0604020202020204" pitchFamily="34" charset="0"/>
                        </a:rPr>
                        <a:t>世耕経済産業大臣</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160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モディ首相、スワラージ外務大臣</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世耕経済産業大臣</a:t>
                      </a:r>
                      <a:r>
                        <a:rPr kumimoji="1" lang="ja-JP" altLang="en-US"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小野寺防衛大臣</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3167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モディ首相及びジャイシャンカル外相、シン国防相、ヴァルダン保健・家庭福祉相、コヴィンド大統領、プラダ</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ン石油・天然ガス兼鉄鋼相、ジャイシャンカル外相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河野外務大臣、山下法務大臣、茂木外務大臣、梶山経済産業大臣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987696018"/>
                  </a:ext>
                </a:extLst>
              </a:tr>
              <a:tr h="2160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ジャイシャンカル外相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ctr" latinLnBrk="0" hangingPunct="1">
                        <a:lnSpc>
                          <a:spcPts val="9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426450559"/>
                  </a:ext>
                </a:extLst>
              </a:tr>
              <a:tr h="33167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モディ首相及びジャイシャンカル外相、ジャイシャンカル外相及びシン国防相、モディ首相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岸田総理大臣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994579110"/>
                  </a:ext>
                </a:extLst>
              </a:tr>
              <a:tr h="44728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lumMod val="9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ヤーダブ環境・森林・気候変動相、ヴァイシュナウ鉄道相兼通信相兼電子・</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相、シタラマン財務相、マンダビヤ保健・家族福祉相、モディ首相及びジャイシャンカル外相、ゴヤル商工相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鈴木財務大臣、林外務大臣、河野デジタル大臣、岸田総理大臣、野村農林水産大臣、永岡文部科学大臣、加藤厚生労働大臣、西村明宏環境大臣</a:t>
                      </a:r>
                      <a:b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77093756"/>
                  </a:ext>
                </a:extLst>
              </a:tr>
              <a:tr h="21606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9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2024</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lumMod val="50000"/>
                      </a:schemeClr>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ジャイシャンカル外相（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回）、ヴァイシュナウ鉄道相兼通信兼電子・</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0E5A9"/>
                    </a:solidFill>
                  </a:tcPr>
                </a:tc>
                <a:tc>
                  <a:txBody>
                    <a:bodyPr/>
                    <a:lstStyle/>
                    <a:p>
                      <a:pPr marL="0" marR="0" lvl="0" indent="0" algn="l" defTabSz="914400" rtl="0" eaLnBrk="1" fontAlgn="ctr" latinLnBrk="0" hangingPunct="1">
                        <a:lnSpc>
                          <a:spcPts val="9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額賀衆議院議長</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、上川外務大臣、木原防衛大臣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2077688566"/>
                  </a:ext>
                </a:extLst>
              </a:tr>
            </a:tbl>
          </a:graphicData>
        </a:graphic>
      </p:graphicFrame>
      <p:grpSp>
        <p:nvGrpSpPr>
          <p:cNvPr id="18" name="グループ化 17"/>
          <p:cNvGrpSpPr/>
          <p:nvPr/>
        </p:nvGrpSpPr>
        <p:grpSpPr>
          <a:xfrm>
            <a:off x="200025" y="1740245"/>
            <a:ext cx="9505056" cy="286411"/>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35972534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2/3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sp>
        <p:nvSpPr>
          <p:cNvPr id="6" name="テキスト ボックス 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ナレンドラ・モディ・インド首相と安倍元総理は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回の首脳会談を行った。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首脳会談後の共同声明においては、医療･保健分野の具体的なプロジェクトにも言及されている。</a:t>
            </a:r>
          </a:p>
        </p:txBody>
      </p:sp>
      <p:grpSp>
        <p:nvGrpSpPr>
          <p:cNvPr id="8" name="グループ化 7"/>
          <p:cNvGrpSpPr/>
          <p:nvPr/>
        </p:nvGrpSpPr>
        <p:grpSpPr>
          <a:xfrm>
            <a:off x="225873" y="2132856"/>
            <a:ext cx="4248472"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モディ首相と安倍元総理との間での首脳会談（</a:t>
              </a:r>
              <a:r>
                <a:rPr lang="en-US" altLang="ja-JP" sz="1400" dirty="0">
                  <a:solidFill>
                    <a:srgbClr val="000000"/>
                  </a:solidFill>
                  <a:latin typeface="Arial Black" pitchFamily="34" charset="0"/>
                  <a:ea typeface="HGP創英角ｺﾞｼｯｸUB" pitchFamily="50" charset="-128"/>
                </a:rPr>
                <a:t>1/2</a:t>
              </a:r>
              <a:r>
                <a:rPr lang="ja-JP" altLang="en-US" sz="1400" dirty="0">
                  <a:solidFill>
                    <a:srgbClr val="000000"/>
                  </a:solidFill>
                  <a:latin typeface="Arial Black" pitchFamily="34" charset="0"/>
                  <a:ea typeface="HGP創英角ｺﾞｼｯｸUB" pitchFamily="50" charset="-128"/>
                </a:rPr>
                <a:t>）</a:t>
              </a:r>
            </a:p>
          </p:txBody>
        </p:sp>
      </p:grpSp>
      <p:sp>
        <p:nvSpPr>
          <p:cNvPr id="11" name="フリーフォーム 10"/>
          <p:cNvSpPr/>
          <p:nvPr/>
        </p:nvSpPr>
        <p:spPr>
          <a:xfrm>
            <a:off x="4520955" y="1710018"/>
            <a:ext cx="546237" cy="1925320"/>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744204" h="1615473">
                <a:moveTo>
                  <a:pt x="718018" y="0"/>
                </a:moveTo>
                <a:lnTo>
                  <a:pt x="4605" y="1011340"/>
                </a:lnTo>
                <a:cubicBezTo>
                  <a:pt x="15332" y="1277714"/>
                  <a:pt x="-7814" y="1264607"/>
                  <a:pt x="2913" y="1530981"/>
                </a:cubicBezTo>
                <a:cubicBezTo>
                  <a:pt x="24392" y="1562776"/>
                  <a:pt x="709015" y="1560549"/>
                  <a:pt x="744204" y="1615473"/>
                </a:cubicBezTo>
              </a:path>
            </a:pathLst>
          </a:custGeom>
          <a:solidFill>
            <a:srgbClr val="ACDED1"/>
          </a:solidFill>
        </p:spPr>
        <p:txBody>
          <a:bodyPr rtlCol="0" anchor="ctr"/>
          <a:lstStyle/>
          <a:p>
            <a:pPr algn="ctr"/>
            <a:endParaRPr kumimoji="1" lang="ja-JP" altLang="en-US"/>
          </a:p>
        </p:txBody>
      </p:sp>
      <p:sp>
        <p:nvSpPr>
          <p:cNvPr id="13" name="片側の 2 つの角を丸めた四角形 12"/>
          <p:cNvSpPr/>
          <p:nvPr/>
        </p:nvSpPr>
        <p:spPr>
          <a:xfrm>
            <a:off x="5018295" y="2050501"/>
            <a:ext cx="4759241" cy="1592249"/>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双方は、日本の厚生労働省とインドの保健・家族福祉省との間の医療・保健分野における協力に関する覚書の署名を歓迎した。</a:t>
            </a: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双方は、また、全インド医科大学（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）と大阪大学との医療機器に関する共同研究・開発の新たなイニシアティブを通じ、インドのニーズを満たす医療機器開発の強化への期待を表明した。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双方は、また、インドにおけるがん診断・治療センターの設立に関する日本企業とインドの病院との協力枠組みの下でのビジネス促進の最近の進展に満足感を持って留意した。</a:t>
            </a:r>
          </a:p>
        </p:txBody>
      </p:sp>
      <p:sp>
        <p:nvSpPr>
          <p:cNvPr id="14" name="円/楕円 13"/>
          <p:cNvSpPr/>
          <p:nvPr/>
        </p:nvSpPr>
        <p:spPr>
          <a:xfrm>
            <a:off x="5162314" y="212251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5162314" y="2554558"/>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5162314" y="310510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片側の 2 つの角を丸めた四角形 17"/>
          <p:cNvSpPr/>
          <p:nvPr/>
        </p:nvSpPr>
        <p:spPr>
          <a:xfrm>
            <a:off x="5018295" y="1700808"/>
            <a:ext cx="4759241"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日インド特別戦略的グローバル・パートナーシップのための東京宣言</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a:t>
            </a:r>
            <a:br>
              <a:rPr lang="en-US" altLang="ja-JP" sz="1100" b="1" dirty="0">
                <a:solidFill>
                  <a:schemeClr val="bg1"/>
                </a:solidFill>
                <a:latin typeface="ＭＳ Ｐゴシック" panose="020B0600070205080204" pitchFamily="50" charset="-128"/>
                <a:ea typeface="ＭＳ Ｐゴシック" panose="020B0600070205080204" pitchFamily="50" charset="-128"/>
              </a:rPr>
            </a:br>
            <a:r>
              <a:rPr lang="ja-JP" altLang="en-US" sz="1100" b="1" dirty="0">
                <a:solidFill>
                  <a:schemeClr val="bg1"/>
                </a:solidFill>
                <a:latin typeface="ＭＳ Ｐゴシック" panose="020B0600070205080204" pitchFamily="50" charset="-128"/>
                <a:ea typeface="ＭＳ Ｐゴシック" panose="020B0600070205080204" pitchFamily="50" charset="-128"/>
              </a:rPr>
              <a:t>“医療・保健分野”における内容</a:t>
            </a:r>
          </a:p>
        </p:txBody>
      </p:sp>
      <p:sp>
        <p:nvSpPr>
          <p:cNvPr id="25" name="フリーフォーム 24"/>
          <p:cNvSpPr/>
          <p:nvPr/>
        </p:nvSpPr>
        <p:spPr>
          <a:xfrm>
            <a:off x="4499930" y="3998843"/>
            <a:ext cx="567262" cy="2598509"/>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9 w 771090"/>
              <a:gd name="connsiteY2" fmla="*/ 1443660 h 2466587"/>
              <a:gd name="connsiteX3" fmla="*/ 724403 w 771090"/>
              <a:gd name="connsiteY3" fmla="*/ 2466587 h 2466587"/>
              <a:gd name="connsiteX0" fmla="*/ 805696 w 805696"/>
              <a:gd name="connsiteY0" fmla="*/ 0 h 2466587"/>
              <a:gd name="connsiteX1" fmla="*/ 0 w 805696"/>
              <a:gd name="connsiteY1" fmla="*/ 879915 h 2466587"/>
              <a:gd name="connsiteX2" fmla="*/ 59645 w 805696"/>
              <a:gd name="connsiteY2" fmla="*/ 1443660 h 2466587"/>
              <a:gd name="connsiteX3" fmla="*/ 759009 w 805696"/>
              <a:gd name="connsiteY3" fmla="*/ 2466587 h 2466587"/>
              <a:gd name="connsiteX0" fmla="*/ 805696 w 805696"/>
              <a:gd name="connsiteY0" fmla="*/ 0 h 2466587"/>
              <a:gd name="connsiteX1" fmla="*/ 0 w 805696"/>
              <a:gd name="connsiteY1" fmla="*/ 879915 h 2466587"/>
              <a:gd name="connsiteX2" fmla="*/ 7737 w 805696"/>
              <a:gd name="connsiteY2" fmla="*/ 1382567 h 2466587"/>
              <a:gd name="connsiteX3" fmla="*/ 759009 w 805696"/>
              <a:gd name="connsiteY3" fmla="*/ 2466587 h 2466587"/>
              <a:gd name="connsiteX0" fmla="*/ 805696 w 845522"/>
              <a:gd name="connsiteY0" fmla="*/ 0 h 1890573"/>
              <a:gd name="connsiteX1" fmla="*/ 0 w 845522"/>
              <a:gd name="connsiteY1" fmla="*/ 879915 h 1890573"/>
              <a:gd name="connsiteX2" fmla="*/ 7737 w 845522"/>
              <a:gd name="connsiteY2" fmla="*/ 1382567 h 1890573"/>
              <a:gd name="connsiteX3" fmla="*/ 845522 w 845522"/>
              <a:gd name="connsiteY3" fmla="*/ 1890573 h 1890573"/>
              <a:gd name="connsiteX0" fmla="*/ 753787 w 845522"/>
              <a:gd name="connsiteY0" fmla="*/ 0 h 1864391"/>
              <a:gd name="connsiteX1" fmla="*/ 0 w 845522"/>
              <a:gd name="connsiteY1" fmla="*/ 853733 h 1864391"/>
              <a:gd name="connsiteX2" fmla="*/ 7737 w 845522"/>
              <a:gd name="connsiteY2" fmla="*/ 1356385 h 1864391"/>
              <a:gd name="connsiteX3" fmla="*/ 845522 w 845522"/>
              <a:gd name="connsiteY3" fmla="*/ 1864391 h 1864391"/>
              <a:gd name="connsiteX0" fmla="*/ 753787 w 845522"/>
              <a:gd name="connsiteY0" fmla="*/ 0 h 1864391"/>
              <a:gd name="connsiteX1" fmla="*/ 0 w 845522"/>
              <a:gd name="connsiteY1" fmla="*/ 853733 h 1864391"/>
              <a:gd name="connsiteX2" fmla="*/ 7737 w 845522"/>
              <a:gd name="connsiteY2" fmla="*/ 1391295 h 1864391"/>
              <a:gd name="connsiteX3" fmla="*/ 845522 w 845522"/>
              <a:gd name="connsiteY3" fmla="*/ 1864391 h 1864391"/>
            </a:gdLst>
            <a:ahLst/>
            <a:cxnLst>
              <a:cxn ang="0">
                <a:pos x="connsiteX0" y="connsiteY0"/>
              </a:cxn>
              <a:cxn ang="0">
                <a:pos x="connsiteX1" y="connsiteY1"/>
              </a:cxn>
              <a:cxn ang="0">
                <a:pos x="connsiteX2" y="connsiteY2"/>
              </a:cxn>
              <a:cxn ang="0">
                <a:pos x="connsiteX3" y="connsiteY3"/>
              </a:cxn>
            </a:cxnLst>
            <a:rect l="l" t="t" r="r" b="b"/>
            <a:pathLst>
              <a:path w="845522" h="1864391">
                <a:moveTo>
                  <a:pt x="753787" y="0"/>
                </a:moveTo>
                <a:lnTo>
                  <a:pt x="0" y="853733"/>
                </a:lnTo>
                <a:cubicBezTo>
                  <a:pt x="10727" y="1120107"/>
                  <a:pt x="-2990" y="1124921"/>
                  <a:pt x="7737" y="1391295"/>
                </a:cubicBezTo>
                <a:cubicBezTo>
                  <a:pt x="29216" y="1423090"/>
                  <a:pt x="810333" y="1809467"/>
                  <a:pt x="845522" y="1864391"/>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26" name="片側の 2 つの角を丸めた四角形 25"/>
          <p:cNvSpPr/>
          <p:nvPr/>
        </p:nvSpPr>
        <p:spPr>
          <a:xfrm>
            <a:off x="5018293" y="4210741"/>
            <a:ext cx="4759241" cy="2410543"/>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月，保健・医療分野に関する協力覚書に基づき，第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回保健・医療協力に関する合同作業部会が開催され，両国間における医薬品セクターのビジネスパートナーシップとして，具体的プロジェクトの早期実施に対する両国の希望を表明した。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月，医薬品規制対話・協力枠組みが署名され，両国は，インドの規制当局の能力構築を含む協力に対する両国の期待を表明した。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両国は，インドの医療ニーズに即した大阪大学と全インド医科大学（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）との間における共同研究及び医療機器開発の顕著な進展を歓迎した。インド側は，</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NEDO</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が日立と提携して，グリーン</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AIIMS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プロジェクトに支援することに対する期待を表明した。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両国は，日本政府が目指す日本におけるジェネリック医薬品の定量目標が，インドと日本の製薬会社間の協力のための絶好の機会になることに留意した。</a:t>
            </a:r>
          </a:p>
        </p:txBody>
      </p:sp>
      <p:sp>
        <p:nvSpPr>
          <p:cNvPr id="27" name="円/楕円 26"/>
          <p:cNvSpPr/>
          <p:nvPr/>
        </p:nvSpPr>
        <p:spPr>
          <a:xfrm>
            <a:off x="5162312" y="435475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円/楕円 27"/>
          <p:cNvSpPr/>
          <p:nvPr/>
        </p:nvSpPr>
        <p:spPr>
          <a:xfrm>
            <a:off x="5162312" y="50748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円/楕円 28"/>
          <p:cNvSpPr/>
          <p:nvPr/>
        </p:nvSpPr>
        <p:spPr>
          <a:xfrm>
            <a:off x="5162312" y="548136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円/楕円 29"/>
          <p:cNvSpPr/>
          <p:nvPr/>
        </p:nvSpPr>
        <p:spPr>
          <a:xfrm>
            <a:off x="5162312" y="621404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片側の 2 つの角を丸めた四角形 30"/>
          <p:cNvSpPr/>
          <p:nvPr/>
        </p:nvSpPr>
        <p:spPr>
          <a:xfrm>
            <a:off x="5018293" y="3861048"/>
            <a:ext cx="4759241" cy="379205"/>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ビジョン</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2025</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特別戦略的グローバル・パートナーシップ、インド太平洋地域と世界の平和と繁栄のための協働</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の“医療・保健分野”における内容</a:t>
            </a:r>
          </a:p>
        </p:txBody>
      </p:sp>
      <p:graphicFrame>
        <p:nvGraphicFramePr>
          <p:cNvPr id="7" name="表 6"/>
          <p:cNvGraphicFramePr>
            <a:graphicFrameLocks noGrp="1"/>
          </p:cNvGraphicFramePr>
          <p:nvPr>
            <p:extLst>
              <p:ext uri="{D42A27DB-BD31-4B8C-83A1-F6EECF244321}">
                <p14:modId xmlns:p14="http://schemas.microsoft.com/office/powerpoint/2010/main" val="3826112216"/>
              </p:ext>
            </p:extLst>
          </p:nvPr>
        </p:nvGraphicFramePr>
        <p:xfrm>
          <a:off x="200472" y="2529484"/>
          <a:ext cx="4320480" cy="3761232"/>
        </p:xfrm>
        <a:graphic>
          <a:graphicData uri="http://schemas.openxmlformats.org/drawingml/2006/table">
            <a:tbl>
              <a:tblPr firstRow="1" bandRow="1">
                <a:tableStyleId>{5C22544A-7EE6-4342-B048-85BDC9FD1C3A}</a:tableStyleId>
              </a:tblPr>
              <a:tblGrid>
                <a:gridCol w="387721">
                  <a:extLst>
                    <a:ext uri="{9D8B030D-6E8A-4147-A177-3AD203B41FA5}">
                      <a16:colId xmlns:a16="http://schemas.microsoft.com/office/drawing/2014/main" val="20000"/>
                    </a:ext>
                  </a:extLst>
                </a:gridCol>
                <a:gridCol w="614493">
                  <a:extLst>
                    <a:ext uri="{9D8B030D-6E8A-4147-A177-3AD203B41FA5}">
                      <a16:colId xmlns:a16="http://schemas.microsoft.com/office/drawing/2014/main" val="20001"/>
                    </a:ext>
                  </a:extLst>
                </a:gridCol>
                <a:gridCol w="1302042">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tblGrid>
              <a:tr h="20742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東京</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000" dirty="0"/>
                        <a:t>「日インド特別戦略的グローバル・パートナーシップのための東京宣言」と題する共同声明に署名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extLst>
                  <a:ext uri="{0D108BD9-81ED-4DB2-BD59-A6C34878D82A}">
                    <a16:rowId xmlns:a16="http://schemas.microsoft.com/office/drawing/2014/main" val="10001"/>
                  </a:ext>
                </a:extLst>
              </a:tr>
              <a:tr h="4291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100" dirty="0"/>
                        <a:t>G20</a:t>
                      </a:r>
                      <a:r>
                        <a:rPr lang="ja-JP" altLang="en-US" sz="1100" dirty="0"/>
                        <a:t>首脳会議出席のため訪問中の豪州ブリスベン</a:t>
                      </a:r>
                      <a:endParaRPr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2"/>
                  </a:ext>
                </a:extLst>
              </a:tr>
              <a:tr h="4291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首脳会談出席のため訪問中のマレーシア・クアラルンプール</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3"/>
                  </a:ext>
                </a:extLst>
              </a:tr>
              <a:tr h="3034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COP21</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出席のため訪問中のパリ</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4"/>
                  </a:ext>
                </a:extLst>
              </a:tr>
              <a:tr h="62164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ニューデリー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CCDAEC"/>
                    </a:solidFill>
                  </a:tcPr>
                </a:tc>
                <a:tc>
                  <a:txBody>
                    <a:bodyPr/>
                    <a:lstStyle/>
                    <a:p>
                      <a:pPr fontAlgn="ctr">
                        <a:spcAft>
                          <a:spcPts val="400"/>
                        </a:spcAft>
                      </a:pPr>
                      <a:r>
                        <a:rPr lang="ja-JP" altLang="en-US" sz="1000" dirty="0"/>
                        <a:t>「日印新時代」の道しる</a:t>
                      </a:r>
                      <a:r>
                        <a:rPr lang="ja-JP" altLang="en-US" sz="1000" dirty="0" err="1"/>
                        <a:t>べ</a:t>
                      </a:r>
                      <a:r>
                        <a:rPr lang="ja-JP" altLang="en-US" sz="1000" dirty="0"/>
                        <a:t>となる共同声明「日印ビジョン</a:t>
                      </a:r>
                      <a:r>
                        <a:rPr lang="en-US" altLang="ja-JP" sz="1000" dirty="0"/>
                        <a:t>2025 </a:t>
                      </a:r>
                      <a:r>
                        <a:rPr lang="ja-JP" altLang="en-US" sz="1000" dirty="0"/>
                        <a:t>特別戦略的グローバル・パートナーシップ，インド太平洋地域と世界の平和と繁栄のための協働」に署名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1082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2" name="オブジェクト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外交関係（</a:t>
            </a:r>
            <a:r>
              <a:rPr lang="en-US" altLang="ja-JP" dirty="0"/>
              <a:t>3/3</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外務省ホームページ、共同声明ファクトシート</a:t>
            </a:r>
          </a:p>
        </p:txBody>
      </p:sp>
      <p:grpSp>
        <p:nvGrpSpPr>
          <p:cNvPr id="8" name="グループ化 7"/>
          <p:cNvGrpSpPr/>
          <p:nvPr/>
        </p:nvGrpSpPr>
        <p:grpSpPr>
          <a:xfrm>
            <a:off x="225873" y="1124744"/>
            <a:ext cx="4248472" cy="288032"/>
            <a:chOff x="200472" y="1772816"/>
            <a:chExt cx="9505056" cy="288032"/>
          </a:xfrm>
        </p:grpSpPr>
        <p:cxnSp>
          <p:nvCxnSpPr>
            <p:cNvPr id="9" name="直線コネクタ 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モディ首相と安倍元総理との間での首脳会談（</a:t>
              </a:r>
              <a:r>
                <a:rPr lang="en-US" altLang="ja-JP" sz="1400" dirty="0">
                  <a:solidFill>
                    <a:srgbClr val="000000"/>
                  </a:solidFill>
                  <a:latin typeface="Arial Black" pitchFamily="34" charset="0"/>
                  <a:ea typeface="HGP創英角ｺﾞｼｯｸUB" pitchFamily="50" charset="-128"/>
                </a:rPr>
                <a:t>2/2</a:t>
              </a:r>
              <a:r>
                <a:rPr lang="ja-JP" altLang="en-US" sz="1400" dirty="0">
                  <a:solidFill>
                    <a:srgbClr val="000000"/>
                  </a:solidFill>
                  <a:latin typeface="Arial Black" pitchFamily="34" charset="0"/>
                  <a:ea typeface="HGP創英角ｺﾞｼｯｸUB" pitchFamily="50" charset="-128"/>
                </a:rPr>
                <a:t>）</a:t>
              </a:r>
            </a:p>
          </p:txBody>
        </p:sp>
      </p:grpSp>
      <p:sp>
        <p:nvSpPr>
          <p:cNvPr id="11" name="フリーフォーム 10"/>
          <p:cNvSpPr/>
          <p:nvPr/>
        </p:nvSpPr>
        <p:spPr>
          <a:xfrm>
            <a:off x="4495202" y="1349978"/>
            <a:ext cx="571990" cy="2540581"/>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1913846"/>
              <a:gd name="connsiteX1" fmla="*/ 0 w 771090"/>
              <a:gd name="connsiteY1" fmla="*/ 338811 h 1913846"/>
              <a:gd name="connsiteX2" fmla="*/ 25038 w 771090"/>
              <a:gd name="connsiteY2" fmla="*/ 1251656 h 1913846"/>
              <a:gd name="connsiteX3" fmla="*/ 751134 w 771090"/>
              <a:gd name="connsiteY3" fmla="*/ 1913846 h 1913846"/>
              <a:gd name="connsiteX0" fmla="*/ 762179 w 762179"/>
              <a:gd name="connsiteY0" fmla="*/ 0 h 1913846"/>
              <a:gd name="connsiteX1" fmla="*/ 0 w 762179"/>
              <a:gd name="connsiteY1" fmla="*/ 833368 h 1913846"/>
              <a:gd name="connsiteX2" fmla="*/ 16127 w 762179"/>
              <a:gd name="connsiteY2" fmla="*/ 1251656 h 1913846"/>
              <a:gd name="connsiteX3" fmla="*/ 742223 w 762179"/>
              <a:gd name="connsiteY3" fmla="*/ 1913846 h 1913846"/>
              <a:gd name="connsiteX0" fmla="*/ 748966 w 748966"/>
              <a:gd name="connsiteY0" fmla="*/ 0 h 1913846"/>
              <a:gd name="connsiteX1" fmla="*/ 4607 w 748966"/>
              <a:gd name="connsiteY1" fmla="*/ 879915 h 1913846"/>
              <a:gd name="connsiteX2" fmla="*/ 2914 w 748966"/>
              <a:gd name="connsiteY2" fmla="*/ 1251656 h 1913846"/>
              <a:gd name="connsiteX3" fmla="*/ 729010 w 748966"/>
              <a:gd name="connsiteY3" fmla="*/ 1913846 h 1913846"/>
              <a:gd name="connsiteX0" fmla="*/ 780000 w 780000"/>
              <a:gd name="connsiteY0" fmla="*/ 0 h 1913846"/>
              <a:gd name="connsiteX1" fmla="*/ 0 w 780000"/>
              <a:gd name="connsiteY1" fmla="*/ 879915 h 1913846"/>
              <a:gd name="connsiteX2" fmla="*/ 33948 w 780000"/>
              <a:gd name="connsiteY2" fmla="*/ 1251656 h 1913846"/>
              <a:gd name="connsiteX3" fmla="*/ 760044 w 780000"/>
              <a:gd name="connsiteY3" fmla="*/ 1913846 h 1913846"/>
              <a:gd name="connsiteX0" fmla="*/ 784606 w 784606"/>
              <a:gd name="connsiteY0" fmla="*/ 0 h 1913846"/>
              <a:gd name="connsiteX1" fmla="*/ 4606 w 784606"/>
              <a:gd name="connsiteY1" fmla="*/ 879915 h 1913846"/>
              <a:gd name="connsiteX2" fmla="*/ 2913 w 784606"/>
              <a:gd name="connsiteY2" fmla="*/ 1245837 h 1913846"/>
              <a:gd name="connsiteX3" fmla="*/ 764650 w 784606"/>
              <a:gd name="connsiteY3" fmla="*/ 1913846 h 1913846"/>
              <a:gd name="connsiteX0" fmla="*/ 780000 w 780000"/>
              <a:gd name="connsiteY0" fmla="*/ 0 h 1913846"/>
              <a:gd name="connsiteX1" fmla="*/ 0 w 780000"/>
              <a:gd name="connsiteY1" fmla="*/ 879915 h 1913846"/>
              <a:gd name="connsiteX2" fmla="*/ 7218 w 780000"/>
              <a:gd name="connsiteY2" fmla="*/ 1257474 h 1913846"/>
              <a:gd name="connsiteX3" fmla="*/ 760044 w 780000"/>
              <a:gd name="connsiteY3" fmla="*/ 1913846 h 1913846"/>
              <a:gd name="connsiteX0" fmla="*/ 780000 w 780000"/>
              <a:gd name="connsiteY0" fmla="*/ 0 h 1913846"/>
              <a:gd name="connsiteX1" fmla="*/ 0 w 780000"/>
              <a:gd name="connsiteY1" fmla="*/ 879915 h 1913846"/>
              <a:gd name="connsiteX2" fmla="*/ 25038 w 780000"/>
              <a:gd name="connsiteY2" fmla="*/ 1513221 h 1913846"/>
              <a:gd name="connsiteX3" fmla="*/ 760044 w 780000"/>
              <a:gd name="connsiteY3" fmla="*/ 1913846 h 1913846"/>
              <a:gd name="connsiteX0" fmla="*/ 771090 w 771090"/>
              <a:gd name="connsiteY0" fmla="*/ 0 h 1913846"/>
              <a:gd name="connsiteX1" fmla="*/ 0 w 771090"/>
              <a:gd name="connsiteY1" fmla="*/ 1050413 h 1913846"/>
              <a:gd name="connsiteX2" fmla="*/ 16128 w 771090"/>
              <a:gd name="connsiteY2" fmla="*/ 1513221 h 1913846"/>
              <a:gd name="connsiteX3" fmla="*/ 751134 w 771090"/>
              <a:gd name="connsiteY3" fmla="*/ 1913846 h 1913846"/>
              <a:gd name="connsiteX0" fmla="*/ 771090 w 771090"/>
              <a:gd name="connsiteY0" fmla="*/ 0 h 1913846"/>
              <a:gd name="connsiteX1" fmla="*/ 0 w 771090"/>
              <a:gd name="connsiteY1" fmla="*/ 1050413 h 1913846"/>
              <a:gd name="connsiteX2" fmla="*/ 16128 w 771090"/>
              <a:gd name="connsiteY2" fmla="*/ 1534533 h 1913846"/>
              <a:gd name="connsiteX3" fmla="*/ 751134 w 771090"/>
              <a:gd name="connsiteY3" fmla="*/ 1913846 h 1913846"/>
              <a:gd name="connsiteX0" fmla="*/ 775695 w 775695"/>
              <a:gd name="connsiteY0" fmla="*/ 0 h 1913846"/>
              <a:gd name="connsiteX1" fmla="*/ 4605 w 775695"/>
              <a:gd name="connsiteY1" fmla="*/ 1050413 h 1913846"/>
              <a:gd name="connsiteX2" fmla="*/ 2913 w 775695"/>
              <a:gd name="connsiteY2" fmla="*/ 1548741 h 1913846"/>
              <a:gd name="connsiteX3" fmla="*/ 755739 w 775695"/>
              <a:gd name="connsiteY3" fmla="*/ 1913846 h 1913846"/>
              <a:gd name="connsiteX0" fmla="*/ 775695 w 775695"/>
              <a:gd name="connsiteY0" fmla="*/ 0 h 1707827"/>
              <a:gd name="connsiteX1" fmla="*/ 4605 w 775695"/>
              <a:gd name="connsiteY1" fmla="*/ 1050413 h 1707827"/>
              <a:gd name="connsiteX2" fmla="*/ 2913 w 775695"/>
              <a:gd name="connsiteY2" fmla="*/ 1548741 h 1707827"/>
              <a:gd name="connsiteX3" fmla="*/ 744204 w 775695"/>
              <a:gd name="connsiteY3" fmla="*/ 1707827 h 1707827"/>
              <a:gd name="connsiteX0" fmla="*/ 718018 w 744204"/>
              <a:gd name="connsiteY0" fmla="*/ 0 h 1700723"/>
              <a:gd name="connsiteX1" fmla="*/ 4605 w 744204"/>
              <a:gd name="connsiteY1" fmla="*/ 1043309 h 1700723"/>
              <a:gd name="connsiteX2" fmla="*/ 2913 w 744204"/>
              <a:gd name="connsiteY2" fmla="*/ 1541637 h 1700723"/>
              <a:gd name="connsiteX3" fmla="*/ 744204 w 744204"/>
              <a:gd name="connsiteY3" fmla="*/ 1700723 h 1700723"/>
              <a:gd name="connsiteX0" fmla="*/ 718018 w 744204"/>
              <a:gd name="connsiteY0" fmla="*/ 0 h 1551537"/>
              <a:gd name="connsiteX1" fmla="*/ 4605 w 744204"/>
              <a:gd name="connsiteY1" fmla="*/ 1043309 h 1551537"/>
              <a:gd name="connsiteX2" fmla="*/ 2913 w 744204"/>
              <a:gd name="connsiteY2" fmla="*/ 1541637 h 1551537"/>
              <a:gd name="connsiteX3" fmla="*/ 744204 w 744204"/>
              <a:gd name="connsiteY3" fmla="*/ 1551537 h 1551537"/>
              <a:gd name="connsiteX0" fmla="*/ 718018 w 744204"/>
              <a:gd name="connsiteY0" fmla="*/ 0 h 1551537"/>
              <a:gd name="connsiteX1" fmla="*/ 4605 w 744204"/>
              <a:gd name="connsiteY1" fmla="*/ 1043309 h 1551537"/>
              <a:gd name="connsiteX2" fmla="*/ 2913 w 744204"/>
              <a:gd name="connsiteY2" fmla="*/ 1477700 h 1551537"/>
              <a:gd name="connsiteX3" fmla="*/ 744204 w 744204"/>
              <a:gd name="connsiteY3" fmla="*/ 1551537 h 1551537"/>
              <a:gd name="connsiteX0" fmla="*/ 718018 w 761507"/>
              <a:gd name="connsiteY0" fmla="*/ 0 h 1583505"/>
              <a:gd name="connsiteX1" fmla="*/ 4605 w 761507"/>
              <a:gd name="connsiteY1" fmla="*/ 1043309 h 1583505"/>
              <a:gd name="connsiteX2" fmla="*/ 2913 w 761507"/>
              <a:gd name="connsiteY2" fmla="*/ 1477700 h 1583505"/>
              <a:gd name="connsiteX3" fmla="*/ 761507 w 761507"/>
              <a:gd name="connsiteY3" fmla="*/ 1583505 h 1583505"/>
              <a:gd name="connsiteX0" fmla="*/ 718018 w 744204"/>
              <a:gd name="connsiteY0" fmla="*/ 0 h 1615473"/>
              <a:gd name="connsiteX1" fmla="*/ 4605 w 744204"/>
              <a:gd name="connsiteY1" fmla="*/ 1043309 h 1615473"/>
              <a:gd name="connsiteX2" fmla="*/ 2913 w 744204"/>
              <a:gd name="connsiteY2" fmla="*/ 1477700 h 1615473"/>
              <a:gd name="connsiteX3" fmla="*/ 744204 w 744204"/>
              <a:gd name="connsiteY3" fmla="*/ 1615473 h 1615473"/>
              <a:gd name="connsiteX0" fmla="*/ 718018 w 744204"/>
              <a:gd name="connsiteY0" fmla="*/ 0 h 1615473"/>
              <a:gd name="connsiteX1" fmla="*/ 4605 w 744204"/>
              <a:gd name="connsiteY1" fmla="*/ 1043309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530981 h 1615473"/>
              <a:gd name="connsiteX3" fmla="*/ 744204 w 744204"/>
              <a:gd name="connsiteY3" fmla="*/ 1615473 h 1615473"/>
              <a:gd name="connsiteX0" fmla="*/ 718018 w 744204"/>
              <a:gd name="connsiteY0" fmla="*/ 0 h 1615473"/>
              <a:gd name="connsiteX1" fmla="*/ 4605 w 744204"/>
              <a:gd name="connsiteY1" fmla="*/ 1011340 h 1615473"/>
              <a:gd name="connsiteX2" fmla="*/ 2913 w 744204"/>
              <a:gd name="connsiteY2" fmla="*/ 1354866 h 1615473"/>
              <a:gd name="connsiteX3" fmla="*/ 744204 w 744204"/>
              <a:gd name="connsiteY3" fmla="*/ 1615473 h 1615473"/>
              <a:gd name="connsiteX0" fmla="*/ 737370 w 763556"/>
              <a:gd name="connsiteY0" fmla="*/ 0 h 1615473"/>
              <a:gd name="connsiteX1" fmla="*/ 0 w 763556"/>
              <a:gd name="connsiteY1" fmla="*/ 1060872 h 1615473"/>
              <a:gd name="connsiteX2" fmla="*/ 22265 w 763556"/>
              <a:gd name="connsiteY2" fmla="*/ 1354866 h 1615473"/>
              <a:gd name="connsiteX3" fmla="*/ 763556 w 763556"/>
              <a:gd name="connsiteY3" fmla="*/ 1615473 h 1615473"/>
              <a:gd name="connsiteX0" fmla="*/ 753105 w 779291"/>
              <a:gd name="connsiteY0" fmla="*/ 0 h 1615473"/>
              <a:gd name="connsiteX1" fmla="*/ 15735 w 779291"/>
              <a:gd name="connsiteY1" fmla="*/ 1060872 h 1615473"/>
              <a:gd name="connsiteX2" fmla="*/ 2063 w 779291"/>
              <a:gd name="connsiteY2" fmla="*/ 1338355 h 1615473"/>
              <a:gd name="connsiteX3" fmla="*/ 779291 w 779291"/>
              <a:gd name="connsiteY3" fmla="*/ 1615473 h 1615473"/>
            </a:gdLst>
            <a:ahLst/>
            <a:cxnLst>
              <a:cxn ang="0">
                <a:pos x="connsiteX0" y="connsiteY0"/>
              </a:cxn>
              <a:cxn ang="0">
                <a:pos x="connsiteX1" y="connsiteY1"/>
              </a:cxn>
              <a:cxn ang="0">
                <a:pos x="connsiteX2" y="connsiteY2"/>
              </a:cxn>
              <a:cxn ang="0">
                <a:pos x="connsiteX3" y="connsiteY3"/>
              </a:cxn>
            </a:cxnLst>
            <a:rect l="l" t="t" r="r" b="b"/>
            <a:pathLst>
              <a:path w="779291" h="1615473">
                <a:moveTo>
                  <a:pt x="753105" y="0"/>
                </a:moveTo>
                <a:lnTo>
                  <a:pt x="15735" y="1060872"/>
                </a:lnTo>
                <a:cubicBezTo>
                  <a:pt x="26462" y="1327246"/>
                  <a:pt x="-8664" y="1071981"/>
                  <a:pt x="2063" y="1338355"/>
                </a:cubicBezTo>
                <a:cubicBezTo>
                  <a:pt x="23542" y="1370150"/>
                  <a:pt x="744102" y="1560549"/>
                  <a:pt x="779291" y="1615473"/>
                </a:cubicBezTo>
              </a:path>
            </a:pathLst>
          </a:custGeom>
          <a:solidFill>
            <a:srgbClr val="ACDED1"/>
          </a:solidFill>
        </p:spPr>
        <p:txBody>
          <a:bodyPr rtlCol="0" anchor="ctr"/>
          <a:lstStyle/>
          <a:p>
            <a:pPr algn="ctr"/>
            <a:endParaRPr kumimoji="1" lang="ja-JP" altLang="en-US"/>
          </a:p>
        </p:txBody>
      </p:sp>
      <p:sp>
        <p:nvSpPr>
          <p:cNvPr id="13" name="片側の 2 つの角を丸めた四角形 12"/>
          <p:cNvSpPr/>
          <p:nvPr/>
        </p:nvSpPr>
        <p:spPr>
          <a:xfrm>
            <a:off x="5018295" y="1690461"/>
            <a:ext cx="4759241" cy="2240321"/>
          </a:xfrm>
          <a:prstGeom prst="round2SameRect">
            <a:avLst>
              <a:gd name="adj1" fmla="val 0"/>
              <a:gd name="adj2" fmla="val 5879"/>
            </a:avLst>
          </a:prstGeom>
          <a:solidFill>
            <a:srgbClr val="BAE4D9"/>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両首脳は、インド政府支援のインド・クオリティ・カウンシルが</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月にインド国外で初めて東京で行ったヨガ認定試験に留意した。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月の厚生労働省と中央医薬品基準管理機構間で締結された協力覚書に基づき、「第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回日インド医療製品規制に関するシンポジウム」が</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月にニューデリーで開催された。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インド医療評議会（</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ICMR</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）と我が国国立感染性疾患研究所（</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NIID</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）の間で、</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AMR</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（薬剤耐性）に関する研究を共同で行うことについて</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月に趣意書に署名した。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月、全インド医科大学、大阪大学、大阪私立大学、鳥取大学、我が国国立病院機構災害医療センターの間で、医療機器開発や災害救急医療等の協力プログラムに係る円卓会議を開催した。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5162314" y="1814502"/>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円/楕円 14"/>
          <p:cNvSpPr/>
          <p:nvPr/>
        </p:nvSpPr>
        <p:spPr>
          <a:xfrm>
            <a:off x="5162314" y="2246550"/>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円/楕円 15"/>
          <p:cNvSpPr/>
          <p:nvPr/>
        </p:nvSpPr>
        <p:spPr>
          <a:xfrm>
            <a:off x="5162314" y="2797092"/>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片側の 2 つの角を丸めた四角形 17"/>
          <p:cNvSpPr/>
          <p:nvPr/>
        </p:nvSpPr>
        <p:spPr>
          <a:xfrm>
            <a:off x="5018295" y="1340768"/>
            <a:ext cx="4759241" cy="379205"/>
          </a:xfrm>
          <a:prstGeom prst="round2SameRect">
            <a:avLst/>
          </a:prstGeom>
          <a:solidFill>
            <a:srgbClr val="1E806B"/>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日印共同声明</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の“保健”における内容</a:t>
            </a:r>
          </a:p>
        </p:txBody>
      </p:sp>
      <p:graphicFrame>
        <p:nvGraphicFramePr>
          <p:cNvPr id="7" name="表 6"/>
          <p:cNvGraphicFramePr>
            <a:graphicFrameLocks noGrp="1"/>
          </p:cNvGraphicFramePr>
          <p:nvPr>
            <p:extLst>
              <p:ext uri="{D42A27DB-BD31-4B8C-83A1-F6EECF244321}">
                <p14:modId xmlns:p14="http://schemas.microsoft.com/office/powerpoint/2010/main" val="163552247"/>
              </p:ext>
            </p:extLst>
          </p:nvPr>
        </p:nvGraphicFramePr>
        <p:xfrm>
          <a:off x="200472" y="1628276"/>
          <a:ext cx="4311721" cy="4681044"/>
        </p:xfrm>
        <a:graphic>
          <a:graphicData uri="http://schemas.openxmlformats.org/drawingml/2006/table">
            <a:tbl>
              <a:tblPr firstRow="1" bandRow="1">
                <a:tableStyleId>{5C22544A-7EE6-4342-B048-85BDC9FD1C3A}</a:tableStyleId>
              </a:tblPr>
              <a:tblGrid>
                <a:gridCol w="387721">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1448559">
                  <a:extLst>
                    <a:ext uri="{9D8B030D-6E8A-4147-A177-3AD203B41FA5}">
                      <a16:colId xmlns:a16="http://schemas.microsoft.com/office/drawing/2014/main" val="20002"/>
                    </a:ext>
                  </a:extLst>
                </a:gridCol>
                <a:gridCol w="1791441">
                  <a:extLst>
                    <a:ext uri="{9D8B030D-6E8A-4147-A177-3AD203B41FA5}">
                      <a16:colId xmlns:a16="http://schemas.microsoft.com/office/drawing/2014/main" val="20003"/>
                    </a:ext>
                  </a:extLst>
                </a:gridCol>
              </a:tblGrid>
              <a:tr h="20742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核セキュリティ・サミット出席のため訪問中のワシントン</a:t>
                      </a:r>
                      <a:endParaRPr kumimoji="1" lang="en-US" altLang="zh-TW"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baseline="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関連首脳会議出席のため訪問中のラオス・ビエンチャン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1">
                        <a:lnSpc>
                          <a:spcPct val="100000"/>
                        </a:lnSpc>
                        <a:spcBef>
                          <a:spcPts val="0"/>
                        </a:spcBef>
                        <a:spcAft>
                          <a:spcPts val="400"/>
                        </a:spcAft>
                        <a:buClrTx/>
                        <a:buSzTx/>
                        <a:buFontTx/>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東京</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BAE4D9"/>
                    </a:solidFill>
                  </a:tcPr>
                </a:tc>
                <a:tc>
                  <a:txBody>
                    <a:bodyPr/>
                    <a:lstStyle/>
                    <a:p>
                      <a:pPr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AE4D9"/>
                    </a:solidFill>
                  </a:tcPr>
                </a:tc>
                <a:extLst>
                  <a:ext uri="{0D108BD9-81ED-4DB2-BD59-A6C34878D82A}">
                    <a16:rowId xmlns:a16="http://schemas.microsoft.com/office/drawing/2014/main" val="10003"/>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bg1"/>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50" dirty="0"/>
                        <a:t>G20</a:t>
                      </a:r>
                      <a:r>
                        <a:rPr lang="ja-JP" altLang="en-US" sz="1050" dirty="0"/>
                        <a:t>出席のため訪問中のドイツ・ハンブルク</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bg1"/>
                    </a:solidFill>
                  </a:tcPr>
                </a:tc>
                <a:tc>
                  <a:txBody>
                    <a:bodyPr/>
                    <a:lstStyle/>
                    <a:p>
                      <a:pPr algn="ctr" fontAlgn="ctr">
                        <a:spcAft>
                          <a:spcPts val="400"/>
                        </a:spcAft>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10</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accent1">
                        <a:lumMod val="20000"/>
                        <a:lumOff val="80000"/>
                      </a:schemeClr>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50" dirty="0"/>
                        <a:t>インド・グジャラート州</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chemeClr val="accent1">
                        <a:lumMod val="20000"/>
                        <a:lumOff val="80000"/>
                      </a:schemeClr>
                    </a:solidFill>
                  </a:tcPr>
                </a:tc>
                <a:tc>
                  <a:txBody>
                    <a:bodyPr/>
                    <a:lstStyle/>
                    <a:p>
                      <a:pPr algn="l"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5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関連首脳会議出席のために訪問中のフィリピン・マニラ</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ctr" fontAlgn="ctr">
                        <a:spcAft>
                          <a:spcPts val="400"/>
                        </a:spcAft>
                      </a:pPr>
                      <a:r>
                        <a:rPr lang="ja-JP" altLang="en-US" sz="1000" dirty="0"/>
                        <a:t>－</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6"/>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東京</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l" fontAlgn="ctr">
                        <a:spcAft>
                          <a:spcPts val="400"/>
                        </a:spcAft>
                      </a:pPr>
                      <a:r>
                        <a:rPr lang="ja-JP" altLang="en-US" sz="1000" dirty="0"/>
                        <a:t>日印共同声明に署名</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7"/>
                  </a:ext>
                </a:extLst>
              </a:tr>
              <a:tr h="54691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en-US" altLang="ja-JP" sz="1050" dirty="0"/>
                        <a:t>G20</a:t>
                      </a:r>
                      <a:r>
                        <a:rPr lang="ja-JP" altLang="en-US" sz="1050" dirty="0"/>
                        <a:t>出席のため訪問中のアルゼンチン・ブエノスアイレス</a:t>
                      </a:r>
                      <a:endParaRPr lang="en-US" altLang="ja-JP" sz="105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algn="l" fontAlgn="ctr">
                        <a:spcAft>
                          <a:spcPts val="400"/>
                        </a:spcAft>
                      </a:pPr>
                      <a:r>
                        <a:rPr lang="ja-JP" altLang="en-US" sz="1000" dirty="0"/>
                        <a:t>トランプ米国大統領、モディ・インド首相と初の日米印首脳会合を実施</a:t>
                      </a:r>
                    </a:p>
                  </a:txBody>
                  <a:tcPr marL="144000" marR="144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24" name="円/楕円 23"/>
          <p:cNvSpPr/>
          <p:nvPr/>
        </p:nvSpPr>
        <p:spPr>
          <a:xfrm>
            <a:off x="5162314" y="3366638"/>
            <a:ext cx="169538" cy="169538"/>
          </a:xfrm>
          <a:prstGeom prst="ellipse">
            <a:avLst/>
          </a:prstGeom>
          <a:solidFill>
            <a:srgbClr val="1E806B"/>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片側の 2 つの角を丸めた四角形 25"/>
          <p:cNvSpPr/>
          <p:nvPr/>
        </p:nvSpPr>
        <p:spPr>
          <a:xfrm>
            <a:off x="5018293" y="4354757"/>
            <a:ext cx="4759241" cy="2274643"/>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ctr"/>
          <a:lstStyle/>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両首脳は、発展及び社会的課題の両方に対処する科学技術の重要な役割を認識し、</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IoT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、海洋科学、生物科学、遺伝学、細胞技術、理論生物学、重粒子線がん治療等の分野における二国間協力の発展の重要性を強調した。この観点から、両首脳はデリーで</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月に開催された第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回日・インド科学技術協力合同委員会の開催の成功を歓迎した。</a:t>
            </a: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両首脳は、保健分野における進展及び医療機器の開発に関する両国の医療専門家による合同の努力を、満足の意をもって留意した。また、両首脳は日本におけるジェネリック医薬品の数量シェアに関する目標を踏まえ、インドと日本の製薬会社間との協力の機会について留意し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モディ首相は、日本における国際ヨガデーを祝賀することへの増大する関心を歓迎し、特に</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月に、初となるヨガを推進するための議員連盟が立ち上げられたことを歓迎した。 </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円/楕円 26"/>
          <p:cNvSpPr/>
          <p:nvPr/>
        </p:nvSpPr>
        <p:spPr>
          <a:xfrm>
            <a:off x="5162312" y="449877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円/楕円 27"/>
          <p:cNvSpPr/>
          <p:nvPr/>
        </p:nvSpPr>
        <p:spPr>
          <a:xfrm>
            <a:off x="5162312" y="544522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円/楕円 28"/>
          <p:cNvSpPr/>
          <p:nvPr/>
        </p:nvSpPr>
        <p:spPr>
          <a:xfrm>
            <a:off x="5162312" y="6211790"/>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片側の 2 つの角を丸めた四角形 30"/>
          <p:cNvSpPr/>
          <p:nvPr/>
        </p:nvSpPr>
        <p:spPr>
          <a:xfrm>
            <a:off x="5018293" y="4005064"/>
            <a:ext cx="4759241" cy="379205"/>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日印共同声明</a:t>
            </a:r>
            <a:r>
              <a:rPr lang="en-US" altLang="ja-JP" sz="11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100" b="1" dirty="0">
                <a:solidFill>
                  <a:schemeClr val="bg1"/>
                </a:solidFill>
                <a:latin typeface="ＭＳ Ｐゴシック" panose="020B0600070205080204" pitchFamily="50" charset="-128"/>
                <a:ea typeface="ＭＳ Ｐゴシック" panose="020B0600070205080204" pitchFamily="50" charset="-128"/>
              </a:rPr>
              <a:t>の“医療・保健”における内容</a:t>
            </a:r>
          </a:p>
        </p:txBody>
      </p:sp>
      <p:sp>
        <p:nvSpPr>
          <p:cNvPr id="28" name="Rectangle 27"/>
          <p:cNvSpPr/>
          <p:nvPr/>
        </p:nvSpPr>
        <p:spPr>
          <a:xfrm>
            <a:off x="4520951" y="4068377"/>
            <a:ext cx="497341" cy="564707"/>
          </a:xfrm>
          <a:prstGeom prst="rect">
            <a:avLst/>
          </a:prstGeom>
          <a:solidFill>
            <a:srgbClr val="CCDAE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Right Triangle 28"/>
          <p:cNvSpPr/>
          <p:nvPr/>
        </p:nvSpPr>
        <p:spPr>
          <a:xfrm rot="10800000">
            <a:off x="4520947" y="4633084"/>
            <a:ext cx="497341" cy="1921772"/>
          </a:xfrm>
          <a:prstGeom prst="rtTriangle">
            <a:avLst/>
          </a:prstGeom>
          <a:solidFill>
            <a:srgbClr val="CCDAEC"/>
          </a:solidFill>
        </p:spPr>
        <p:txBody>
          <a:bodyPr wrap="square" rtlCol="0" anchor="ctr">
            <a:noAutofit/>
          </a:bodyPr>
          <a:lstStyle/>
          <a:p>
            <a:pPr marL="0" algn="ctr" fontAlgn="ctr">
              <a:lnSpc>
                <a:spcPct val="114000"/>
              </a:lnSpc>
              <a:spcAft>
                <a:spcPts val="400"/>
              </a:spcAft>
            </a:pPr>
            <a:endParaRPr kumimoji="1" lang="ja-JP" altLang="en-US" sz="1200" dirty="0"/>
          </a:p>
        </p:txBody>
      </p:sp>
    </p:spTree>
    <p:extLst>
      <p:ext uri="{BB962C8B-B14F-4D97-AF65-F5344CB8AC3E}">
        <p14:creationId xmlns:p14="http://schemas.microsoft.com/office/powerpoint/2010/main" val="9363870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1/5</a:t>
            </a:r>
            <a:r>
              <a:rPr lang="ja-JP" altLang="en-US" dirty="0"/>
              <a:t>）</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「医療国際化事業」や「官民ミッション」を実施している。</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6916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476153021"/>
              </p:ext>
            </p:extLst>
          </p:nvPr>
        </p:nvGraphicFramePr>
        <p:xfrm>
          <a:off x="200472" y="2036076"/>
          <a:ext cx="9504000" cy="3587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8408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76847">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2013</a:t>
                      </a:r>
                      <a:endParaRPr lang="en-US" altLang="ja-JP" sz="1800" b="0" i="0" u="none" strike="noStrike" dirty="0">
                        <a:effectLst/>
                        <a:latin typeface="Arial" panose="020B0604020202020204" pitchFamily="34" charset="0"/>
                      </a:endParaRPr>
                    </a:p>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lang="en-US" altLang="ja-JP" sz="1800" b="0" i="0" u="none" strike="noStrike" dirty="0">
                        <a:effectLst/>
                        <a:latin typeface="Arial" panose="020B0604020202020204" pitchFamily="34" charset="0"/>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がん総合診断・治療センター</a:t>
                      </a:r>
                      <a:endParaRPr lang="ja-JP" altLang="en-US" sz="1800" b="0" i="0" u="none" strike="noStrike" dirty="0">
                        <a:effectLst/>
                        <a:latin typeface="Arial" panose="020B0604020202020204" pitchFamily="34" charset="0"/>
                      </a:endParaRP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日立製作所</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インドのがん疾病状況調査</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簡易実証事業（育成プログラム、国内トレーニング、提供サービスの実現可能性の検証など）</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事業計画の策定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出資方法と利益配分の方法、ＳＰＣ設立準備及び設立形態の検討</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日本式医療の受容性確認を行うため、内視鏡や超音波等のトレーニングを行った結果、日本のよい医療を受入れる素地があることが判明した。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日本への研修招聘によって、低侵襲手術への認知や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QOL</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への意識付けなどを行い、日本式医療への高い期待を引き出すことが出来た。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日本式がん診療の拠点化に向けて、現地医療機関と病院設置計画、人員計画、売上計画、機器導入計画等の事業計画について詳細な協議を行い、事業の加速化を推進した。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652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2013</a:t>
                      </a:r>
                      <a:endParaRPr lang="en-US" altLang="ja-JP" sz="1800" b="0" i="0" u="none" strike="noStrike" dirty="0">
                        <a:effectLst/>
                        <a:latin typeface="Arial" panose="020B0604020202020204" pitchFamily="34" charset="0"/>
                      </a:endParaRPr>
                    </a:p>
                    <a:p>
                      <a:pPr marL="0" marR="0" indent="0" algn="ctr" rtl="0" eaLnBrk="1" fontAlgn="ctr" latinLnBrk="0" hangingPunct="1">
                        <a:spcBef>
                          <a:spcPts val="0"/>
                        </a:spcBef>
                        <a:spcAft>
                          <a:spcPts val="0"/>
                        </a:spcAft>
                      </a:pPr>
                      <a:r>
                        <a:rPr kumimoji="1" lang="en-US" sz="1000" b="0" i="0" u="none" strike="noStrike" kern="1200" dirty="0">
                          <a:solidFill>
                            <a:srgbClr val="000000"/>
                          </a:solidFill>
                          <a:effectLst/>
                          <a:latin typeface="Arial" panose="020B0604020202020204" pitchFamily="34" charset="0"/>
                          <a:ea typeface="ＭＳ Ｐゴシック" panose="020B0600070205080204" pitchFamily="50" charset="-128"/>
                        </a:rPr>
                        <a:t>2014</a:t>
                      </a:r>
                      <a:endParaRPr lang="en-US" altLang="ja-JP" sz="1800" b="0" i="0" u="none" strike="noStrike" dirty="0">
                        <a:effectLst/>
                        <a:latin typeface="Arial" panose="020B0604020202020204" pitchFamily="34" charset="0"/>
                      </a:endParaRPr>
                    </a:p>
                  </a:txBody>
                  <a:tcPr marL="62992" marR="62992" marT="31496" marB="31496"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rtl="0" eaLnBrk="1" fontAlgn="ctr" latinLnBrk="0" hangingPunct="1">
                        <a:spcBef>
                          <a:spcPts val="0"/>
                        </a:spcBef>
                        <a:spcAft>
                          <a:spcPts val="0"/>
                        </a:spcAft>
                      </a:pP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rPr>
                        <a:t>家庭用簡易型医療機器普及促進</a:t>
                      </a:r>
                      <a:endParaRPr lang="zh-TW" altLang="en-US" sz="1800" b="0" i="0" u="none" strike="noStrike" dirty="0">
                        <a:effectLst/>
                        <a:latin typeface="Arial" panose="020B0604020202020204" pitchFamily="34" charset="0"/>
                      </a:endParaRPr>
                    </a:p>
                  </a:txBody>
                  <a:tcPr marL="62992" marR="62992" marT="31496" marB="31496"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タニタ</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タニタ健康プロジェクトの実証内容、現地協力体制の調整</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団体を対象とした実証実験の実施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導入条件・料金体系の考察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データ送受信に関する法規制調査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現地パートナー・国内パートナーの選定</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割が「健康を気にするようになった」という実証調査協力先もあり、インドでもタニタ健康プロジェクトが有用であることが明らかになった。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タニタ健康プロジェクトを提供する価格帯については、日本と同程度で受け入れられる可能性があることがわかった。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タニタ健康プロジェクトのプラットフォームを活用し、タニタとともにインドでの事業展開を推進できそうな企業が見つかった。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638678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2/5</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404740"/>
          <a:ext cx="9504000" cy="3824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kern="1200" dirty="0">
                          <a:solidFill>
                            <a:schemeClr val="dk1"/>
                          </a:solidFill>
                          <a:latin typeface="+mn-lt"/>
                          <a:ea typeface="+mn-ea"/>
                          <a:cs typeface="+mn-cs"/>
                        </a:rPr>
                        <a:t>2014</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日本製医療機器メンテナンス</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鴻池運輸</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医療機器市場調査（中古市場含む）</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病院ニーズ・課題調査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メーカ・流通実態調査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情報交換セミナー開催（日印両国）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メンテナンス人材教育実態調査・分析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世界的に見て中古品の流通は拡大基調であり、特にインドは最有力市場。欧米系メーカは自社中古品の再生プログラムを開発・提供しており、病院の囲い込みの動きが盛ん。主流は治療系よりも診断系機器。</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海外からの輸入に関しては比較的法規制は緩やか、中古も含む医療機器の輸出拡大は十分に可能。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とされる零細中間流通業者が生み出す複雑な流通構造に加えて、現地代理店におけるメンテナンス技術者が質・量ともに不足しており、日系メーカの進出拡大の阻害要因になっている。物流インフラも脆弱。</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民間ハイエンド病院と公立病院の医療現場管理レベルにおける格差は歴然。医師とコ・メディカルの待遇格差、チーム医療体制の弱さも散見される。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医療機器の保守・メンテナンスサービス機能も脆弱で、メーカのアフターサービスに大きく依存している。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透析治療や母子医療に関する現地ニーズが高まっており、透析クリニックの新規開設や妊産婦の施設分娩の動きが盛んであることも判明。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インド連邦政府やパンジャブ州政府の高官、現地病院・クリニックや医療学会におけるキーマンとの人脈も開拓・獲得した。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739644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3/5</a:t>
            </a:r>
            <a:r>
              <a:rPr lang="ja-JP" altLang="en-US" dirty="0"/>
              <a:t>）</a:t>
            </a:r>
          </a:p>
        </p:txBody>
      </p:sp>
      <p:sp>
        <p:nvSpPr>
          <p:cNvPr id="36" name="テキスト ボックス 35"/>
          <p:cNvSpPr txBox="1"/>
          <p:nvPr/>
        </p:nvSpPr>
        <p:spPr>
          <a:xfrm>
            <a:off x="200472" y="65253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
        <p:nvSpPr>
          <p:cNvPr id="12" name="Rectangle 6"/>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nvGraphicFramePr>
        <p:xfrm>
          <a:off x="200472" y="1412776"/>
          <a:ext cx="9504000" cy="52257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3240000">
                  <a:extLst>
                    <a:ext uri="{9D8B030D-6E8A-4147-A177-3AD203B41FA5}">
                      <a16:colId xmlns:a16="http://schemas.microsoft.com/office/drawing/2014/main" val="20004"/>
                    </a:ext>
                  </a:extLst>
                </a:gridCol>
                <a:gridCol w="3240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高度放射線医療支援ネットワーク</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CN" altLang="en-US" sz="1000" kern="1200" dirty="0">
                          <a:solidFill>
                            <a:schemeClr val="dk1"/>
                          </a:solidFill>
                          <a:latin typeface="+mn-lt"/>
                          <a:ea typeface="+mn-ea"/>
                          <a:cs typeface="+mn-cs"/>
                        </a:rPr>
                        <a:t>三菱重工</a:t>
                      </a:r>
                      <a:r>
                        <a:rPr kumimoji="1" lang="ja-JP" altLang="en-US" sz="1000" kern="1200" dirty="0">
                          <a:solidFill>
                            <a:schemeClr val="dk1"/>
                          </a:solidFill>
                          <a:latin typeface="+mn-lt"/>
                          <a:ea typeface="+mn-ea"/>
                          <a:cs typeface="+mn-cs"/>
                        </a:rPr>
                        <a:t>業</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社会風土、医療環境、関連規制、</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インフラ等、事業環境調査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現地調査および放射線医療関係者研修ガイダンス</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放射線医療関係者招聘研修</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高度放射線医療支援ネットワーク構想策定、合意形成</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インドでは、政策としてがん医療関連の設備投資が進行中であり、複数の病院で新病院設立や放射線治療装置導入を計画していることがわかった。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次医療機関では、放射線治療に関する設備、人員配置とも充実し、高度な放射線治療を提供していること、および放射線治療の実施割合が増加していることが確認できた。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放射線医師、医学物理士を招聘し、日本式高度放射線治療に関する研修を実施することで、研修者が十分な実施能力を有すること等が確認できた。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日本式高度放射線治療の導入段階に応じ、初期、導入期、普及期の支援メニューと体制を計画した。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2662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簡易検査サービス・機器プロモーション拠点化</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ケアプロ</a:t>
                      </a:r>
                      <a:endParaRPr kumimoji="1" lang="zh-TW"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日本式セルフ健康チェック事業の拠点設立／セルフ健康チェックサービスの事業化</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日本式医療機器のプロモーションに関する実証調査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日本式予防医療のプロモーションと予防医療研修プログラムの実施</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ケアプロの現地法人をバンガロール（国土の南部に位置するインド第</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の都市）に設立。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セルフ健康チェックサービスの事業化に着手。インドの文化的背景・風土、医療機関で使用されている各検査の基準値に合わせるローカライズを実施した上で、①企業出張型、②市内出張型、③病院出張型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つの事業モデルの実証調査を実施。それぞれにおいて有用性と課題を確認した。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インド商工会議所主催のシンポジウムで講演を行い、日本式予防医療に関する認知度向上に努めた。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セルフ健康チェックサービスで使用している医療機器等のプロモーションを行い、個人向け医療機器や健康関連製品の購買を促進するための実証調査を実施。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当事業に関わるインド人を日本に招聘。日本式予防医療の理念・現場・実態等を視察・理解してもらい、インドでの事業推進につなげることを目的とした研修プログラムを受けてもらった。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8" name="テキスト ボックス 7"/>
          <p:cNvSpPr txBox="1"/>
          <p:nvPr/>
        </p:nvSpPr>
        <p:spPr>
          <a:xfrm>
            <a:off x="200472" y="66777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9454772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ja-JP" altLang="en-US" dirty="0"/>
              <a:t>経済産業省の主な医療国際化関連事業（</a:t>
            </a:r>
            <a:r>
              <a:rPr lang="en-US" altLang="ja-JP" dirty="0"/>
              <a:t>4/5</a:t>
            </a:r>
            <a:r>
              <a:rPr lang="ja-JP" altLang="en-US" dirty="0"/>
              <a:t>）</a:t>
            </a:r>
          </a:p>
        </p:txBody>
      </p:sp>
      <p:sp>
        <p:nvSpPr>
          <p:cNvPr id="12" name="Rectangle 6"/>
          <p:cNvSpPr>
            <a:spLocks noChangeArrowheads="1"/>
          </p:cNvSpPr>
          <p:nvPr/>
        </p:nvSpPr>
        <p:spPr bwMode="auto">
          <a:xfrm>
            <a:off x="200472" y="1085593"/>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04352126"/>
              </p:ext>
            </p:extLst>
          </p:nvPr>
        </p:nvGraphicFramePr>
        <p:xfrm>
          <a:off x="200472" y="1445633"/>
          <a:ext cx="9504000" cy="2452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36825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2952328">
                  <a:extLst>
                    <a:ext uri="{9D8B030D-6E8A-4147-A177-3AD203B41FA5}">
                      <a16:colId xmlns:a16="http://schemas.microsoft.com/office/drawing/2014/main" val="20004"/>
                    </a:ext>
                  </a:extLst>
                </a:gridCol>
                <a:gridCol w="3167296">
                  <a:extLst>
                    <a:ext uri="{9D8B030D-6E8A-4147-A177-3AD203B41FA5}">
                      <a16:colId xmlns:a16="http://schemas.microsoft.com/office/drawing/2014/main" val="20005"/>
                    </a:ext>
                  </a:extLst>
                </a:gridCol>
              </a:tblGrid>
              <a:tr h="19193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8027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2020</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インドにおける</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「プレミアムサービス</a:t>
                      </a:r>
                      <a:endParaRPr lang="en-US" altLang="ja-JP" sz="1000" dirty="0"/>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としての在宅医療」</a:t>
                      </a:r>
                      <a:br>
                        <a:rPr lang="en-US" altLang="ja-JP" sz="1000" dirty="0"/>
                      </a:br>
                      <a:r>
                        <a:rPr lang="ja-JP" altLang="en-US" sz="1000" dirty="0"/>
                        <a:t>事業普及</a:t>
                      </a: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ヒューマンライフ・マネジメント</a:t>
                      </a:r>
                      <a:endParaRPr kumimoji="1" lang="zh-CN" altLang="en-US" sz="1000" kern="1200" dirty="0">
                        <a:solidFill>
                          <a:schemeClr val="dk1"/>
                        </a:solidFill>
                        <a:latin typeface="+mn-lt"/>
                        <a:ea typeface="+mn-ea"/>
                        <a:cs typeface="+mn-cs"/>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既にムンバイやデリーにおいて在宅介護サービスを展開している現地企業</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Care24</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と、ヒューマンライフ・マネジメントで合弁会社 </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Japan Medical Technology</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JMT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（仮称）を設立</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インドで在宅医療サービスを普及するための実証</a:t>
                      </a:r>
                      <a:endPar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市場および法規制の調査、競合分析、現地人医師の採用、必要な</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要件などの調査</a:t>
                      </a:r>
                    </a:p>
                  </a:txBody>
                  <a:tcPr marL="108000" marR="108000" marT="72000" marB="72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では、国の保険制度はなく、医療も介護もすべて自費であるため、富裕層の多くは民間の医療保険に加入しているが、保険で入院費をすべてカバーできた家族は半数程度である。このことから、在宅で医師の診療を定期的に受けることで、入院回数・日数を削減できれば大きなアピールとな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在宅ケア事業者は多いが、介護・看護サービスがメインであり、医師による在宅医療に注力している事業者はまだ少ない。</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今後、在宅医療により入院日数削減が図れることを実績からアピールし、在宅医療を前提とした保険商品を保険会社とタイアップして展開するとで、在宅医療の普及を促進できる可能性がある。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200472" y="66777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経済産業省ホームページ</a:t>
            </a:r>
          </a:p>
        </p:txBody>
      </p:sp>
    </p:spTree>
    <p:extLst>
      <p:ext uri="{BB962C8B-B14F-4D97-AF65-F5344CB8AC3E}">
        <p14:creationId xmlns:p14="http://schemas.microsoft.com/office/powerpoint/2010/main" val="259525434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5/5</a:t>
            </a:r>
            <a:r>
              <a:rPr lang="ja-JP" altLang="en-US" dirty="0"/>
              <a:t>）</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nvGraphicFramePr>
        <p:xfrm>
          <a:off x="200472" y="1701676"/>
          <a:ext cx="9505056" cy="20514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368">
                  <a:extLst>
                    <a:ext uri="{9D8B030D-6E8A-4147-A177-3AD203B41FA5}">
                      <a16:colId xmlns:a16="http://schemas.microsoft.com/office/drawing/2014/main" val="20004"/>
                    </a:ext>
                  </a:extLst>
                </a:gridCol>
                <a:gridCol w="3312368">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診断・治療</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1000" dirty="0"/>
                        <a:t>インドの医療関係者</a:t>
                      </a:r>
                      <a:r>
                        <a:rPr lang="en-US" altLang="ja-JP" sz="1000" dirty="0"/>
                        <a:t>4</a:t>
                      </a:r>
                      <a:r>
                        <a:rPr lang="ja-JP" altLang="en-US" sz="1000" dirty="0"/>
                        <a:t>社</a:t>
                      </a:r>
                      <a:endParaRPr lang="en-US" altLang="ja-JP" sz="1000" dirty="0"/>
                    </a:p>
                    <a:p>
                      <a:pPr fontAlgn="ctr">
                        <a:spcAft>
                          <a:spcPts val="400"/>
                        </a:spcAft>
                      </a:pPr>
                      <a:r>
                        <a:rPr lang="ja-JP" altLang="en-US" sz="1000" dirty="0"/>
                        <a:t>日本の医療関連企業</a:t>
                      </a:r>
                      <a:r>
                        <a:rPr lang="en-US" altLang="ja-JP" sz="1000" dirty="0"/>
                        <a:t>8</a:t>
                      </a:r>
                      <a:r>
                        <a:rPr lang="ja-JP" altLang="en-US" sz="1000" dirty="0"/>
                        <a:t>社</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シバル通信</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担当大臣によるスピーチ</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茂木経済産業大臣によるスピーチ</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0000">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ヘルスケアシンポジウム「</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HEAL</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」参加</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医療機関訪問</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予防・</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診断・治療</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r>
                        <a:rPr kumimoji="1" lang="zh-CN" altLang="en-US" sz="1000" kern="1200" spc="-30" baseline="0" dirty="0">
                          <a:solidFill>
                            <a:schemeClr val="dk1"/>
                          </a:solidFill>
                          <a:latin typeface="+mn-lt"/>
                          <a:ea typeface="+mn-ea"/>
                          <a:cs typeface="+mn-cs"/>
                        </a:rPr>
                        <a:t>京都大学大学院医学研究科</a:t>
                      </a:r>
                      <a:r>
                        <a:rPr kumimoji="1" lang="ja-JP" altLang="en-US" sz="1000" kern="1200" spc="-30" baseline="0" dirty="0">
                          <a:solidFill>
                            <a:schemeClr val="dk1"/>
                          </a:solidFill>
                          <a:latin typeface="+mn-lt"/>
                          <a:ea typeface="+mn-ea"/>
                          <a:cs typeface="+mn-cs"/>
                        </a:rPr>
                        <a:t>　</a:t>
                      </a:r>
                      <a:r>
                        <a:rPr kumimoji="1" lang="zh-TW" altLang="en-US" sz="1000" kern="1200" spc="-30" baseline="0" dirty="0">
                          <a:solidFill>
                            <a:schemeClr val="dk1"/>
                          </a:solidFill>
                          <a:latin typeface="+mn-lt"/>
                          <a:ea typeface="+mn-ea"/>
                          <a:cs typeface="+mn-cs"/>
                        </a:rPr>
                        <a:t>平岡真寛 教授</a:t>
                      </a:r>
                      <a:endParaRPr kumimoji="1" lang="en-US" altLang="zh-TW" sz="1000" kern="1200" spc="-30" baseline="0" dirty="0">
                        <a:solidFill>
                          <a:schemeClr val="dk1"/>
                        </a:solidFill>
                        <a:latin typeface="+mn-lt"/>
                        <a:ea typeface="+mn-ea"/>
                        <a:cs typeface="+mn-cs"/>
                      </a:endParaRPr>
                    </a:p>
                    <a:p>
                      <a:pPr fontAlgn="ctr"/>
                      <a:r>
                        <a:rPr kumimoji="1" lang="ja-JP" altLang="en-US" sz="1000" kern="1200" dirty="0">
                          <a:solidFill>
                            <a:schemeClr val="dk1"/>
                          </a:solidFill>
                          <a:latin typeface="+mn-lt"/>
                          <a:ea typeface="+mn-ea"/>
                          <a:cs typeface="+mn-cs"/>
                        </a:rPr>
                        <a:t>「</a:t>
                      </a:r>
                      <a:r>
                        <a:rPr lang="ja-JP" altLang="en-US" sz="1000" dirty="0"/>
                        <a:t>日本の最新がん診断・治療</a:t>
                      </a:r>
                      <a:r>
                        <a:rPr kumimoji="1" lang="ja-JP" altLang="en-US" sz="1000" kern="1200" dirty="0">
                          <a:solidFill>
                            <a:schemeClr val="dk1"/>
                          </a:solidFill>
                          <a:latin typeface="+mn-lt"/>
                          <a:ea typeface="+mn-ea"/>
                          <a:cs typeface="+mn-cs"/>
                        </a:rPr>
                        <a:t>」</a:t>
                      </a:r>
                      <a:endParaRPr kumimoji="1" lang="en-US" altLang="ja-JP" sz="1000" kern="1200" dirty="0">
                        <a:solidFill>
                          <a:schemeClr val="dk1"/>
                        </a:solidFill>
                        <a:latin typeface="+mn-lt"/>
                        <a:ea typeface="+mn-ea"/>
                        <a:cs typeface="+mn-cs"/>
                      </a:endParaRPr>
                    </a:p>
                    <a:p>
                      <a:pPr fontAlgn="ctr"/>
                      <a:r>
                        <a:rPr kumimoji="1" lang="ja-JP" altLang="en-US" sz="1000" kern="1200" dirty="0">
                          <a:solidFill>
                            <a:schemeClr val="dk1"/>
                          </a:solidFill>
                          <a:latin typeface="+mn-lt"/>
                          <a:ea typeface="+mn-ea"/>
                          <a:cs typeface="+mn-cs"/>
                        </a:rPr>
                        <a:t>がん研究会 経営企画本部 　</a:t>
                      </a:r>
                      <a:r>
                        <a:rPr kumimoji="1" lang="zh-TW" altLang="en-US" sz="1000" kern="1200" dirty="0">
                          <a:solidFill>
                            <a:schemeClr val="dk1"/>
                          </a:solidFill>
                          <a:latin typeface="+mn-lt"/>
                          <a:ea typeface="+mn-ea"/>
                          <a:cs typeface="+mn-cs"/>
                        </a:rPr>
                        <a:t>太田隆博 常務理事</a:t>
                      </a:r>
                      <a:endParaRPr kumimoji="1" lang="en-US" altLang="ja-JP" sz="1000" kern="1200" dirty="0">
                        <a:solidFill>
                          <a:schemeClr val="dk1"/>
                        </a:solidFill>
                        <a:latin typeface="+mn-lt"/>
                        <a:ea typeface="+mn-ea"/>
                        <a:cs typeface="+mn-cs"/>
                      </a:endParaRPr>
                    </a:p>
                    <a:p>
                      <a:pPr marL="0" algn="l" defTabSz="914400" rtl="0" eaLnBrk="1" fontAlgn="ctr" latinLnBrk="0" hangingPunct="1">
                        <a:spcAft>
                          <a:spcPts val="400"/>
                        </a:spcAft>
                      </a:pPr>
                      <a:r>
                        <a:rPr kumimoji="1" lang="ja-JP" altLang="en-US" sz="1000" kern="1200" dirty="0">
                          <a:solidFill>
                            <a:schemeClr val="dk1"/>
                          </a:solidFill>
                          <a:latin typeface="+mn-lt"/>
                          <a:ea typeface="+mn-ea"/>
                          <a:cs typeface="+mn-cs"/>
                        </a:rPr>
                        <a:t>「日本のがん専門病院としての病院経営」</a:t>
                      </a:r>
                      <a:endParaRPr kumimoji="1" lang="zh-TW" altLang="en-US" sz="1000" kern="1200" dirty="0">
                        <a:solidFill>
                          <a:schemeClr val="dk1"/>
                        </a:solidFill>
                        <a:latin typeface="+mn-lt"/>
                        <a:ea typeface="+mn-ea"/>
                        <a:cs typeface="+mn-cs"/>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0" name="Rectangle 6"/>
          <p:cNvSpPr>
            <a:spLocks noChangeArrowheads="1"/>
          </p:cNvSpPr>
          <p:nvPr/>
        </p:nvSpPr>
        <p:spPr bwMode="auto">
          <a:xfrm>
            <a:off x="200472" y="13406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11" name="テキスト ボックス 71"/>
          <p:cNvSpPr txBox="1"/>
          <p:nvPr/>
        </p:nvSpPr>
        <p:spPr>
          <a:xfrm>
            <a:off x="200025" y="6248345"/>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インド</a:t>
            </a:r>
            <a:r>
              <a:rPr lang="ja-JP" altLang="en-US" sz="800" b="0" dirty="0"/>
              <a:t>）」（</a:t>
            </a:r>
            <a:r>
              <a:rPr lang="en-US" altLang="ja-JP" sz="800" b="0" dirty="0"/>
              <a:t>2013</a:t>
            </a:r>
            <a:r>
              <a:rPr lang="ja-JP" altLang="en-US" sz="800" b="0" dirty="0"/>
              <a:t>年）といったレポートを作成・公開している</a:t>
            </a:r>
            <a:endParaRPr lang="en-US" altLang="ja-JP" sz="800" b="0" dirty="0"/>
          </a:p>
        </p:txBody>
      </p:sp>
      <p:sp>
        <p:nvSpPr>
          <p:cNvPr id="2" name="Rectangle 6">
            <a:extLst>
              <a:ext uri="{FF2B5EF4-FFF2-40B4-BE49-F238E27FC236}">
                <a16:creationId xmlns:a16="http://schemas.microsoft.com/office/drawing/2014/main" id="{53DEF66F-0830-9840-4A55-524B42C834C2}"/>
              </a:ext>
            </a:extLst>
          </p:cNvPr>
          <p:cNvSpPr>
            <a:spLocks noChangeArrowheads="1"/>
          </p:cNvSpPr>
          <p:nvPr/>
        </p:nvSpPr>
        <p:spPr bwMode="auto">
          <a:xfrm>
            <a:off x="200472" y="4193685"/>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国際展開推進事業（補助金）</a:t>
            </a:r>
            <a:endParaRPr lang="en-US" altLang="ko-KR" sz="1400" dirty="0">
              <a:solidFill>
                <a:srgbClr val="000000"/>
              </a:solidFill>
              <a:latin typeface="Arial Black" pitchFamily="34" charset="0"/>
              <a:ea typeface="HGP創英角ｺﾞｼｯｸUB" pitchFamily="50" charset="-128"/>
            </a:endParaRPr>
          </a:p>
        </p:txBody>
      </p:sp>
      <p:graphicFrame>
        <p:nvGraphicFramePr>
          <p:cNvPr id="3" name="表 14">
            <a:extLst>
              <a:ext uri="{FF2B5EF4-FFF2-40B4-BE49-F238E27FC236}">
                <a16:creationId xmlns:a16="http://schemas.microsoft.com/office/drawing/2014/main" id="{4C93547F-0BFA-4852-3AE8-D917129D6D65}"/>
              </a:ext>
            </a:extLst>
          </p:cNvPr>
          <p:cNvGraphicFramePr>
            <a:graphicFrameLocks noGrp="1"/>
          </p:cNvGraphicFramePr>
          <p:nvPr>
            <p:extLst>
              <p:ext uri="{D42A27DB-BD31-4B8C-83A1-F6EECF244321}">
                <p14:modId xmlns:p14="http://schemas.microsoft.com/office/powerpoint/2010/main" val="902898765"/>
              </p:ext>
            </p:extLst>
          </p:nvPr>
        </p:nvGraphicFramePr>
        <p:xfrm>
          <a:off x="200472" y="4558237"/>
          <a:ext cx="9504000" cy="1464275"/>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4319424">
                  <a:extLst>
                    <a:ext uri="{9D8B030D-6E8A-4147-A177-3AD203B41FA5}">
                      <a16:colId xmlns:a16="http://schemas.microsoft.com/office/drawing/2014/main" val="20005"/>
                    </a:ext>
                  </a:extLst>
                </a:gridCol>
              </a:tblGrid>
              <a:tr h="25413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参加団体</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実施概要</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10145">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2023</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インドにおける</a:t>
                      </a:r>
                      <a:r>
                        <a:rPr lang="en-US" altLang="ja-JP" sz="1000" dirty="0"/>
                        <a:t>X</a:t>
                      </a:r>
                      <a:r>
                        <a:rPr lang="ja-JP" altLang="en-US" sz="1000" dirty="0"/>
                        <a:t>線を用いた結核検診普及実証調査</a:t>
                      </a:r>
                      <a:br>
                        <a:rPr lang="en-US" altLang="ja-JP" sz="1000" dirty="0"/>
                      </a:br>
                      <a:r>
                        <a:rPr lang="ja-JP" altLang="en-US" sz="1000" dirty="0"/>
                        <a:t>プロジェクト</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kern="1200" dirty="0">
                          <a:solidFill>
                            <a:schemeClr val="dk1"/>
                          </a:solidFill>
                          <a:latin typeface="+mn-lt"/>
                          <a:ea typeface="+mn-ea"/>
                          <a:cs typeface="+mn-cs"/>
                        </a:rPr>
                        <a:t>富士フイルム</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株式会社</a:t>
                      </a:r>
                      <a:endParaRPr kumimoji="1" lang="zh-CN" altLang="en-US" sz="1000" kern="1200" dirty="0">
                        <a:solidFill>
                          <a:schemeClr val="dk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公益財団法人結核予防会、</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FUJIFILM India Private Limited</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インドにて検診を受けられない人々に対し、ポータブル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線画像撮影装置と画像診断支援</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技術を用いた結核スクリーニングサービスを行い、結核終息に向けた最大の課題である「未診断層」を早期に適切な治療につなげる仕組みを構築する</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0" marT="0" marB="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3933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4099417989"/>
              </p:ext>
            </p:extLst>
          </p:nvPr>
        </p:nvGraphicFramePr>
        <p:xfrm>
          <a:off x="200025" y="1373976"/>
          <a:ext cx="9504000" cy="4450080"/>
        </p:xfrm>
        <a:graphic>
          <a:graphicData uri="http://schemas.openxmlformats.org/drawingml/2006/table">
            <a:tbl>
              <a:tblPr firstRow="1" bandRow="1">
                <a:tableStyleId>{5C22544A-7EE6-4342-B048-85BDC9FD1C3A}</a:tableStyleId>
              </a:tblPr>
              <a:tblGrid>
                <a:gridCol w="1152000">
                  <a:extLst>
                    <a:ext uri="{9D8B030D-6E8A-4147-A177-3AD203B41FA5}">
                      <a16:colId xmlns:a16="http://schemas.microsoft.com/office/drawing/2014/main" val="20000"/>
                    </a:ext>
                  </a:extLst>
                </a:gridCol>
                <a:gridCol w="8352000">
                  <a:extLst>
                    <a:ext uri="{9D8B030D-6E8A-4147-A177-3AD203B41FA5}">
                      <a16:colId xmlns:a16="http://schemas.microsoft.com/office/drawing/2014/main" val="20001"/>
                    </a:ext>
                  </a:extLst>
                </a:gridCol>
              </a:tblGrid>
              <a:tr h="144016">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外国企業による対内直接投資（</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）を所管する商工省産業政策促進局（</a:t>
                      </a:r>
                      <a:r>
                        <a:rPr kumimoji="1" lang="en-US" altLang="ja-JP" sz="1000" b="0" kern="1200" dirty="0">
                          <a:solidFill>
                            <a:srgbClr val="000000"/>
                          </a:solidFill>
                          <a:latin typeface="+mn-lt"/>
                          <a:ea typeface="ＭＳ Ｐゴシック" charset="-128"/>
                          <a:cs typeface="Arial" pitchFamily="34" charset="0"/>
                        </a:rPr>
                        <a:t>DIPP</a:t>
                      </a:r>
                      <a:r>
                        <a:rPr kumimoji="1" lang="ja-JP" altLang="en-US" sz="1000" b="0" kern="1200" dirty="0">
                          <a:solidFill>
                            <a:srgbClr val="000000"/>
                          </a:solidFill>
                          <a:latin typeface="+mn-lt"/>
                          <a:ea typeface="ＭＳ Ｐゴシック" charset="-128"/>
                          <a:cs typeface="Arial" pitchFamily="34" charset="0"/>
                        </a:rPr>
                        <a:t>）が、</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政策を一本化した統合版</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政策（</a:t>
                      </a:r>
                      <a:r>
                        <a:rPr kumimoji="1" lang="en-US" altLang="ja-JP" sz="1000" b="0" kern="1200" dirty="0">
                          <a:solidFill>
                            <a:srgbClr val="000000"/>
                          </a:solidFill>
                          <a:latin typeface="+mn-lt"/>
                          <a:ea typeface="ＭＳ Ｐゴシック" charset="-128"/>
                          <a:cs typeface="Arial" pitchFamily="34" charset="0"/>
                        </a:rPr>
                        <a:t>Consolidated FDI Policy</a:t>
                      </a:r>
                      <a:r>
                        <a:rPr kumimoji="1" lang="ja-JP" altLang="en-US" sz="1000" b="0" kern="1200" dirty="0">
                          <a:solidFill>
                            <a:srgbClr val="000000"/>
                          </a:solidFill>
                          <a:latin typeface="+mn-lt"/>
                          <a:ea typeface="ＭＳ Ｐゴシック" charset="-128"/>
                          <a:cs typeface="Arial" pitchFamily="34" charset="0"/>
                        </a:rPr>
                        <a:t>）を発表しており、唯一の政策判断の拠り所となる（毎年</a:t>
                      </a:r>
                      <a:r>
                        <a:rPr kumimoji="1" lang="en-US" altLang="ja-JP" sz="1000" b="0" kern="1200" dirty="0">
                          <a:solidFill>
                            <a:srgbClr val="000000"/>
                          </a:solidFill>
                          <a:latin typeface="+mn-lt"/>
                          <a:ea typeface="ＭＳ Ｐゴシック" charset="-128"/>
                          <a:cs typeface="Arial" pitchFamily="34" charset="0"/>
                        </a:rPr>
                        <a:t>1</a:t>
                      </a:r>
                      <a:r>
                        <a:rPr kumimoji="1" lang="ja-JP" altLang="en-US" sz="1000" b="0" kern="1200" dirty="0">
                          <a:solidFill>
                            <a:srgbClr val="000000"/>
                          </a:solidFill>
                          <a:latin typeface="+mn-lt"/>
                          <a:ea typeface="ＭＳ Ｐゴシック" charset="-128"/>
                          <a:cs typeface="Arial" pitchFamily="34" charset="0"/>
                        </a:rPr>
                        <a:t>回、</a:t>
                      </a:r>
                      <a:r>
                        <a:rPr kumimoji="1" lang="en-US" altLang="ja-JP" sz="1000" b="0" kern="1200" dirty="0">
                          <a:solidFill>
                            <a:srgbClr val="000000"/>
                          </a:solidFill>
                          <a:latin typeface="+mn-lt"/>
                          <a:ea typeface="ＭＳ Ｐゴシック" charset="-128"/>
                          <a:cs typeface="Arial" pitchFamily="34" charset="0"/>
                        </a:rPr>
                        <a:t>3</a:t>
                      </a:r>
                      <a:r>
                        <a:rPr kumimoji="1" lang="ja-JP" altLang="en-US" sz="1000" b="0" kern="1200" dirty="0">
                          <a:solidFill>
                            <a:srgbClr val="000000"/>
                          </a:solidFill>
                          <a:latin typeface="+mn-lt"/>
                          <a:ea typeface="ＭＳ Ｐゴシック" charset="-128"/>
                          <a:cs typeface="Arial" pitchFamily="34" charset="0"/>
                        </a:rPr>
                        <a:t>月末に改訂）。</a:t>
                      </a:r>
                      <a:r>
                        <a:rPr kumimoji="1" lang="en-US" altLang="ja-JP" sz="1000" b="0" kern="1200" dirty="0">
                          <a:solidFill>
                            <a:srgbClr val="000000"/>
                          </a:solidFill>
                          <a:latin typeface="+mn-lt"/>
                          <a:ea typeface="ＭＳ Ｐゴシック" charset="-128"/>
                          <a:cs typeface="Arial" pitchFamily="34" charset="0"/>
                        </a:rPr>
                        <a:t>FDI</a:t>
                      </a:r>
                      <a:r>
                        <a:rPr kumimoji="1" lang="ja-JP" altLang="en-US" sz="1000" b="0" kern="1200" dirty="0">
                          <a:solidFill>
                            <a:srgbClr val="000000"/>
                          </a:solidFill>
                          <a:latin typeface="+mn-lt"/>
                          <a:ea typeface="ＭＳ Ｐゴシック" charset="-128"/>
                          <a:cs typeface="Arial" pitchFamily="34" charset="0"/>
                        </a:rPr>
                        <a:t>規則の法的根拠は、インド準備銀行が所管する外為管理法（</a:t>
                      </a:r>
                      <a:r>
                        <a:rPr kumimoji="1" lang="en-US" altLang="ja-JP" sz="1000" b="0" kern="1200" dirty="0">
                          <a:solidFill>
                            <a:srgbClr val="000000"/>
                          </a:solidFill>
                          <a:latin typeface="+mn-lt"/>
                          <a:ea typeface="ＭＳ Ｐゴシック" charset="-128"/>
                          <a:cs typeface="Arial" pitchFamily="34" charset="0"/>
                        </a:rPr>
                        <a:t>FEMA1999</a:t>
                      </a:r>
                      <a:r>
                        <a:rPr kumimoji="1" lang="ja-JP" altLang="en-US" sz="1000" b="0" kern="1200" dirty="0">
                          <a:solidFill>
                            <a:srgbClr val="000000"/>
                          </a:solidFill>
                          <a:latin typeface="+mn-lt"/>
                          <a:ea typeface="ＭＳ Ｐゴシック" charset="-128"/>
                          <a:cs typeface="Arial" pitchFamily="34" charset="0"/>
                        </a:rPr>
                        <a:t>）。</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ネガティブ・リスト方式（自動認可制度）により、外国直接投資が禁止・規制されている業種・形態、上限出資比率がある業種、外国投資促進委員会（</a:t>
                      </a:r>
                      <a:r>
                        <a:rPr kumimoji="1" lang="en-US" altLang="ja-JP" sz="1000" b="0" kern="1200" dirty="0">
                          <a:solidFill>
                            <a:srgbClr val="000000"/>
                          </a:solidFill>
                          <a:latin typeface="+mn-lt"/>
                          <a:ea typeface="ＭＳ Ｐゴシック" charset="-128"/>
                          <a:cs typeface="Arial" pitchFamily="34" charset="0"/>
                        </a:rPr>
                        <a:t>FIPB</a:t>
                      </a:r>
                      <a:r>
                        <a:rPr kumimoji="1" lang="ja-JP" altLang="en-US" sz="1000" b="0" kern="1200" dirty="0">
                          <a:solidFill>
                            <a:srgbClr val="000000"/>
                          </a:solidFill>
                          <a:latin typeface="+mn-lt"/>
                          <a:ea typeface="ＭＳ Ｐゴシック" charset="-128"/>
                          <a:cs typeface="Arial" pitchFamily="34" charset="0"/>
                        </a:rPr>
                        <a:t>）の個別認可が必要な業種などが規定されている。ネガティブ・リストに該当しなければ外資出資比率</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％までが自動認可される。</a:t>
                      </a:r>
                      <a:endParaRPr kumimoji="1" lang="en-US" altLang="ja-JP" sz="1000" b="0" kern="1200" dirty="0">
                        <a:solidFill>
                          <a:srgbClr val="000000"/>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薬品・医薬品については、未開発プロジェクト（</a:t>
                      </a:r>
                      <a:r>
                        <a:rPr kumimoji="1" lang="en-US" altLang="ja-JP" sz="1000" b="0" kern="1200" dirty="0">
                          <a:solidFill>
                            <a:srgbClr val="000000"/>
                          </a:solidFill>
                          <a:latin typeface="+mn-lt"/>
                          <a:ea typeface="ＭＳ Ｐゴシック" charset="-128"/>
                          <a:cs typeface="Arial" pitchFamily="34" charset="0"/>
                        </a:rPr>
                        <a:t>Greenfield Project</a:t>
                      </a:r>
                      <a:r>
                        <a:rPr kumimoji="1" lang="ja-JP" altLang="en-US" sz="1000" b="0" kern="1200" dirty="0">
                          <a:solidFill>
                            <a:srgbClr val="000000"/>
                          </a:solidFill>
                          <a:latin typeface="+mn-lt"/>
                          <a:ea typeface="ＭＳ Ｐゴシック" charset="-128"/>
                          <a:cs typeface="Arial" pitchFamily="34" charset="0"/>
                        </a:rPr>
                        <a:t>）において自動認可ルートで</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％まで出資が可能。開発済みプロジェクト（</a:t>
                      </a:r>
                      <a:r>
                        <a:rPr kumimoji="1" lang="en-US" altLang="ja-JP" sz="1000" b="0" kern="1200" dirty="0">
                          <a:solidFill>
                            <a:srgbClr val="000000"/>
                          </a:solidFill>
                          <a:latin typeface="+mn-lt"/>
                          <a:ea typeface="ＭＳ Ｐゴシック" charset="-128"/>
                          <a:cs typeface="Arial" pitchFamily="34" charset="0"/>
                        </a:rPr>
                        <a:t>Brownfield Project</a:t>
                      </a:r>
                      <a:r>
                        <a:rPr kumimoji="1" lang="ja-JP" altLang="en-US" sz="1000" b="0" kern="1200" dirty="0">
                          <a:solidFill>
                            <a:srgbClr val="000000"/>
                          </a:solidFill>
                          <a:latin typeface="+mn-lt"/>
                          <a:ea typeface="ＭＳ Ｐゴシック" charset="-128"/>
                          <a:cs typeface="Arial" pitchFamily="34" charset="0"/>
                        </a:rPr>
                        <a:t>）では、</a:t>
                      </a:r>
                      <a:r>
                        <a:rPr kumimoji="1" lang="en-US" altLang="ja-JP" sz="1000" b="0" kern="1200" dirty="0">
                          <a:solidFill>
                            <a:srgbClr val="000000"/>
                          </a:solidFill>
                          <a:latin typeface="+mn-lt"/>
                          <a:ea typeface="ＭＳ Ｐゴシック" charset="-128"/>
                          <a:cs typeface="Arial" pitchFamily="34" charset="0"/>
                        </a:rPr>
                        <a:t>74</a:t>
                      </a:r>
                      <a:r>
                        <a:rPr kumimoji="1" lang="ja-JP" altLang="en-US" sz="1000" b="0" kern="1200" dirty="0">
                          <a:solidFill>
                            <a:srgbClr val="000000"/>
                          </a:solidFill>
                          <a:latin typeface="+mn-lt"/>
                          <a:ea typeface="ＭＳ Ｐゴシック" charset="-128"/>
                          <a:cs typeface="Arial" pitchFamily="34" charset="0"/>
                        </a:rPr>
                        <a:t>％以下の出資は自動認可ルートで、</a:t>
                      </a:r>
                      <a:r>
                        <a:rPr kumimoji="1" lang="en-US" altLang="ja-JP" sz="1000" b="0" kern="1200" dirty="0">
                          <a:solidFill>
                            <a:srgbClr val="000000"/>
                          </a:solidFill>
                          <a:latin typeface="+mn-lt"/>
                          <a:ea typeface="ＭＳ Ｐゴシック" charset="-128"/>
                          <a:cs typeface="Arial" pitchFamily="34" charset="0"/>
                        </a:rPr>
                        <a:t>74</a:t>
                      </a:r>
                      <a:r>
                        <a:rPr kumimoji="1" lang="ja-JP" altLang="en-US" sz="1000" b="0" kern="1200" dirty="0">
                          <a:solidFill>
                            <a:srgbClr val="000000"/>
                          </a:solidFill>
                          <a:latin typeface="+mn-lt"/>
                          <a:ea typeface="ＭＳ Ｐゴシック" charset="-128"/>
                          <a:cs typeface="Arial" pitchFamily="34" charset="0"/>
                        </a:rPr>
                        <a:t>％超の出資は</a:t>
                      </a:r>
                      <a:r>
                        <a:rPr kumimoji="1" lang="en-US" altLang="ja-JP" sz="1000" b="0" kern="1200" dirty="0">
                          <a:solidFill>
                            <a:srgbClr val="000000"/>
                          </a:solidFill>
                          <a:latin typeface="+mn-lt"/>
                          <a:ea typeface="ＭＳ Ｐゴシック" charset="-128"/>
                          <a:cs typeface="Arial" pitchFamily="34" charset="0"/>
                        </a:rPr>
                        <a:t>Press Note</a:t>
                      </a:r>
                      <a:r>
                        <a:rPr kumimoji="1" lang="ja-JP" altLang="en-US" sz="1000" b="0" kern="1200" dirty="0">
                          <a:solidFill>
                            <a:srgbClr val="000000"/>
                          </a:solidFill>
                          <a:latin typeface="+mn-lt"/>
                          <a:ea typeface="ＭＳ Ｐゴシック" charset="-128"/>
                          <a:cs typeface="Arial" pitchFamily="34" charset="0"/>
                        </a:rPr>
                        <a:t>の条件付き政府認可ルートで、外資が認められる。</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医療機器の製造については、未開発プロジェクト、開発済みプロジェクトともに、自動認可ルートで</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％出資が可能。 </a:t>
                      </a:r>
                      <a:endParaRPr kumimoji="1" lang="en-US" altLang="ja-JP"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6041">
                <a:tc>
                  <a:txBody>
                    <a:bodyPr/>
                    <a:lstStyle/>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外国直接投資はネガティブ・リストや禁止リストに該当しなければ、出資比率</a:t>
                      </a:r>
                      <a:r>
                        <a:rPr lang="en-US" altLang="ja-JP" sz="1000" dirty="0"/>
                        <a:t>100</a:t>
                      </a:r>
                      <a:r>
                        <a:rPr lang="ja-JP" altLang="en-US" sz="1000" dirty="0"/>
                        <a:t>％までの直接投資が自動認可される。</a:t>
                      </a:r>
                      <a:endParaRPr lang="en-US" altLang="ja-JP" sz="1000" dirty="0"/>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外国機関投資家（</a:t>
                      </a:r>
                      <a:r>
                        <a:rPr lang="en-US" altLang="ja-JP" sz="1000" dirty="0"/>
                        <a:t>FII</a:t>
                      </a:r>
                      <a:r>
                        <a:rPr lang="ja-JP" altLang="en-US" sz="1000" dirty="0"/>
                        <a:t>）・外国ポートフォリオ投資家（</a:t>
                      </a:r>
                      <a:r>
                        <a:rPr lang="en-US" altLang="ja-JP" sz="1000" dirty="0"/>
                        <a:t>FPI</a:t>
                      </a:r>
                      <a:r>
                        <a:rPr lang="ja-JP" altLang="en-US" sz="1000" dirty="0"/>
                        <a:t>）、適格国外投資家（</a:t>
                      </a:r>
                      <a:r>
                        <a:rPr lang="en-US" altLang="ja-JP" sz="1000" dirty="0"/>
                        <a:t>QFI</a:t>
                      </a:r>
                      <a:r>
                        <a:rPr lang="ja-JP" altLang="en-US" sz="1000" dirty="0"/>
                        <a:t>）によるインド企業の株式取得については、証券取引管理局 （</a:t>
                      </a:r>
                      <a:r>
                        <a:rPr lang="en-US" altLang="ja-JP" sz="1000" dirty="0"/>
                        <a:t>SEBI</a:t>
                      </a:r>
                      <a:r>
                        <a:rPr lang="ja-JP" altLang="en-US" sz="1000" dirty="0"/>
                        <a:t>）への登録を条件として、原則として出資比率</a:t>
                      </a:r>
                      <a:r>
                        <a:rPr lang="en-US" altLang="ja-JP" sz="1000" dirty="0"/>
                        <a:t>24</a:t>
                      </a:r>
                      <a:r>
                        <a:rPr lang="ja-JP" altLang="en-US" sz="1000" dirty="0"/>
                        <a:t>％まで、各投資家は</a:t>
                      </a:r>
                      <a:r>
                        <a:rPr lang="en-US" altLang="ja-JP" sz="1000" dirty="0"/>
                        <a:t>10</a:t>
                      </a:r>
                      <a:r>
                        <a:rPr lang="ja-JP" altLang="en-US" sz="1000" dirty="0"/>
                        <a:t>％まで自動認可となる（条件により</a:t>
                      </a:r>
                      <a:r>
                        <a:rPr lang="en-US" altLang="ja-JP" sz="1000" dirty="0"/>
                        <a:t>100</a:t>
                      </a:r>
                      <a:r>
                        <a:rPr lang="ja-JP" altLang="en-US" sz="1000" dirty="0"/>
                        <a:t>％まで可能）。</a:t>
                      </a:r>
                      <a:endParaRPr kumimoji="1" lang="ja-JP" altLang="en-US" sz="1000" b="0" kern="1200" dirty="0">
                        <a:solidFill>
                          <a:srgbClr val="000000"/>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62151">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会社法（</a:t>
                      </a:r>
                      <a:r>
                        <a:rPr lang="en-US" altLang="ja-JP" sz="1000" dirty="0">
                          <a:solidFill>
                            <a:schemeClr val="tx1"/>
                          </a:solidFill>
                        </a:rPr>
                        <a:t>Companies Act</a:t>
                      </a:r>
                      <a:r>
                        <a:rPr lang="ja-JP" altLang="en-US" sz="1000" dirty="0">
                          <a:solidFill>
                            <a:schemeClr val="tx1"/>
                          </a:solidFill>
                        </a:rPr>
                        <a:t>）</a:t>
                      </a:r>
                      <a:r>
                        <a:rPr lang="en-US" altLang="ja-JP" sz="1000" dirty="0">
                          <a:solidFill>
                            <a:schemeClr val="tx1"/>
                          </a:solidFill>
                        </a:rPr>
                        <a:t>2015</a:t>
                      </a:r>
                      <a:r>
                        <a:rPr lang="ja-JP" altLang="en-US" sz="1000" dirty="0">
                          <a:solidFill>
                            <a:schemeClr val="tx1"/>
                          </a:solidFill>
                        </a:rPr>
                        <a:t>の改正に基づき、会社形態によって最低資本金規制はなくなったが、</a:t>
                      </a:r>
                      <a:r>
                        <a:rPr kumimoji="1" lang="ja-JP" altLang="en-US" sz="1000" kern="1200" dirty="0">
                          <a:solidFill>
                            <a:schemeClr val="tx1"/>
                          </a:solidFill>
                          <a:latin typeface="+mn-lt"/>
                          <a:ea typeface="+mn-ea"/>
                          <a:cs typeface="+mn-cs"/>
                        </a:rPr>
                        <a:t>企業省（</a:t>
                      </a:r>
                      <a:r>
                        <a:rPr kumimoji="1" lang="en-US" altLang="ja-JP" sz="1000" kern="1200" dirty="0">
                          <a:solidFill>
                            <a:schemeClr val="tx1"/>
                          </a:solidFill>
                          <a:latin typeface="+mn-lt"/>
                          <a:ea typeface="+mn-ea"/>
                          <a:cs typeface="+mn-cs"/>
                        </a:rPr>
                        <a:t>Ministry of corporate affairs</a:t>
                      </a:r>
                      <a:r>
                        <a:rPr kumimoji="1" lang="ja-JP" altLang="en-US" sz="1000" kern="1200" dirty="0">
                          <a:solidFill>
                            <a:schemeClr val="tx1"/>
                          </a:solidFill>
                          <a:latin typeface="+mn-lt"/>
                          <a:ea typeface="+mn-ea"/>
                          <a:cs typeface="+mn-cs"/>
                        </a:rPr>
                        <a:t>：</a:t>
                      </a:r>
                      <a:r>
                        <a:rPr kumimoji="1" lang="en-US" altLang="ja-JP" sz="1000" kern="1200" dirty="0">
                          <a:solidFill>
                            <a:schemeClr val="tx1"/>
                          </a:solidFill>
                          <a:latin typeface="+mn-lt"/>
                          <a:ea typeface="+mn-ea"/>
                          <a:cs typeface="+mn-cs"/>
                        </a:rPr>
                        <a:t>MCA</a:t>
                      </a:r>
                      <a:r>
                        <a:rPr kumimoji="1" lang="ja-JP" altLang="en-US" sz="1000" kern="1200" dirty="0">
                          <a:solidFill>
                            <a:schemeClr val="tx1"/>
                          </a:solidFill>
                          <a:latin typeface="+mn-lt"/>
                          <a:ea typeface="+mn-ea"/>
                          <a:cs typeface="+mn-cs"/>
                        </a:rPr>
                        <a:t>）は、最低資本の金額を規定することができる。</a:t>
                      </a:r>
                      <a:endParaRPr kumimoji="1" lang="en-US" altLang="ja-JP" sz="1000" kern="1200" dirty="0">
                        <a:solidFill>
                          <a:schemeClr val="tx1"/>
                        </a:solidFill>
                        <a:latin typeface="+mn-lt"/>
                        <a:ea typeface="+mn-ea"/>
                        <a:cs typeface="+mn-cs"/>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証券取引所に上場する場合は、公募による資本金額が</a:t>
                      </a:r>
                      <a:r>
                        <a:rPr kumimoji="1" lang="en-US" altLang="ja-JP" sz="1000" b="0" kern="1200" dirty="0">
                          <a:solidFill>
                            <a:schemeClr val="tx1"/>
                          </a:solidFill>
                          <a:latin typeface="+mn-lt"/>
                          <a:ea typeface="ＭＳ Ｐゴシック" charset="-128"/>
                          <a:cs typeface="Arial" pitchFamily="34" charset="0"/>
                        </a:rPr>
                        <a:t>3,000</a:t>
                      </a:r>
                      <a:r>
                        <a:rPr kumimoji="1" lang="ja-JP" altLang="en-US" sz="1000" b="0" kern="1200" dirty="0">
                          <a:solidFill>
                            <a:schemeClr val="tx1"/>
                          </a:solidFill>
                          <a:latin typeface="+mn-lt"/>
                          <a:ea typeface="ＭＳ Ｐゴシック" charset="-128"/>
                          <a:cs typeface="Arial" pitchFamily="34" charset="0"/>
                        </a:rPr>
                        <a:t>万ルピー以上で、かつ、総資本金額の内</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％以上が公募される必要がある（ボンベイ証券取引所の場合は、総資本金額は</a:t>
                      </a:r>
                      <a:r>
                        <a:rPr kumimoji="1" lang="en-US" altLang="ja-JP" sz="1000" b="0" kern="1200" dirty="0">
                          <a:solidFill>
                            <a:schemeClr val="tx1"/>
                          </a:solidFill>
                          <a:latin typeface="+mn-lt"/>
                          <a:ea typeface="ＭＳ Ｐゴシック" charset="-128"/>
                          <a:cs typeface="Arial" pitchFamily="34" charset="0"/>
                        </a:rPr>
                        <a:t>1</a:t>
                      </a:r>
                      <a:r>
                        <a:rPr kumimoji="1" lang="ja-JP" altLang="en-US" sz="1000" b="0" kern="1200" dirty="0">
                          <a:solidFill>
                            <a:schemeClr val="tx1"/>
                          </a:solidFill>
                          <a:latin typeface="+mn-lt"/>
                          <a:ea typeface="ＭＳ Ｐゴシック" charset="-128"/>
                          <a:cs typeface="Arial" pitchFamily="34" charset="0"/>
                        </a:rPr>
                        <a:t>億ルピー以上）。</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現物出資に関する規制：機械などの設備、ならびに会社設立・登記にかかる前払費用を、資本金へ繰り入れることが可能となっている。</a:t>
                      </a:r>
                      <a:endParaRPr lang="en-US" altLang="ja-JP" sz="1000" dirty="0">
                        <a:solidFill>
                          <a:schemeClr val="tx1"/>
                        </a:solidFill>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機械、設備などの輸入資本財を資本金に繰り入れることができる。輸入資本財に中古機械・設備は含まない。政府認可が必要なセクターの場合、当該繰入れは産業国内取引促進局（</a:t>
                      </a:r>
                      <a:r>
                        <a:rPr kumimoji="1" lang="en-US" altLang="ja-JP" sz="1000" b="0" kern="1200" dirty="0">
                          <a:solidFill>
                            <a:schemeClr val="tx1"/>
                          </a:solidFill>
                          <a:latin typeface="+mn-lt"/>
                          <a:ea typeface="ＭＳ Ｐゴシック" charset="-128"/>
                          <a:cs typeface="Arial" pitchFamily="34" charset="0"/>
                        </a:rPr>
                        <a:t>DPIIT</a:t>
                      </a:r>
                      <a:r>
                        <a:rPr kumimoji="1" lang="ja-JP" altLang="en-US" sz="1000" b="0" kern="1200" dirty="0">
                          <a:solidFill>
                            <a:schemeClr val="tx1"/>
                          </a:solidFill>
                          <a:latin typeface="+mn-lt"/>
                          <a:ea typeface="ＭＳ Ｐゴシック" charset="-128"/>
                          <a:cs typeface="Arial" pitchFamily="34" charset="0"/>
                        </a:rPr>
                        <a:t>）の許可を条件とし、申請は当該資本財の船積み後、</a:t>
                      </a:r>
                      <a:r>
                        <a:rPr kumimoji="1" lang="en-US" altLang="ja-JP" sz="1000" b="0" kern="1200" dirty="0">
                          <a:solidFill>
                            <a:schemeClr val="tx1"/>
                          </a:solidFill>
                          <a:latin typeface="+mn-lt"/>
                          <a:ea typeface="ＭＳ Ｐゴシック" charset="-128"/>
                          <a:cs typeface="Arial" pitchFamily="34" charset="0"/>
                        </a:rPr>
                        <a:t>180</a:t>
                      </a:r>
                      <a:r>
                        <a:rPr kumimoji="1" lang="ja-JP" altLang="en-US" sz="1000" b="0" kern="1200" dirty="0">
                          <a:solidFill>
                            <a:schemeClr val="tx1"/>
                          </a:solidFill>
                          <a:latin typeface="+mn-lt"/>
                          <a:ea typeface="ＭＳ Ｐゴシック" charset="-128"/>
                          <a:cs typeface="Arial" pitchFamily="34" charset="0"/>
                        </a:rPr>
                        <a:t>日以内に行わなければならない。自動認可が認められているセクターの場合、機械、設備、資本財（中古機械含まず）の輸入に対する普通株の発行は自動認可ルートが認められる。</a:t>
                      </a:r>
                      <a:endParaRPr kumimoji="1" lang="en-US" altLang="ja-JP" sz="1000" b="0" kern="1200" dirty="0">
                        <a:solidFill>
                          <a:schemeClr val="tx1"/>
                        </a:solidFill>
                        <a:latin typeface="+mn-lt"/>
                        <a:ea typeface="ＭＳ Ｐゴシック" charset="-128"/>
                        <a:cs typeface="Arial" pitchFamily="34" charset="0"/>
                      </a:endParaRPr>
                    </a:p>
                    <a:p>
                      <a:pPr marL="361950" lvl="1" indent="-180975"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Ø"/>
                        <a:tabLst/>
                      </a:pPr>
                      <a:r>
                        <a:rPr kumimoji="1" lang="ja-JP" altLang="en-US" sz="1000" b="0" kern="1200" dirty="0">
                          <a:solidFill>
                            <a:schemeClr val="tx1"/>
                          </a:solidFill>
                          <a:latin typeface="+mn-lt"/>
                          <a:ea typeface="ＭＳ Ｐゴシック" charset="-128"/>
                          <a:cs typeface="Arial" pitchFamily="34" charset="0"/>
                        </a:rPr>
                        <a:t>海外投資家による、会社の設立準備ならびに登記にかかる前払い費用（家賃も含む）を資本金に繰り入れることができる。政府認可が必要なセクターの場合、繰入れは</a:t>
                      </a:r>
                      <a:r>
                        <a:rPr kumimoji="1" lang="en-US" altLang="ja-JP" sz="1000" b="0" kern="1200" dirty="0">
                          <a:solidFill>
                            <a:schemeClr val="tx1"/>
                          </a:solidFill>
                          <a:latin typeface="+mn-lt"/>
                          <a:ea typeface="ＭＳ Ｐゴシック" charset="-128"/>
                          <a:cs typeface="Arial" pitchFamily="34" charset="0"/>
                        </a:rPr>
                        <a:t>DPIIT</a:t>
                      </a:r>
                      <a:r>
                        <a:rPr kumimoji="1" lang="ja-JP" altLang="en-US" sz="1000" b="0" kern="1200" dirty="0">
                          <a:solidFill>
                            <a:schemeClr val="tx1"/>
                          </a:solidFill>
                          <a:latin typeface="+mn-lt"/>
                          <a:ea typeface="ＭＳ Ｐゴシック" charset="-128"/>
                          <a:cs typeface="Arial" pitchFamily="34" charset="0"/>
                        </a:rPr>
                        <a:t>の許可を条件とし、申請は会社登記後、</a:t>
                      </a:r>
                      <a:r>
                        <a:rPr kumimoji="1" lang="en-US" altLang="ja-JP" sz="1000" b="0" kern="1200" dirty="0">
                          <a:solidFill>
                            <a:schemeClr val="tx1"/>
                          </a:solidFill>
                          <a:latin typeface="+mn-lt"/>
                          <a:ea typeface="ＭＳ Ｐゴシック" charset="-128"/>
                          <a:cs typeface="Arial" pitchFamily="34" charset="0"/>
                        </a:rPr>
                        <a:t>180</a:t>
                      </a:r>
                      <a:r>
                        <a:rPr kumimoji="1" lang="ja-JP" altLang="en-US" sz="1000" b="0" kern="1200" dirty="0">
                          <a:solidFill>
                            <a:schemeClr val="tx1"/>
                          </a:solidFill>
                          <a:latin typeface="+mn-lt"/>
                          <a:ea typeface="ＭＳ Ｐゴシック" charset="-128"/>
                          <a:cs typeface="Arial" pitchFamily="34" charset="0"/>
                        </a:rPr>
                        <a:t>日以内に行わなければならない。自動認可が認められているセクターの場合、会社の操業および設立準備にかかる前払い費用に対する普通株の発行は自動認可ルートが認められる。</a:t>
                      </a:r>
                      <a:endParaRPr kumimoji="1" lang="en-US" altLang="ja-JP" sz="10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6041">
                <a:tc>
                  <a:txBody>
                    <a:bodyPr/>
                    <a:lstStyle/>
                    <a:p>
                      <a:r>
                        <a:rPr kumimoji="1" lang="ja-JP" altLang="en-US" sz="1100" b="1" dirty="0">
                          <a:solidFill>
                            <a:schemeClr val="bg1"/>
                          </a:solidFill>
                        </a:rPr>
                        <a:t>その他の規制</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特別経済区（</a:t>
                      </a:r>
                      <a:r>
                        <a:rPr lang="en-US" altLang="ja-JP" sz="1000" dirty="0">
                          <a:solidFill>
                            <a:schemeClr val="tx1"/>
                          </a:solidFill>
                        </a:rPr>
                        <a:t>SEZ</a:t>
                      </a:r>
                      <a:r>
                        <a:rPr lang="ja-JP" altLang="en-US" sz="1000" dirty="0">
                          <a:solidFill>
                            <a:schemeClr val="tx1"/>
                          </a:solidFill>
                        </a:rPr>
                        <a:t>）内企業、</a:t>
                      </a:r>
                      <a:r>
                        <a:rPr lang="en-US" altLang="ja-JP" sz="1000" dirty="0">
                          <a:solidFill>
                            <a:schemeClr val="tx1"/>
                          </a:solidFill>
                        </a:rPr>
                        <a:t>100</a:t>
                      </a:r>
                      <a:r>
                        <a:rPr lang="ja-JP" altLang="en-US" sz="1000" dirty="0">
                          <a:solidFill>
                            <a:schemeClr val="tx1"/>
                          </a:solidFill>
                        </a:rPr>
                        <a:t>％輸出指向型企業（</a:t>
                      </a:r>
                      <a:r>
                        <a:rPr lang="en-US" altLang="ja-JP" sz="1000" dirty="0">
                          <a:solidFill>
                            <a:schemeClr val="tx1"/>
                          </a:solidFill>
                        </a:rPr>
                        <a:t>EOU</a:t>
                      </a:r>
                      <a:r>
                        <a:rPr lang="ja-JP" altLang="en-US" sz="1000" dirty="0">
                          <a:solidFill>
                            <a:schemeClr val="tx1"/>
                          </a:solidFill>
                        </a:rPr>
                        <a:t>）等は、各種税優遇を得られる条件として、輸出入収支をプラスに保つことが義務付けられる。</a:t>
                      </a:r>
                      <a:endParaRPr lang="en-US" altLang="ja-JP" sz="1000" dirty="0">
                        <a:solidFill>
                          <a:schemeClr val="tx1"/>
                        </a:solidFill>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再投資に関しては、</a:t>
                      </a:r>
                      <a:r>
                        <a:rPr lang="en-US" altLang="ja-JP" sz="1000" dirty="0">
                          <a:solidFill>
                            <a:schemeClr val="tx1"/>
                          </a:solidFill>
                        </a:rPr>
                        <a:t>2009</a:t>
                      </a:r>
                      <a:r>
                        <a:rPr lang="ja-JP" altLang="en-US" sz="1000" dirty="0">
                          <a:solidFill>
                            <a:schemeClr val="tx1"/>
                          </a:solidFill>
                        </a:rPr>
                        <a:t>年</a:t>
                      </a:r>
                      <a:r>
                        <a:rPr lang="en-US" altLang="ja-JP" sz="1000" dirty="0">
                          <a:solidFill>
                            <a:schemeClr val="tx1"/>
                          </a:solidFill>
                        </a:rPr>
                        <a:t>2</a:t>
                      </a:r>
                      <a:r>
                        <a:rPr lang="ja-JP" altLang="en-US" sz="1000" dirty="0">
                          <a:solidFill>
                            <a:schemeClr val="tx1"/>
                          </a:solidFill>
                        </a:rPr>
                        <a:t>月に新規則が発表され、外国企業による再投資の定義が明確化されるとともに承認手続きが簡素化された。</a:t>
                      </a:r>
                      <a:endParaRPr kumimoji="1" lang="ja-JP" altLang="en-US" sz="1000" b="0" kern="1200" dirty="0">
                        <a:solidFill>
                          <a:schemeClr val="tx1"/>
                        </a:solidFill>
                        <a:latin typeface="+mn-lt"/>
                        <a:ea typeface="ＭＳ Ｐゴシック" charset="-128"/>
                        <a:cs typeface="Arial" pitchFamily="34" charset="0"/>
                      </a:endParaRP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8" name="Rectangle 6"/>
          <p:cNvSpPr>
            <a:spLocks noChangeArrowheads="1"/>
          </p:cNvSpPr>
          <p:nvPr/>
        </p:nvSpPr>
        <p:spPr bwMode="auto">
          <a:xfrm>
            <a:off x="200472" y="1124744"/>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インド担当者へのヒアリング</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200025" y="6089257"/>
            <a:ext cx="9505950" cy="400110"/>
          </a:xfrm>
          <a:prstGeom prst="rect">
            <a:avLst/>
          </a:prstGeom>
          <a:solidFill>
            <a:srgbClr val="CCDAEC"/>
          </a:solidFill>
        </p:spPr>
        <p:txBody>
          <a:bodyPr wrap="square" rtlCol="0">
            <a:spAutoFit/>
          </a:bodyPr>
          <a:lstStyle/>
          <a:p>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上記規制は、インド中央政府が全ての州に対して適用するように定めている。</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　 各州政府は、上記規制に従う一方で、外資誘致に積極的な州などは、中央政府からの承認を得た上で、州</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VAT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（付加価値税）のコントロールを行うことが可能である。</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06633833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b="1" dirty="0"/>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graphicFrame>
        <p:nvGraphicFramePr>
          <p:cNvPr id="12" name="表 11"/>
          <p:cNvGraphicFramePr>
            <a:graphicFrameLocks noGrp="1"/>
          </p:cNvGraphicFramePr>
          <p:nvPr/>
        </p:nvGraphicFramePr>
        <p:xfrm>
          <a:off x="200472" y="1737892"/>
          <a:ext cx="9505056" cy="485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透析技術ネットワーク開発計画ニーズ調査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コンサルタンツ</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透析医療のニーズがある対象国において、東九州メディカルバレーの中小企業が有する透析医療技術についてのニーズ調査。対象国は慢性腎不全の潜在リスクが高い高血圧や糖尿病の罹病率が高く、透析医療に関するニーズがある。大分県と宮崎県が共同で進める「東九州メディカルバレー構想特区」は両県の特長である血液や血管に関する医療関連産業を中心に、国際競争力の強化と地域医療の活性化を図ることを目標としている。研修による人材育成を通じて対象国関係者の透析医療の理解・技術向上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障害者の知識アクセスの機会</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均等の実現に関する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ニーズ</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調査対象国における障害者の知識・情報アクセスの向上を目指した日本の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アイスバッテリー・システムによるメディカル・コールド・チェーン強化</a:t>
                      </a:r>
                    </a:p>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アイ・ティ・イー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アイスバッテリー・システム導入に関する調査。</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の間で自由に温度設定でき、その温度を最長で</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まで維持できる「アイスバッテリーシステム」をインドの病院、保健所、血液銀行を対象に導入し、都市部から地方の医療機関にワクチンや血液を供給するメディカル・コールド・チェーンの整備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高性能定温輸送容器によるワクチン及び臨床検体・治験検体の輸送品質改善に関わる調査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スギヤマゲン</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ワクチン及び臨床検体、治験検体の輸送品質改善に関する調査。主要都市において高性能定温輸送容器を紹介し、ワクチンや検体等の効果的かつ効率的な定温輸送体制の構築を目指す。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3" name="Rectangle 6"/>
          <p:cNvSpPr>
            <a:spLocks noChangeArrowheads="1"/>
          </p:cNvSpPr>
          <p:nvPr/>
        </p:nvSpPr>
        <p:spPr bwMode="auto">
          <a:xfrm>
            <a:off x="200472" y="137785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14" name="テキスト ボックス 1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「政府開発援助海外経済協力事業」を実施。</a:t>
            </a:r>
          </a:p>
        </p:txBody>
      </p:sp>
      <p:sp>
        <p:nvSpPr>
          <p:cNvPr id="15" name="テキスト ボックス 14"/>
          <p:cNvSpPr txBox="1"/>
          <p:nvPr/>
        </p:nvSpPr>
        <p:spPr>
          <a:xfrm>
            <a:off x="200472" y="6669360"/>
            <a:ext cx="8640960" cy="144016"/>
          </a:xfrm>
          <a:prstGeom prst="rect">
            <a:avLst/>
          </a:prstGeom>
          <a:noFill/>
        </p:spPr>
        <p:txBody>
          <a:bodyPr wrap="square" lIns="0" tIns="0" rIns="0" bIns="0" rtlCol="0">
            <a:noAutofit/>
          </a:bodyPr>
          <a:lstStyle/>
          <a:p>
            <a:r>
              <a:rPr lang="zh-TW" altLang="en-US" sz="800" dirty="0"/>
              <a:t>（出所） 外務省</a:t>
            </a:r>
            <a:r>
              <a:rPr lang="ja-JP" altLang="en-US" sz="800" dirty="0"/>
              <a:t>ホームページ</a:t>
            </a:r>
            <a:endParaRPr lang="en-US" altLang="zh-TW" sz="800" dirty="0"/>
          </a:p>
        </p:txBody>
      </p:sp>
    </p:spTree>
    <p:extLst>
      <p:ext uri="{BB962C8B-B14F-4D97-AF65-F5344CB8AC3E}">
        <p14:creationId xmlns:p14="http://schemas.microsoft.com/office/powerpoint/2010/main" val="22367163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厚生労働省とインド保健省の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フリーフォーム 13"/>
          <p:cNvSpPr/>
          <p:nvPr/>
        </p:nvSpPr>
        <p:spPr>
          <a:xfrm>
            <a:off x="4222801" y="2133597"/>
            <a:ext cx="732705" cy="358931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2990 w 732990"/>
              <a:gd name="connsiteY0" fmla="*/ 0 h 2380863"/>
              <a:gd name="connsiteX1" fmla="*/ 0 w 732990"/>
              <a:gd name="connsiteY1" fmla="*/ 327750 h 2380863"/>
              <a:gd name="connsiteX2" fmla="*/ 29800 w 732990"/>
              <a:gd name="connsiteY2" fmla="*/ 1076000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62535 h 2380863"/>
              <a:gd name="connsiteX3" fmla="*/ 731547 w 732990"/>
              <a:gd name="connsiteY3" fmla="*/ 2380863 h 2380863"/>
              <a:gd name="connsiteX0" fmla="*/ 732990 w 732990"/>
              <a:gd name="connsiteY0" fmla="*/ 0 h 2380863"/>
              <a:gd name="connsiteX1" fmla="*/ 0 w 732990"/>
              <a:gd name="connsiteY1" fmla="*/ 327750 h 2380863"/>
              <a:gd name="connsiteX2" fmla="*/ 32181 w 732990"/>
              <a:gd name="connsiteY2" fmla="*/ 1271013 h 2380863"/>
              <a:gd name="connsiteX3" fmla="*/ 731547 w 732990"/>
              <a:gd name="connsiteY3" fmla="*/ 2380863 h 2380863"/>
              <a:gd name="connsiteX0" fmla="*/ 732990 w 732990"/>
              <a:gd name="connsiteY0" fmla="*/ 0 h 2380863"/>
              <a:gd name="connsiteX1" fmla="*/ 0 w 732990"/>
              <a:gd name="connsiteY1" fmla="*/ 327750 h 2380863"/>
              <a:gd name="connsiteX2" fmla="*/ 25038 w 732990"/>
              <a:gd name="connsiteY2" fmla="*/ 1240595 h 2380863"/>
              <a:gd name="connsiteX3" fmla="*/ 731547 w 732990"/>
              <a:gd name="connsiteY3" fmla="*/ 2380863 h 2380863"/>
              <a:gd name="connsiteX0" fmla="*/ 732990 w 732990"/>
              <a:gd name="connsiteY0" fmla="*/ 0 h 2430637"/>
              <a:gd name="connsiteX1" fmla="*/ 0 w 732990"/>
              <a:gd name="connsiteY1" fmla="*/ 327750 h 2430637"/>
              <a:gd name="connsiteX2" fmla="*/ 25038 w 732990"/>
              <a:gd name="connsiteY2" fmla="*/ 1240595 h 2430637"/>
              <a:gd name="connsiteX3" fmla="*/ 731547 w 732990"/>
              <a:gd name="connsiteY3" fmla="*/ 2430637 h 2430637"/>
              <a:gd name="connsiteX0" fmla="*/ 732990 w 736309"/>
              <a:gd name="connsiteY0" fmla="*/ 0 h 2458290"/>
              <a:gd name="connsiteX1" fmla="*/ 0 w 736309"/>
              <a:gd name="connsiteY1" fmla="*/ 327750 h 2458290"/>
              <a:gd name="connsiteX2" fmla="*/ 25038 w 736309"/>
              <a:gd name="connsiteY2" fmla="*/ 1240595 h 2458290"/>
              <a:gd name="connsiteX3" fmla="*/ 736309 w 736309"/>
              <a:gd name="connsiteY3" fmla="*/ 2458290 h 2458290"/>
              <a:gd name="connsiteX0" fmla="*/ 771090 w 771090"/>
              <a:gd name="connsiteY0" fmla="*/ 0 h 2469351"/>
              <a:gd name="connsiteX1" fmla="*/ 0 w 771090"/>
              <a:gd name="connsiteY1" fmla="*/ 338811 h 2469351"/>
              <a:gd name="connsiteX2" fmla="*/ 25038 w 771090"/>
              <a:gd name="connsiteY2" fmla="*/ 1251656 h 2469351"/>
              <a:gd name="connsiteX3" fmla="*/ 736309 w 771090"/>
              <a:gd name="connsiteY3" fmla="*/ 2469351 h 2469351"/>
              <a:gd name="connsiteX0" fmla="*/ 771090 w 771090"/>
              <a:gd name="connsiteY0" fmla="*/ 0 h 2513595"/>
              <a:gd name="connsiteX1" fmla="*/ 0 w 771090"/>
              <a:gd name="connsiteY1" fmla="*/ 338811 h 2513595"/>
              <a:gd name="connsiteX2" fmla="*/ 25038 w 771090"/>
              <a:gd name="connsiteY2" fmla="*/ 1251656 h 2513595"/>
              <a:gd name="connsiteX3" fmla="*/ 760122 w 771090"/>
              <a:gd name="connsiteY3" fmla="*/ 2513595 h 2513595"/>
              <a:gd name="connsiteX0" fmla="*/ 771090 w 771090"/>
              <a:gd name="connsiteY0" fmla="*/ 0 h 2436169"/>
              <a:gd name="connsiteX1" fmla="*/ 0 w 771090"/>
              <a:gd name="connsiteY1" fmla="*/ 338811 h 2436169"/>
              <a:gd name="connsiteX2" fmla="*/ 25038 w 771090"/>
              <a:gd name="connsiteY2" fmla="*/ 1251656 h 2436169"/>
              <a:gd name="connsiteX3" fmla="*/ 707734 w 771090"/>
              <a:gd name="connsiteY3" fmla="*/ 2436169 h 2436169"/>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 name="connsiteX0" fmla="*/ 771090 w 771090"/>
              <a:gd name="connsiteY0" fmla="*/ 0 h 2466587"/>
              <a:gd name="connsiteX1" fmla="*/ 0 w 771090"/>
              <a:gd name="connsiteY1" fmla="*/ 338811 h 2466587"/>
              <a:gd name="connsiteX2" fmla="*/ 25038 w 771090"/>
              <a:gd name="connsiteY2" fmla="*/ 1251656 h 2466587"/>
              <a:gd name="connsiteX3" fmla="*/ 724403 w 771090"/>
              <a:gd name="connsiteY3" fmla="*/ 2466587 h 2466587"/>
            </a:gdLst>
            <a:ahLst/>
            <a:cxnLst>
              <a:cxn ang="0">
                <a:pos x="connsiteX0" y="connsiteY0"/>
              </a:cxn>
              <a:cxn ang="0">
                <a:pos x="connsiteX1" y="connsiteY1"/>
              </a:cxn>
              <a:cxn ang="0">
                <a:pos x="connsiteX2" y="connsiteY2"/>
              </a:cxn>
              <a:cxn ang="0">
                <a:pos x="connsiteX3" y="connsiteY3"/>
              </a:cxn>
            </a:cxnLst>
            <a:rect l="l" t="t" r="r" b="b"/>
            <a:pathLst>
              <a:path w="771090" h="2466587">
                <a:moveTo>
                  <a:pt x="771090" y="0"/>
                </a:moveTo>
                <a:lnTo>
                  <a:pt x="0" y="338811"/>
                </a:lnTo>
                <a:cubicBezTo>
                  <a:pt x="10727" y="605185"/>
                  <a:pt x="14311" y="985282"/>
                  <a:pt x="25038" y="1251656"/>
                </a:cubicBezTo>
                <a:cubicBezTo>
                  <a:pt x="46517" y="1283451"/>
                  <a:pt x="689214" y="2411663"/>
                  <a:pt x="724403" y="2466587"/>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月に、厚生労働省とインド保健家族福祉省が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a:off x="4880992" y="2636911"/>
            <a:ext cx="4824534" cy="3182738"/>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人材開発（医師・看護師・公衆衛生専門職などの訓練プログラムなど）</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ユニバーサル・ヘルス・カバレッジを目指した医療財政（公的医療保険システムについての経験の共有による）</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医療サービスの提供内容（ケアの質の向上のための専門知識の交換を含む）</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医療制度の管理（病院・保健所管理のノウハウの共有を含む）</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医療情報システム（遠隔医療や電子カルテシステムに関する経験と技術の共有を含む）</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医薬品および医療機器</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保健研究</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疾病調査</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伝統医療</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相互に合意したその他の分野</a:t>
            </a:r>
          </a:p>
          <a:p>
            <a:pPr marL="269875" algn="just">
              <a:lnSpc>
                <a:spcPct val="114000"/>
              </a:lnSpc>
              <a:spcAft>
                <a:spcPts val="400"/>
              </a:spcAft>
              <a:buClr>
                <a:srgbClr val="868686"/>
              </a:buClr>
              <a:buSzPct val="90000"/>
            </a:pPr>
            <a:endPar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円/楕円 1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円/楕円 17"/>
          <p:cNvSpPr/>
          <p:nvPr/>
        </p:nvSpPr>
        <p:spPr>
          <a:xfrm>
            <a:off x="5043489" y="304343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円/楕円 18"/>
          <p:cNvSpPr/>
          <p:nvPr/>
        </p:nvSpPr>
        <p:spPr>
          <a:xfrm>
            <a:off x="5043489" y="348031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043489" y="390978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7"/>
          <p:cNvGrpSpPr/>
          <p:nvPr/>
        </p:nvGrpSpPr>
        <p:grpSpPr>
          <a:xfrm>
            <a:off x="344488" y="1700808"/>
            <a:ext cx="9217024"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anose="020B0900000000000000" pitchFamily="50" charset="-128"/>
                </a:rPr>
                <a:t>MOC</a:t>
              </a:r>
              <a:r>
                <a:rPr lang="ja-JP" altLang="en-US" sz="1400" dirty="0">
                  <a:solidFill>
                    <a:srgbClr val="000000"/>
                  </a:solidFill>
                  <a:latin typeface="Arial Black" pitchFamily="34" charset="0"/>
                  <a:ea typeface="HGP創英角ｺﾞｼｯｸUB" panose="020B0900000000000000" pitchFamily="50" charset="-128"/>
                </a:rPr>
                <a:t>締結状況</a:t>
              </a:r>
            </a:p>
          </p:txBody>
        </p:sp>
      </p:grpSp>
      <p:sp>
        <p:nvSpPr>
          <p:cNvPr id="25" name="片側の 2 つの角を丸めた四角形 24"/>
          <p:cNvSpPr/>
          <p:nvPr/>
        </p:nvSpPr>
        <p:spPr>
          <a:xfrm>
            <a:off x="4880992" y="2132856"/>
            <a:ext cx="4824534"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日本国厚生労働省とインド共和国保健家族福祉省との間の</a:t>
            </a:r>
          </a:p>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26" name="正方形/長方形 25"/>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2014</a:t>
            </a:r>
            <a:r>
              <a:rPr lang="ja-JP" altLang="en-US" sz="1200" dirty="0"/>
              <a:t>年</a:t>
            </a:r>
            <a:r>
              <a:rPr lang="en-US" altLang="ja-JP" sz="1200" dirty="0"/>
              <a:t>9</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42" name="円/楕円 41"/>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3" name="グループ化 42"/>
          <p:cNvGrpSpPr/>
          <p:nvPr/>
        </p:nvGrpSpPr>
        <p:grpSpPr>
          <a:xfrm>
            <a:off x="1692029" y="3453132"/>
            <a:ext cx="1516104" cy="1201785"/>
            <a:chOff x="1692029" y="3406524"/>
            <a:chExt cx="1516104" cy="1201785"/>
          </a:xfrm>
        </p:grpSpPr>
        <p:grpSp>
          <p:nvGrpSpPr>
            <p:cNvPr id="44" name="Group 339"/>
            <p:cNvGrpSpPr>
              <a:grpSpLocks noChangeAspect="1"/>
            </p:cNvGrpSpPr>
            <p:nvPr/>
          </p:nvGrpSpPr>
          <p:grpSpPr bwMode="auto">
            <a:xfrm>
              <a:off x="1729320" y="3440013"/>
              <a:ext cx="1478813" cy="1168296"/>
              <a:chOff x="1968" y="2736"/>
              <a:chExt cx="864" cy="672"/>
            </a:xfrm>
          </p:grpSpPr>
          <p:sp>
            <p:nvSpPr>
              <p:cNvPr id="48"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49"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0"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1"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2"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53"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45" name="グループ化 44"/>
            <p:cNvGrpSpPr/>
            <p:nvPr/>
          </p:nvGrpSpPr>
          <p:grpSpPr>
            <a:xfrm>
              <a:off x="1692029" y="3406524"/>
              <a:ext cx="1392861" cy="382825"/>
              <a:chOff x="1692029" y="3406524"/>
              <a:chExt cx="1392861" cy="382825"/>
            </a:xfrm>
          </p:grpSpPr>
          <p:sp>
            <p:nvSpPr>
              <p:cNvPr id="46" name="正方形/長方形 45"/>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54" name="グループ化 53"/>
          <p:cNvGrpSpPr/>
          <p:nvPr/>
        </p:nvGrpSpPr>
        <p:grpSpPr>
          <a:xfrm>
            <a:off x="3270565" y="3606994"/>
            <a:ext cx="1034363" cy="992911"/>
            <a:chOff x="3224808" y="3622125"/>
            <a:chExt cx="1034363" cy="992911"/>
          </a:xfrm>
        </p:grpSpPr>
        <p:sp>
          <p:nvSpPr>
            <p:cNvPr id="55" name="円/楕円 54"/>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円/楕円 55"/>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57" name="グループ化 56"/>
          <p:cNvGrpSpPr/>
          <p:nvPr/>
        </p:nvGrpSpPr>
        <p:grpSpPr>
          <a:xfrm>
            <a:off x="632520" y="3606994"/>
            <a:ext cx="1033987" cy="992911"/>
            <a:chOff x="704528" y="3622125"/>
            <a:chExt cx="1033987" cy="992911"/>
          </a:xfrm>
        </p:grpSpPr>
        <p:sp>
          <p:nvSpPr>
            <p:cNvPr id="58" name="円/楕円 57"/>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円/楕円 58"/>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60" name="グループ化 59"/>
          <p:cNvGrpSpPr/>
          <p:nvPr/>
        </p:nvGrpSpPr>
        <p:grpSpPr>
          <a:xfrm>
            <a:off x="3728864" y="2420888"/>
            <a:ext cx="918852" cy="792088"/>
            <a:chOff x="4376936" y="2348880"/>
            <a:chExt cx="991479" cy="854695"/>
          </a:xfrm>
        </p:grpSpPr>
        <p:sp>
          <p:nvSpPr>
            <p:cNvPr id="61"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63"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64" name="グループ化 63"/>
            <p:cNvGrpSpPr/>
            <p:nvPr/>
          </p:nvGrpSpPr>
          <p:grpSpPr>
            <a:xfrm>
              <a:off x="4517548" y="2455845"/>
              <a:ext cx="693478" cy="571401"/>
              <a:chOff x="4508023" y="2462195"/>
              <a:chExt cx="693478" cy="571401"/>
            </a:xfrm>
          </p:grpSpPr>
          <p:grpSp>
            <p:nvGrpSpPr>
              <p:cNvPr id="65" name="グループ化 64"/>
              <p:cNvGrpSpPr/>
              <p:nvPr/>
            </p:nvGrpSpPr>
            <p:grpSpPr>
              <a:xfrm>
                <a:off x="4520723" y="2462195"/>
                <a:ext cx="680778" cy="555526"/>
                <a:chOff x="4586456" y="2455845"/>
                <a:chExt cx="680778" cy="555526"/>
              </a:xfrm>
            </p:grpSpPr>
            <p:sp>
              <p:nvSpPr>
                <p:cNvPr id="77" name="フリーフォーム 7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フリーフォーム 8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フリーフォーム 8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フリーフォーム 8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フリーフォーム 8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フリーフォーム 8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フリーフォーム 8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6" name="グループ化 65"/>
              <p:cNvGrpSpPr/>
              <p:nvPr/>
            </p:nvGrpSpPr>
            <p:grpSpPr>
              <a:xfrm>
                <a:off x="4508023" y="2478070"/>
                <a:ext cx="680778" cy="555526"/>
                <a:chOff x="4586456" y="2455845"/>
                <a:chExt cx="680778" cy="555526"/>
              </a:xfrm>
            </p:grpSpPr>
            <p:sp>
              <p:nvSpPr>
                <p:cNvPr id="67" name="フリーフォーム 66"/>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フリーフォーム 67"/>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フリーフォーム 68"/>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フリーフォーム 69"/>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フリーフォーム 70"/>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フリーフォーム 71"/>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フリーフォーム 72"/>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フリーフォーム 74"/>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75"/>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87" name="正方形/長方形 86"/>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日本国厚生労働省とインド共和国保健家族福祉省との間の</a:t>
            </a:r>
            <a:endPar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lnSpc>
                <a:spcPct val="125000"/>
              </a:lnSpc>
              <a:buClr>
                <a:srgbClr val="3D6AA7"/>
              </a:buClr>
            </a:pP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88" name="円/楕円 87"/>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anose="020B0900000000000000" pitchFamily="50" charset="-128"/>
              </a:rPr>
              <a:t>協力推進</a:t>
            </a:r>
          </a:p>
        </p:txBody>
      </p:sp>
      <p:sp>
        <p:nvSpPr>
          <p:cNvPr id="89" name="円/楕円 88"/>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anose="020B0900000000000000" pitchFamily="50" charset="-128"/>
              </a:rPr>
              <a:t>協力推進</a:t>
            </a:r>
          </a:p>
        </p:txBody>
      </p:sp>
      <p:sp>
        <p:nvSpPr>
          <p:cNvPr id="119" name="円/楕円 118"/>
          <p:cNvSpPr/>
          <p:nvPr/>
        </p:nvSpPr>
        <p:spPr>
          <a:xfrm>
            <a:off x="5043489" y="415259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円/楕円 119"/>
          <p:cNvSpPr/>
          <p:nvPr/>
        </p:nvSpPr>
        <p:spPr>
          <a:xfrm>
            <a:off x="5043489" y="4581285"/>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円/楕円 120"/>
          <p:cNvSpPr/>
          <p:nvPr/>
        </p:nvSpPr>
        <p:spPr>
          <a:xfrm>
            <a:off x="5043489" y="483647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円/楕円 121"/>
          <p:cNvSpPr/>
          <p:nvPr/>
        </p:nvSpPr>
        <p:spPr>
          <a:xfrm>
            <a:off x="5043489" y="5089581"/>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円/楕円 122"/>
          <p:cNvSpPr/>
          <p:nvPr/>
        </p:nvSpPr>
        <p:spPr>
          <a:xfrm>
            <a:off x="5043489" y="532561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円/楕円 123"/>
          <p:cNvSpPr/>
          <p:nvPr/>
        </p:nvSpPr>
        <p:spPr>
          <a:xfrm>
            <a:off x="5043489" y="5553372"/>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457189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67037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首相官邸ホームページ、</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月に、内閣官房健康・医療戦略室、厚生労働省とインド保健家族福祉省が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2731535326"/>
              </p:ext>
            </p:extLst>
          </p:nvPr>
        </p:nvGraphicFramePr>
        <p:xfrm>
          <a:off x="200023" y="1557328"/>
          <a:ext cx="9504000" cy="482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664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日本国法務省・外務省・厚生労働省とインド技能開発・起業促進省との間の技能実習に関する協力覚書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技能開発・起業促進省</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インド側が認定した送出機関及び認定を取り消した送出機関を日本で公表し、インド側が認定した送出機関からの技能実習生のみを受け入れる。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監理団体・実習実施者に対して、許認可の取消や改善命令を行った場合は、その結果をインド側に通知する。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58400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日本国内閣官房健康・医療戦略室及び日本国厚生労働省とインド共和国保健家族福祉省との間のヘルスケアと健康分野における協力覚書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保健家族福祉省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政府が推進しているアユシュマン・バラット・プログラムを始めとするヘルスケアに関する取組と日本政府が推進しているアジア健康構想を通じ、日印のヘルスケアと健康分野における協力の深化を図り、民間事業の振興を図る。</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救急医療分野における人材交流</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介護技能実習の円滑な実施</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インドにおけるヘルスケア物流システムの高度化</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90346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厚生労働省の主な医療国際化関連事業</a:t>
            </a:r>
            <a:endParaRPr lang="ja-JP" altLang="en-US" dirty="0"/>
          </a:p>
        </p:txBody>
      </p:sp>
      <p:sp>
        <p:nvSpPr>
          <p:cNvPr id="7" name="角丸四角形 6"/>
          <p:cNvSpPr/>
          <p:nvPr/>
        </p:nvSpPr>
        <p:spPr>
          <a:xfrm>
            <a:off x="5961112" y="1931832"/>
            <a:ext cx="3240360" cy="792088"/>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a:lnSpc>
                <a:spcPct val="105000"/>
              </a:lnSpc>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9" name="Rectangle 6"/>
          <p:cNvSpPr>
            <a:spLocks noChangeArrowheads="1"/>
          </p:cNvSpPr>
          <p:nvPr/>
        </p:nvSpPr>
        <p:spPr bwMode="auto">
          <a:xfrm>
            <a:off x="704528" y="344494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ja-JP" altLang="en-US" sz="800" dirty="0"/>
              <a:t>（出所） 国立国際医療研究センター（</a:t>
            </a:r>
            <a:r>
              <a:rPr lang="en-US" altLang="ja-JP" sz="800" dirty="0"/>
              <a:t>NCGM</a:t>
            </a:r>
            <a:r>
              <a:rPr lang="ja-JP" altLang="en-US" sz="800" dirty="0"/>
              <a:t>）ホームページ</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p:nvPr/>
        </p:nvCxnSpPr>
        <p:spPr>
          <a:xfrm>
            <a:off x="702776" y="1860556"/>
            <a:ext cx="0" cy="108012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20070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93183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932564"/>
            <a:ext cx="482453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22" name="角丸四角形 21"/>
          <p:cNvSpPr/>
          <p:nvPr/>
        </p:nvSpPr>
        <p:spPr>
          <a:xfrm>
            <a:off x="1712640" y="2348904"/>
            <a:ext cx="432000" cy="432000"/>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80" y="2348904"/>
            <a:ext cx="1944216" cy="432000"/>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a:t>
            </a:r>
            <a:br>
              <a:rPr lang="en-US" altLang="ja-JP" sz="1050" dirty="0">
                <a:latin typeface="Arial" panose="020B0604020202020204" pitchFamily="34" charset="0"/>
                <a:ea typeface="ＭＳ Ｐゴシック" panose="020B0600070205080204" pitchFamily="50" charset="-128"/>
                <a:cs typeface="Arial" panose="020B0604020202020204" pitchFamily="34" charset="0"/>
              </a:rPr>
            </a:br>
            <a:r>
              <a:rPr lang="ja-JP" altLang="en-US" sz="1050" dirty="0">
                <a:latin typeface="Arial" panose="020B0604020202020204" pitchFamily="34" charset="0"/>
                <a:ea typeface="ＭＳ Ｐゴシック" panose="020B0600070205080204" pitchFamily="50" charset="-128"/>
                <a:cs typeface="Arial" panose="020B0604020202020204" pitchFamily="34" charset="0"/>
              </a:rPr>
              <a:t>高品質な日本の医薬品、医療機器の国際展開を推進</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4176420" y="2348880"/>
            <a:ext cx="792088" cy="432048"/>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インドを対象と</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した事業</a:t>
            </a:r>
          </a:p>
        </p:txBody>
      </p:sp>
      <p:grpSp>
        <p:nvGrpSpPr>
          <p:cNvPr id="31" name="グループ化 30"/>
          <p:cNvGrpSpPr/>
          <p:nvPr/>
        </p:nvGrpSpPr>
        <p:grpSpPr>
          <a:xfrm>
            <a:off x="5040515" y="2395627"/>
            <a:ext cx="1311659" cy="425034"/>
            <a:chOff x="4165674" y="3200558"/>
            <a:chExt cx="1311659" cy="425034"/>
          </a:xfrm>
          <a:solidFill>
            <a:srgbClr val="FFFF00"/>
          </a:solidFill>
        </p:grpSpPr>
        <p:sp>
          <p:nvSpPr>
            <p:cNvPr id="32" name="正方形/長方形 31"/>
            <p:cNvSpPr/>
            <p:nvPr/>
          </p:nvSpPr>
          <p:spPr>
            <a:xfrm>
              <a:off x="4327412" y="3271649"/>
              <a:ext cx="1149921" cy="353943"/>
            </a:xfrm>
            <a:prstGeom prst="rect">
              <a:avLst/>
            </a:prstGeom>
            <a:noFill/>
          </p:spPr>
          <p:txBody>
            <a:bodyPr wrap="none" lIns="72000" tIns="0" rIns="0" bIns="0" anchor="t" anchorCtr="0">
              <a:spAutoFit/>
            </a:bodyPr>
            <a:lstStyle/>
            <a:p>
              <a:pP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4165674" y="3200558"/>
              <a:ext cx="187552" cy="338554"/>
            </a:xfrm>
            <a:prstGeom prst="rect">
              <a:avLst/>
            </a:prstGeom>
            <a:noFill/>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5</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5" name="表 24"/>
          <p:cNvGraphicFramePr>
            <a:graphicFrameLocks noGrp="1"/>
          </p:cNvGraphicFramePr>
          <p:nvPr>
            <p:extLst>
              <p:ext uri="{D42A27DB-BD31-4B8C-83A1-F6EECF244321}">
                <p14:modId xmlns:p14="http://schemas.microsoft.com/office/powerpoint/2010/main" val="2737087342"/>
              </p:ext>
            </p:extLst>
          </p:nvPr>
        </p:nvGraphicFramePr>
        <p:xfrm>
          <a:off x="704528" y="3717240"/>
          <a:ext cx="8496000" cy="2070592"/>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016000">
                  <a:extLst>
                    <a:ext uri="{9D8B030D-6E8A-4147-A177-3AD203B41FA5}">
                      <a16:colId xmlns:a16="http://schemas.microsoft.com/office/drawing/2014/main" val="20002"/>
                    </a:ext>
                  </a:extLst>
                </a:gridCol>
                <a:gridCol w="5364000">
                  <a:extLst>
                    <a:ext uri="{9D8B030D-6E8A-4147-A177-3AD203B41FA5}">
                      <a16:colId xmlns:a16="http://schemas.microsoft.com/office/drawing/2014/main" val="20003"/>
                    </a:ext>
                  </a:extLst>
                </a:gridCol>
              </a:tblGrid>
              <a:tr h="253147">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5440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日産厚生会 玉川病院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メディカルエンジニア（</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）トレーニングプログラムの構築に向けた日印医療人材</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交流事業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5440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大阪市立大学大学院医学研究科</a:t>
                      </a:r>
                      <a:endParaRPr kumimoji="1" lang="zh-TW"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大阪・デリー救急医療人材育成プロジェクト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440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鴻池運輸株式会社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インド国における国際検体事業実現に向けた技術研修</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5440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CN"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大阪市立大学大学院医学研究科</a:t>
                      </a:r>
                      <a:endParaRPr kumimoji="1" lang="ja-JP"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大阪・デリー救急医療人材育成プロジェクト</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79271194"/>
                  </a:ext>
                </a:extLst>
              </a:tr>
              <a:tr h="354405">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1"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インスタリム株式会社</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2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インドにおける高品質な義足普及のための診療・処方制度等整備事業</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433716562"/>
                  </a:ext>
                </a:extLst>
              </a:tr>
            </a:tbl>
          </a:graphicData>
        </a:graphic>
      </p:graphicFrame>
    </p:spTree>
    <p:extLst>
      <p:ext uri="{BB962C8B-B14F-4D97-AF65-F5344CB8AC3E}">
        <p14:creationId xmlns:p14="http://schemas.microsoft.com/office/powerpoint/2010/main" val="421259492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国立研究開発法人日本医療研究開発機構（</a:t>
            </a:r>
            <a:r>
              <a:rPr lang="en-US" altLang="ja-JP" sz="800" dirty="0"/>
              <a:t>AMED</a:t>
            </a:r>
            <a:r>
              <a:rPr lang="ja-JP" altLang="en-US" sz="800" dirty="0"/>
              <a:t>）ホームページ、岡山大学インド感染性疾患共同研究センターホームページ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p:cNvGrpSpPr/>
          <p:nvPr/>
        </p:nvGrpSpPr>
        <p:grpSpPr>
          <a:xfrm>
            <a:off x="272480" y="1484784"/>
            <a:ext cx="9361040" cy="288032"/>
            <a:chOff x="4803500" y="2113806"/>
            <a:chExt cx="2954133" cy="288032"/>
          </a:xfrm>
        </p:grpSpPr>
        <p:cxnSp>
          <p:nvCxnSpPr>
            <p:cNvPr id="11" name="直線コネクタ 1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anose="020B0900000000000000" pitchFamily="50" charset="-128"/>
                </a:rPr>
                <a:t>感染性疾患研究国際展開戦略プログラム</a:t>
              </a:r>
            </a:p>
          </p:txBody>
        </p:sp>
      </p:grpSp>
      <p:sp>
        <p:nvSpPr>
          <p:cNvPr id="94" name="正方形/長方形 93"/>
          <p:cNvSpPr/>
          <p:nvPr/>
        </p:nvSpPr>
        <p:spPr>
          <a:xfrm>
            <a:off x="272480" y="1772816"/>
            <a:ext cx="9361040" cy="769441"/>
          </a:xfrm>
          <a:prstGeom prst="rect">
            <a:avLst/>
          </a:prstGeom>
        </p:spPr>
        <p:txBody>
          <a:bodyPr wrap="square">
            <a:spAutoFit/>
          </a:bodyPr>
          <a:lstStyle/>
          <a:p>
            <a:pPr algn="just" fontAlgn="ctr"/>
            <a:r>
              <a:rPr lang="ja-JP" altLang="en-US" sz="1100" dirty="0"/>
              <a:t>岡山大学は「新興・再興感染性疾患研究拠点形成プログラム」に採択され、</a:t>
            </a:r>
            <a:r>
              <a:rPr lang="en-US" altLang="ja-JP" sz="1100" dirty="0"/>
              <a:t>2007</a:t>
            </a:r>
            <a:r>
              <a:rPr lang="ja-JP" altLang="en-US" sz="1100" dirty="0"/>
              <a:t>年にインド感染性疾患共同研究センターを開設。その後、「感染性疾患研究国際ネットワーク推進プログラム」を経て、</a:t>
            </a:r>
            <a:r>
              <a:rPr lang="en-US" altLang="ja-JP" sz="1100" dirty="0"/>
              <a:t>2015</a:t>
            </a:r>
            <a:r>
              <a:rPr lang="ja-JP" altLang="en-US" sz="1100" dirty="0"/>
              <a:t>年度からは、日本医療研究開発機構「感染性疾患研究国際展開戦略プログラム」に参画している。本プログラムで岡山大学は、研究者</a:t>
            </a:r>
            <a:r>
              <a:rPr lang="en-US" altLang="ja-JP" sz="1100" dirty="0"/>
              <a:t>2</a:t>
            </a:r>
            <a:r>
              <a:rPr lang="ja-JP" altLang="en-US" sz="1100" dirty="0"/>
              <a:t>名と事務職員</a:t>
            </a:r>
            <a:r>
              <a:rPr lang="en-US" altLang="ja-JP" sz="1100" dirty="0"/>
              <a:t>1</a:t>
            </a:r>
            <a:r>
              <a:rPr lang="ja-JP" altLang="en-US" sz="1100" dirty="0"/>
              <a:t>名をインド・コルカタ市に常駐させ、</a:t>
            </a:r>
            <a:r>
              <a:rPr lang="en-US" altLang="ja-JP" sz="1100" dirty="0"/>
              <a:t>『</a:t>
            </a:r>
            <a:r>
              <a:rPr lang="ja-JP" altLang="en-US" sz="1100" dirty="0"/>
              <a:t>インド国を拠点とした下痢症感染性疾患の予防</a:t>
            </a:r>
            <a:r>
              <a:rPr lang="en-US" altLang="ja-JP" sz="1100" dirty="0"/>
              <a:t>-</a:t>
            </a:r>
            <a:r>
              <a:rPr lang="ja-JP" altLang="en-US" sz="1100" dirty="0"/>
              <a:t>診断</a:t>
            </a:r>
            <a:r>
              <a:rPr lang="en-US" altLang="ja-JP" sz="1100" dirty="0"/>
              <a:t>-</a:t>
            </a:r>
            <a:r>
              <a:rPr lang="ja-JP" altLang="en-US" sz="1100" dirty="0"/>
              <a:t>創薬における国際協同研究</a:t>
            </a:r>
            <a:r>
              <a:rPr lang="en-US" altLang="ja-JP" sz="1100" dirty="0"/>
              <a:t>』</a:t>
            </a:r>
            <a:r>
              <a:rPr lang="ja-JP" altLang="en-US" sz="1100" dirty="0"/>
              <a:t>を実施している。</a:t>
            </a:r>
          </a:p>
        </p:txBody>
      </p:sp>
      <p:sp>
        <p:nvSpPr>
          <p:cNvPr id="96" name="テキスト ボックス 9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年度より、「感染性疾患研究国際展開戦略プログラム</a:t>
            </a:r>
            <a:r>
              <a:rPr kumimoji="1"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」を実施。</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3" name="テキスト ボックス 252"/>
          <p:cNvSpPr txBox="1"/>
          <p:nvPr/>
        </p:nvSpPr>
        <p:spPr>
          <a:xfrm>
            <a:off x="200472" y="5733256"/>
            <a:ext cx="9504000" cy="528794"/>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国立研究開発法人日本医療研究開発機構の事業（</a:t>
            </a:r>
            <a:r>
              <a:rPr lang="en-US" altLang="ja-JP" dirty="0"/>
              <a:t>2015</a:t>
            </a:r>
            <a:r>
              <a:rPr lang="ja-JP" altLang="en-US" dirty="0"/>
              <a:t>～</a:t>
            </a:r>
            <a:r>
              <a:rPr lang="en-US" altLang="ja-JP" dirty="0"/>
              <a:t>2019</a:t>
            </a:r>
            <a:r>
              <a:rPr lang="ja-JP" altLang="en-US" dirty="0"/>
              <a:t>年度）。アジア・アフリカに整備した海外研究拠点を活用し、各地で蔓延する感染性疾患の病原体に対する疫学研究、診断治療薬等の基礎的研究を推進し、感染制御に向けた予防や診断治療に資する新しい技術の開発、高度専門人材の育成を図る。また、全国の大学・研究機関との共同研究体制を強化するとともに、海外研究拠点における研究課題の重点化及び研究基盤の強化を推進する。本事業は第</a:t>
            </a:r>
            <a:r>
              <a:rPr lang="en-US" altLang="ja-JP" dirty="0"/>
              <a:t>3</a:t>
            </a:r>
            <a:r>
              <a:rPr lang="ja-JP" altLang="en-US" dirty="0"/>
              <a:t>期にあたり、第</a:t>
            </a:r>
            <a:r>
              <a:rPr lang="en-US" altLang="ja-JP" dirty="0"/>
              <a:t>1</a:t>
            </a:r>
            <a:r>
              <a:rPr lang="ja-JP" altLang="en-US" dirty="0"/>
              <a:t>期「新興・再興感染性疾患研究拠点形成プログラム（</a:t>
            </a:r>
            <a:r>
              <a:rPr lang="en-US" altLang="ja-JP" dirty="0"/>
              <a:t>2005</a:t>
            </a:r>
            <a:r>
              <a:rPr lang="ja-JP" altLang="en-US" dirty="0"/>
              <a:t>～</a:t>
            </a:r>
            <a:r>
              <a:rPr lang="en-US" altLang="ja-JP" dirty="0"/>
              <a:t>2009</a:t>
            </a:r>
            <a:r>
              <a:rPr lang="ja-JP" altLang="en-US" dirty="0"/>
              <a:t>年度）」、第</a:t>
            </a:r>
            <a:r>
              <a:rPr lang="en-US" altLang="ja-JP" dirty="0"/>
              <a:t>2</a:t>
            </a:r>
            <a:r>
              <a:rPr lang="ja-JP" altLang="en-US" dirty="0"/>
              <a:t>期「感染性疾患研究国際ネットワーク推進プログラム（</a:t>
            </a:r>
            <a:r>
              <a:rPr lang="en-US" altLang="ja-JP" dirty="0"/>
              <a:t>2010</a:t>
            </a:r>
            <a:r>
              <a:rPr lang="ja-JP" altLang="en-US" dirty="0"/>
              <a:t>～</a:t>
            </a:r>
            <a:r>
              <a:rPr lang="en-US" altLang="ja-JP" dirty="0"/>
              <a:t>2014</a:t>
            </a:r>
            <a:r>
              <a:rPr lang="ja-JP" altLang="en-US" dirty="0"/>
              <a:t>年度）」を文部科学省の事業として実施した。</a:t>
            </a:r>
          </a:p>
        </p:txBody>
      </p:sp>
      <p:grpSp>
        <p:nvGrpSpPr>
          <p:cNvPr id="4" name="グループ化 3"/>
          <p:cNvGrpSpPr/>
          <p:nvPr/>
        </p:nvGrpSpPr>
        <p:grpSpPr>
          <a:xfrm>
            <a:off x="1856656" y="2420888"/>
            <a:ext cx="6264696" cy="3240360"/>
            <a:chOff x="1568624" y="2420888"/>
            <a:chExt cx="6264696" cy="3240360"/>
          </a:xfrm>
        </p:grpSpPr>
        <p:sp>
          <p:nvSpPr>
            <p:cNvPr id="261" name="角丸四角形 260"/>
            <p:cNvSpPr/>
            <p:nvPr/>
          </p:nvSpPr>
          <p:spPr>
            <a:xfrm>
              <a:off x="4376936" y="2420888"/>
              <a:ext cx="3456384" cy="3240360"/>
            </a:xfrm>
            <a:prstGeom prst="roundRect">
              <a:avLst>
                <a:gd name="adj" fmla="val 1875"/>
              </a:avLst>
            </a:prstGeom>
            <a:solidFill>
              <a:srgbClr val="AFE6F7"/>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2" name="正方形/長方形 261"/>
            <p:cNvSpPr/>
            <p:nvPr/>
          </p:nvSpPr>
          <p:spPr>
            <a:xfrm>
              <a:off x="4520952" y="2708920"/>
              <a:ext cx="3168000" cy="2829275"/>
            </a:xfrm>
            <a:prstGeom prst="rect">
              <a:avLst/>
            </a:prstGeom>
            <a:solidFill>
              <a:srgbClr val="FFFFFF"/>
            </a:solidFill>
            <a:ln w="9525" cap="flat" cmpd="sng" algn="ctr">
              <a:solidFill>
                <a:srgbClr val="77D4ED"/>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3" name="正方形/長方形 262"/>
            <p:cNvSpPr/>
            <p:nvPr/>
          </p:nvSpPr>
          <p:spPr>
            <a:xfrm>
              <a:off x="4520952" y="2708920"/>
              <a:ext cx="3168352" cy="288032"/>
            </a:xfrm>
            <a:prstGeom prst="rect">
              <a:avLst/>
            </a:prstGeom>
            <a:noFill/>
            <a:ln cmpd="sng">
              <a:noFill/>
            </a:ln>
            <a:extLst>
              <a:ext uri="{909E8E84-426E-40DD-AFC4-6F175D3DCCD1}">
                <a14:hiddenFill xmlns:a14="http://schemas.microsoft.com/office/drawing/2010/main">
                  <a:solidFill>
                    <a:srgbClr val="0F99BC"/>
                  </a:solidFill>
                </a14:hiddenFill>
              </a:ext>
              <a:ext uri="{91240B29-F687-4F45-9708-019B960494DF}">
                <a14:hiddenLine xmlns:a14="http://schemas.microsoft.com/office/drawing/2010/main" cmpd="sng">
                  <a:solidFill>
                    <a:srgbClr val="FFFFFF"/>
                  </a:solidFill>
                </a14:hiddenLine>
              </a:ext>
            </a:extLst>
          </p:spPr>
          <p:txBody>
            <a:bodyPr wrap="square" lIns="0" tIns="0" rIns="0" bIns="0" rtlCol="0" anchor="b" anchorCtr="0">
              <a:noAutofit/>
            </a:bodyPr>
            <a:lstStyle/>
            <a:p>
              <a:pPr algn="ctr" defTabSz="955675" fontAlgn="ctr" hangingPunct="0">
                <a:buSzPct val="120000"/>
              </a:pPr>
              <a:r>
                <a:rPr lang="ja-JP" altLang="en-US" sz="1400" dirty="0">
                  <a:latin typeface="Arial Black" pitchFamily="34" charset="0"/>
                  <a:ea typeface="HGP創英角ｺﾞｼｯｸUB" panose="020B0900000000000000" pitchFamily="50" charset="-128"/>
                </a:rPr>
                <a:t>インド感染性疾患共同研究センター</a:t>
              </a:r>
              <a:endParaRPr lang="zh-CN" altLang="en-US" sz="1400" dirty="0">
                <a:latin typeface="Arial Black" pitchFamily="34" charset="0"/>
                <a:ea typeface="HGP創英角ｺﾞｼｯｸUB" panose="020B0900000000000000" pitchFamily="50" charset="-128"/>
              </a:endParaRPr>
            </a:p>
          </p:txBody>
        </p:sp>
        <p:grpSp>
          <p:nvGrpSpPr>
            <p:cNvPr id="496" name="グループ化 495"/>
            <p:cNvGrpSpPr/>
            <p:nvPr/>
          </p:nvGrpSpPr>
          <p:grpSpPr>
            <a:xfrm>
              <a:off x="2884161" y="3645024"/>
              <a:ext cx="1636791" cy="213038"/>
              <a:chOff x="-1557911" y="3573016"/>
              <a:chExt cx="1234934" cy="213038"/>
            </a:xfrm>
          </p:grpSpPr>
          <p:sp>
            <p:nvSpPr>
              <p:cNvPr id="497" name="右矢印 496"/>
              <p:cNvSpPr/>
              <p:nvPr/>
            </p:nvSpPr>
            <p:spPr>
              <a:xfrm rot="10800000">
                <a:off x="-1557911" y="3633884"/>
                <a:ext cx="1191745" cy="91302"/>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8" name="山形 497"/>
              <p:cNvSpPr/>
              <p:nvPr/>
            </p:nvSpPr>
            <p:spPr>
              <a:xfrm flipV="1">
                <a:off x="-449409" y="3573016"/>
                <a:ext cx="126432" cy="213038"/>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8" name="正方形/長方形 17"/>
            <p:cNvSpPr/>
            <p:nvPr/>
          </p:nvSpPr>
          <p:spPr>
            <a:xfrm>
              <a:off x="3368824" y="3284984"/>
              <a:ext cx="1008112" cy="43204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ctr" anchorCtr="0">
              <a:noAutofit/>
            </a:bodyPr>
            <a:lstStyle/>
            <a:p>
              <a:pPr algn="ctr">
                <a:buClr>
                  <a:srgbClr val="3D6AA7"/>
                </a:buClr>
              </a:pP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年設置</a:t>
              </a:r>
            </a:p>
          </p:txBody>
        </p:sp>
        <p:sp>
          <p:nvSpPr>
            <p:cNvPr id="458" name="円/楕円 457"/>
            <p:cNvSpPr/>
            <p:nvPr/>
          </p:nvSpPr>
          <p:spPr>
            <a:xfrm>
              <a:off x="1568624" y="3501009"/>
              <a:ext cx="1800200"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1856350" y="3717033"/>
              <a:ext cx="1224748" cy="216024"/>
            </a:xfrm>
            <a:prstGeom prst="rect">
              <a:avLst/>
            </a:prstGeom>
            <a:noFill/>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岡山</a:t>
              </a:r>
              <a:r>
                <a:rPr lang="zh-CN" altLang="en-US" sz="1100" b="1" dirty="0">
                  <a:latin typeface="Arial" panose="020B0604020202020204" pitchFamily="34" charset="0"/>
                  <a:ea typeface="ＭＳ Ｐゴシック" panose="020B0600070205080204" pitchFamily="50" charset="-128"/>
                  <a:cs typeface="Arial" panose="020B0604020202020204" pitchFamily="34" charset="0"/>
                </a:rPr>
                <a:t>大学</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25"/>
            <p:cNvGrpSpPr/>
            <p:nvPr/>
          </p:nvGrpSpPr>
          <p:grpSpPr>
            <a:xfrm>
              <a:off x="1870365" y="2852936"/>
              <a:ext cx="1196718" cy="864000"/>
              <a:chOff x="200025" y="2564902"/>
              <a:chExt cx="1296593" cy="936105"/>
            </a:xfrm>
          </p:grpSpPr>
          <p:sp>
            <p:nvSpPr>
              <p:cNvPr id="27" name="正方形/長方形 26"/>
              <p:cNvSpPr/>
              <p:nvPr/>
            </p:nvSpPr>
            <p:spPr>
              <a:xfrm>
                <a:off x="694135" y="2564902"/>
                <a:ext cx="308372" cy="247282"/>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8" name="正方形/長方形 27"/>
              <p:cNvSpPr/>
              <p:nvPr/>
            </p:nvSpPr>
            <p:spPr>
              <a:xfrm>
                <a:off x="200025" y="2812185"/>
                <a:ext cx="1296593"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29" name="片側の 2 つの角を丸めた四角形 28"/>
              <p:cNvSpPr/>
              <p:nvPr/>
            </p:nvSpPr>
            <p:spPr>
              <a:xfrm>
                <a:off x="758877" y="3188147"/>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0" name="グループ化 29"/>
              <p:cNvGrpSpPr/>
              <p:nvPr/>
            </p:nvGrpSpPr>
            <p:grpSpPr>
              <a:xfrm>
                <a:off x="756500" y="2604537"/>
                <a:ext cx="184096" cy="184096"/>
                <a:chOff x="764204" y="2641792"/>
                <a:chExt cx="168684" cy="168684"/>
              </a:xfrm>
            </p:grpSpPr>
            <p:sp>
              <p:nvSpPr>
                <p:cNvPr id="57" name="円/楕円 56"/>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フリーフォーム 57"/>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1" name="グループ化 30"/>
              <p:cNvGrpSpPr/>
              <p:nvPr/>
            </p:nvGrpSpPr>
            <p:grpSpPr>
              <a:xfrm>
                <a:off x="266580" y="2875097"/>
                <a:ext cx="421345" cy="561794"/>
                <a:chOff x="266580" y="2875097"/>
                <a:chExt cx="421345" cy="561794"/>
              </a:xfrm>
            </p:grpSpPr>
            <p:sp>
              <p:nvSpPr>
                <p:cNvPr id="45" name="正方形/長方形 44"/>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正方形/長方形 46"/>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正方形/長方形 47"/>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正方形/長方形 48"/>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正方形/長方形 49"/>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正方形/長方形 50"/>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正方形/長方形 51"/>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正方形/長方形 53"/>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正方形/長方形 54"/>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正方形/長方形 55"/>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32" name="グループ化 31"/>
              <p:cNvGrpSpPr/>
              <p:nvPr/>
            </p:nvGrpSpPr>
            <p:grpSpPr>
              <a:xfrm>
                <a:off x="1009164" y="2875097"/>
                <a:ext cx="421345" cy="561794"/>
                <a:chOff x="266580" y="2875097"/>
                <a:chExt cx="421345" cy="561794"/>
              </a:xfrm>
            </p:grpSpPr>
            <p:sp>
              <p:nvSpPr>
                <p:cNvPr id="33" name="正方形/長方形 32"/>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正方形/長方形 39"/>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406" name="正方形/長方形 405"/>
            <p:cNvSpPr/>
            <p:nvPr/>
          </p:nvSpPr>
          <p:spPr>
            <a:xfrm>
              <a:off x="4520952" y="2420888"/>
              <a:ext cx="3168352" cy="288032"/>
            </a:xfrm>
            <a:prstGeom prst="rect">
              <a:avLst/>
            </a:prstGeom>
            <a:noFill/>
            <a:extLst>
              <a:ext uri="{909E8E84-426E-40DD-AFC4-6F175D3DCCD1}">
                <a14:hiddenFill xmlns:a14="http://schemas.microsoft.com/office/drawing/2010/main">
                  <a:solidFill>
                    <a:srgbClr val="FFFFFF"/>
                  </a:solidFill>
                </a14:hiddenFill>
              </a:ext>
            </a:extLst>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インド国立コレラ及び腸管感染性疾患研究所（</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NICED</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7" name="正方形/長方形 276"/>
            <p:cNvSpPr/>
            <p:nvPr/>
          </p:nvSpPr>
          <p:spPr>
            <a:xfrm>
              <a:off x="4736976" y="3068960"/>
              <a:ext cx="2736304" cy="1800199"/>
            </a:xfrm>
            <a:prstGeom prst="rect">
              <a:avLst/>
            </a:prstGeom>
          </p:spPr>
          <p:txBody>
            <a:bodyPr wrap="square" lIns="0" tIns="0" rIns="72000" bIns="0">
              <a:noAutofit/>
            </a:bodyPr>
            <a:lstStyle/>
            <a:p>
              <a:pPr algn="just" fontAlgn="ctr" hangingPunct="0">
                <a:lnSpc>
                  <a:spcPct val="110000"/>
                </a:lnSpc>
              </a:pPr>
              <a:r>
                <a:rPr lang="en-US" altLang="ja-JP" sz="1050" dirty="0">
                  <a:ea typeface="+mj-ea"/>
                  <a:cs typeface="Arial" panose="020B0604020202020204" pitchFamily="34" charset="0"/>
                </a:rPr>
                <a:t>1998</a:t>
              </a:r>
              <a:r>
                <a:rPr lang="ja-JP" altLang="en-US" sz="1050" dirty="0">
                  <a:ea typeface="+mj-ea"/>
                  <a:cs typeface="Arial" panose="020B0604020202020204" pitchFamily="34" charset="0"/>
                </a:rPr>
                <a:t>年～</a:t>
              </a:r>
              <a:r>
                <a:rPr lang="en-US" altLang="ja-JP" sz="1050" dirty="0">
                  <a:ea typeface="+mj-ea"/>
                  <a:cs typeface="Arial" panose="020B0604020202020204" pitchFamily="34" charset="0"/>
                </a:rPr>
                <a:t>2008</a:t>
              </a:r>
              <a:r>
                <a:rPr lang="ja-JP" altLang="en-US" sz="1050" dirty="0">
                  <a:ea typeface="+mj-ea"/>
                  <a:cs typeface="Arial" panose="020B0604020202020204" pitchFamily="34" charset="0"/>
                </a:rPr>
                <a:t>年、</a:t>
              </a:r>
              <a:r>
                <a:rPr lang="en-US" altLang="ja-JP" sz="1050" dirty="0">
                  <a:ea typeface="+mj-ea"/>
                  <a:cs typeface="Arial" panose="020B0604020202020204" pitchFamily="34" charset="0"/>
                </a:rPr>
                <a:t>JICA</a:t>
              </a:r>
              <a:r>
                <a:rPr lang="ja-JP" altLang="en-US" sz="1050" dirty="0">
                  <a:ea typeface="+mj-ea"/>
                  <a:cs typeface="Arial" panose="020B0604020202020204" pitchFamily="34" charset="0"/>
                </a:rPr>
                <a:t>の</a:t>
              </a:r>
              <a:r>
                <a:rPr lang="en-US" altLang="ja-JP" sz="1050" dirty="0">
                  <a:ea typeface="+mj-ea"/>
                  <a:cs typeface="Arial" panose="020B0604020202020204" pitchFamily="34" charset="0"/>
                </a:rPr>
                <a:t>ODA</a:t>
              </a:r>
              <a:r>
                <a:rPr lang="ja-JP" altLang="en-US" sz="1050" dirty="0">
                  <a:ea typeface="+mj-ea"/>
                  <a:cs typeface="Arial" panose="020B0604020202020204" pitchFamily="34" charset="0"/>
                </a:rPr>
                <a:t>事業として</a:t>
              </a:r>
              <a:r>
                <a:rPr lang="en-US" altLang="ja-JP" sz="1050" dirty="0">
                  <a:ea typeface="+mj-ea"/>
                  <a:cs typeface="Arial" panose="020B0604020202020204" pitchFamily="34" charset="0"/>
                </a:rPr>
                <a:t>NICED</a:t>
              </a:r>
              <a:r>
                <a:rPr lang="ja-JP" altLang="en-US" sz="1050" dirty="0">
                  <a:ea typeface="+mj-ea"/>
                  <a:cs typeface="Arial" panose="020B0604020202020204" pitchFamily="34" charset="0"/>
                </a:rPr>
                <a:t>を拠点に実施された「インド下痢症制圧プロジェクト」の成果が基盤になって発足した</a:t>
              </a:r>
              <a:endParaRPr lang="ja-JP" altLang="en-US" sz="1000" dirty="0">
                <a:ea typeface="+mj-ea"/>
                <a:cs typeface="Arial" panose="020B0604020202020204" pitchFamily="34" charset="0"/>
              </a:endParaRPr>
            </a:p>
          </p:txBody>
        </p:sp>
        <p:sp>
          <p:nvSpPr>
            <p:cNvPr id="2" name="正方形/長方形 1"/>
            <p:cNvSpPr/>
            <p:nvPr/>
          </p:nvSpPr>
          <p:spPr>
            <a:xfrm>
              <a:off x="4736976" y="3789041"/>
              <a:ext cx="2736304" cy="1560076"/>
            </a:xfrm>
            <a:prstGeom prst="rect">
              <a:avLst/>
            </a:prstGeom>
            <a:solidFill>
              <a:srgbClr val="D2F0FA"/>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角丸四角形 15"/>
            <p:cNvSpPr/>
            <p:nvPr/>
          </p:nvSpPr>
          <p:spPr>
            <a:xfrm>
              <a:off x="5037708" y="4077096"/>
              <a:ext cx="2160000" cy="216000"/>
            </a:xfrm>
            <a:prstGeom prst="roundRect">
              <a:avLst/>
            </a:prstGeom>
            <a:solidFill>
              <a:srgbClr val="0F99BC"/>
            </a:solidFill>
          </p:spPr>
          <p:txBody>
            <a:bodyPr wrap="none" lIns="0" tIns="0" rIns="0" bIns="0" anchor="ctr" anchorCtr="0">
              <a:noAutofit/>
            </a:bodyPr>
            <a:lstStyle/>
            <a:p>
              <a:pPr algn="ctr" fontAlgn="ctr">
                <a:buClr>
                  <a:srgbClr val="3D6AA7"/>
                </a:buClr>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下痢症感染性疾患</a:t>
              </a:r>
              <a:endParaRPr lang="zh-TW" altLang="en-US" sz="1000" baseline="300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7" name="正方形/長方形 336"/>
            <p:cNvSpPr/>
            <p:nvPr/>
          </p:nvSpPr>
          <p:spPr>
            <a:xfrm>
              <a:off x="4857688" y="3861048"/>
              <a:ext cx="360040" cy="144016"/>
            </a:xfrm>
            <a:prstGeom prst="rect">
              <a:avLst/>
            </a:prstGeom>
          </p:spPr>
          <p:txBody>
            <a:bodyPr wrap="none" rIns="0" anchor="ctr" anchorCtr="0">
              <a:noAutofit/>
            </a:bodyPr>
            <a:lstStyle/>
            <a:p>
              <a:pPr fontAlgn="ctr">
                <a:buClr>
                  <a:srgbClr val="3D6AA7"/>
                </a:buClr>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主なテーマ</a:t>
              </a:r>
            </a:p>
          </p:txBody>
        </p:sp>
        <p:sp>
          <p:nvSpPr>
            <p:cNvPr id="254" name="正方形/長方形 253"/>
            <p:cNvSpPr/>
            <p:nvPr/>
          </p:nvSpPr>
          <p:spPr>
            <a:xfrm>
              <a:off x="5050408" y="4317195"/>
              <a:ext cx="2147300" cy="1056021"/>
            </a:xfrm>
            <a:prstGeom prst="rect">
              <a:avLst/>
            </a:prstGeom>
          </p:spPr>
          <p:txBody>
            <a:bodyPr wrap="none" rIns="0" anchor="t" anchorCtr="0">
              <a:noAutofit/>
            </a:bodyPr>
            <a:lstStyle/>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下痢症の積極的動向調査</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代謝酵素の環境適応及び病原性への関与</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安価なワクチンの開発研究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en-US" altLang="ja-JP" sz="900" dirty="0">
                  <a:latin typeface="Arial" panose="020B0604020202020204" pitchFamily="34" charset="0"/>
                  <a:ea typeface="ＭＳ Ｐゴシック" panose="020B0600070205080204" pitchFamily="50" charset="-128"/>
                  <a:cs typeface="Arial" panose="020B0604020202020204" pitchFamily="34" charset="0"/>
                </a:rPr>
                <a:t>VBNC</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コレラ菌の研究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新型コレラ菌の研究</a:t>
              </a:r>
              <a:endParaRPr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buClr>
                  <a:srgbClr val="3D6AA7"/>
                </a:buClr>
                <a:buFont typeface="Wingdings" panose="05000000000000000000" pitchFamily="2" charset="2"/>
                <a:buChar char="n"/>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下痢原因微生物の増殖機構</a:t>
              </a:r>
            </a:p>
          </p:txBody>
        </p:sp>
      </p:grpSp>
    </p:spTree>
    <p:extLst>
      <p:ext uri="{BB962C8B-B14F-4D97-AF65-F5344CB8AC3E}">
        <p14:creationId xmlns:p14="http://schemas.microsoft.com/office/powerpoint/2010/main" val="10175645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695185992"/>
              </p:ext>
            </p:extLst>
          </p:nvPr>
        </p:nvGraphicFramePr>
        <p:xfrm>
          <a:off x="200023" y="1052736"/>
          <a:ext cx="9508778" cy="482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イ国北部における女性たちの保健衛生ジェンダー意識向上のためのモバイルセンターとヘルスキャンプ活動</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特定非営利活動法人地球市民</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ACT</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かながわ</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Mamta Samjik Sanstha</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北インドの農村栄養と母子保健改善プロジェクト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（パートナー型）</a:t>
                      </a:r>
                      <a:endPar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特定非営利活動法人アーシャ＝アジアの農民と歩む会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アラハバード農業大学継続教育学部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ポリオ撲滅計画（ユニセフ連携）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行政主導化をめざしたインド･ウッタール・プラデシュ州における総合的砒素汚染対策実施事業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草の根技協</a:t>
                      </a:r>
                      <a:r>
                        <a:rPr lang="en-US" altLang="ja-JP" sz="1000"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宮崎大学国際連携室</a:t>
                      </a:r>
                    </a:p>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アジア砒素ネットワーク</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エコ・フレンズ、バライチ県水道局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ポリオ撲滅計画（ユニセフ連携）</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無償資金協力</a:t>
                      </a:r>
                      <a:endPar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政府保健機関スタッフと農村保健ボランティアの協働による統合的母子保健事業</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草の根技協</a:t>
                      </a:r>
                      <a:r>
                        <a:rPr kumimoji="1" lang="en-US" altLang="ja-JP"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（パートナー型）</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特定非営利活動法人アーシャ＝アジアの農民と歩む会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サム・ヒッギンボトム農工科学大学継続教育学部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チェンナイ小児病院改善計画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15.2</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dirty="0"/>
                        <a:t>（日本側；</a:t>
                      </a:r>
                      <a:r>
                        <a:rPr lang="en-US" altLang="ja-JP" sz="900" dirty="0"/>
                        <a:t>14.9</a:t>
                      </a:r>
                      <a:r>
                        <a:rPr lang="ja-JP" altLang="en-US" sz="900" dirty="0"/>
                        <a:t>、インド側；</a:t>
                      </a:r>
                      <a:r>
                        <a:rPr lang="en-US" altLang="ja-JP" sz="900" dirty="0"/>
                        <a:t>0.3</a:t>
                      </a:r>
                      <a:r>
                        <a:rPr lang="ja-JP" altLang="en-US" sz="900" dirty="0"/>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zh-TW"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無償資金協力</a:t>
                      </a:r>
                      <a:endPar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mn-ea"/>
                          <a:ea typeface="+mn-ea"/>
                          <a:cs typeface="Arial" panose="020B0604020202020204" pitchFamily="34" charset="0"/>
                        </a:rPr>
                        <a:t>-</a:t>
                      </a:r>
                      <a:endParaRPr lang="ja-JP" altLang="en-US" sz="1000" b="0" i="0" u="none" strike="noStrike"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タミル・ナド州保健局、チェンナイ小児病院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院内感染管理指導者養成研修</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endParaRPr kumimoji="1" lang="en-US" altLang="zh-TW"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zh-TW" altLang="en-US" sz="8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（国別研修（本邦））</a:t>
                      </a:r>
                      <a:endParaRPr kumimoji="1" lang="ja-JP" altLang="en-US" sz="8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東京、独立行政法人国立国際医療研究センター</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0" name="テキスト ボックス 9"/>
          <p:cNvSpPr txBox="1"/>
          <p:nvPr/>
        </p:nvSpPr>
        <p:spPr>
          <a:xfrm>
            <a:off x="200472" y="6519885"/>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237312"/>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Tree>
    <p:extLst>
      <p:ext uri="{BB962C8B-B14F-4D97-AF65-F5344CB8AC3E}">
        <p14:creationId xmlns:p14="http://schemas.microsoft.com/office/powerpoint/2010/main" val="218584963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1690254324"/>
              </p:ext>
            </p:extLst>
          </p:nvPr>
        </p:nvGraphicFramePr>
        <p:xfrm>
          <a:off x="200023" y="1052736"/>
          <a:ext cx="9508778" cy="48936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病院経営・財務管理</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個別案件</a:t>
                      </a:r>
                      <a:endParaRPr lang="en-US" altLang="zh-TW"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zh-TW" altLang="en-US" sz="8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（国別研修（本邦））</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九州、社会医療法人雪の聖母会聖マリア病院</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チェンナイ小児病院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タミル・ナド州　都市保健強化事業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300.6</a:t>
                      </a:r>
                      <a:b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（うち円借款</a:t>
                      </a: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255.37</a:t>
                      </a: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タミル・ナド州保健家族福祉局、マドゥライ医科大学病院、キルポーク医科大学病院、コインバトール医科大学病院</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インドの農村地域における糖尿病予防・改善プロジェクト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（支援型）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ea"/>
                          <a:ea typeface="+mn-ea"/>
                          <a:cs typeface="Arial" panose="020B0604020202020204" pitchFamily="34" charset="0"/>
                        </a:rPr>
                        <a:t>特定非営利活動法人インド福祉村協会</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アーナンダ　ミッション　チャリタブル　トラスト</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mn-lt"/>
                          <a:ea typeface="+mn-ea"/>
                          <a:cs typeface="+mn-cs"/>
                        </a:rPr>
                        <a:t>新型コロナウイルス危機対応緊急支援借款</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500</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kern="1200" dirty="0">
                          <a:solidFill>
                            <a:schemeClr val="dk1"/>
                          </a:solidFill>
                          <a:latin typeface="+mn-lt"/>
                          <a:ea typeface="+mn-ea"/>
                          <a:cs typeface="+mn-cs"/>
                        </a:rPr>
                        <a:t>インド保健・家族福祉省</a:t>
                      </a:r>
                      <a:endParaRPr kumimoji="1" lang="ja-JP" altLang="en-US" sz="1000" kern="1200" noProof="0" dirty="0">
                        <a:solidFill>
                          <a:schemeClr val="dk1"/>
                        </a:solidFill>
                        <a:latin typeface="+mn-lt"/>
                        <a:ea typeface="+mn-ea"/>
                        <a:cs typeface="+mn-cs"/>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11677724"/>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マハラシュトラ州における </a:t>
                      </a:r>
                      <a:r>
                        <a:rPr lang="en-US" altLang="ja-JP" sz="1000" dirty="0"/>
                        <a:t>HIV/TB </a:t>
                      </a:r>
                      <a:r>
                        <a:rPr lang="ja-JP" altLang="en-US" sz="1000" dirty="0"/>
                        <a:t>の治療成績改善プロジェクト </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草の根技協</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（支援型）</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学校法人順正学園吉備国際大学</a:t>
                      </a:r>
                      <a:endParaRPr kumimoji="1" lang="ja-JP" altLang="en-US" sz="1000" b="0" i="0" u="none" strike="noStrike" kern="1200" dirty="0">
                        <a:solidFill>
                          <a:srgbClr val="000000"/>
                        </a:solidFill>
                        <a:effectLst/>
                        <a:latin typeface="+mn-ea"/>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dirty="0"/>
                        <a:t>NARI</a:t>
                      </a:r>
                      <a:r>
                        <a:rPr lang="ja-JP" altLang="en-US" sz="1000" dirty="0"/>
                        <a:t>（</a:t>
                      </a:r>
                      <a:r>
                        <a:rPr lang="en-US" altLang="ja-JP" sz="1000" dirty="0"/>
                        <a:t>National AIDS Research Institute</a:t>
                      </a:r>
                      <a:r>
                        <a:rPr lang="ja-JP" altLang="en-US" sz="1000" dirty="0"/>
                        <a:t>） </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14153159"/>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全インド医科大学マドゥライ校整備事業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227</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dirty="0"/>
                        <a:t>保健家族福祉省首相保健安全プログラム局、</a:t>
                      </a:r>
                      <a:r>
                        <a:rPr lang="en-US" altLang="ja-JP" sz="1000" dirty="0"/>
                        <a:t>AIIMS </a:t>
                      </a:r>
                      <a:r>
                        <a:rPr lang="ja-JP" altLang="en-US" sz="1000" dirty="0"/>
                        <a:t>マドゥライ校</a:t>
                      </a:r>
                      <a:endPar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2368363"/>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アッサム州保健システム強化事業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456</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アッサム州政府保健福祉局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469692178"/>
                  </a:ext>
                </a:extLst>
              </a:tr>
              <a:tr h="540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ミゾラム州立高度専門がん研究センター設立事業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99</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有償資金協力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mn-ea"/>
                          <a:ea typeface="+mn-ea"/>
                          <a:cs typeface="Arial" panose="020B0604020202020204" pitchFamily="34" charset="0"/>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Arial" panose="020B0604020202020204" pitchFamily="34" charset="0"/>
                        </a:rPr>
                        <a:t>ミゾラム州政府保健福祉局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352611172"/>
                  </a:ext>
                </a:extLst>
              </a:tr>
            </a:tbl>
          </a:graphicData>
        </a:graphic>
      </p:graphicFrame>
      <p:sp>
        <p:nvSpPr>
          <p:cNvPr id="7" name="テキスト ボックス 6"/>
          <p:cNvSpPr txBox="1"/>
          <p:nvPr/>
        </p:nvSpPr>
        <p:spPr>
          <a:xfrm>
            <a:off x="200472" y="6519885"/>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792236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99" imgH="499" progId="TCLayout.ActiveDocument.1">
                  <p:embed/>
                </p:oleObj>
              </mc:Choice>
              <mc:Fallback>
                <p:oleObj name="think-cellスライド"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インド／日本との関わり</a:t>
            </a:r>
          </a:p>
        </p:txBody>
      </p:sp>
      <p:sp>
        <p:nvSpPr>
          <p:cNvPr id="4" name="テキスト プレースホルダー 3"/>
          <p:cNvSpPr>
            <a:spLocks noGrp="1"/>
          </p:cNvSpPr>
          <p:nvPr>
            <p:ph type="body" sz="quarter" idx="15"/>
          </p:nvPr>
        </p:nvSpPr>
        <p:spPr/>
        <p:txBody>
          <a:bodyPr/>
          <a:lstStyle/>
          <a:p>
            <a:r>
              <a:rPr lang="en-US" altLang="ja-JP" dirty="0"/>
              <a:t>AMED</a:t>
            </a:r>
            <a:r>
              <a:rPr lang="ja-JP" altLang="en-US" dirty="0"/>
              <a:t>の主な関連事業</a:t>
            </a:r>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173933233"/>
              </p:ext>
            </p:extLst>
          </p:nvPr>
        </p:nvGraphicFramePr>
        <p:xfrm>
          <a:off x="200472" y="1340768"/>
          <a:ext cx="9504000" cy="3275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112">
                  <a:extLst>
                    <a:ext uri="{9D8B030D-6E8A-4147-A177-3AD203B41FA5}">
                      <a16:colId xmlns:a16="http://schemas.microsoft.com/office/drawing/2014/main" val="20001"/>
                    </a:ext>
                  </a:extLst>
                </a:gridCol>
                <a:gridCol w="1079888">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インドにおける高品質迅速診断キットの普及によるデングウイルス、チクングンヤウイルス、 及びインフルエンザウイルスなどのウイルス感染性疾患に対する鑑別診断法の精度向上</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国立感染性疾患研究所</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ングウイルス、チクングンヤウイルス、及びインフルエンザウイルス感染性疾患は発症初期には似た症状を示すが、異なった対策・治療を行う必要がある。これら感染性疾患の簡易迅速診断キット開発を通じて、臨床現場へ診断キットを普及させることで、疫学的調査を行い、防疫に有益な診断基盤体制の構築を目指す</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新興・再興感染性疾患制御プロジェクト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インド国を拠点とした下痢症感染性疾患の予防</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診断</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創薬における国際協同研究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岡山大学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下痢症の積極的動向調査、安価な経口ワクチンの開発研究、コレラ菌の環境適応に関する研究、下痢原因微生物等の変異、病原性、薬剤耐性に関する研究等を実施</a:t>
                      </a:r>
                      <a:endPar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「文部科学省の主な医療国際化関連事業」に詳細記載</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08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新興・再興感染性疾患研究基盤創生事業　海外拠点研究領域</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インド国コルカタ市を拠点とする感染性下痢症のリザーバー及び伝播と拡散に関する研究</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岡山大学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国立コレラ及び腸管感染性疾患研究所（</a:t>
                      </a:r>
                      <a:r>
                        <a:rPr kumimoji="1" lang="en-US" altLang="ja-JP"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NICED</a:t>
                      </a:r>
                      <a:r>
                        <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）内に岡山大学インド感染性疾患共同研究センターを設置。岡山大学の教職員を常駐させ、国際共同研究活動を開始している。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133430688"/>
                  </a:ext>
                </a:extLst>
              </a:tr>
            </a:tbl>
          </a:graphicData>
        </a:graphic>
      </p:graphicFrame>
    </p:spTree>
    <p:extLst>
      <p:ext uri="{BB962C8B-B14F-4D97-AF65-F5344CB8AC3E}">
        <p14:creationId xmlns:p14="http://schemas.microsoft.com/office/powerpoint/2010/main" val="15066605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調査レポートの公開などを行っている。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976112" y="1989584"/>
            <a:ext cx="7953774"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の医療等海外展開支援の取り組み」（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graphicFrame>
        <p:nvGraphicFramePr>
          <p:cNvPr id="5" name="Table 5">
            <a:extLst>
              <a:ext uri="{FF2B5EF4-FFF2-40B4-BE49-F238E27FC236}">
                <a16:creationId xmlns:a16="http://schemas.microsoft.com/office/drawing/2014/main" id="{5B182819-5A6A-871C-5D58-443E699E5E20}"/>
              </a:ext>
            </a:extLst>
          </p:cNvPr>
          <p:cNvGraphicFramePr>
            <a:graphicFrameLocks noGrp="1"/>
          </p:cNvGraphicFramePr>
          <p:nvPr>
            <p:extLst>
              <p:ext uri="{D42A27DB-BD31-4B8C-83A1-F6EECF244321}">
                <p14:modId xmlns:p14="http://schemas.microsoft.com/office/powerpoint/2010/main" val="2636911033"/>
              </p:ext>
            </p:extLst>
          </p:nvPr>
        </p:nvGraphicFramePr>
        <p:xfrm>
          <a:off x="992560" y="2384051"/>
          <a:ext cx="7937327" cy="3017520"/>
        </p:xfrm>
        <a:graphic>
          <a:graphicData uri="http://schemas.openxmlformats.org/drawingml/2006/table">
            <a:tbl>
              <a:tblPr firstRow="1" bandRow="1">
                <a:tableStyleId>{B301B821-A1FF-4177-AEE7-76D212191A09}</a:tableStyleId>
              </a:tblPr>
              <a:tblGrid>
                <a:gridCol w="4678449">
                  <a:extLst>
                    <a:ext uri="{9D8B030D-6E8A-4147-A177-3AD203B41FA5}">
                      <a16:colId xmlns:a16="http://schemas.microsoft.com/office/drawing/2014/main" val="1290972511"/>
                    </a:ext>
                  </a:extLst>
                </a:gridCol>
                <a:gridCol w="1070821">
                  <a:extLst>
                    <a:ext uri="{9D8B030D-6E8A-4147-A177-3AD203B41FA5}">
                      <a16:colId xmlns:a16="http://schemas.microsoft.com/office/drawing/2014/main" val="3472958823"/>
                    </a:ext>
                  </a:extLst>
                </a:gridCol>
                <a:gridCol w="2188057">
                  <a:extLst>
                    <a:ext uri="{9D8B030D-6E8A-4147-A177-3AD203B41FA5}">
                      <a16:colId xmlns:a16="http://schemas.microsoft.com/office/drawing/2014/main" val="2542388612"/>
                    </a:ext>
                  </a:extLst>
                </a:gridCol>
              </a:tblGrid>
              <a:tr h="125285">
                <a:tc>
                  <a:txBody>
                    <a:bodyPr/>
                    <a:lstStyle/>
                    <a:p>
                      <a:pPr algn="ctr"/>
                      <a:r>
                        <a:rPr kumimoji="1" lang="ja-JP" altLang="en-US" sz="1200" b="1" dirty="0"/>
                        <a:t>レポート</a:t>
                      </a:r>
                    </a:p>
                  </a:txBody>
                  <a:tcPr anchor="ctr">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t>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t>リンク</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65079179"/>
                  </a:ext>
                </a:extLst>
              </a:tr>
              <a:tr h="370840">
                <a:tc>
                  <a:txBody>
                    <a:bodyPr/>
                    <a:lstStyle/>
                    <a:p>
                      <a:r>
                        <a:rPr kumimoji="1" lang="ja-JP" altLang="en-US" sz="1200" b="0" u="none" strike="noStrike" kern="1200" cap="none" spc="0" normalizeH="0" baseline="0" noProof="0" dirty="0">
                          <a:ln>
                            <a:noFill/>
                          </a:ln>
                          <a:solidFill>
                            <a:srgbClr val="000000"/>
                          </a:solidFill>
                          <a:effectLst/>
                          <a:uLnTx/>
                          <a:uFillTx/>
                        </a:rPr>
                        <a:t>主要国・地域の健康長寿関連市場の動向調査</a:t>
                      </a:r>
                      <a:endParaRPr kumimoji="1" lang="ja-JP" altLang="en-US" sz="1200" dirty="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dirty="0"/>
                        <a:t>2016</a:t>
                      </a:r>
                      <a:endParaRPr kumimoji="1" lang="ja-JP" altLang="en-US" sz="12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kumimoji="1" lang="en-US" altLang="ja-JP" sz="1200" dirty="0">
                          <a:hlinkClick r:id="rId2"/>
                        </a:rPr>
                        <a:t>https://www.jetro.go.jp/ext_images/_Reports/02/2016/995ecff75525fbb4/rp-helth201603-1703.pdf</a:t>
                      </a:r>
                      <a:r>
                        <a:rPr kumimoji="1" lang="ja-JP" altLang="en-US" sz="1200" dirty="0"/>
                        <a:t>　</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452428132"/>
                  </a:ext>
                </a:extLst>
              </a:tr>
              <a:tr h="370840">
                <a:tc>
                  <a:txBody>
                    <a:bodyPr/>
                    <a:lstStyle/>
                    <a:p>
                      <a:r>
                        <a:rPr kumimoji="1" lang="ja-JP" altLang="en-US" sz="1200" b="0" u="none" strike="noStrike" kern="1200" cap="none" spc="0" normalizeH="0" baseline="0" noProof="0" dirty="0">
                          <a:ln>
                            <a:noFill/>
                          </a:ln>
                          <a:solidFill>
                            <a:srgbClr val="000000"/>
                          </a:solidFill>
                          <a:effectLst/>
                          <a:uLnTx/>
                          <a:uFillTx/>
                        </a:rPr>
                        <a:t>インド電子・医療機器・医薬品製造に関するインセンティブ制度</a:t>
                      </a:r>
                      <a:endParaRPr kumimoji="1" lang="ja-JP" altLang="en-US" sz="1200" dirty="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dirty="0"/>
                        <a:t>2020</a:t>
                      </a:r>
                      <a:endParaRPr kumimoji="1" lang="ja-JP" altLang="en-US" sz="12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hlinkClick r:id="rId3"/>
                        </a:rPr>
                        <a:t>https://www.jetro.go.jp/ext_images/_Reports/02/2020/c66a8f1bdcb5ff74/202006.pdf</a:t>
                      </a:r>
                      <a:r>
                        <a:rPr kumimoji="1" lang="ja-JP" altLang="en-US" sz="1200" dirty="0"/>
                        <a:t>　</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503270390"/>
                  </a:ext>
                </a:extLst>
              </a:tr>
              <a:tr h="370840">
                <a:tc>
                  <a:txBody>
                    <a:bodyPr/>
                    <a:lstStyle/>
                    <a:p>
                      <a:r>
                        <a:rPr kumimoji="1" lang="ja-JP" altLang="en-US" sz="1200" b="0" u="none" strike="noStrike" kern="1200" cap="none" spc="0" normalizeH="0" baseline="0" noProof="0" dirty="0">
                          <a:ln>
                            <a:noFill/>
                          </a:ln>
                          <a:solidFill>
                            <a:srgbClr val="000000"/>
                          </a:solidFill>
                          <a:effectLst/>
                          <a:uLnTx/>
                          <a:uFillTx/>
                        </a:rPr>
                        <a:t>コロナ禍で、遠隔医療技術の浸透にさらに高まる期待</a:t>
                      </a:r>
                      <a:endParaRPr kumimoji="1" lang="ja-JP" altLang="en-US" sz="1200" dirty="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dirty="0"/>
                        <a:t>2020</a:t>
                      </a:r>
                      <a:endParaRPr kumimoji="1" lang="ja-JP" altLang="en-US" sz="12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kumimoji="1" lang="en-US" altLang="ja-JP" sz="1200" dirty="0">
                          <a:hlinkClick r:id="rId4"/>
                        </a:rPr>
                        <a:t>https://www.jetro.go.jp/biz/areareports/2020/349f2efd8d760d6f.html</a:t>
                      </a:r>
                      <a:r>
                        <a:rPr kumimoji="1" lang="ja-JP" altLang="en-US" sz="1200" dirty="0"/>
                        <a:t>　</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873783226"/>
                  </a:ext>
                </a:extLst>
              </a:tr>
              <a:tr h="370840">
                <a:tc>
                  <a:txBody>
                    <a:bodyPr/>
                    <a:lstStyle/>
                    <a:p>
                      <a:r>
                        <a:rPr kumimoji="1" lang="ja-JP" altLang="en-US" sz="1200" b="0" u="none" strike="noStrike" kern="1200" cap="none" spc="0" normalizeH="0" baseline="0" noProof="0" dirty="0">
                          <a:ln>
                            <a:noFill/>
                          </a:ln>
                          <a:solidFill>
                            <a:srgbClr val="000000"/>
                          </a:solidFill>
                          <a:effectLst/>
                          <a:uLnTx/>
                          <a:uFillTx/>
                        </a:rPr>
                        <a:t>新型コロナ感染第</a:t>
                      </a:r>
                      <a:r>
                        <a:rPr kumimoji="1" lang="en-US" altLang="ja-JP" sz="1200" b="0" u="none" strike="noStrike" kern="1200" cap="none" spc="0" normalizeH="0" baseline="0" noProof="0" dirty="0">
                          <a:ln>
                            <a:noFill/>
                          </a:ln>
                          <a:solidFill>
                            <a:srgbClr val="000000"/>
                          </a:solidFill>
                          <a:effectLst/>
                          <a:uLnTx/>
                          <a:uFillTx/>
                        </a:rPr>
                        <a:t>2</a:t>
                      </a:r>
                      <a:r>
                        <a:rPr kumimoji="1" lang="ja-JP" altLang="en-US" sz="1200" b="0" u="none" strike="noStrike" kern="1200" cap="none" spc="0" normalizeH="0" baseline="0" noProof="0" dirty="0">
                          <a:ln>
                            <a:noFill/>
                          </a:ln>
                          <a:solidFill>
                            <a:srgbClr val="000000"/>
                          </a:solidFill>
                          <a:effectLst/>
                          <a:uLnTx/>
                          <a:uFillTx/>
                        </a:rPr>
                        <a:t>波にみるインド医療事情</a:t>
                      </a:r>
                      <a:endParaRPr kumimoji="1" lang="ja-JP" altLang="en-US" sz="1200" dirty="0"/>
                    </a:p>
                  </a:txBody>
                  <a:tcPr anchor="ctr">
                    <a:lnR w="12700" cap="flat" cmpd="sng" algn="ctr">
                      <a:solidFill>
                        <a:schemeClr val="accent1"/>
                      </a:solidFill>
                      <a:prstDash val="solid"/>
                      <a:round/>
                      <a:headEnd type="none" w="med" len="med"/>
                      <a:tailEnd type="none" w="med" len="med"/>
                    </a:lnR>
                  </a:tcPr>
                </a:tc>
                <a:tc>
                  <a:txBody>
                    <a:bodyPr/>
                    <a:lstStyle/>
                    <a:p>
                      <a:pPr algn="ctr"/>
                      <a:r>
                        <a:rPr kumimoji="1" lang="en-US" altLang="ja-JP" sz="1200" dirty="0"/>
                        <a:t>2021</a:t>
                      </a:r>
                      <a:endParaRPr kumimoji="1" lang="ja-JP" altLang="en-US" sz="12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r>
                        <a:rPr kumimoji="1" lang="en-US" altLang="ja-JP" sz="1200" dirty="0">
                          <a:hlinkClick r:id="rId5"/>
                        </a:rPr>
                        <a:t>https://www.jetro.go.jp/biz/areareports/2021/e6330790d5e8e101.html</a:t>
                      </a:r>
                      <a:r>
                        <a:rPr kumimoji="1" lang="ja-JP" altLang="en-US" sz="1200" dirty="0"/>
                        <a:t>　</a:t>
                      </a: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955259146"/>
                  </a:ext>
                </a:extLst>
              </a:tr>
            </a:tbl>
          </a:graphicData>
        </a:graphic>
      </p:graphicFrame>
    </p:spTree>
    <p:extLst>
      <p:ext uri="{BB962C8B-B14F-4D97-AF65-F5344CB8AC3E}">
        <p14:creationId xmlns:p14="http://schemas.microsoft.com/office/powerpoint/2010/main" val="280521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2020</a:t>
            </a:r>
            <a:r>
              <a:rPr lang="ja-JP" altLang="en-US" dirty="0"/>
              <a:t>年に新会社法が改正され、 特定の犯罪は非犯罪化し軽微な犯罪に対する罰則に置き換えられる。</a:t>
            </a:r>
            <a:endParaRPr lang="en-US" altLang="ja-JP" dirty="0"/>
          </a:p>
        </p:txBody>
      </p:sp>
      <p:grpSp>
        <p:nvGrpSpPr>
          <p:cNvPr id="6" name="グループ化 7"/>
          <p:cNvGrpSpPr/>
          <p:nvPr/>
        </p:nvGrpSpPr>
        <p:grpSpPr>
          <a:xfrm>
            <a:off x="199708" y="1484864"/>
            <a:ext cx="9468000" cy="288032"/>
            <a:chOff x="4944173" y="2157678"/>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57678"/>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事業拠点の形態別の概要と規制内容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75130"/>
            <a:ext cx="9433048" cy="18864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Companies Amendment Bill 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India Filing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Public Limited Company Registration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DEZAN SHIRA &amp; ASSOCIATES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Liaison Office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Reserve Bank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MERCURIUS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Branch Office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311454844"/>
              </p:ext>
            </p:extLst>
          </p:nvPr>
        </p:nvGraphicFramePr>
        <p:xfrm>
          <a:off x="200472" y="1801032"/>
          <a:ext cx="9468983" cy="46786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612000">
                  <a:extLst>
                    <a:ext uri="{9D8B030D-6E8A-4147-A177-3AD203B41FA5}">
                      <a16:colId xmlns:a16="http://schemas.microsoft.com/office/drawing/2014/main" val="20001"/>
                    </a:ext>
                  </a:extLst>
                </a:gridCol>
                <a:gridCol w="2592288">
                  <a:extLst>
                    <a:ext uri="{9D8B030D-6E8A-4147-A177-3AD203B41FA5}">
                      <a16:colId xmlns:a16="http://schemas.microsoft.com/office/drawing/2014/main" val="20002"/>
                    </a:ext>
                  </a:extLst>
                </a:gridCol>
                <a:gridCol w="2520279">
                  <a:extLst>
                    <a:ext uri="{9D8B030D-6E8A-4147-A177-3AD203B41FA5}">
                      <a16:colId xmlns:a16="http://schemas.microsoft.com/office/drawing/2014/main" val="20003"/>
                    </a:ext>
                  </a:extLst>
                </a:gridCol>
                <a:gridCol w="2808312">
                  <a:extLst>
                    <a:ext uri="{9D8B030D-6E8A-4147-A177-3AD203B41FA5}">
                      <a16:colId xmlns:a16="http://schemas.microsoft.com/office/drawing/2014/main" val="20004"/>
                    </a:ext>
                  </a:extLst>
                </a:gridCol>
              </a:tblGrid>
              <a:tr h="144467">
                <a:tc gridSpan="2">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rPr>
                        <a:t>拠点の種類</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規制事項</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設立許可</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20080">
                <a:tc rowSpan="2">
                  <a:txBody>
                    <a:bodyPr/>
                    <a:lstStyle/>
                    <a:p>
                      <a:pPr algn="ctr"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現地法人</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Company</a:t>
                      </a: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公開</a:t>
                      </a:r>
                      <a:br>
                        <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会社</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株主が</a:t>
                      </a:r>
                      <a:r>
                        <a:rPr lang="en-US" altLang="ja-JP" sz="900" dirty="0">
                          <a:solidFill>
                            <a:schemeClr val="tx1"/>
                          </a:solidFill>
                        </a:rPr>
                        <a:t>7</a:t>
                      </a:r>
                      <a:r>
                        <a:rPr lang="ja-JP" altLang="en-US" sz="900" dirty="0">
                          <a:solidFill>
                            <a:schemeClr val="tx1"/>
                          </a:solidFill>
                        </a:rPr>
                        <a:t>人以上、取締役は</a:t>
                      </a:r>
                      <a:r>
                        <a:rPr lang="en-US" altLang="ja-JP" sz="900" dirty="0">
                          <a:solidFill>
                            <a:schemeClr val="tx1"/>
                          </a:solidFill>
                        </a:rPr>
                        <a:t>3</a:t>
                      </a:r>
                      <a:r>
                        <a:rPr lang="ja-JP" altLang="en-US" sz="900" dirty="0">
                          <a:solidFill>
                            <a:schemeClr val="tx1"/>
                          </a:solidFill>
                        </a:rPr>
                        <a:t>人以上必要である。その取締役</a:t>
                      </a:r>
                      <a:r>
                        <a:rPr lang="en-US" altLang="ja-JP" sz="900" dirty="0">
                          <a:solidFill>
                            <a:schemeClr val="tx1"/>
                          </a:solidFill>
                        </a:rPr>
                        <a:t>3</a:t>
                      </a:r>
                      <a:r>
                        <a:rPr lang="ja-JP" altLang="en-US" sz="900" dirty="0">
                          <a:solidFill>
                            <a:schemeClr val="tx1"/>
                          </a:solidFill>
                        </a:rPr>
                        <a:t>人のうち、</a:t>
                      </a:r>
                      <a:r>
                        <a:rPr lang="en-US" altLang="ja-JP" sz="900" dirty="0">
                          <a:solidFill>
                            <a:schemeClr val="tx1"/>
                          </a:solidFill>
                        </a:rPr>
                        <a:t>1</a:t>
                      </a:r>
                      <a:r>
                        <a:rPr lang="ja-JP" altLang="en-US" sz="900" dirty="0">
                          <a:solidFill>
                            <a:schemeClr val="tx1"/>
                          </a:solidFill>
                        </a:rPr>
                        <a:t>人は居住取締役である必要がある。各取締役は、有効な取締役識別番号（</a:t>
                      </a:r>
                      <a:r>
                        <a:rPr lang="en-US" altLang="ja-JP" sz="900" dirty="0">
                          <a:solidFill>
                            <a:schemeClr val="tx1"/>
                          </a:solidFill>
                        </a:rPr>
                        <a:t>DIN</a:t>
                      </a:r>
                      <a:r>
                        <a:rPr lang="ja-JP" altLang="en-US" sz="900" dirty="0">
                          <a:solidFill>
                            <a:schemeClr val="tx1"/>
                          </a:solidFill>
                        </a:rPr>
                        <a:t>）を所持している必要がある。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一定の規模以上の公開（有限責任）会社については、独立取締役、女性取締役、監査委員会、重要な管理職等の設置が要求される。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国内での会社の設立手続きは、外資による法人設立を含め、基本的には、</a:t>
                      </a:r>
                      <a:r>
                        <a:rPr lang="en-US" altLang="ja-JP" sz="900" dirty="0">
                          <a:solidFill>
                            <a:schemeClr val="tx1"/>
                          </a:solidFill>
                        </a:rPr>
                        <a:t>2013</a:t>
                      </a:r>
                      <a:r>
                        <a:rPr lang="ja-JP" altLang="en-US" sz="900" dirty="0">
                          <a:solidFill>
                            <a:schemeClr val="tx1"/>
                          </a:solidFill>
                        </a:rPr>
                        <a:t>年会社法（</a:t>
                      </a:r>
                      <a:r>
                        <a:rPr lang="en-US" altLang="ja-JP" sz="900" dirty="0">
                          <a:solidFill>
                            <a:schemeClr val="tx1"/>
                          </a:solidFill>
                        </a:rPr>
                        <a:t>Companies Act, 2013</a:t>
                      </a:r>
                      <a:r>
                        <a:rPr lang="ja-JP" altLang="en-US" sz="900" dirty="0">
                          <a:solidFill>
                            <a:schemeClr val="tx1"/>
                          </a:solidFill>
                        </a:rPr>
                        <a:t>）で示された規定（既に部分施行が始まっている）に従う必要がある。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hangingPunct="0">
                        <a:spcAft>
                          <a:spcPts val="0"/>
                        </a:spcAft>
                        <a:buClr>
                          <a:srgbClr val="3D6AA7"/>
                        </a:buClr>
                        <a:buFont typeface="Wingdings" panose="05000000000000000000" pitchFamily="2" charset="2"/>
                        <a:buChar char="l"/>
                      </a:pP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設立に向けては、</a:t>
                      </a:r>
                      <a:r>
                        <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段階の手続きが必要になる。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271463" indent="-180975" algn="l" fontAlgn="ctr" hangingPunct="0">
                        <a:spcAft>
                          <a:spcPts val="0"/>
                        </a:spcAft>
                        <a:buClr>
                          <a:srgbClr val="3D6AA7"/>
                        </a:buClr>
                        <a:buFont typeface="Arial" panose="020B0604020202020204" pitchFamily="34" charset="0"/>
                        <a:buChar char="•"/>
                      </a:pP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会社名の承認→会社設立証明書→事業開始（企業登録局への住所登録等）の取得</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90060">
                <a:tc vMerge="1">
                  <a:txBody>
                    <a:bodyPr/>
                    <a:lstStyle/>
                    <a:p>
                      <a:endParaRPr kumimoji="1" lang="ja-JP" altLang="en-US"/>
                    </a:p>
                  </a:txBody>
                  <a:tcPr/>
                </a:tc>
                <a:tc>
                  <a:txBody>
                    <a:bodyPr/>
                    <a:lstStyle/>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非公開</a:t>
                      </a:r>
                      <a:endParaRPr lang="en-US"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会社</a:t>
                      </a:r>
                      <a:endParaRPr lang="ja-JP" altLang="ja-JP" sz="105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株主が</a:t>
                      </a:r>
                      <a:r>
                        <a:rPr lang="en-US" altLang="ja-JP" sz="900" dirty="0">
                          <a:solidFill>
                            <a:schemeClr val="tx1"/>
                          </a:solidFill>
                        </a:rPr>
                        <a:t>2</a:t>
                      </a:r>
                      <a:r>
                        <a:rPr lang="ja-JP" altLang="en-US" sz="900" dirty="0">
                          <a:solidFill>
                            <a:schemeClr val="tx1"/>
                          </a:solidFill>
                        </a:rPr>
                        <a:t>人以上、取締役は</a:t>
                      </a:r>
                      <a:r>
                        <a:rPr lang="en-US" altLang="ja-JP" sz="900" dirty="0">
                          <a:solidFill>
                            <a:schemeClr val="tx1"/>
                          </a:solidFill>
                        </a:rPr>
                        <a:t>2</a:t>
                      </a:r>
                      <a:r>
                        <a:rPr lang="ja-JP" altLang="en-US" sz="900" dirty="0">
                          <a:solidFill>
                            <a:schemeClr val="tx1"/>
                          </a:solidFill>
                        </a:rPr>
                        <a:t>人以上必要である。その取締役</a:t>
                      </a:r>
                      <a:r>
                        <a:rPr lang="en-US" altLang="ja-JP" sz="900" dirty="0">
                          <a:solidFill>
                            <a:schemeClr val="tx1"/>
                          </a:solidFill>
                        </a:rPr>
                        <a:t>2</a:t>
                      </a:r>
                      <a:r>
                        <a:rPr lang="ja-JP" altLang="en-US" sz="900" dirty="0">
                          <a:solidFill>
                            <a:schemeClr val="tx1"/>
                          </a:solidFill>
                        </a:rPr>
                        <a:t>人のうち、</a:t>
                      </a:r>
                      <a:r>
                        <a:rPr lang="en-US" altLang="ja-JP" sz="900" dirty="0">
                          <a:solidFill>
                            <a:schemeClr val="tx1"/>
                          </a:solidFill>
                        </a:rPr>
                        <a:t>1</a:t>
                      </a:r>
                      <a:r>
                        <a:rPr lang="ja-JP" altLang="en-US" sz="900" dirty="0">
                          <a:solidFill>
                            <a:schemeClr val="tx1"/>
                          </a:solidFill>
                        </a:rPr>
                        <a:t>人は居住取締役である必要がある。</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一定条件のもと、「みなし公開会社」と規定される場合は、公開会社に求められるコンプライアンスと、ほぼ同様のそれが求められる。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171450" indent="-171450" algn="l" fontAlgn="ctr" hangingPunct="0">
                        <a:spcAft>
                          <a:spcPts val="0"/>
                        </a:spcAft>
                        <a:buClr>
                          <a:srgbClr val="3D6AA7"/>
                        </a:buClr>
                        <a:buFont typeface="Wingdings" panose="05000000000000000000" pitchFamily="2" charset="2"/>
                        <a:buChar char="l"/>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10140">
                <a:tc gridSpan="2">
                  <a:txBody>
                    <a:bodyPr/>
                    <a:lstStyle/>
                    <a:p>
                      <a:pPr algn="ctr" fontAlgn="ctr">
                        <a:spcAft>
                          <a:spcPts val="0"/>
                        </a:spcAft>
                      </a:pP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駐在員事務所</a:t>
                      </a:r>
                      <a:endParaRPr lang="en-US" altLang="zh-TW"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Liaison</a:t>
                      </a:r>
                      <a:r>
                        <a:rPr lang="en-US" altLang="zh-TW" sz="1100" b="1" kern="10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zh-TW"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ビジネス環境や投資環境を理解することを目的に設立され、インド国外の本社と現地の顧客を結ぶ連絡拠点として活動する。</a:t>
                      </a:r>
                      <a:endParaRPr lang="en-US" altLang="ja-JP" sz="900" dirty="0">
                        <a:solidFill>
                          <a:schemeClr val="tx1"/>
                        </a:solidFill>
                      </a:endParaRPr>
                    </a:p>
                    <a:p>
                      <a:pPr marL="171450" indent="-171450" algn="l" fontAlgn="ctr" hangingPunct="0">
                        <a:spcAft>
                          <a:spcPts val="0"/>
                        </a:spcAft>
                        <a:buClr>
                          <a:srgbClr val="3D6AA7"/>
                        </a:buClr>
                        <a:buFont typeface="Wingdings" panose="05000000000000000000" pitchFamily="2" charset="2"/>
                        <a:buChar char="l"/>
                      </a:pP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営業活動や売買活動といった商業活動は一切禁止されている。</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en-US" altLang="ja-JP" sz="900" kern="1200" dirty="0">
                          <a:solidFill>
                            <a:schemeClr val="tx1"/>
                          </a:solidFill>
                          <a:latin typeface="+mn-lt"/>
                          <a:ea typeface="+mn-ea"/>
                          <a:cs typeface="+mn-cs"/>
                        </a:rPr>
                        <a:t>2013</a:t>
                      </a:r>
                      <a:r>
                        <a:rPr kumimoji="1" lang="ja-JP" altLang="en-US" sz="900" kern="1200" dirty="0">
                          <a:solidFill>
                            <a:schemeClr val="tx1"/>
                          </a:solidFill>
                          <a:latin typeface="+mn-lt"/>
                          <a:ea typeface="+mn-ea"/>
                          <a:cs typeface="+mn-cs"/>
                        </a:rPr>
                        <a:t>年時点では、駐在員事務所の経費は</a:t>
                      </a:r>
                      <a:r>
                        <a:rPr lang="ja-JP" altLang="en-US" sz="900" dirty="0">
                          <a:solidFill>
                            <a:schemeClr val="tx1"/>
                          </a:solidFill>
                        </a:rPr>
                        <a:t>インド国外の本社からインド国内への外国為替送金によってすべて賄わなければならない。</a:t>
                      </a:r>
                      <a:endPar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駐在員事務所は非課税である。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ctr"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主要事業が自動認可ルートにて外資</a:t>
                      </a:r>
                      <a:r>
                        <a:rPr kumimoji="1" lang="en-US" altLang="ja-JP" sz="900" kern="1200" dirty="0">
                          <a:solidFill>
                            <a:schemeClr val="tx1"/>
                          </a:solidFill>
                          <a:latin typeface="+mn-lt"/>
                          <a:ea typeface="+mn-ea"/>
                          <a:cs typeface="+mn-cs"/>
                        </a:rPr>
                        <a:t>100</a:t>
                      </a:r>
                      <a:r>
                        <a:rPr kumimoji="1" lang="ja-JP" altLang="en-US" sz="900" kern="1200" dirty="0">
                          <a:solidFill>
                            <a:schemeClr val="tx1"/>
                          </a:solidFill>
                          <a:latin typeface="+mn-lt"/>
                          <a:ea typeface="+mn-ea"/>
                          <a:cs typeface="+mn-cs"/>
                        </a:rPr>
                        <a:t>％まで認められている分野の場合には、承認取引銀行（</a:t>
                      </a:r>
                      <a:r>
                        <a:rPr kumimoji="1" lang="en-US" altLang="ja-JP" sz="900" kern="1200" dirty="0">
                          <a:solidFill>
                            <a:schemeClr val="tx1"/>
                          </a:solidFill>
                          <a:latin typeface="+mn-lt"/>
                          <a:ea typeface="+mn-ea"/>
                          <a:cs typeface="+mn-cs"/>
                        </a:rPr>
                        <a:t>AD Bank</a:t>
                      </a:r>
                      <a:r>
                        <a:rPr kumimoji="1" lang="ja-JP" altLang="en-US" sz="900" kern="1200" dirty="0">
                          <a:solidFill>
                            <a:schemeClr val="tx1"/>
                          </a:solidFill>
                          <a:latin typeface="+mn-lt"/>
                          <a:ea typeface="+mn-ea"/>
                          <a:cs typeface="+mn-cs"/>
                        </a:rPr>
                        <a:t>）の事前の承認を、その他の場合はインド準備銀行（</a:t>
                      </a:r>
                      <a:r>
                        <a:rPr kumimoji="1" lang="en-US" altLang="ja-JP" sz="900" kern="1200" dirty="0">
                          <a:solidFill>
                            <a:schemeClr val="tx1"/>
                          </a:solidFill>
                          <a:latin typeface="+mn-lt"/>
                          <a:ea typeface="+mn-ea"/>
                          <a:cs typeface="+mn-cs"/>
                        </a:rPr>
                        <a:t>RBI</a:t>
                      </a:r>
                      <a:r>
                        <a:rPr kumimoji="1" lang="ja-JP" altLang="en-US" sz="900" kern="1200" dirty="0">
                          <a:solidFill>
                            <a:schemeClr val="tx1"/>
                          </a:solidFill>
                          <a:latin typeface="+mn-lt"/>
                          <a:ea typeface="+mn-ea"/>
                          <a:cs typeface="+mn-cs"/>
                        </a:rPr>
                        <a:t>）の事前の承認を要する。</a:t>
                      </a:r>
                      <a:endParaRPr kumimoji="1" lang="en-US" altLang="ja-JP" sz="900" kern="1200" dirty="0">
                        <a:solidFill>
                          <a:schemeClr val="tx1"/>
                        </a:solidFill>
                        <a:latin typeface="+mn-lt"/>
                        <a:ea typeface="+mn-ea"/>
                        <a:cs typeface="+mn-cs"/>
                      </a:endParaRPr>
                    </a:p>
                    <a:p>
                      <a:pPr marL="171450" indent="-171450" algn="l" fontAlgn="ctr" hangingPunct="0">
                        <a:spcAft>
                          <a:spcPts val="0"/>
                        </a:spcAft>
                        <a:buClr>
                          <a:srgbClr val="3D6AA7"/>
                        </a:buClr>
                        <a:buFont typeface="Wingdings" panose="05000000000000000000" pitchFamily="2" charset="2"/>
                        <a:buChar char="l"/>
                      </a:pPr>
                      <a:r>
                        <a:rPr lang="ja-JP" altLang="en-US" sz="900" dirty="0">
                          <a:solidFill>
                            <a:schemeClr val="tx1"/>
                          </a:solidFill>
                        </a:rPr>
                        <a:t>承認は、</a:t>
                      </a: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ノンバンク金融会社（</a:t>
                      </a:r>
                      <a:r>
                        <a:rPr lang="en-US" altLang="ja-JP"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NBFC</a:t>
                      </a:r>
                      <a:r>
                        <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）、建設および開発に従事する企業を除き</a:t>
                      </a:r>
                      <a:r>
                        <a:rPr lang="ja-JP" altLang="en-US" sz="900" dirty="0">
                          <a:solidFill>
                            <a:schemeClr val="tx1"/>
                          </a:solidFill>
                        </a:rPr>
                        <a:t>通常</a:t>
                      </a:r>
                      <a:r>
                        <a:rPr lang="en-US" altLang="ja-JP" sz="900" dirty="0">
                          <a:solidFill>
                            <a:schemeClr val="tx1"/>
                          </a:solidFill>
                        </a:rPr>
                        <a:t>3</a:t>
                      </a:r>
                      <a:r>
                        <a:rPr lang="ja-JP" altLang="en-US" sz="900" dirty="0">
                          <a:solidFill>
                            <a:schemeClr val="tx1"/>
                          </a:solidFill>
                        </a:rPr>
                        <a:t>年間で、</a:t>
                      </a:r>
                      <a:r>
                        <a:rPr lang="en-US" altLang="ja-JP" sz="900" dirty="0">
                          <a:solidFill>
                            <a:schemeClr val="tx1"/>
                          </a:solidFill>
                        </a:rPr>
                        <a:t>3</a:t>
                      </a:r>
                      <a:r>
                        <a:rPr lang="ja-JP" altLang="en-US" sz="900" dirty="0">
                          <a:solidFill>
                            <a:schemeClr val="tx1"/>
                          </a:solidFill>
                        </a:rPr>
                        <a:t>年ごとに更新する必要。</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8012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支店</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Branch</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本社を代理して貿易、または各種サービスの提供等の商取引を行うことを目的に設立される。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支店は、インドで製造・加工活動を行うことができない。</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ただし、</a:t>
                      </a:r>
                      <a:r>
                        <a:rPr kumimoji="1" lang="en-US" altLang="ja-JP" sz="900" kern="1200" dirty="0">
                          <a:solidFill>
                            <a:schemeClr val="tx1"/>
                          </a:solidFill>
                          <a:latin typeface="+mn-lt"/>
                          <a:ea typeface="+mn-ea"/>
                          <a:cs typeface="+mn-cs"/>
                        </a:rPr>
                        <a:t>SEZ</a:t>
                      </a:r>
                      <a:r>
                        <a:rPr kumimoji="1" lang="ja-JP" altLang="en-US" sz="900" kern="1200" dirty="0">
                          <a:solidFill>
                            <a:schemeClr val="tx1"/>
                          </a:solidFill>
                          <a:latin typeface="+mn-lt"/>
                          <a:ea typeface="+mn-ea"/>
                          <a:cs typeface="+mn-cs"/>
                        </a:rPr>
                        <a:t>内に設立する外国企業の支店については、製造・販売活動も認められている。</a:t>
                      </a:r>
                      <a:endParaRPr kumimoji="1" lang="en-US" altLang="ja-JP" sz="900" kern="1200" dirty="0">
                        <a:solidFill>
                          <a:schemeClr val="tx1"/>
                        </a:solidFill>
                        <a:latin typeface="+mn-lt"/>
                        <a:ea typeface="+mn-ea"/>
                        <a:cs typeface="+mn-cs"/>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外国の親会社は、本国での直前の</a:t>
                      </a:r>
                      <a:r>
                        <a:rPr kumimoji="1" lang="en-US" altLang="ja-JP" sz="900" kern="1200" dirty="0">
                          <a:solidFill>
                            <a:schemeClr val="tx1"/>
                          </a:solidFill>
                          <a:latin typeface="+mn-lt"/>
                          <a:ea typeface="+mn-ea"/>
                          <a:cs typeface="+mn-cs"/>
                        </a:rPr>
                        <a:t>3</a:t>
                      </a:r>
                      <a:r>
                        <a:rPr kumimoji="1" lang="ja-JP" altLang="en-US" sz="900" kern="1200" dirty="0">
                          <a:solidFill>
                            <a:schemeClr val="tx1"/>
                          </a:solidFill>
                          <a:latin typeface="+mn-lt"/>
                          <a:ea typeface="+mn-ea"/>
                          <a:cs typeface="+mn-cs"/>
                        </a:rPr>
                        <a:t>年間に高い収益がある必要がある。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ctr" latinLnBrk="0"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主要事業が自動認可ルートにて外資</a:t>
                      </a:r>
                      <a:r>
                        <a:rPr kumimoji="1" lang="en-US" altLang="ja-JP" sz="900" kern="1200" dirty="0">
                          <a:solidFill>
                            <a:schemeClr val="tx1"/>
                          </a:solidFill>
                          <a:latin typeface="+mn-lt"/>
                          <a:ea typeface="+mn-ea"/>
                          <a:cs typeface="+mn-cs"/>
                        </a:rPr>
                        <a:t>100</a:t>
                      </a:r>
                      <a:r>
                        <a:rPr kumimoji="1" lang="ja-JP" altLang="en-US" sz="900" kern="1200" dirty="0">
                          <a:solidFill>
                            <a:schemeClr val="tx1"/>
                          </a:solidFill>
                          <a:latin typeface="+mn-lt"/>
                          <a:ea typeface="+mn-ea"/>
                          <a:cs typeface="+mn-cs"/>
                        </a:rPr>
                        <a:t>％まで認められているセクターに該当する場合には、正規の代理人（</a:t>
                      </a:r>
                      <a:r>
                        <a:rPr kumimoji="1" lang="en-US" altLang="ja-JP" sz="900" kern="1200" dirty="0">
                          <a:solidFill>
                            <a:schemeClr val="tx1"/>
                          </a:solidFill>
                          <a:latin typeface="+mn-lt"/>
                          <a:ea typeface="+mn-ea"/>
                          <a:cs typeface="+mn-cs"/>
                        </a:rPr>
                        <a:t>AD Bank</a:t>
                      </a:r>
                      <a:r>
                        <a:rPr kumimoji="1" lang="ja-JP" altLang="en-US" sz="900" kern="1200" dirty="0">
                          <a:solidFill>
                            <a:schemeClr val="tx1"/>
                          </a:solidFill>
                          <a:latin typeface="+mn-lt"/>
                          <a:ea typeface="+mn-ea"/>
                          <a:cs typeface="+mn-cs"/>
                        </a:rPr>
                        <a:t>）の事前の承認を要する。</a:t>
                      </a:r>
                      <a:endParaRPr kumimoji="1" lang="en-US" altLang="ja-JP" sz="900" kern="1200" dirty="0">
                        <a:solidFill>
                          <a:schemeClr val="tx1"/>
                        </a:solidFill>
                        <a:latin typeface="+mn-lt"/>
                        <a:ea typeface="+mn-ea"/>
                        <a:cs typeface="+mn-cs"/>
                      </a:endParaRPr>
                    </a:p>
                    <a:p>
                      <a:pPr marL="171450" indent="-171450" algn="l" defTabSz="914400" rtl="0" eaLnBrk="1" fontAlgn="ctr" latinLnBrk="0" hangingPunct="0">
                        <a:spcAft>
                          <a:spcPts val="0"/>
                        </a:spcAft>
                        <a:buClr>
                          <a:srgbClr val="3D6AA7"/>
                        </a:buClr>
                        <a:buFont typeface="Wingdings" panose="05000000000000000000" pitchFamily="2" charset="2"/>
                        <a:buChar char="l"/>
                      </a:pPr>
                      <a:r>
                        <a:rPr kumimoji="1" lang="ja-JP" altLang="en-US" sz="900" kern="1200" dirty="0">
                          <a:solidFill>
                            <a:schemeClr val="tx1"/>
                          </a:solidFill>
                          <a:latin typeface="+mn-lt"/>
                          <a:ea typeface="+mn-ea"/>
                          <a:cs typeface="+mn-cs"/>
                        </a:rPr>
                        <a:t>その他の場合は、インド準備銀行（</a:t>
                      </a:r>
                      <a:r>
                        <a:rPr kumimoji="1" lang="en-US" altLang="ja-JP" sz="900" kern="1200" dirty="0">
                          <a:solidFill>
                            <a:schemeClr val="tx1"/>
                          </a:solidFill>
                          <a:latin typeface="+mn-lt"/>
                          <a:ea typeface="+mn-ea"/>
                          <a:cs typeface="+mn-cs"/>
                        </a:rPr>
                        <a:t>RBI</a:t>
                      </a:r>
                      <a:r>
                        <a:rPr kumimoji="1" lang="ja-JP" altLang="en-US" sz="900" kern="1200" dirty="0">
                          <a:solidFill>
                            <a:schemeClr val="tx1"/>
                          </a:solidFill>
                          <a:latin typeface="+mn-lt"/>
                          <a:ea typeface="+mn-ea"/>
                          <a:cs typeface="+mn-cs"/>
                        </a:rPr>
                        <a:t>）の事前の承認が必要であり、インドでの事業内容について、承認取引銀行またはインド準備銀行が審査する。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78012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プロジェクト・オフィス</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Project</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Office</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通常、プロジェクト・オフィスは、大規模な建設事業、土木工事およびイン フラ整備といった大規模プロジェクトを実施するために設立される。</a:t>
                      </a:r>
                      <a:endParaRPr lang="en-US" altLang="ja-JP" sz="900" dirty="0">
                        <a:solidFill>
                          <a:schemeClr val="tx1"/>
                        </a:solidFill>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プロジェクト終了後は、インドから撤退することを前提としている。</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インド準備銀行（</a:t>
                      </a:r>
                      <a:r>
                        <a:rPr lang="en-US" altLang="ja-JP" sz="900" dirty="0">
                          <a:solidFill>
                            <a:schemeClr val="tx1"/>
                          </a:solidFill>
                        </a:rPr>
                        <a:t>RBI</a:t>
                      </a:r>
                      <a:r>
                        <a:rPr lang="ja-JP" altLang="en-US" sz="900" dirty="0">
                          <a:solidFill>
                            <a:schemeClr val="tx1"/>
                          </a:solidFill>
                        </a:rPr>
                        <a:t>）が指定する条件を満たす場合、自動認可ルートで認められる。そうでない場合には、インド準備銀行の事前承認が必要となる。</a:t>
                      </a:r>
                      <a:endParaRPr lang="en-US" altLang="ja-JP" sz="900" dirty="0">
                        <a:solidFill>
                          <a:schemeClr val="tx1"/>
                        </a:solidFill>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ただし、 ともに、インド国外の本社がインドのパートナーとの間でプロジェクト実施のための契約を締結していなければ、設立の許可は出ない。</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910140">
                <a:tc gridSpan="2">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有限責任事業組合</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Limited</a:t>
                      </a:r>
                      <a:r>
                        <a:rPr lang="en-US" altLang="ja-JP" sz="11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Liability partnership</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kumimoji="1" lang="ja-JP" altLang="en-US"/>
                    </a:p>
                  </a:txBody>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会社の有限責任性を有しつつ、その構成員により、企業登録局への最低限の報告により、柔軟な事業運営が可能な事業体の設立が可能</a:t>
                      </a:r>
                      <a:endParaRPr kumimoji="1" lang="en-US" altLang="ja-JP" sz="900" kern="1200" dirty="0">
                        <a:solidFill>
                          <a:schemeClr val="tx1"/>
                        </a:solidFill>
                        <a:latin typeface="+mn-lt"/>
                        <a:ea typeface="+mn-ea"/>
                        <a:cs typeface="+mn-cs"/>
                      </a:endParaRPr>
                    </a:p>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900" kern="1200" dirty="0">
                          <a:solidFill>
                            <a:schemeClr val="tx1"/>
                          </a:solidFill>
                          <a:latin typeface="+mn-lt"/>
                          <a:ea typeface="+mn-ea"/>
                          <a:cs typeface="+mn-cs"/>
                        </a:rPr>
                        <a:t>配当分配時の法定準備金に制限がなく、配 当分配税も課せられないため、大きな設備投資を必要としない事業形態では、現地法人設立に比べてより効率的な運営が可能。</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en-US" altLang="ja-JP" sz="900" dirty="0">
                          <a:solidFill>
                            <a:schemeClr val="tx1"/>
                          </a:solidFill>
                        </a:rPr>
                        <a:t>LLP</a:t>
                      </a:r>
                      <a:r>
                        <a:rPr lang="ja-JP" altLang="en-US" sz="900" dirty="0">
                          <a:solidFill>
                            <a:schemeClr val="tx1"/>
                          </a:solidFill>
                        </a:rPr>
                        <a:t>は対外商業借入れ（</a:t>
                      </a:r>
                      <a:r>
                        <a:rPr lang="en-US" altLang="ja-JP" sz="900" dirty="0">
                          <a:solidFill>
                            <a:schemeClr val="tx1"/>
                          </a:solidFill>
                        </a:rPr>
                        <a:t>ECB</a:t>
                      </a:r>
                      <a:r>
                        <a:rPr lang="ja-JP" altLang="en-US" sz="900" dirty="0">
                          <a:solidFill>
                            <a:schemeClr val="tx1"/>
                          </a:solidFill>
                        </a:rPr>
                        <a:t>）ができない。</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0">
                        <a:lnSpc>
                          <a:spcPct val="100000"/>
                        </a:lnSpc>
                        <a:spcBef>
                          <a:spcPts val="0"/>
                        </a:spcBef>
                        <a:spcAft>
                          <a:spcPts val="0"/>
                        </a:spcAft>
                        <a:buClr>
                          <a:srgbClr val="3D6AA7"/>
                        </a:buClr>
                        <a:buSzTx/>
                        <a:buFont typeface="Wingdings" panose="05000000000000000000" pitchFamily="2" charset="2"/>
                        <a:buChar char="l"/>
                        <a:tabLst/>
                        <a:defRPr/>
                      </a:pPr>
                      <a:r>
                        <a:rPr lang="ja-JP" altLang="en-US" sz="900" dirty="0">
                          <a:solidFill>
                            <a:schemeClr val="tx1"/>
                          </a:solidFill>
                        </a:rPr>
                        <a:t>外国直接投資（</a:t>
                      </a:r>
                      <a:r>
                        <a:rPr lang="en-US" altLang="ja-JP" sz="900" dirty="0">
                          <a:solidFill>
                            <a:schemeClr val="tx1"/>
                          </a:solidFill>
                        </a:rPr>
                        <a:t>FDI</a:t>
                      </a:r>
                      <a:r>
                        <a:rPr lang="ja-JP" altLang="en-US" sz="900" dirty="0">
                          <a:solidFill>
                            <a:schemeClr val="tx1"/>
                          </a:solidFill>
                        </a:rPr>
                        <a:t>）が自動認可ルートで</a:t>
                      </a:r>
                      <a:r>
                        <a:rPr lang="en-US" altLang="ja-JP" sz="900" dirty="0">
                          <a:solidFill>
                            <a:schemeClr val="tx1"/>
                          </a:solidFill>
                        </a:rPr>
                        <a:t>100</a:t>
                      </a:r>
                      <a:r>
                        <a:rPr lang="ja-JP" altLang="en-US" sz="900" dirty="0">
                          <a:solidFill>
                            <a:schemeClr val="tx1"/>
                          </a:solidFill>
                        </a:rPr>
                        <a:t>％出資まで認められる分野については外国投資促進委員会（</a:t>
                      </a:r>
                      <a:r>
                        <a:rPr lang="en-US" altLang="ja-JP" sz="900" dirty="0">
                          <a:solidFill>
                            <a:schemeClr val="tx1"/>
                          </a:solidFill>
                        </a:rPr>
                        <a:t>FIPB</a:t>
                      </a:r>
                      <a:r>
                        <a:rPr lang="ja-JP" altLang="en-US" sz="900" dirty="0">
                          <a:solidFill>
                            <a:schemeClr val="tx1"/>
                          </a:solidFill>
                        </a:rPr>
                        <a:t>）の事前認可を取得する必要はなく</a:t>
                      </a:r>
                      <a:r>
                        <a:rPr lang="en-US" altLang="ja-JP" sz="900" dirty="0">
                          <a:solidFill>
                            <a:schemeClr val="tx1"/>
                          </a:solidFill>
                        </a:rPr>
                        <a:t>LLP</a:t>
                      </a:r>
                      <a:r>
                        <a:rPr lang="ja-JP" altLang="en-US" sz="900" dirty="0" err="1">
                          <a:solidFill>
                            <a:schemeClr val="tx1"/>
                          </a:solidFill>
                        </a:rPr>
                        <a:t>での進</a:t>
                      </a:r>
                      <a:r>
                        <a:rPr lang="ja-JP" altLang="en-US" sz="900" dirty="0">
                          <a:solidFill>
                            <a:schemeClr val="tx1"/>
                          </a:solidFill>
                        </a:rPr>
                        <a:t>出ができるようになった。</a:t>
                      </a:r>
                      <a:endParaRPr lang="ja-JP" altLang="en-US" sz="900" kern="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491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B85BB3-6168-4FCB-B79B-149EBA4CC8D3}"/>
              </a:ext>
            </a:extLst>
          </p:cNvPr>
          <p:cNvGraphicFramePr>
            <a:graphicFrameLocks noChangeAspect="1"/>
          </p:cNvGraphicFramePr>
          <p:nvPr>
            <p:custDataLst>
              <p:tags r:id="rId1"/>
            </p:custDataLst>
            <p:extLst>
              <p:ext uri="{D42A27DB-BD31-4B8C-83A1-F6EECF244321}">
                <p14:modId xmlns:p14="http://schemas.microsoft.com/office/powerpoint/2010/main" val="3363278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3" name="Object 2" hidden="1">
                        <a:extLst>
                          <a:ext uri="{FF2B5EF4-FFF2-40B4-BE49-F238E27FC236}">
                            <a16:creationId xmlns:a16="http://schemas.microsoft.com/office/drawing/2014/main" id="{49B85BB3-6168-4FCB-B79B-149EBA4CC8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815" name="グループ化 814"/>
          <p:cNvGrpSpPr/>
          <p:nvPr/>
        </p:nvGrpSpPr>
        <p:grpSpPr>
          <a:xfrm>
            <a:off x="5529064" y="2092703"/>
            <a:ext cx="3678165" cy="3935549"/>
            <a:chOff x="5863483" y="2119302"/>
            <a:chExt cx="3678165" cy="3935549"/>
          </a:xfrm>
          <a:solidFill>
            <a:srgbClr val="5F8AC3"/>
          </a:solidFill>
        </p:grpSpPr>
        <p:sp>
          <p:nvSpPr>
            <p:cNvPr id="816" name="Oval 58"/>
            <p:cNvSpPr>
              <a:spLocks noChangeArrowheads="1"/>
            </p:cNvSpPr>
            <p:nvPr/>
          </p:nvSpPr>
          <p:spPr bwMode="auto">
            <a:xfrm>
              <a:off x="6719891" y="27137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7" name="Oval 60"/>
            <p:cNvSpPr>
              <a:spLocks noChangeArrowheads="1"/>
            </p:cNvSpPr>
            <p:nvPr/>
          </p:nvSpPr>
          <p:spPr bwMode="auto">
            <a:xfrm>
              <a:off x="6807453" y="27137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8" name="Oval 61"/>
            <p:cNvSpPr>
              <a:spLocks noChangeArrowheads="1"/>
            </p:cNvSpPr>
            <p:nvPr/>
          </p:nvSpPr>
          <p:spPr bwMode="auto">
            <a:xfrm>
              <a:off x="6892478" y="271372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19" name="Oval 62"/>
            <p:cNvSpPr>
              <a:spLocks noChangeArrowheads="1"/>
            </p:cNvSpPr>
            <p:nvPr/>
          </p:nvSpPr>
          <p:spPr bwMode="auto">
            <a:xfrm>
              <a:off x="6977502" y="271372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0" name="Oval 63"/>
            <p:cNvSpPr>
              <a:spLocks noChangeArrowheads="1"/>
            </p:cNvSpPr>
            <p:nvPr/>
          </p:nvSpPr>
          <p:spPr bwMode="auto">
            <a:xfrm>
              <a:off x="7063796" y="27137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21" name="Oval 64"/>
            <p:cNvSpPr>
              <a:spLocks noChangeArrowheads="1"/>
            </p:cNvSpPr>
            <p:nvPr/>
          </p:nvSpPr>
          <p:spPr bwMode="auto">
            <a:xfrm>
              <a:off x="7148820" y="271372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2" name="Oval 65"/>
            <p:cNvSpPr>
              <a:spLocks noChangeArrowheads="1"/>
            </p:cNvSpPr>
            <p:nvPr/>
          </p:nvSpPr>
          <p:spPr bwMode="auto">
            <a:xfrm>
              <a:off x="7233844" y="271372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3" name="Oval 82"/>
            <p:cNvSpPr>
              <a:spLocks noChangeArrowheads="1"/>
            </p:cNvSpPr>
            <p:nvPr/>
          </p:nvSpPr>
          <p:spPr bwMode="auto">
            <a:xfrm>
              <a:off x="6634866"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4" name="Oval 83"/>
            <p:cNvSpPr>
              <a:spLocks noChangeArrowheads="1"/>
            </p:cNvSpPr>
            <p:nvPr/>
          </p:nvSpPr>
          <p:spPr bwMode="auto">
            <a:xfrm>
              <a:off x="6719891" y="27987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5" name="Oval 84"/>
            <p:cNvSpPr>
              <a:spLocks noChangeArrowheads="1"/>
            </p:cNvSpPr>
            <p:nvPr/>
          </p:nvSpPr>
          <p:spPr bwMode="auto">
            <a:xfrm>
              <a:off x="6807453"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6" name="Oval 85"/>
            <p:cNvSpPr>
              <a:spLocks noChangeArrowheads="1"/>
            </p:cNvSpPr>
            <p:nvPr/>
          </p:nvSpPr>
          <p:spPr bwMode="auto">
            <a:xfrm>
              <a:off x="6892478" y="279875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7" name="Oval 86"/>
            <p:cNvSpPr>
              <a:spLocks noChangeArrowheads="1"/>
            </p:cNvSpPr>
            <p:nvPr/>
          </p:nvSpPr>
          <p:spPr bwMode="auto">
            <a:xfrm>
              <a:off x="6977502" y="27987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28" name="Oval 87"/>
            <p:cNvSpPr>
              <a:spLocks noChangeArrowheads="1"/>
            </p:cNvSpPr>
            <p:nvPr/>
          </p:nvSpPr>
          <p:spPr bwMode="auto">
            <a:xfrm>
              <a:off x="7063796"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29" name="Oval 88"/>
            <p:cNvSpPr>
              <a:spLocks noChangeArrowheads="1"/>
            </p:cNvSpPr>
            <p:nvPr/>
          </p:nvSpPr>
          <p:spPr bwMode="auto">
            <a:xfrm>
              <a:off x="7148820"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0" name="Oval 89"/>
            <p:cNvSpPr>
              <a:spLocks noChangeArrowheads="1"/>
            </p:cNvSpPr>
            <p:nvPr/>
          </p:nvSpPr>
          <p:spPr bwMode="auto">
            <a:xfrm>
              <a:off x="7233844" y="27987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1" name="Oval 90"/>
            <p:cNvSpPr>
              <a:spLocks noChangeArrowheads="1"/>
            </p:cNvSpPr>
            <p:nvPr/>
          </p:nvSpPr>
          <p:spPr bwMode="auto">
            <a:xfrm>
              <a:off x="7321407"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2" name="Oval 91"/>
            <p:cNvSpPr>
              <a:spLocks noChangeArrowheads="1"/>
            </p:cNvSpPr>
            <p:nvPr/>
          </p:nvSpPr>
          <p:spPr bwMode="auto">
            <a:xfrm>
              <a:off x="7406431" y="27987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3" name="Oval 101"/>
            <p:cNvSpPr>
              <a:spLocks noChangeArrowheads="1"/>
            </p:cNvSpPr>
            <p:nvPr/>
          </p:nvSpPr>
          <p:spPr bwMode="auto">
            <a:xfrm>
              <a:off x="6634866"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4" name="Oval 102"/>
            <p:cNvSpPr>
              <a:spLocks noChangeArrowheads="1"/>
            </p:cNvSpPr>
            <p:nvPr/>
          </p:nvSpPr>
          <p:spPr bwMode="auto">
            <a:xfrm>
              <a:off x="6719891" y="288377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35" name="Oval 103"/>
            <p:cNvSpPr>
              <a:spLocks noChangeArrowheads="1"/>
            </p:cNvSpPr>
            <p:nvPr/>
          </p:nvSpPr>
          <p:spPr bwMode="auto">
            <a:xfrm>
              <a:off x="6807453"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6" name="Oval 104"/>
            <p:cNvSpPr>
              <a:spLocks noChangeArrowheads="1"/>
            </p:cNvSpPr>
            <p:nvPr/>
          </p:nvSpPr>
          <p:spPr bwMode="auto">
            <a:xfrm>
              <a:off x="6892478" y="288377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7" name="Oval 105"/>
            <p:cNvSpPr>
              <a:spLocks noChangeArrowheads="1"/>
            </p:cNvSpPr>
            <p:nvPr/>
          </p:nvSpPr>
          <p:spPr bwMode="auto">
            <a:xfrm>
              <a:off x="6977502" y="288377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8" name="Oval 106"/>
            <p:cNvSpPr>
              <a:spLocks noChangeArrowheads="1"/>
            </p:cNvSpPr>
            <p:nvPr/>
          </p:nvSpPr>
          <p:spPr bwMode="auto">
            <a:xfrm>
              <a:off x="7063796"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9" name="Oval 107"/>
            <p:cNvSpPr>
              <a:spLocks noChangeArrowheads="1"/>
            </p:cNvSpPr>
            <p:nvPr/>
          </p:nvSpPr>
          <p:spPr bwMode="auto">
            <a:xfrm>
              <a:off x="7148820"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0" name="Oval 108"/>
            <p:cNvSpPr>
              <a:spLocks noChangeArrowheads="1"/>
            </p:cNvSpPr>
            <p:nvPr/>
          </p:nvSpPr>
          <p:spPr bwMode="auto">
            <a:xfrm>
              <a:off x="7233844" y="288377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1" name="Oval 109"/>
            <p:cNvSpPr>
              <a:spLocks noChangeArrowheads="1"/>
            </p:cNvSpPr>
            <p:nvPr/>
          </p:nvSpPr>
          <p:spPr bwMode="auto">
            <a:xfrm>
              <a:off x="7321407"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2" name="Oval 110"/>
            <p:cNvSpPr>
              <a:spLocks noChangeArrowheads="1"/>
            </p:cNvSpPr>
            <p:nvPr/>
          </p:nvSpPr>
          <p:spPr bwMode="auto">
            <a:xfrm>
              <a:off x="7406431" y="288377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3" name="Oval 120"/>
            <p:cNvSpPr>
              <a:spLocks noChangeArrowheads="1"/>
            </p:cNvSpPr>
            <p:nvPr/>
          </p:nvSpPr>
          <p:spPr bwMode="auto">
            <a:xfrm>
              <a:off x="6549842"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4" name="Oval 121"/>
            <p:cNvSpPr>
              <a:spLocks noChangeArrowheads="1"/>
            </p:cNvSpPr>
            <p:nvPr/>
          </p:nvSpPr>
          <p:spPr bwMode="auto">
            <a:xfrm>
              <a:off x="6634866"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45" name="Oval 122"/>
            <p:cNvSpPr>
              <a:spLocks noChangeArrowheads="1"/>
            </p:cNvSpPr>
            <p:nvPr/>
          </p:nvSpPr>
          <p:spPr bwMode="auto">
            <a:xfrm>
              <a:off x="6719891" y="29713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6" name="Oval 123"/>
            <p:cNvSpPr>
              <a:spLocks noChangeArrowheads="1"/>
            </p:cNvSpPr>
            <p:nvPr/>
          </p:nvSpPr>
          <p:spPr bwMode="auto">
            <a:xfrm>
              <a:off x="6807453"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7" name="Oval 124"/>
            <p:cNvSpPr>
              <a:spLocks noChangeArrowheads="1"/>
            </p:cNvSpPr>
            <p:nvPr/>
          </p:nvSpPr>
          <p:spPr bwMode="auto">
            <a:xfrm>
              <a:off x="6892478" y="29713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48" name="Oval 125"/>
            <p:cNvSpPr>
              <a:spLocks noChangeArrowheads="1"/>
            </p:cNvSpPr>
            <p:nvPr/>
          </p:nvSpPr>
          <p:spPr bwMode="auto">
            <a:xfrm>
              <a:off x="6977502" y="29713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49" name="Oval 126"/>
            <p:cNvSpPr>
              <a:spLocks noChangeArrowheads="1"/>
            </p:cNvSpPr>
            <p:nvPr/>
          </p:nvSpPr>
          <p:spPr bwMode="auto">
            <a:xfrm>
              <a:off x="7063796"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0" name="Oval 127"/>
            <p:cNvSpPr>
              <a:spLocks noChangeArrowheads="1"/>
            </p:cNvSpPr>
            <p:nvPr/>
          </p:nvSpPr>
          <p:spPr bwMode="auto">
            <a:xfrm>
              <a:off x="7148820"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1" name="Oval 128"/>
            <p:cNvSpPr>
              <a:spLocks noChangeArrowheads="1"/>
            </p:cNvSpPr>
            <p:nvPr/>
          </p:nvSpPr>
          <p:spPr bwMode="auto">
            <a:xfrm>
              <a:off x="7233844" y="297133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2" name="Oval 129"/>
            <p:cNvSpPr>
              <a:spLocks noChangeArrowheads="1"/>
            </p:cNvSpPr>
            <p:nvPr/>
          </p:nvSpPr>
          <p:spPr bwMode="auto">
            <a:xfrm>
              <a:off x="7321407"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3" name="Oval 130"/>
            <p:cNvSpPr>
              <a:spLocks noChangeArrowheads="1"/>
            </p:cNvSpPr>
            <p:nvPr/>
          </p:nvSpPr>
          <p:spPr bwMode="auto">
            <a:xfrm>
              <a:off x="7406431" y="29713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4" name="Oval 127"/>
            <p:cNvSpPr>
              <a:spLocks noChangeArrowheads="1"/>
            </p:cNvSpPr>
            <p:nvPr/>
          </p:nvSpPr>
          <p:spPr bwMode="auto">
            <a:xfrm>
              <a:off x="9036760"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5" name="Oval 128"/>
            <p:cNvSpPr>
              <a:spLocks noChangeArrowheads="1"/>
            </p:cNvSpPr>
            <p:nvPr/>
          </p:nvSpPr>
          <p:spPr bwMode="auto">
            <a:xfrm>
              <a:off x="9121784" y="296224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6" name="Oval 129"/>
            <p:cNvSpPr>
              <a:spLocks noChangeArrowheads="1"/>
            </p:cNvSpPr>
            <p:nvPr/>
          </p:nvSpPr>
          <p:spPr bwMode="auto">
            <a:xfrm>
              <a:off x="9209347"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7" name="Oval 130"/>
            <p:cNvSpPr>
              <a:spLocks noChangeArrowheads="1"/>
            </p:cNvSpPr>
            <p:nvPr/>
          </p:nvSpPr>
          <p:spPr bwMode="auto">
            <a:xfrm>
              <a:off x="9294371" y="296224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8" name="Oval 120"/>
            <p:cNvSpPr>
              <a:spLocks noChangeArrowheads="1"/>
            </p:cNvSpPr>
            <p:nvPr/>
          </p:nvSpPr>
          <p:spPr bwMode="auto">
            <a:xfrm>
              <a:off x="9381752" y="295769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9" name="Oval 67"/>
            <p:cNvSpPr>
              <a:spLocks noChangeArrowheads="1"/>
            </p:cNvSpPr>
            <p:nvPr/>
          </p:nvSpPr>
          <p:spPr bwMode="auto">
            <a:xfrm>
              <a:off x="6462461" y="305947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0" name="Oval 90"/>
            <p:cNvSpPr>
              <a:spLocks noChangeArrowheads="1"/>
            </p:cNvSpPr>
            <p:nvPr/>
          </p:nvSpPr>
          <p:spPr bwMode="auto">
            <a:xfrm>
              <a:off x="6377437" y="31444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1" name="Oval 91"/>
            <p:cNvSpPr>
              <a:spLocks noChangeArrowheads="1"/>
            </p:cNvSpPr>
            <p:nvPr/>
          </p:nvSpPr>
          <p:spPr bwMode="auto">
            <a:xfrm>
              <a:off x="6462461" y="31444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2" name="Oval 106"/>
            <p:cNvSpPr>
              <a:spLocks noChangeArrowheads="1"/>
            </p:cNvSpPr>
            <p:nvPr/>
          </p:nvSpPr>
          <p:spPr bwMode="auto">
            <a:xfrm>
              <a:off x="6119826"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3" name="Oval 107"/>
            <p:cNvSpPr>
              <a:spLocks noChangeArrowheads="1"/>
            </p:cNvSpPr>
            <p:nvPr/>
          </p:nvSpPr>
          <p:spPr bwMode="auto">
            <a:xfrm>
              <a:off x="6204850"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4" name="Oval 108"/>
            <p:cNvSpPr>
              <a:spLocks noChangeArrowheads="1"/>
            </p:cNvSpPr>
            <p:nvPr/>
          </p:nvSpPr>
          <p:spPr bwMode="auto">
            <a:xfrm>
              <a:off x="6289874" y="322951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5" name="Oval 109"/>
            <p:cNvSpPr>
              <a:spLocks noChangeArrowheads="1"/>
            </p:cNvSpPr>
            <p:nvPr/>
          </p:nvSpPr>
          <p:spPr bwMode="auto">
            <a:xfrm>
              <a:off x="6377437"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6" name="Oval 110"/>
            <p:cNvSpPr>
              <a:spLocks noChangeArrowheads="1"/>
            </p:cNvSpPr>
            <p:nvPr/>
          </p:nvSpPr>
          <p:spPr bwMode="auto">
            <a:xfrm>
              <a:off x="6462461" y="322951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7" name="Oval 126"/>
            <p:cNvSpPr>
              <a:spLocks noChangeArrowheads="1"/>
            </p:cNvSpPr>
            <p:nvPr/>
          </p:nvSpPr>
          <p:spPr bwMode="auto">
            <a:xfrm>
              <a:off x="6119826"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8" name="Oval 127"/>
            <p:cNvSpPr>
              <a:spLocks noChangeArrowheads="1"/>
            </p:cNvSpPr>
            <p:nvPr/>
          </p:nvSpPr>
          <p:spPr bwMode="auto">
            <a:xfrm>
              <a:off x="6204850"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9" name="Oval 128"/>
            <p:cNvSpPr>
              <a:spLocks noChangeArrowheads="1"/>
            </p:cNvSpPr>
            <p:nvPr/>
          </p:nvSpPr>
          <p:spPr bwMode="auto">
            <a:xfrm>
              <a:off x="6289874" y="331708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0" name="Oval 129"/>
            <p:cNvSpPr>
              <a:spLocks noChangeArrowheads="1"/>
            </p:cNvSpPr>
            <p:nvPr/>
          </p:nvSpPr>
          <p:spPr bwMode="auto">
            <a:xfrm>
              <a:off x="6377437"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1" name="Oval 130"/>
            <p:cNvSpPr>
              <a:spLocks noChangeArrowheads="1"/>
            </p:cNvSpPr>
            <p:nvPr/>
          </p:nvSpPr>
          <p:spPr bwMode="auto">
            <a:xfrm>
              <a:off x="6462461" y="331708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2" name="Oval 57"/>
            <p:cNvSpPr>
              <a:spLocks noChangeArrowheads="1"/>
            </p:cNvSpPr>
            <p:nvPr/>
          </p:nvSpPr>
          <p:spPr bwMode="auto">
            <a:xfrm>
              <a:off x="6549842"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3" name="Oval 58"/>
            <p:cNvSpPr>
              <a:spLocks noChangeArrowheads="1"/>
            </p:cNvSpPr>
            <p:nvPr/>
          </p:nvSpPr>
          <p:spPr bwMode="auto">
            <a:xfrm>
              <a:off x="6719891" y="305492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4" name="Oval 59"/>
            <p:cNvSpPr>
              <a:spLocks noChangeArrowheads="1"/>
            </p:cNvSpPr>
            <p:nvPr/>
          </p:nvSpPr>
          <p:spPr bwMode="auto">
            <a:xfrm>
              <a:off x="6634866"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5" name="Oval 60"/>
            <p:cNvSpPr>
              <a:spLocks noChangeArrowheads="1"/>
            </p:cNvSpPr>
            <p:nvPr/>
          </p:nvSpPr>
          <p:spPr bwMode="auto">
            <a:xfrm>
              <a:off x="6807453"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6" name="Oval 61"/>
            <p:cNvSpPr>
              <a:spLocks noChangeArrowheads="1"/>
            </p:cNvSpPr>
            <p:nvPr/>
          </p:nvSpPr>
          <p:spPr bwMode="auto">
            <a:xfrm>
              <a:off x="6892478" y="305492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7" name="Oval 62"/>
            <p:cNvSpPr>
              <a:spLocks noChangeArrowheads="1"/>
            </p:cNvSpPr>
            <p:nvPr/>
          </p:nvSpPr>
          <p:spPr bwMode="auto">
            <a:xfrm>
              <a:off x="6977502" y="305492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8" name="Oval 63"/>
            <p:cNvSpPr>
              <a:spLocks noChangeArrowheads="1"/>
            </p:cNvSpPr>
            <p:nvPr/>
          </p:nvSpPr>
          <p:spPr bwMode="auto">
            <a:xfrm>
              <a:off x="7063796"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9" name="Oval 64"/>
            <p:cNvSpPr>
              <a:spLocks noChangeArrowheads="1"/>
            </p:cNvSpPr>
            <p:nvPr/>
          </p:nvSpPr>
          <p:spPr bwMode="auto">
            <a:xfrm>
              <a:off x="7148820"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0" name="Oval 65"/>
            <p:cNvSpPr>
              <a:spLocks noChangeArrowheads="1"/>
            </p:cNvSpPr>
            <p:nvPr/>
          </p:nvSpPr>
          <p:spPr bwMode="auto">
            <a:xfrm>
              <a:off x="7233844" y="305492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81" name="Oval 66"/>
            <p:cNvSpPr>
              <a:spLocks noChangeArrowheads="1"/>
            </p:cNvSpPr>
            <p:nvPr/>
          </p:nvSpPr>
          <p:spPr bwMode="auto">
            <a:xfrm>
              <a:off x="7321407"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2" name="Oval 67"/>
            <p:cNvSpPr>
              <a:spLocks noChangeArrowheads="1"/>
            </p:cNvSpPr>
            <p:nvPr/>
          </p:nvSpPr>
          <p:spPr bwMode="auto">
            <a:xfrm>
              <a:off x="7406431" y="305492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3" name="Oval 81"/>
            <p:cNvSpPr>
              <a:spLocks noChangeArrowheads="1"/>
            </p:cNvSpPr>
            <p:nvPr/>
          </p:nvSpPr>
          <p:spPr bwMode="auto">
            <a:xfrm>
              <a:off x="6549842"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4" name="Oval 82"/>
            <p:cNvSpPr>
              <a:spLocks noChangeArrowheads="1"/>
            </p:cNvSpPr>
            <p:nvPr/>
          </p:nvSpPr>
          <p:spPr bwMode="auto">
            <a:xfrm>
              <a:off x="6634866"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5" name="Oval 83"/>
            <p:cNvSpPr>
              <a:spLocks noChangeArrowheads="1"/>
            </p:cNvSpPr>
            <p:nvPr/>
          </p:nvSpPr>
          <p:spPr bwMode="auto">
            <a:xfrm>
              <a:off x="6719891" y="313994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6" name="Oval 84"/>
            <p:cNvSpPr>
              <a:spLocks noChangeArrowheads="1"/>
            </p:cNvSpPr>
            <p:nvPr/>
          </p:nvSpPr>
          <p:spPr bwMode="auto">
            <a:xfrm>
              <a:off x="6807453"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7" name="Oval 85"/>
            <p:cNvSpPr>
              <a:spLocks noChangeArrowheads="1"/>
            </p:cNvSpPr>
            <p:nvPr/>
          </p:nvSpPr>
          <p:spPr bwMode="auto">
            <a:xfrm>
              <a:off x="6892478" y="31399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8" name="Oval 86"/>
            <p:cNvSpPr>
              <a:spLocks noChangeArrowheads="1"/>
            </p:cNvSpPr>
            <p:nvPr/>
          </p:nvSpPr>
          <p:spPr bwMode="auto">
            <a:xfrm>
              <a:off x="6977502" y="313994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9" name="Oval 87"/>
            <p:cNvSpPr>
              <a:spLocks noChangeArrowheads="1"/>
            </p:cNvSpPr>
            <p:nvPr/>
          </p:nvSpPr>
          <p:spPr bwMode="auto">
            <a:xfrm>
              <a:off x="7063796"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0" name="Oval 88"/>
            <p:cNvSpPr>
              <a:spLocks noChangeArrowheads="1"/>
            </p:cNvSpPr>
            <p:nvPr/>
          </p:nvSpPr>
          <p:spPr bwMode="auto">
            <a:xfrm>
              <a:off x="7148820"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1" name="Oval 89"/>
            <p:cNvSpPr>
              <a:spLocks noChangeArrowheads="1"/>
            </p:cNvSpPr>
            <p:nvPr/>
          </p:nvSpPr>
          <p:spPr bwMode="auto">
            <a:xfrm>
              <a:off x="7233844" y="313994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2" name="Oval 90"/>
            <p:cNvSpPr>
              <a:spLocks noChangeArrowheads="1"/>
            </p:cNvSpPr>
            <p:nvPr/>
          </p:nvSpPr>
          <p:spPr bwMode="auto">
            <a:xfrm>
              <a:off x="7321407"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3" name="Oval 91"/>
            <p:cNvSpPr>
              <a:spLocks noChangeArrowheads="1"/>
            </p:cNvSpPr>
            <p:nvPr/>
          </p:nvSpPr>
          <p:spPr bwMode="auto">
            <a:xfrm>
              <a:off x="7406431" y="31399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4" name="Oval 100"/>
            <p:cNvSpPr>
              <a:spLocks noChangeArrowheads="1"/>
            </p:cNvSpPr>
            <p:nvPr/>
          </p:nvSpPr>
          <p:spPr bwMode="auto">
            <a:xfrm>
              <a:off x="6549842"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895" name="Oval 101"/>
            <p:cNvSpPr>
              <a:spLocks noChangeArrowheads="1"/>
            </p:cNvSpPr>
            <p:nvPr/>
          </p:nvSpPr>
          <p:spPr bwMode="auto">
            <a:xfrm>
              <a:off x="6634866"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6" name="Oval 102"/>
            <p:cNvSpPr>
              <a:spLocks noChangeArrowheads="1"/>
            </p:cNvSpPr>
            <p:nvPr/>
          </p:nvSpPr>
          <p:spPr bwMode="auto">
            <a:xfrm>
              <a:off x="6719891" y="322497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7" name="Oval 103"/>
            <p:cNvSpPr>
              <a:spLocks noChangeArrowheads="1"/>
            </p:cNvSpPr>
            <p:nvPr/>
          </p:nvSpPr>
          <p:spPr bwMode="auto">
            <a:xfrm>
              <a:off x="6807453"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8" name="Oval 104"/>
            <p:cNvSpPr>
              <a:spLocks noChangeArrowheads="1"/>
            </p:cNvSpPr>
            <p:nvPr/>
          </p:nvSpPr>
          <p:spPr bwMode="auto">
            <a:xfrm>
              <a:off x="6892478" y="322497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9" name="Oval 105"/>
            <p:cNvSpPr>
              <a:spLocks noChangeArrowheads="1"/>
            </p:cNvSpPr>
            <p:nvPr/>
          </p:nvSpPr>
          <p:spPr bwMode="auto">
            <a:xfrm>
              <a:off x="6977502" y="322497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0" name="Oval 106"/>
            <p:cNvSpPr>
              <a:spLocks noChangeArrowheads="1"/>
            </p:cNvSpPr>
            <p:nvPr/>
          </p:nvSpPr>
          <p:spPr bwMode="auto">
            <a:xfrm>
              <a:off x="7063796"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1" name="Oval 107"/>
            <p:cNvSpPr>
              <a:spLocks noChangeArrowheads="1"/>
            </p:cNvSpPr>
            <p:nvPr/>
          </p:nvSpPr>
          <p:spPr bwMode="auto">
            <a:xfrm>
              <a:off x="7148820"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2" name="Oval 108"/>
            <p:cNvSpPr>
              <a:spLocks noChangeArrowheads="1"/>
            </p:cNvSpPr>
            <p:nvPr/>
          </p:nvSpPr>
          <p:spPr bwMode="auto">
            <a:xfrm>
              <a:off x="7233844" y="322497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3" name="Oval 109"/>
            <p:cNvSpPr>
              <a:spLocks noChangeArrowheads="1"/>
            </p:cNvSpPr>
            <p:nvPr/>
          </p:nvSpPr>
          <p:spPr bwMode="auto">
            <a:xfrm>
              <a:off x="7321407"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4" name="Oval 110"/>
            <p:cNvSpPr>
              <a:spLocks noChangeArrowheads="1"/>
            </p:cNvSpPr>
            <p:nvPr/>
          </p:nvSpPr>
          <p:spPr bwMode="auto">
            <a:xfrm>
              <a:off x="7406431" y="322497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5" name="Oval 120"/>
            <p:cNvSpPr>
              <a:spLocks noChangeArrowheads="1"/>
            </p:cNvSpPr>
            <p:nvPr/>
          </p:nvSpPr>
          <p:spPr bwMode="auto">
            <a:xfrm>
              <a:off x="6549842"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6" name="Oval 121"/>
            <p:cNvSpPr>
              <a:spLocks noChangeArrowheads="1"/>
            </p:cNvSpPr>
            <p:nvPr/>
          </p:nvSpPr>
          <p:spPr bwMode="auto">
            <a:xfrm>
              <a:off x="6634866"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7" name="Oval 122"/>
            <p:cNvSpPr>
              <a:spLocks noChangeArrowheads="1"/>
            </p:cNvSpPr>
            <p:nvPr/>
          </p:nvSpPr>
          <p:spPr bwMode="auto">
            <a:xfrm>
              <a:off x="6719891" y="33125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8" name="Oval 123"/>
            <p:cNvSpPr>
              <a:spLocks noChangeArrowheads="1"/>
            </p:cNvSpPr>
            <p:nvPr/>
          </p:nvSpPr>
          <p:spPr bwMode="auto">
            <a:xfrm>
              <a:off x="6807453"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9" name="Oval 124"/>
            <p:cNvSpPr>
              <a:spLocks noChangeArrowheads="1"/>
            </p:cNvSpPr>
            <p:nvPr/>
          </p:nvSpPr>
          <p:spPr bwMode="auto">
            <a:xfrm>
              <a:off x="6892478" y="331253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0" name="Oval 125"/>
            <p:cNvSpPr>
              <a:spLocks noChangeArrowheads="1"/>
            </p:cNvSpPr>
            <p:nvPr/>
          </p:nvSpPr>
          <p:spPr bwMode="auto">
            <a:xfrm>
              <a:off x="6977502" y="331253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1" name="Oval 126"/>
            <p:cNvSpPr>
              <a:spLocks noChangeArrowheads="1"/>
            </p:cNvSpPr>
            <p:nvPr/>
          </p:nvSpPr>
          <p:spPr bwMode="auto">
            <a:xfrm>
              <a:off x="7063796"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2" name="Oval 127"/>
            <p:cNvSpPr>
              <a:spLocks noChangeArrowheads="1"/>
            </p:cNvSpPr>
            <p:nvPr/>
          </p:nvSpPr>
          <p:spPr bwMode="auto">
            <a:xfrm>
              <a:off x="7148820"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3" name="Oval 128"/>
            <p:cNvSpPr>
              <a:spLocks noChangeArrowheads="1"/>
            </p:cNvSpPr>
            <p:nvPr/>
          </p:nvSpPr>
          <p:spPr bwMode="auto">
            <a:xfrm>
              <a:off x="7233844" y="331253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4" name="Oval 129"/>
            <p:cNvSpPr>
              <a:spLocks noChangeArrowheads="1"/>
            </p:cNvSpPr>
            <p:nvPr/>
          </p:nvSpPr>
          <p:spPr bwMode="auto">
            <a:xfrm>
              <a:off x="7321407"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5" name="Oval 130"/>
            <p:cNvSpPr>
              <a:spLocks noChangeArrowheads="1"/>
            </p:cNvSpPr>
            <p:nvPr/>
          </p:nvSpPr>
          <p:spPr bwMode="auto">
            <a:xfrm>
              <a:off x="7406431" y="331253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6" name="Oval 81"/>
            <p:cNvSpPr>
              <a:spLocks noChangeArrowheads="1"/>
            </p:cNvSpPr>
            <p:nvPr/>
          </p:nvSpPr>
          <p:spPr bwMode="auto">
            <a:xfrm>
              <a:off x="7493812" y="313539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7" name="Oval 100"/>
            <p:cNvSpPr>
              <a:spLocks noChangeArrowheads="1"/>
            </p:cNvSpPr>
            <p:nvPr/>
          </p:nvSpPr>
          <p:spPr bwMode="auto">
            <a:xfrm>
              <a:off x="7493812" y="322042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8" name="Oval 101"/>
            <p:cNvSpPr>
              <a:spLocks noChangeArrowheads="1"/>
            </p:cNvSpPr>
            <p:nvPr/>
          </p:nvSpPr>
          <p:spPr bwMode="auto">
            <a:xfrm>
              <a:off x="7578836" y="3220421"/>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9" name="Oval 120"/>
            <p:cNvSpPr>
              <a:spLocks noChangeArrowheads="1"/>
            </p:cNvSpPr>
            <p:nvPr/>
          </p:nvSpPr>
          <p:spPr bwMode="auto">
            <a:xfrm>
              <a:off x="7493812"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0" name="Oval 121"/>
            <p:cNvSpPr>
              <a:spLocks noChangeArrowheads="1"/>
            </p:cNvSpPr>
            <p:nvPr/>
          </p:nvSpPr>
          <p:spPr bwMode="auto">
            <a:xfrm>
              <a:off x="7578836"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1" name="Oval 122"/>
            <p:cNvSpPr>
              <a:spLocks noChangeArrowheads="1"/>
            </p:cNvSpPr>
            <p:nvPr/>
          </p:nvSpPr>
          <p:spPr bwMode="auto">
            <a:xfrm>
              <a:off x="7663861" y="330798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2" name="Oval 123"/>
            <p:cNvSpPr>
              <a:spLocks noChangeArrowheads="1"/>
            </p:cNvSpPr>
            <p:nvPr/>
          </p:nvSpPr>
          <p:spPr bwMode="auto">
            <a:xfrm>
              <a:off x="7751423"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3" name="Oval 124"/>
            <p:cNvSpPr>
              <a:spLocks noChangeArrowheads="1"/>
            </p:cNvSpPr>
            <p:nvPr/>
          </p:nvSpPr>
          <p:spPr bwMode="auto">
            <a:xfrm>
              <a:off x="7836448" y="330798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4" name="Oval 125"/>
            <p:cNvSpPr>
              <a:spLocks noChangeArrowheads="1"/>
            </p:cNvSpPr>
            <p:nvPr/>
          </p:nvSpPr>
          <p:spPr bwMode="auto">
            <a:xfrm>
              <a:off x="7921472" y="330798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5" name="Oval 130"/>
            <p:cNvSpPr>
              <a:spLocks noChangeArrowheads="1"/>
            </p:cNvSpPr>
            <p:nvPr/>
          </p:nvSpPr>
          <p:spPr bwMode="auto">
            <a:xfrm>
              <a:off x="8350401" y="330798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6" name="Oval 63"/>
            <p:cNvSpPr>
              <a:spLocks noChangeArrowheads="1"/>
            </p:cNvSpPr>
            <p:nvPr/>
          </p:nvSpPr>
          <p:spPr bwMode="auto">
            <a:xfrm>
              <a:off x="8951736"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7" name="Oval 64"/>
            <p:cNvSpPr>
              <a:spLocks noChangeArrowheads="1"/>
            </p:cNvSpPr>
            <p:nvPr/>
          </p:nvSpPr>
          <p:spPr bwMode="auto">
            <a:xfrm>
              <a:off x="9036760"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8" name="Oval 65"/>
            <p:cNvSpPr>
              <a:spLocks noChangeArrowheads="1"/>
            </p:cNvSpPr>
            <p:nvPr/>
          </p:nvSpPr>
          <p:spPr bwMode="auto">
            <a:xfrm>
              <a:off x="9121784" y="304582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9" name="Oval 66"/>
            <p:cNvSpPr>
              <a:spLocks noChangeArrowheads="1"/>
            </p:cNvSpPr>
            <p:nvPr/>
          </p:nvSpPr>
          <p:spPr bwMode="auto">
            <a:xfrm>
              <a:off x="9209347"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0" name="Oval 67"/>
            <p:cNvSpPr>
              <a:spLocks noChangeArrowheads="1"/>
            </p:cNvSpPr>
            <p:nvPr/>
          </p:nvSpPr>
          <p:spPr bwMode="auto">
            <a:xfrm>
              <a:off x="9294371" y="304582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1" name="Oval 86"/>
            <p:cNvSpPr>
              <a:spLocks noChangeArrowheads="1"/>
            </p:cNvSpPr>
            <p:nvPr/>
          </p:nvSpPr>
          <p:spPr bwMode="auto">
            <a:xfrm>
              <a:off x="8865442" y="313084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2" name="Oval 87"/>
            <p:cNvSpPr>
              <a:spLocks noChangeArrowheads="1"/>
            </p:cNvSpPr>
            <p:nvPr/>
          </p:nvSpPr>
          <p:spPr bwMode="auto">
            <a:xfrm>
              <a:off x="8951736"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3" name="Oval 88"/>
            <p:cNvSpPr>
              <a:spLocks noChangeArrowheads="1"/>
            </p:cNvSpPr>
            <p:nvPr/>
          </p:nvSpPr>
          <p:spPr bwMode="auto">
            <a:xfrm>
              <a:off x="9036760"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4" name="Oval 89"/>
            <p:cNvSpPr>
              <a:spLocks noChangeArrowheads="1"/>
            </p:cNvSpPr>
            <p:nvPr/>
          </p:nvSpPr>
          <p:spPr bwMode="auto">
            <a:xfrm>
              <a:off x="9121784" y="313084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5" name="Oval 90"/>
            <p:cNvSpPr>
              <a:spLocks noChangeArrowheads="1"/>
            </p:cNvSpPr>
            <p:nvPr/>
          </p:nvSpPr>
          <p:spPr bwMode="auto">
            <a:xfrm>
              <a:off x="9209347"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6" name="Oval 91"/>
            <p:cNvSpPr>
              <a:spLocks noChangeArrowheads="1"/>
            </p:cNvSpPr>
            <p:nvPr/>
          </p:nvSpPr>
          <p:spPr bwMode="auto">
            <a:xfrm>
              <a:off x="9294371" y="313084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7" name="Oval 100"/>
            <p:cNvSpPr>
              <a:spLocks noChangeArrowheads="1"/>
            </p:cNvSpPr>
            <p:nvPr/>
          </p:nvSpPr>
          <p:spPr bwMode="auto">
            <a:xfrm>
              <a:off x="8437782" y="321587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8" name="Oval 104"/>
            <p:cNvSpPr>
              <a:spLocks noChangeArrowheads="1"/>
            </p:cNvSpPr>
            <p:nvPr/>
          </p:nvSpPr>
          <p:spPr bwMode="auto">
            <a:xfrm>
              <a:off x="8780418" y="321587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39" name="Oval 105"/>
            <p:cNvSpPr>
              <a:spLocks noChangeArrowheads="1"/>
            </p:cNvSpPr>
            <p:nvPr/>
          </p:nvSpPr>
          <p:spPr bwMode="auto">
            <a:xfrm>
              <a:off x="8865442" y="321587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0" name="Oval 106"/>
            <p:cNvSpPr>
              <a:spLocks noChangeArrowheads="1"/>
            </p:cNvSpPr>
            <p:nvPr/>
          </p:nvSpPr>
          <p:spPr bwMode="auto">
            <a:xfrm>
              <a:off x="8951736"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1" name="Oval 107"/>
            <p:cNvSpPr>
              <a:spLocks noChangeArrowheads="1"/>
            </p:cNvSpPr>
            <p:nvPr/>
          </p:nvSpPr>
          <p:spPr bwMode="auto">
            <a:xfrm>
              <a:off x="9036760"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2" name="Oval 108"/>
            <p:cNvSpPr>
              <a:spLocks noChangeArrowheads="1"/>
            </p:cNvSpPr>
            <p:nvPr/>
          </p:nvSpPr>
          <p:spPr bwMode="auto">
            <a:xfrm>
              <a:off x="9121784" y="321587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3" name="Oval 109"/>
            <p:cNvSpPr>
              <a:spLocks noChangeArrowheads="1"/>
            </p:cNvSpPr>
            <p:nvPr/>
          </p:nvSpPr>
          <p:spPr bwMode="auto">
            <a:xfrm>
              <a:off x="9209347"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4" name="Oval 110"/>
            <p:cNvSpPr>
              <a:spLocks noChangeArrowheads="1"/>
            </p:cNvSpPr>
            <p:nvPr/>
          </p:nvSpPr>
          <p:spPr bwMode="auto">
            <a:xfrm>
              <a:off x="9294371" y="321587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5" name="Oval 120"/>
            <p:cNvSpPr>
              <a:spLocks noChangeArrowheads="1"/>
            </p:cNvSpPr>
            <p:nvPr/>
          </p:nvSpPr>
          <p:spPr bwMode="auto">
            <a:xfrm>
              <a:off x="8437782"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6" name="Oval 121"/>
            <p:cNvSpPr>
              <a:spLocks noChangeArrowheads="1"/>
            </p:cNvSpPr>
            <p:nvPr/>
          </p:nvSpPr>
          <p:spPr bwMode="auto">
            <a:xfrm>
              <a:off x="8522806"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7" name="Oval 123"/>
            <p:cNvSpPr>
              <a:spLocks noChangeArrowheads="1"/>
            </p:cNvSpPr>
            <p:nvPr/>
          </p:nvSpPr>
          <p:spPr bwMode="auto">
            <a:xfrm>
              <a:off x="8695393"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8" name="Oval 124"/>
            <p:cNvSpPr>
              <a:spLocks noChangeArrowheads="1"/>
            </p:cNvSpPr>
            <p:nvPr/>
          </p:nvSpPr>
          <p:spPr bwMode="auto">
            <a:xfrm>
              <a:off x="8780418" y="330343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49" name="Oval 125"/>
            <p:cNvSpPr>
              <a:spLocks noChangeArrowheads="1"/>
            </p:cNvSpPr>
            <p:nvPr/>
          </p:nvSpPr>
          <p:spPr bwMode="auto">
            <a:xfrm>
              <a:off x="8865442" y="330343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0" name="Oval 126"/>
            <p:cNvSpPr>
              <a:spLocks noChangeArrowheads="1"/>
            </p:cNvSpPr>
            <p:nvPr/>
          </p:nvSpPr>
          <p:spPr bwMode="auto">
            <a:xfrm>
              <a:off x="8951736"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1" name="Oval 127"/>
            <p:cNvSpPr>
              <a:spLocks noChangeArrowheads="1"/>
            </p:cNvSpPr>
            <p:nvPr/>
          </p:nvSpPr>
          <p:spPr bwMode="auto">
            <a:xfrm>
              <a:off x="9036760"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2" name="Oval 128"/>
            <p:cNvSpPr>
              <a:spLocks noChangeArrowheads="1"/>
            </p:cNvSpPr>
            <p:nvPr/>
          </p:nvSpPr>
          <p:spPr bwMode="auto">
            <a:xfrm>
              <a:off x="9121784" y="330343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3" name="Oval 129"/>
            <p:cNvSpPr>
              <a:spLocks noChangeArrowheads="1"/>
            </p:cNvSpPr>
            <p:nvPr/>
          </p:nvSpPr>
          <p:spPr bwMode="auto">
            <a:xfrm>
              <a:off x="9209347"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4" name="Oval 130"/>
            <p:cNvSpPr>
              <a:spLocks noChangeArrowheads="1"/>
            </p:cNvSpPr>
            <p:nvPr/>
          </p:nvSpPr>
          <p:spPr bwMode="auto">
            <a:xfrm>
              <a:off x="9294371" y="330343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5" name="Oval 57"/>
            <p:cNvSpPr>
              <a:spLocks noChangeArrowheads="1"/>
            </p:cNvSpPr>
            <p:nvPr/>
          </p:nvSpPr>
          <p:spPr bwMode="auto">
            <a:xfrm>
              <a:off x="9381752" y="304127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6" name="Oval 81"/>
            <p:cNvSpPr>
              <a:spLocks noChangeArrowheads="1"/>
            </p:cNvSpPr>
            <p:nvPr/>
          </p:nvSpPr>
          <p:spPr bwMode="auto">
            <a:xfrm>
              <a:off x="9381752" y="31262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7" name="Oval 82"/>
            <p:cNvSpPr>
              <a:spLocks noChangeArrowheads="1"/>
            </p:cNvSpPr>
            <p:nvPr/>
          </p:nvSpPr>
          <p:spPr bwMode="auto">
            <a:xfrm>
              <a:off x="9466776" y="31262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8" name="Oval 100"/>
            <p:cNvSpPr>
              <a:spLocks noChangeArrowheads="1"/>
            </p:cNvSpPr>
            <p:nvPr/>
          </p:nvSpPr>
          <p:spPr bwMode="auto">
            <a:xfrm>
              <a:off x="9381752" y="321132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59" name="Oval 101"/>
            <p:cNvSpPr>
              <a:spLocks noChangeArrowheads="1"/>
            </p:cNvSpPr>
            <p:nvPr/>
          </p:nvSpPr>
          <p:spPr bwMode="auto">
            <a:xfrm>
              <a:off x="9466776" y="321132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0" name="Oval 63"/>
            <p:cNvSpPr>
              <a:spLocks noChangeArrowheads="1"/>
            </p:cNvSpPr>
            <p:nvPr/>
          </p:nvSpPr>
          <p:spPr bwMode="auto">
            <a:xfrm>
              <a:off x="6119826"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1" name="Oval 64"/>
            <p:cNvSpPr>
              <a:spLocks noChangeArrowheads="1"/>
            </p:cNvSpPr>
            <p:nvPr/>
          </p:nvSpPr>
          <p:spPr bwMode="auto">
            <a:xfrm>
              <a:off x="6204850"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2" name="Oval 65"/>
            <p:cNvSpPr>
              <a:spLocks noChangeArrowheads="1"/>
            </p:cNvSpPr>
            <p:nvPr/>
          </p:nvSpPr>
          <p:spPr bwMode="auto">
            <a:xfrm>
              <a:off x="6289874" y="34074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3" name="Oval 66"/>
            <p:cNvSpPr>
              <a:spLocks noChangeArrowheads="1"/>
            </p:cNvSpPr>
            <p:nvPr/>
          </p:nvSpPr>
          <p:spPr bwMode="auto">
            <a:xfrm>
              <a:off x="6377437"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4" name="Oval 67"/>
            <p:cNvSpPr>
              <a:spLocks noChangeArrowheads="1"/>
            </p:cNvSpPr>
            <p:nvPr/>
          </p:nvSpPr>
          <p:spPr bwMode="auto">
            <a:xfrm>
              <a:off x="6462461" y="34074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5" name="Oval 87"/>
            <p:cNvSpPr>
              <a:spLocks noChangeArrowheads="1"/>
            </p:cNvSpPr>
            <p:nvPr/>
          </p:nvSpPr>
          <p:spPr bwMode="auto">
            <a:xfrm>
              <a:off x="6119826"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6" name="Oval 88"/>
            <p:cNvSpPr>
              <a:spLocks noChangeArrowheads="1"/>
            </p:cNvSpPr>
            <p:nvPr/>
          </p:nvSpPr>
          <p:spPr bwMode="auto">
            <a:xfrm>
              <a:off x="6204850"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7" name="Oval 89"/>
            <p:cNvSpPr>
              <a:spLocks noChangeArrowheads="1"/>
            </p:cNvSpPr>
            <p:nvPr/>
          </p:nvSpPr>
          <p:spPr bwMode="auto">
            <a:xfrm>
              <a:off x="6289874" y="349251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8" name="Oval 90"/>
            <p:cNvSpPr>
              <a:spLocks noChangeArrowheads="1"/>
            </p:cNvSpPr>
            <p:nvPr/>
          </p:nvSpPr>
          <p:spPr bwMode="auto">
            <a:xfrm>
              <a:off x="6377437"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69" name="Oval 91"/>
            <p:cNvSpPr>
              <a:spLocks noChangeArrowheads="1"/>
            </p:cNvSpPr>
            <p:nvPr/>
          </p:nvSpPr>
          <p:spPr bwMode="auto">
            <a:xfrm>
              <a:off x="6462461" y="349251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0" name="Oval 108"/>
            <p:cNvSpPr>
              <a:spLocks noChangeArrowheads="1"/>
            </p:cNvSpPr>
            <p:nvPr/>
          </p:nvSpPr>
          <p:spPr bwMode="auto">
            <a:xfrm>
              <a:off x="6289874" y="3577537"/>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1" name="Oval 109"/>
            <p:cNvSpPr>
              <a:spLocks noChangeArrowheads="1"/>
            </p:cNvSpPr>
            <p:nvPr/>
          </p:nvSpPr>
          <p:spPr bwMode="auto">
            <a:xfrm>
              <a:off x="6377437" y="35775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2" name="Oval 110"/>
            <p:cNvSpPr>
              <a:spLocks noChangeArrowheads="1"/>
            </p:cNvSpPr>
            <p:nvPr/>
          </p:nvSpPr>
          <p:spPr bwMode="auto">
            <a:xfrm>
              <a:off x="6462461" y="3577537"/>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3" name="Oval 123"/>
            <p:cNvSpPr>
              <a:spLocks noChangeArrowheads="1"/>
            </p:cNvSpPr>
            <p:nvPr/>
          </p:nvSpPr>
          <p:spPr bwMode="auto">
            <a:xfrm>
              <a:off x="5863483" y="3665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4" name="Oval 124"/>
            <p:cNvSpPr>
              <a:spLocks noChangeArrowheads="1"/>
            </p:cNvSpPr>
            <p:nvPr/>
          </p:nvSpPr>
          <p:spPr bwMode="auto">
            <a:xfrm>
              <a:off x="5948508" y="3665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5" name="Oval 125"/>
            <p:cNvSpPr>
              <a:spLocks noChangeArrowheads="1"/>
            </p:cNvSpPr>
            <p:nvPr/>
          </p:nvSpPr>
          <p:spPr bwMode="auto">
            <a:xfrm>
              <a:off x="6033532" y="36650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6" name="Oval 126"/>
            <p:cNvSpPr>
              <a:spLocks noChangeArrowheads="1"/>
            </p:cNvSpPr>
            <p:nvPr/>
          </p:nvSpPr>
          <p:spPr bwMode="auto">
            <a:xfrm>
              <a:off x="6119826"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7" name="Oval 127"/>
            <p:cNvSpPr>
              <a:spLocks noChangeArrowheads="1"/>
            </p:cNvSpPr>
            <p:nvPr/>
          </p:nvSpPr>
          <p:spPr bwMode="auto">
            <a:xfrm>
              <a:off x="6204850"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8" name="Oval 128"/>
            <p:cNvSpPr>
              <a:spLocks noChangeArrowheads="1"/>
            </p:cNvSpPr>
            <p:nvPr/>
          </p:nvSpPr>
          <p:spPr bwMode="auto">
            <a:xfrm>
              <a:off x="6289874" y="36650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9" name="Oval 129"/>
            <p:cNvSpPr>
              <a:spLocks noChangeArrowheads="1"/>
            </p:cNvSpPr>
            <p:nvPr/>
          </p:nvSpPr>
          <p:spPr bwMode="auto">
            <a:xfrm>
              <a:off x="6377437"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0" name="Oval 130"/>
            <p:cNvSpPr>
              <a:spLocks noChangeArrowheads="1"/>
            </p:cNvSpPr>
            <p:nvPr/>
          </p:nvSpPr>
          <p:spPr bwMode="auto">
            <a:xfrm>
              <a:off x="6462461" y="3665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1" name="Oval 57"/>
            <p:cNvSpPr>
              <a:spLocks noChangeArrowheads="1"/>
            </p:cNvSpPr>
            <p:nvPr/>
          </p:nvSpPr>
          <p:spPr bwMode="auto">
            <a:xfrm>
              <a:off x="6549842"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2" name="Oval 58"/>
            <p:cNvSpPr>
              <a:spLocks noChangeArrowheads="1"/>
            </p:cNvSpPr>
            <p:nvPr/>
          </p:nvSpPr>
          <p:spPr bwMode="auto">
            <a:xfrm>
              <a:off x="6719891" y="34029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3" name="Oval 59"/>
            <p:cNvSpPr>
              <a:spLocks noChangeArrowheads="1"/>
            </p:cNvSpPr>
            <p:nvPr/>
          </p:nvSpPr>
          <p:spPr bwMode="auto">
            <a:xfrm>
              <a:off x="6634866"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4" name="Oval 60"/>
            <p:cNvSpPr>
              <a:spLocks noChangeArrowheads="1"/>
            </p:cNvSpPr>
            <p:nvPr/>
          </p:nvSpPr>
          <p:spPr bwMode="auto">
            <a:xfrm>
              <a:off x="6807453"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5" name="Oval 61"/>
            <p:cNvSpPr>
              <a:spLocks noChangeArrowheads="1"/>
            </p:cNvSpPr>
            <p:nvPr/>
          </p:nvSpPr>
          <p:spPr bwMode="auto">
            <a:xfrm>
              <a:off x="6892478" y="340293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6" name="Oval 62"/>
            <p:cNvSpPr>
              <a:spLocks noChangeArrowheads="1"/>
            </p:cNvSpPr>
            <p:nvPr/>
          </p:nvSpPr>
          <p:spPr bwMode="auto">
            <a:xfrm>
              <a:off x="6977502" y="340293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7" name="Oval 63"/>
            <p:cNvSpPr>
              <a:spLocks noChangeArrowheads="1"/>
            </p:cNvSpPr>
            <p:nvPr/>
          </p:nvSpPr>
          <p:spPr bwMode="auto">
            <a:xfrm>
              <a:off x="7063796"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8" name="Oval 64"/>
            <p:cNvSpPr>
              <a:spLocks noChangeArrowheads="1"/>
            </p:cNvSpPr>
            <p:nvPr/>
          </p:nvSpPr>
          <p:spPr bwMode="auto">
            <a:xfrm>
              <a:off x="7148820"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9" name="Oval 65"/>
            <p:cNvSpPr>
              <a:spLocks noChangeArrowheads="1"/>
            </p:cNvSpPr>
            <p:nvPr/>
          </p:nvSpPr>
          <p:spPr bwMode="auto">
            <a:xfrm>
              <a:off x="7233844" y="340293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0" name="Oval 66"/>
            <p:cNvSpPr>
              <a:spLocks noChangeArrowheads="1"/>
            </p:cNvSpPr>
            <p:nvPr/>
          </p:nvSpPr>
          <p:spPr bwMode="auto">
            <a:xfrm>
              <a:off x="7321407"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1" name="Oval 67"/>
            <p:cNvSpPr>
              <a:spLocks noChangeArrowheads="1"/>
            </p:cNvSpPr>
            <p:nvPr/>
          </p:nvSpPr>
          <p:spPr bwMode="auto">
            <a:xfrm>
              <a:off x="7406431" y="340293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2" name="Oval 81"/>
            <p:cNvSpPr>
              <a:spLocks noChangeArrowheads="1"/>
            </p:cNvSpPr>
            <p:nvPr/>
          </p:nvSpPr>
          <p:spPr bwMode="auto">
            <a:xfrm>
              <a:off x="6549842"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3" name="Oval 82"/>
            <p:cNvSpPr>
              <a:spLocks noChangeArrowheads="1"/>
            </p:cNvSpPr>
            <p:nvPr/>
          </p:nvSpPr>
          <p:spPr bwMode="auto">
            <a:xfrm>
              <a:off x="6634866"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4" name="Oval 83"/>
            <p:cNvSpPr>
              <a:spLocks noChangeArrowheads="1"/>
            </p:cNvSpPr>
            <p:nvPr/>
          </p:nvSpPr>
          <p:spPr bwMode="auto">
            <a:xfrm>
              <a:off x="6719891" y="34879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5" name="Oval 84"/>
            <p:cNvSpPr>
              <a:spLocks noChangeArrowheads="1"/>
            </p:cNvSpPr>
            <p:nvPr/>
          </p:nvSpPr>
          <p:spPr bwMode="auto">
            <a:xfrm>
              <a:off x="6807453"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6" name="Oval 85"/>
            <p:cNvSpPr>
              <a:spLocks noChangeArrowheads="1"/>
            </p:cNvSpPr>
            <p:nvPr/>
          </p:nvSpPr>
          <p:spPr bwMode="auto">
            <a:xfrm>
              <a:off x="6892478" y="348796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7" name="Oval 86"/>
            <p:cNvSpPr>
              <a:spLocks noChangeArrowheads="1"/>
            </p:cNvSpPr>
            <p:nvPr/>
          </p:nvSpPr>
          <p:spPr bwMode="auto">
            <a:xfrm>
              <a:off x="6977502" y="348796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8" name="Oval 87"/>
            <p:cNvSpPr>
              <a:spLocks noChangeArrowheads="1"/>
            </p:cNvSpPr>
            <p:nvPr/>
          </p:nvSpPr>
          <p:spPr bwMode="auto">
            <a:xfrm>
              <a:off x="7063796"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9" name="Oval 88"/>
            <p:cNvSpPr>
              <a:spLocks noChangeArrowheads="1"/>
            </p:cNvSpPr>
            <p:nvPr/>
          </p:nvSpPr>
          <p:spPr bwMode="auto">
            <a:xfrm>
              <a:off x="7148820"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0" name="Oval 89"/>
            <p:cNvSpPr>
              <a:spLocks noChangeArrowheads="1"/>
            </p:cNvSpPr>
            <p:nvPr/>
          </p:nvSpPr>
          <p:spPr bwMode="auto">
            <a:xfrm>
              <a:off x="7233844" y="348796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1" name="Oval 90"/>
            <p:cNvSpPr>
              <a:spLocks noChangeArrowheads="1"/>
            </p:cNvSpPr>
            <p:nvPr/>
          </p:nvSpPr>
          <p:spPr bwMode="auto">
            <a:xfrm>
              <a:off x="7321407"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2" name="Oval 91"/>
            <p:cNvSpPr>
              <a:spLocks noChangeArrowheads="1"/>
            </p:cNvSpPr>
            <p:nvPr/>
          </p:nvSpPr>
          <p:spPr bwMode="auto">
            <a:xfrm>
              <a:off x="7406431" y="348796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3" name="Oval 100"/>
            <p:cNvSpPr>
              <a:spLocks noChangeArrowheads="1"/>
            </p:cNvSpPr>
            <p:nvPr/>
          </p:nvSpPr>
          <p:spPr bwMode="auto">
            <a:xfrm>
              <a:off x="6549842"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4" name="Oval 101"/>
            <p:cNvSpPr>
              <a:spLocks noChangeArrowheads="1"/>
            </p:cNvSpPr>
            <p:nvPr/>
          </p:nvSpPr>
          <p:spPr bwMode="auto">
            <a:xfrm>
              <a:off x="6634866"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5" name="Oval 102"/>
            <p:cNvSpPr>
              <a:spLocks noChangeArrowheads="1"/>
            </p:cNvSpPr>
            <p:nvPr/>
          </p:nvSpPr>
          <p:spPr bwMode="auto">
            <a:xfrm>
              <a:off x="6719891" y="35729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6" name="Oval 103"/>
            <p:cNvSpPr>
              <a:spLocks noChangeArrowheads="1"/>
            </p:cNvSpPr>
            <p:nvPr/>
          </p:nvSpPr>
          <p:spPr bwMode="auto">
            <a:xfrm>
              <a:off x="6807453"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7" name="Oval 104"/>
            <p:cNvSpPr>
              <a:spLocks noChangeArrowheads="1"/>
            </p:cNvSpPr>
            <p:nvPr/>
          </p:nvSpPr>
          <p:spPr bwMode="auto">
            <a:xfrm>
              <a:off x="6892478" y="357298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8" name="Oval 105"/>
            <p:cNvSpPr>
              <a:spLocks noChangeArrowheads="1"/>
            </p:cNvSpPr>
            <p:nvPr/>
          </p:nvSpPr>
          <p:spPr bwMode="auto">
            <a:xfrm>
              <a:off x="6977502" y="357298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9" name="Oval 106"/>
            <p:cNvSpPr>
              <a:spLocks noChangeArrowheads="1"/>
            </p:cNvSpPr>
            <p:nvPr/>
          </p:nvSpPr>
          <p:spPr bwMode="auto">
            <a:xfrm>
              <a:off x="7063796"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0" name="Oval 107"/>
            <p:cNvSpPr>
              <a:spLocks noChangeArrowheads="1"/>
            </p:cNvSpPr>
            <p:nvPr/>
          </p:nvSpPr>
          <p:spPr bwMode="auto">
            <a:xfrm>
              <a:off x="7148820"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1" name="Oval 108"/>
            <p:cNvSpPr>
              <a:spLocks noChangeArrowheads="1"/>
            </p:cNvSpPr>
            <p:nvPr/>
          </p:nvSpPr>
          <p:spPr bwMode="auto">
            <a:xfrm>
              <a:off x="7233844" y="357298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2" name="Oval 109"/>
            <p:cNvSpPr>
              <a:spLocks noChangeArrowheads="1"/>
            </p:cNvSpPr>
            <p:nvPr/>
          </p:nvSpPr>
          <p:spPr bwMode="auto">
            <a:xfrm>
              <a:off x="7321407"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3" name="Oval 110"/>
            <p:cNvSpPr>
              <a:spLocks noChangeArrowheads="1"/>
            </p:cNvSpPr>
            <p:nvPr/>
          </p:nvSpPr>
          <p:spPr bwMode="auto">
            <a:xfrm>
              <a:off x="7406431" y="357298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4" name="Oval 120"/>
            <p:cNvSpPr>
              <a:spLocks noChangeArrowheads="1"/>
            </p:cNvSpPr>
            <p:nvPr/>
          </p:nvSpPr>
          <p:spPr bwMode="auto">
            <a:xfrm>
              <a:off x="6549842"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5" name="Oval 121"/>
            <p:cNvSpPr>
              <a:spLocks noChangeArrowheads="1"/>
            </p:cNvSpPr>
            <p:nvPr/>
          </p:nvSpPr>
          <p:spPr bwMode="auto">
            <a:xfrm>
              <a:off x="6634866"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6" name="Oval 122"/>
            <p:cNvSpPr>
              <a:spLocks noChangeArrowheads="1"/>
            </p:cNvSpPr>
            <p:nvPr/>
          </p:nvSpPr>
          <p:spPr bwMode="auto">
            <a:xfrm>
              <a:off x="6719891" y="36605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7" name="Oval 123"/>
            <p:cNvSpPr>
              <a:spLocks noChangeArrowheads="1"/>
            </p:cNvSpPr>
            <p:nvPr/>
          </p:nvSpPr>
          <p:spPr bwMode="auto">
            <a:xfrm>
              <a:off x="6807453"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8" name="Oval 124"/>
            <p:cNvSpPr>
              <a:spLocks noChangeArrowheads="1"/>
            </p:cNvSpPr>
            <p:nvPr/>
          </p:nvSpPr>
          <p:spPr bwMode="auto">
            <a:xfrm>
              <a:off x="6892478" y="366055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9" name="Oval 125"/>
            <p:cNvSpPr>
              <a:spLocks noChangeArrowheads="1"/>
            </p:cNvSpPr>
            <p:nvPr/>
          </p:nvSpPr>
          <p:spPr bwMode="auto">
            <a:xfrm>
              <a:off x="6977502" y="366055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0" name="Oval 126"/>
            <p:cNvSpPr>
              <a:spLocks noChangeArrowheads="1"/>
            </p:cNvSpPr>
            <p:nvPr/>
          </p:nvSpPr>
          <p:spPr bwMode="auto">
            <a:xfrm>
              <a:off x="7063796"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1" name="Oval 127"/>
            <p:cNvSpPr>
              <a:spLocks noChangeArrowheads="1"/>
            </p:cNvSpPr>
            <p:nvPr/>
          </p:nvSpPr>
          <p:spPr bwMode="auto">
            <a:xfrm>
              <a:off x="7148820"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2" name="Oval 128"/>
            <p:cNvSpPr>
              <a:spLocks noChangeArrowheads="1"/>
            </p:cNvSpPr>
            <p:nvPr/>
          </p:nvSpPr>
          <p:spPr bwMode="auto">
            <a:xfrm>
              <a:off x="7233844" y="366055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3" name="Oval 129"/>
            <p:cNvSpPr>
              <a:spLocks noChangeArrowheads="1"/>
            </p:cNvSpPr>
            <p:nvPr/>
          </p:nvSpPr>
          <p:spPr bwMode="auto">
            <a:xfrm>
              <a:off x="7321407"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130"/>
            <p:cNvSpPr>
              <a:spLocks noChangeArrowheads="1"/>
            </p:cNvSpPr>
            <p:nvPr/>
          </p:nvSpPr>
          <p:spPr bwMode="auto">
            <a:xfrm>
              <a:off x="7406431" y="366055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57"/>
            <p:cNvSpPr>
              <a:spLocks noChangeArrowheads="1"/>
            </p:cNvSpPr>
            <p:nvPr/>
          </p:nvSpPr>
          <p:spPr bwMode="auto">
            <a:xfrm>
              <a:off x="7493812"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Oval 58"/>
            <p:cNvSpPr>
              <a:spLocks noChangeArrowheads="1"/>
            </p:cNvSpPr>
            <p:nvPr/>
          </p:nvSpPr>
          <p:spPr bwMode="auto">
            <a:xfrm>
              <a:off x="7663861" y="33983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59"/>
            <p:cNvSpPr>
              <a:spLocks noChangeArrowheads="1"/>
            </p:cNvSpPr>
            <p:nvPr/>
          </p:nvSpPr>
          <p:spPr bwMode="auto">
            <a:xfrm>
              <a:off x="7578836"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60"/>
            <p:cNvSpPr>
              <a:spLocks noChangeArrowheads="1"/>
            </p:cNvSpPr>
            <p:nvPr/>
          </p:nvSpPr>
          <p:spPr bwMode="auto">
            <a:xfrm>
              <a:off x="7751423"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61"/>
            <p:cNvSpPr>
              <a:spLocks noChangeArrowheads="1"/>
            </p:cNvSpPr>
            <p:nvPr/>
          </p:nvSpPr>
          <p:spPr bwMode="auto">
            <a:xfrm>
              <a:off x="7836448" y="339839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62"/>
            <p:cNvSpPr>
              <a:spLocks noChangeArrowheads="1"/>
            </p:cNvSpPr>
            <p:nvPr/>
          </p:nvSpPr>
          <p:spPr bwMode="auto">
            <a:xfrm>
              <a:off x="7921472" y="339839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63"/>
            <p:cNvSpPr>
              <a:spLocks noChangeArrowheads="1"/>
            </p:cNvSpPr>
            <p:nvPr/>
          </p:nvSpPr>
          <p:spPr bwMode="auto">
            <a:xfrm>
              <a:off x="8007766"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64"/>
            <p:cNvSpPr>
              <a:spLocks noChangeArrowheads="1"/>
            </p:cNvSpPr>
            <p:nvPr/>
          </p:nvSpPr>
          <p:spPr bwMode="auto">
            <a:xfrm>
              <a:off x="8092790"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65"/>
            <p:cNvSpPr>
              <a:spLocks noChangeArrowheads="1"/>
            </p:cNvSpPr>
            <p:nvPr/>
          </p:nvSpPr>
          <p:spPr bwMode="auto">
            <a:xfrm>
              <a:off x="8177814" y="339839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66"/>
            <p:cNvSpPr>
              <a:spLocks noChangeArrowheads="1"/>
            </p:cNvSpPr>
            <p:nvPr/>
          </p:nvSpPr>
          <p:spPr bwMode="auto">
            <a:xfrm>
              <a:off x="8265377"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67"/>
            <p:cNvSpPr>
              <a:spLocks noChangeArrowheads="1"/>
            </p:cNvSpPr>
            <p:nvPr/>
          </p:nvSpPr>
          <p:spPr bwMode="auto">
            <a:xfrm>
              <a:off x="8350401" y="339839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81"/>
            <p:cNvSpPr>
              <a:spLocks noChangeArrowheads="1"/>
            </p:cNvSpPr>
            <p:nvPr/>
          </p:nvSpPr>
          <p:spPr bwMode="auto">
            <a:xfrm>
              <a:off x="7493812"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82"/>
            <p:cNvSpPr>
              <a:spLocks noChangeArrowheads="1"/>
            </p:cNvSpPr>
            <p:nvPr/>
          </p:nvSpPr>
          <p:spPr bwMode="auto">
            <a:xfrm>
              <a:off x="7578836"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83"/>
            <p:cNvSpPr>
              <a:spLocks noChangeArrowheads="1"/>
            </p:cNvSpPr>
            <p:nvPr/>
          </p:nvSpPr>
          <p:spPr bwMode="auto">
            <a:xfrm>
              <a:off x="7663861" y="34834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84"/>
            <p:cNvSpPr>
              <a:spLocks noChangeArrowheads="1"/>
            </p:cNvSpPr>
            <p:nvPr/>
          </p:nvSpPr>
          <p:spPr bwMode="auto">
            <a:xfrm>
              <a:off x="7751423"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85"/>
            <p:cNvSpPr>
              <a:spLocks noChangeArrowheads="1"/>
            </p:cNvSpPr>
            <p:nvPr/>
          </p:nvSpPr>
          <p:spPr bwMode="auto">
            <a:xfrm>
              <a:off x="7836448" y="348341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86"/>
            <p:cNvSpPr>
              <a:spLocks noChangeArrowheads="1"/>
            </p:cNvSpPr>
            <p:nvPr/>
          </p:nvSpPr>
          <p:spPr bwMode="auto">
            <a:xfrm>
              <a:off x="7921472" y="348341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87"/>
            <p:cNvSpPr>
              <a:spLocks noChangeArrowheads="1"/>
            </p:cNvSpPr>
            <p:nvPr/>
          </p:nvSpPr>
          <p:spPr bwMode="auto">
            <a:xfrm>
              <a:off x="8007766"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88"/>
            <p:cNvSpPr>
              <a:spLocks noChangeArrowheads="1"/>
            </p:cNvSpPr>
            <p:nvPr/>
          </p:nvSpPr>
          <p:spPr bwMode="auto">
            <a:xfrm>
              <a:off x="8092790"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89"/>
            <p:cNvSpPr>
              <a:spLocks noChangeArrowheads="1"/>
            </p:cNvSpPr>
            <p:nvPr/>
          </p:nvSpPr>
          <p:spPr bwMode="auto">
            <a:xfrm>
              <a:off x="8177814" y="348341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90"/>
            <p:cNvSpPr>
              <a:spLocks noChangeArrowheads="1"/>
            </p:cNvSpPr>
            <p:nvPr/>
          </p:nvSpPr>
          <p:spPr bwMode="auto">
            <a:xfrm>
              <a:off x="8265377"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91"/>
            <p:cNvSpPr>
              <a:spLocks noChangeArrowheads="1"/>
            </p:cNvSpPr>
            <p:nvPr/>
          </p:nvSpPr>
          <p:spPr bwMode="auto">
            <a:xfrm>
              <a:off x="8350401" y="348341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100"/>
            <p:cNvSpPr>
              <a:spLocks noChangeArrowheads="1"/>
            </p:cNvSpPr>
            <p:nvPr/>
          </p:nvSpPr>
          <p:spPr bwMode="auto">
            <a:xfrm>
              <a:off x="7493812"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101"/>
            <p:cNvSpPr>
              <a:spLocks noChangeArrowheads="1"/>
            </p:cNvSpPr>
            <p:nvPr/>
          </p:nvSpPr>
          <p:spPr bwMode="auto">
            <a:xfrm>
              <a:off x="7578836"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102"/>
            <p:cNvSpPr>
              <a:spLocks noChangeArrowheads="1"/>
            </p:cNvSpPr>
            <p:nvPr/>
          </p:nvSpPr>
          <p:spPr bwMode="auto">
            <a:xfrm>
              <a:off x="7663861" y="35684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103"/>
            <p:cNvSpPr>
              <a:spLocks noChangeArrowheads="1"/>
            </p:cNvSpPr>
            <p:nvPr/>
          </p:nvSpPr>
          <p:spPr bwMode="auto">
            <a:xfrm>
              <a:off x="7751423"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104"/>
            <p:cNvSpPr>
              <a:spLocks noChangeArrowheads="1"/>
            </p:cNvSpPr>
            <p:nvPr/>
          </p:nvSpPr>
          <p:spPr bwMode="auto">
            <a:xfrm>
              <a:off x="7836448" y="3568439"/>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105"/>
            <p:cNvSpPr>
              <a:spLocks noChangeArrowheads="1"/>
            </p:cNvSpPr>
            <p:nvPr/>
          </p:nvSpPr>
          <p:spPr bwMode="auto">
            <a:xfrm>
              <a:off x="7921472" y="3568439"/>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106"/>
            <p:cNvSpPr>
              <a:spLocks noChangeArrowheads="1"/>
            </p:cNvSpPr>
            <p:nvPr/>
          </p:nvSpPr>
          <p:spPr bwMode="auto">
            <a:xfrm>
              <a:off x="8007766"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107"/>
            <p:cNvSpPr>
              <a:spLocks noChangeArrowheads="1"/>
            </p:cNvSpPr>
            <p:nvPr/>
          </p:nvSpPr>
          <p:spPr bwMode="auto">
            <a:xfrm>
              <a:off x="8092790"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108"/>
            <p:cNvSpPr>
              <a:spLocks noChangeArrowheads="1"/>
            </p:cNvSpPr>
            <p:nvPr/>
          </p:nvSpPr>
          <p:spPr bwMode="auto">
            <a:xfrm>
              <a:off x="8177814" y="3568439"/>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Oval 109"/>
            <p:cNvSpPr>
              <a:spLocks noChangeArrowheads="1"/>
            </p:cNvSpPr>
            <p:nvPr/>
          </p:nvSpPr>
          <p:spPr bwMode="auto">
            <a:xfrm>
              <a:off x="8265377"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Oval 110"/>
            <p:cNvSpPr>
              <a:spLocks noChangeArrowheads="1"/>
            </p:cNvSpPr>
            <p:nvPr/>
          </p:nvSpPr>
          <p:spPr bwMode="auto">
            <a:xfrm>
              <a:off x="8350401" y="3568439"/>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Oval 120"/>
            <p:cNvSpPr>
              <a:spLocks noChangeArrowheads="1"/>
            </p:cNvSpPr>
            <p:nvPr/>
          </p:nvSpPr>
          <p:spPr bwMode="auto">
            <a:xfrm>
              <a:off x="7493812"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Oval 121"/>
            <p:cNvSpPr>
              <a:spLocks noChangeArrowheads="1"/>
            </p:cNvSpPr>
            <p:nvPr/>
          </p:nvSpPr>
          <p:spPr bwMode="auto">
            <a:xfrm>
              <a:off x="7578836"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Oval 122"/>
            <p:cNvSpPr>
              <a:spLocks noChangeArrowheads="1"/>
            </p:cNvSpPr>
            <p:nvPr/>
          </p:nvSpPr>
          <p:spPr bwMode="auto">
            <a:xfrm>
              <a:off x="7663861" y="36560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Oval 123"/>
            <p:cNvSpPr>
              <a:spLocks noChangeArrowheads="1"/>
            </p:cNvSpPr>
            <p:nvPr/>
          </p:nvSpPr>
          <p:spPr bwMode="auto">
            <a:xfrm>
              <a:off x="7751423"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Oval 124"/>
            <p:cNvSpPr>
              <a:spLocks noChangeArrowheads="1"/>
            </p:cNvSpPr>
            <p:nvPr/>
          </p:nvSpPr>
          <p:spPr bwMode="auto">
            <a:xfrm>
              <a:off x="7836448" y="365600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Oval 125"/>
            <p:cNvSpPr>
              <a:spLocks noChangeArrowheads="1"/>
            </p:cNvSpPr>
            <p:nvPr/>
          </p:nvSpPr>
          <p:spPr bwMode="auto">
            <a:xfrm>
              <a:off x="7921472" y="365600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Oval 126"/>
            <p:cNvSpPr>
              <a:spLocks noChangeArrowheads="1"/>
            </p:cNvSpPr>
            <p:nvPr/>
          </p:nvSpPr>
          <p:spPr bwMode="auto">
            <a:xfrm>
              <a:off x="8007766"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Oval 127"/>
            <p:cNvSpPr>
              <a:spLocks noChangeArrowheads="1"/>
            </p:cNvSpPr>
            <p:nvPr/>
          </p:nvSpPr>
          <p:spPr bwMode="auto">
            <a:xfrm>
              <a:off x="8092790"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Oval 128"/>
            <p:cNvSpPr>
              <a:spLocks noChangeArrowheads="1"/>
            </p:cNvSpPr>
            <p:nvPr/>
          </p:nvSpPr>
          <p:spPr bwMode="auto">
            <a:xfrm>
              <a:off x="8177814" y="365600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Oval 129"/>
            <p:cNvSpPr>
              <a:spLocks noChangeArrowheads="1"/>
            </p:cNvSpPr>
            <p:nvPr/>
          </p:nvSpPr>
          <p:spPr bwMode="auto">
            <a:xfrm>
              <a:off x="8265377"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Oval 130"/>
            <p:cNvSpPr>
              <a:spLocks noChangeArrowheads="1"/>
            </p:cNvSpPr>
            <p:nvPr/>
          </p:nvSpPr>
          <p:spPr bwMode="auto">
            <a:xfrm>
              <a:off x="8350401" y="365600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Oval 57"/>
            <p:cNvSpPr>
              <a:spLocks noChangeArrowheads="1"/>
            </p:cNvSpPr>
            <p:nvPr/>
          </p:nvSpPr>
          <p:spPr bwMode="auto">
            <a:xfrm>
              <a:off x="8437782"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Oval 58"/>
            <p:cNvSpPr>
              <a:spLocks noChangeArrowheads="1"/>
            </p:cNvSpPr>
            <p:nvPr/>
          </p:nvSpPr>
          <p:spPr bwMode="auto">
            <a:xfrm>
              <a:off x="8607831" y="33938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Oval 59"/>
            <p:cNvSpPr>
              <a:spLocks noChangeArrowheads="1"/>
            </p:cNvSpPr>
            <p:nvPr/>
          </p:nvSpPr>
          <p:spPr bwMode="auto">
            <a:xfrm>
              <a:off x="8522806"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Oval 60"/>
            <p:cNvSpPr>
              <a:spLocks noChangeArrowheads="1"/>
            </p:cNvSpPr>
            <p:nvPr/>
          </p:nvSpPr>
          <p:spPr bwMode="auto">
            <a:xfrm>
              <a:off x="8695393"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Oval 61"/>
            <p:cNvSpPr>
              <a:spLocks noChangeArrowheads="1"/>
            </p:cNvSpPr>
            <p:nvPr/>
          </p:nvSpPr>
          <p:spPr bwMode="auto">
            <a:xfrm>
              <a:off x="8780418" y="339384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Oval 62"/>
            <p:cNvSpPr>
              <a:spLocks noChangeArrowheads="1"/>
            </p:cNvSpPr>
            <p:nvPr/>
          </p:nvSpPr>
          <p:spPr bwMode="auto">
            <a:xfrm>
              <a:off x="8865442" y="339384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Oval 63"/>
            <p:cNvSpPr>
              <a:spLocks noChangeArrowheads="1"/>
            </p:cNvSpPr>
            <p:nvPr/>
          </p:nvSpPr>
          <p:spPr bwMode="auto">
            <a:xfrm>
              <a:off x="8951736"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Oval 64"/>
            <p:cNvSpPr>
              <a:spLocks noChangeArrowheads="1"/>
            </p:cNvSpPr>
            <p:nvPr/>
          </p:nvSpPr>
          <p:spPr bwMode="auto">
            <a:xfrm>
              <a:off x="9036760"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Oval 65"/>
            <p:cNvSpPr>
              <a:spLocks noChangeArrowheads="1"/>
            </p:cNvSpPr>
            <p:nvPr/>
          </p:nvSpPr>
          <p:spPr bwMode="auto">
            <a:xfrm>
              <a:off x="9121784" y="339384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Oval 66"/>
            <p:cNvSpPr>
              <a:spLocks noChangeArrowheads="1"/>
            </p:cNvSpPr>
            <p:nvPr/>
          </p:nvSpPr>
          <p:spPr bwMode="auto">
            <a:xfrm>
              <a:off x="9209347" y="339384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Oval 83"/>
            <p:cNvSpPr>
              <a:spLocks noChangeArrowheads="1"/>
            </p:cNvSpPr>
            <p:nvPr/>
          </p:nvSpPr>
          <p:spPr bwMode="auto">
            <a:xfrm>
              <a:off x="8607831" y="34788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Oval 84"/>
            <p:cNvSpPr>
              <a:spLocks noChangeArrowheads="1"/>
            </p:cNvSpPr>
            <p:nvPr/>
          </p:nvSpPr>
          <p:spPr bwMode="auto">
            <a:xfrm>
              <a:off x="8695393" y="34788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Oval 85"/>
            <p:cNvSpPr>
              <a:spLocks noChangeArrowheads="1"/>
            </p:cNvSpPr>
            <p:nvPr/>
          </p:nvSpPr>
          <p:spPr bwMode="auto">
            <a:xfrm>
              <a:off x="8780418" y="347886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Oval 86"/>
            <p:cNvSpPr>
              <a:spLocks noChangeArrowheads="1"/>
            </p:cNvSpPr>
            <p:nvPr/>
          </p:nvSpPr>
          <p:spPr bwMode="auto">
            <a:xfrm>
              <a:off x="8865442" y="347886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Oval 87"/>
            <p:cNvSpPr>
              <a:spLocks noChangeArrowheads="1"/>
            </p:cNvSpPr>
            <p:nvPr/>
          </p:nvSpPr>
          <p:spPr bwMode="auto">
            <a:xfrm>
              <a:off x="8951736" y="34788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Oval 88"/>
            <p:cNvSpPr>
              <a:spLocks noChangeArrowheads="1"/>
            </p:cNvSpPr>
            <p:nvPr/>
          </p:nvSpPr>
          <p:spPr bwMode="auto">
            <a:xfrm>
              <a:off x="9036760" y="347886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Oval 89"/>
            <p:cNvSpPr>
              <a:spLocks noChangeArrowheads="1"/>
            </p:cNvSpPr>
            <p:nvPr/>
          </p:nvSpPr>
          <p:spPr bwMode="auto">
            <a:xfrm>
              <a:off x="9121784" y="347886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Oval 103"/>
            <p:cNvSpPr>
              <a:spLocks noChangeArrowheads="1"/>
            </p:cNvSpPr>
            <p:nvPr/>
          </p:nvSpPr>
          <p:spPr bwMode="auto">
            <a:xfrm>
              <a:off x="8695393" y="35638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Oval 104"/>
            <p:cNvSpPr>
              <a:spLocks noChangeArrowheads="1"/>
            </p:cNvSpPr>
            <p:nvPr/>
          </p:nvSpPr>
          <p:spPr bwMode="auto">
            <a:xfrm>
              <a:off x="8780418" y="356389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Oval 105"/>
            <p:cNvSpPr>
              <a:spLocks noChangeArrowheads="1"/>
            </p:cNvSpPr>
            <p:nvPr/>
          </p:nvSpPr>
          <p:spPr bwMode="auto">
            <a:xfrm>
              <a:off x="8865442" y="356389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Oval 106"/>
            <p:cNvSpPr>
              <a:spLocks noChangeArrowheads="1"/>
            </p:cNvSpPr>
            <p:nvPr/>
          </p:nvSpPr>
          <p:spPr bwMode="auto">
            <a:xfrm>
              <a:off x="8951736" y="35638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Oval 107"/>
            <p:cNvSpPr>
              <a:spLocks noChangeArrowheads="1"/>
            </p:cNvSpPr>
            <p:nvPr/>
          </p:nvSpPr>
          <p:spPr bwMode="auto">
            <a:xfrm>
              <a:off x="9036760" y="356389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Oval 108"/>
            <p:cNvSpPr>
              <a:spLocks noChangeArrowheads="1"/>
            </p:cNvSpPr>
            <p:nvPr/>
          </p:nvSpPr>
          <p:spPr bwMode="auto">
            <a:xfrm>
              <a:off x="9121784" y="356389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Oval 125"/>
            <p:cNvSpPr>
              <a:spLocks noChangeArrowheads="1"/>
            </p:cNvSpPr>
            <p:nvPr/>
          </p:nvSpPr>
          <p:spPr bwMode="auto">
            <a:xfrm>
              <a:off x="8865442" y="365145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Oval 126"/>
            <p:cNvSpPr>
              <a:spLocks noChangeArrowheads="1"/>
            </p:cNvSpPr>
            <p:nvPr/>
          </p:nvSpPr>
          <p:spPr bwMode="auto">
            <a:xfrm>
              <a:off x="8951736" y="36514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Oval 127"/>
            <p:cNvSpPr>
              <a:spLocks noChangeArrowheads="1"/>
            </p:cNvSpPr>
            <p:nvPr/>
          </p:nvSpPr>
          <p:spPr bwMode="auto">
            <a:xfrm>
              <a:off x="9036760" y="365145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Oval 128"/>
            <p:cNvSpPr>
              <a:spLocks noChangeArrowheads="1"/>
            </p:cNvSpPr>
            <p:nvPr/>
          </p:nvSpPr>
          <p:spPr bwMode="auto">
            <a:xfrm>
              <a:off x="9121784" y="365145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Oval 60"/>
            <p:cNvSpPr>
              <a:spLocks noChangeArrowheads="1"/>
            </p:cNvSpPr>
            <p:nvPr/>
          </p:nvSpPr>
          <p:spPr bwMode="auto">
            <a:xfrm>
              <a:off x="5863483" y="37486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Oval 61"/>
            <p:cNvSpPr>
              <a:spLocks noChangeArrowheads="1"/>
            </p:cNvSpPr>
            <p:nvPr/>
          </p:nvSpPr>
          <p:spPr bwMode="auto">
            <a:xfrm>
              <a:off x="5948508" y="37486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Oval 62"/>
            <p:cNvSpPr>
              <a:spLocks noChangeArrowheads="1"/>
            </p:cNvSpPr>
            <p:nvPr/>
          </p:nvSpPr>
          <p:spPr bwMode="auto">
            <a:xfrm>
              <a:off x="6033532" y="37486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Oval 63"/>
            <p:cNvSpPr>
              <a:spLocks noChangeArrowheads="1"/>
            </p:cNvSpPr>
            <p:nvPr/>
          </p:nvSpPr>
          <p:spPr bwMode="auto">
            <a:xfrm>
              <a:off x="6119826"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Oval 64"/>
            <p:cNvSpPr>
              <a:spLocks noChangeArrowheads="1"/>
            </p:cNvSpPr>
            <p:nvPr/>
          </p:nvSpPr>
          <p:spPr bwMode="auto">
            <a:xfrm>
              <a:off x="6204850"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Oval 65"/>
            <p:cNvSpPr>
              <a:spLocks noChangeArrowheads="1"/>
            </p:cNvSpPr>
            <p:nvPr/>
          </p:nvSpPr>
          <p:spPr bwMode="auto">
            <a:xfrm>
              <a:off x="6289874" y="37486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2" name="Oval 66"/>
            <p:cNvSpPr>
              <a:spLocks noChangeArrowheads="1"/>
            </p:cNvSpPr>
            <p:nvPr/>
          </p:nvSpPr>
          <p:spPr bwMode="auto">
            <a:xfrm>
              <a:off x="6377437"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Oval 67"/>
            <p:cNvSpPr>
              <a:spLocks noChangeArrowheads="1"/>
            </p:cNvSpPr>
            <p:nvPr/>
          </p:nvSpPr>
          <p:spPr bwMode="auto">
            <a:xfrm>
              <a:off x="6462461" y="37486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Oval 85"/>
            <p:cNvSpPr>
              <a:spLocks noChangeArrowheads="1"/>
            </p:cNvSpPr>
            <p:nvPr/>
          </p:nvSpPr>
          <p:spPr bwMode="auto">
            <a:xfrm>
              <a:off x="5948508" y="383370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Oval 86"/>
            <p:cNvSpPr>
              <a:spLocks noChangeArrowheads="1"/>
            </p:cNvSpPr>
            <p:nvPr/>
          </p:nvSpPr>
          <p:spPr bwMode="auto">
            <a:xfrm>
              <a:off x="6033532" y="383370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Oval 87"/>
            <p:cNvSpPr>
              <a:spLocks noChangeArrowheads="1"/>
            </p:cNvSpPr>
            <p:nvPr/>
          </p:nvSpPr>
          <p:spPr bwMode="auto">
            <a:xfrm>
              <a:off x="6119826"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Oval 88"/>
            <p:cNvSpPr>
              <a:spLocks noChangeArrowheads="1"/>
            </p:cNvSpPr>
            <p:nvPr/>
          </p:nvSpPr>
          <p:spPr bwMode="auto">
            <a:xfrm>
              <a:off x="6204850"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Oval 89"/>
            <p:cNvSpPr>
              <a:spLocks noChangeArrowheads="1"/>
            </p:cNvSpPr>
            <p:nvPr/>
          </p:nvSpPr>
          <p:spPr bwMode="auto">
            <a:xfrm>
              <a:off x="6289874" y="383370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Oval 90"/>
            <p:cNvSpPr>
              <a:spLocks noChangeArrowheads="1"/>
            </p:cNvSpPr>
            <p:nvPr/>
          </p:nvSpPr>
          <p:spPr bwMode="auto">
            <a:xfrm>
              <a:off x="6377437"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Oval 91"/>
            <p:cNvSpPr>
              <a:spLocks noChangeArrowheads="1"/>
            </p:cNvSpPr>
            <p:nvPr/>
          </p:nvSpPr>
          <p:spPr bwMode="auto">
            <a:xfrm>
              <a:off x="6462461" y="383370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Oval 106"/>
            <p:cNvSpPr>
              <a:spLocks noChangeArrowheads="1"/>
            </p:cNvSpPr>
            <p:nvPr/>
          </p:nvSpPr>
          <p:spPr bwMode="auto">
            <a:xfrm>
              <a:off x="6119826"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Oval 107"/>
            <p:cNvSpPr>
              <a:spLocks noChangeArrowheads="1"/>
            </p:cNvSpPr>
            <p:nvPr/>
          </p:nvSpPr>
          <p:spPr bwMode="auto">
            <a:xfrm>
              <a:off x="6204850"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Oval 108"/>
            <p:cNvSpPr>
              <a:spLocks noChangeArrowheads="1"/>
            </p:cNvSpPr>
            <p:nvPr/>
          </p:nvSpPr>
          <p:spPr bwMode="auto">
            <a:xfrm>
              <a:off x="6289874" y="3918731"/>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Oval 109"/>
            <p:cNvSpPr>
              <a:spLocks noChangeArrowheads="1"/>
            </p:cNvSpPr>
            <p:nvPr/>
          </p:nvSpPr>
          <p:spPr bwMode="auto">
            <a:xfrm>
              <a:off x="6377437"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Oval 110"/>
            <p:cNvSpPr>
              <a:spLocks noChangeArrowheads="1"/>
            </p:cNvSpPr>
            <p:nvPr/>
          </p:nvSpPr>
          <p:spPr bwMode="auto">
            <a:xfrm>
              <a:off x="6462461" y="391873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Oval 124"/>
            <p:cNvSpPr>
              <a:spLocks noChangeArrowheads="1"/>
            </p:cNvSpPr>
            <p:nvPr/>
          </p:nvSpPr>
          <p:spPr bwMode="auto">
            <a:xfrm>
              <a:off x="5948508" y="40062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Oval 125"/>
            <p:cNvSpPr>
              <a:spLocks noChangeArrowheads="1"/>
            </p:cNvSpPr>
            <p:nvPr/>
          </p:nvSpPr>
          <p:spPr bwMode="auto">
            <a:xfrm>
              <a:off x="6033532" y="40062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Oval 126"/>
            <p:cNvSpPr>
              <a:spLocks noChangeArrowheads="1"/>
            </p:cNvSpPr>
            <p:nvPr/>
          </p:nvSpPr>
          <p:spPr bwMode="auto">
            <a:xfrm>
              <a:off x="6119826"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Oval 127"/>
            <p:cNvSpPr>
              <a:spLocks noChangeArrowheads="1"/>
            </p:cNvSpPr>
            <p:nvPr/>
          </p:nvSpPr>
          <p:spPr bwMode="auto">
            <a:xfrm>
              <a:off x="6204850"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Oval 128"/>
            <p:cNvSpPr>
              <a:spLocks noChangeArrowheads="1"/>
            </p:cNvSpPr>
            <p:nvPr/>
          </p:nvSpPr>
          <p:spPr bwMode="auto">
            <a:xfrm>
              <a:off x="6289874" y="400629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Oval 129"/>
            <p:cNvSpPr>
              <a:spLocks noChangeArrowheads="1"/>
            </p:cNvSpPr>
            <p:nvPr/>
          </p:nvSpPr>
          <p:spPr bwMode="auto">
            <a:xfrm>
              <a:off x="6377437"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Oval 130"/>
            <p:cNvSpPr>
              <a:spLocks noChangeArrowheads="1"/>
            </p:cNvSpPr>
            <p:nvPr/>
          </p:nvSpPr>
          <p:spPr bwMode="auto">
            <a:xfrm>
              <a:off x="6462461" y="40062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Oval 57"/>
            <p:cNvSpPr>
              <a:spLocks noChangeArrowheads="1"/>
            </p:cNvSpPr>
            <p:nvPr/>
          </p:nvSpPr>
          <p:spPr bwMode="auto">
            <a:xfrm>
              <a:off x="6549842"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Oval 58"/>
            <p:cNvSpPr>
              <a:spLocks noChangeArrowheads="1"/>
            </p:cNvSpPr>
            <p:nvPr/>
          </p:nvSpPr>
          <p:spPr bwMode="auto">
            <a:xfrm>
              <a:off x="6719891" y="37441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Oval 59"/>
            <p:cNvSpPr>
              <a:spLocks noChangeArrowheads="1"/>
            </p:cNvSpPr>
            <p:nvPr/>
          </p:nvSpPr>
          <p:spPr bwMode="auto">
            <a:xfrm>
              <a:off x="6634866"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Oval 60"/>
            <p:cNvSpPr>
              <a:spLocks noChangeArrowheads="1"/>
            </p:cNvSpPr>
            <p:nvPr/>
          </p:nvSpPr>
          <p:spPr bwMode="auto">
            <a:xfrm>
              <a:off x="6807453"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7" name="Oval 61"/>
            <p:cNvSpPr>
              <a:spLocks noChangeArrowheads="1"/>
            </p:cNvSpPr>
            <p:nvPr/>
          </p:nvSpPr>
          <p:spPr bwMode="auto">
            <a:xfrm>
              <a:off x="6892478" y="374413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8" name="Oval 62"/>
            <p:cNvSpPr>
              <a:spLocks noChangeArrowheads="1"/>
            </p:cNvSpPr>
            <p:nvPr/>
          </p:nvSpPr>
          <p:spPr bwMode="auto">
            <a:xfrm>
              <a:off x="6977502" y="374413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Oval 63"/>
            <p:cNvSpPr>
              <a:spLocks noChangeArrowheads="1"/>
            </p:cNvSpPr>
            <p:nvPr/>
          </p:nvSpPr>
          <p:spPr bwMode="auto">
            <a:xfrm>
              <a:off x="7063796"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0" name="Oval 64"/>
            <p:cNvSpPr>
              <a:spLocks noChangeArrowheads="1"/>
            </p:cNvSpPr>
            <p:nvPr/>
          </p:nvSpPr>
          <p:spPr bwMode="auto">
            <a:xfrm>
              <a:off x="7148820"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Oval 65"/>
            <p:cNvSpPr>
              <a:spLocks noChangeArrowheads="1"/>
            </p:cNvSpPr>
            <p:nvPr/>
          </p:nvSpPr>
          <p:spPr bwMode="auto">
            <a:xfrm>
              <a:off x="7233844" y="374413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2" name="Oval 66"/>
            <p:cNvSpPr>
              <a:spLocks noChangeArrowheads="1"/>
            </p:cNvSpPr>
            <p:nvPr/>
          </p:nvSpPr>
          <p:spPr bwMode="auto">
            <a:xfrm>
              <a:off x="7321407"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3" name="Oval 67"/>
            <p:cNvSpPr>
              <a:spLocks noChangeArrowheads="1"/>
            </p:cNvSpPr>
            <p:nvPr/>
          </p:nvSpPr>
          <p:spPr bwMode="auto">
            <a:xfrm>
              <a:off x="7406431" y="374413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4" name="Oval 81"/>
            <p:cNvSpPr>
              <a:spLocks noChangeArrowheads="1"/>
            </p:cNvSpPr>
            <p:nvPr/>
          </p:nvSpPr>
          <p:spPr bwMode="auto">
            <a:xfrm>
              <a:off x="6549842"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Oval 82"/>
            <p:cNvSpPr>
              <a:spLocks noChangeArrowheads="1"/>
            </p:cNvSpPr>
            <p:nvPr/>
          </p:nvSpPr>
          <p:spPr bwMode="auto">
            <a:xfrm>
              <a:off x="6634866"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Oval 83"/>
            <p:cNvSpPr>
              <a:spLocks noChangeArrowheads="1"/>
            </p:cNvSpPr>
            <p:nvPr/>
          </p:nvSpPr>
          <p:spPr bwMode="auto">
            <a:xfrm>
              <a:off x="6719891" y="38291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Oval 84"/>
            <p:cNvSpPr>
              <a:spLocks noChangeArrowheads="1"/>
            </p:cNvSpPr>
            <p:nvPr/>
          </p:nvSpPr>
          <p:spPr bwMode="auto">
            <a:xfrm>
              <a:off x="6807453"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Oval 85"/>
            <p:cNvSpPr>
              <a:spLocks noChangeArrowheads="1"/>
            </p:cNvSpPr>
            <p:nvPr/>
          </p:nvSpPr>
          <p:spPr bwMode="auto">
            <a:xfrm>
              <a:off x="6892478" y="382915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Oval 86"/>
            <p:cNvSpPr>
              <a:spLocks noChangeArrowheads="1"/>
            </p:cNvSpPr>
            <p:nvPr/>
          </p:nvSpPr>
          <p:spPr bwMode="auto">
            <a:xfrm>
              <a:off x="6977502" y="382915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Oval 87"/>
            <p:cNvSpPr>
              <a:spLocks noChangeArrowheads="1"/>
            </p:cNvSpPr>
            <p:nvPr/>
          </p:nvSpPr>
          <p:spPr bwMode="auto">
            <a:xfrm>
              <a:off x="7063796"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Oval 88"/>
            <p:cNvSpPr>
              <a:spLocks noChangeArrowheads="1"/>
            </p:cNvSpPr>
            <p:nvPr/>
          </p:nvSpPr>
          <p:spPr bwMode="auto">
            <a:xfrm>
              <a:off x="7148820"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Oval 89"/>
            <p:cNvSpPr>
              <a:spLocks noChangeArrowheads="1"/>
            </p:cNvSpPr>
            <p:nvPr/>
          </p:nvSpPr>
          <p:spPr bwMode="auto">
            <a:xfrm>
              <a:off x="7233844" y="382915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Oval 90"/>
            <p:cNvSpPr>
              <a:spLocks noChangeArrowheads="1"/>
            </p:cNvSpPr>
            <p:nvPr/>
          </p:nvSpPr>
          <p:spPr bwMode="auto">
            <a:xfrm>
              <a:off x="7321407"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Oval 91"/>
            <p:cNvSpPr>
              <a:spLocks noChangeArrowheads="1"/>
            </p:cNvSpPr>
            <p:nvPr/>
          </p:nvSpPr>
          <p:spPr bwMode="auto">
            <a:xfrm>
              <a:off x="7406431" y="382915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Oval 100"/>
            <p:cNvSpPr>
              <a:spLocks noChangeArrowheads="1"/>
            </p:cNvSpPr>
            <p:nvPr/>
          </p:nvSpPr>
          <p:spPr bwMode="auto">
            <a:xfrm>
              <a:off x="6549842"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Oval 101"/>
            <p:cNvSpPr>
              <a:spLocks noChangeArrowheads="1"/>
            </p:cNvSpPr>
            <p:nvPr/>
          </p:nvSpPr>
          <p:spPr bwMode="auto">
            <a:xfrm>
              <a:off x="6634866"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Oval 102"/>
            <p:cNvSpPr>
              <a:spLocks noChangeArrowheads="1"/>
            </p:cNvSpPr>
            <p:nvPr/>
          </p:nvSpPr>
          <p:spPr bwMode="auto">
            <a:xfrm>
              <a:off x="6719891" y="39141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Oval 103"/>
            <p:cNvSpPr>
              <a:spLocks noChangeArrowheads="1"/>
            </p:cNvSpPr>
            <p:nvPr/>
          </p:nvSpPr>
          <p:spPr bwMode="auto">
            <a:xfrm>
              <a:off x="6807453"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Oval 104"/>
            <p:cNvSpPr>
              <a:spLocks noChangeArrowheads="1"/>
            </p:cNvSpPr>
            <p:nvPr/>
          </p:nvSpPr>
          <p:spPr bwMode="auto">
            <a:xfrm>
              <a:off x="6892478" y="391418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Oval 105"/>
            <p:cNvSpPr>
              <a:spLocks noChangeArrowheads="1"/>
            </p:cNvSpPr>
            <p:nvPr/>
          </p:nvSpPr>
          <p:spPr bwMode="auto">
            <a:xfrm>
              <a:off x="6977502" y="391418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Oval 106"/>
            <p:cNvSpPr>
              <a:spLocks noChangeArrowheads="1"/>
            </p:cNvSpPr>
            <p:nvPr/>
          </p:nvSpPr>
          <p:spPr bwMode="auto">
            <a:xfrm>
              <a:off x="7063796"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Oval 107"/>
            <p:cNvSpPr>
              <a:spLocks noChangeArrowheads="1"/>
            </p:cNvSpPr>
            <p:nvPr/>
          </p:nvSpPr>
          <p:spPr bwMode="auto">
            <a:xfrm>
              <a:off x="7148820"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Oval 108"/>
            <p:cNvSpPr>
              <a:spLocks noChangeArrowheads="1"/>
            </p:cNvSpPr>
            <p:nvPr/>
          </p:nvSpPr>
          <p:spPr bwMode="auto">
            <a:xfrm>
              <a:off x="7233844" y="391418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Oval 109"/>
            <p:cNvSpPr>
              <a:spLocks noChangeArrowheads="1"/>
            </p:cNvSpPr>
            <p:nvPr/>
          </p:nvSpPr>
          <p:spPr bwMode="auto">
            <a:xfrm>
              <a:off x="7321407"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Oval 110"/>
            <p:cNvSpPr>
              <a:spLocks noChangeArrowheads="1"/>
            </p:cNvSpPr>
            <p:nvPr/>
          </p:nvSpPr>
          <p:spPr bwMode="auto">
            <a:xfrm>
              <a:off x="7406431" y="391418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Oval 120"/>
            <p:cNvSpPr>
              <a:spLocks noChangeArrowheads="1"/>
            </p:cNvSpPr>
            <p:nvPr/>
          </p:nvSpPr>
          <p:spPr bwMode="auto">
            <a:xfrm>
              <a:off x="6549842"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Oval 121"/>
            <p:cNvSpPr>
              <a:spLocks noChangeArrowheads="1"/>
            </p:cNvSpPr>
            <p:nvPr/>
          </p:nvSpPr>
          <p:spPr bwMode="auto">
            <a:xfrm>
              <a:off x="6634866"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Oval 122"/>
            <p:cNvSpPr>
              <a:spLocks noChangeArrowheads="1"/>
            </p:cNvSpPr>
            <p:nvPr/>
          </p:nvSpPr>
          <p:spPr bwMode="auto">
            <a:xfrm>
              <a:off x="6719891" y="40017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Oval 123"/>
            <p:cNvSpPr>
              <a:spLocks noChangeArrowheads="1"/>
            </p:cNvSpPr>
            <p:nvPr/>
          </p:nvSpPr>
          <p:spPr bwMode="auto">
            <a:xfrm>
              <a:off x="6807453"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Oval 124"/>
            <p:cNvSpPr>
              <a:spLocks noChangeArrowheads="1"/>
            </p:cNvSpPr>
            <p:nvPr/>
          </p:nvSpPr>
          <p:spPr bwMode="auto">
            <a:xfrm>
              <a:off x="6892478" y="40017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Oval 125"/>
            <p:cNvSpPr>
              <a:spLocks noChangeArrowheads="1"/>
            </p:cNvSpPr>
            <p:nvPr/>
          </p:nvSpPr>
          <p:spPr bwMode="auto">
            <a:xfrm>
              <a:off x="6977502" y="40017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Oval 126"/>
            <p:cNvSpPr>
              <a:spLocks noChangeArrowheads="1"/>
            </p:cNvSpPr>
            <p:nvPr/>
          </p:nvSpPr>
          <p:spPr bwMode="auto">
            <a:xfrm>
              <a:off x="7063796"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Oval 127"/>
            <p:cNvSpPr>
              <a:spLocks noChangeArrowheads="1"/>
            </p:cNvSpPr>
            <p:nvPr/>
          </p:nvSpPr>
          <p:spPr bwMode="auto">
            <a:xfrm>
              <a:off x="7148820"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Oval 128"/>
            <p:cNvSpPr>
              <a:spLocks noChangeArrowheads="1"/>
            </p:cNvSpPr>
            <p:nvPr/>
          </p:nvSpPr>
          <p:spPr bwMode="auto">
            <a:xfrm>
              <a:off x="7233844" y="40017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Oval 129"/>
            <p:cNvSpPr>
              <a:spLocks noChangeArrowheads="1"/>
            </p:cNvSpPr>
            <p:nvPr/>
          </p:nvSpPr>
          <p:spPr bwMode="auto">
            <a:xfrm>
              <a:off x="7321407"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Oval 130"/>
            <p:cNvSpPr>
              <a:spLocks noChangeArrowheads="1"/>
            </p:cNvSpPr>
            <p:nvPr/>
          </p:nvSpPr>
          <p:spPr bwMode="auto">
            <a:xfrm>
              <a:off x="7406431" y="40017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Oval 57"/>
            <p:cNvSpPr>
              <a:spLocks noChangeArrowheads="1"/>
            </p:cNvSpPr>
            <p:nvPr/>
          </p:nvSpPr>
          <p:spPr bwMode="auto">
            <a:xfrm>
              <a:off x="7493812"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Oval 58"/>
            <p:cNvSpPr>
              <a:spLocks noChangeArrowheads="1"/>
            </p:cNvSpPr>
            <p:nvPr/>
          </p:nvSpPr>
          <p:spPr bwMode="auto">
            <a:xfrm>
              <a:off x="7663861" y="37395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Oval 59"/>
            <p:cNvSpPr>
              <a:spLocks noChangeArrowheads="1"/>
            </p:cNvSpPr>
            <p:nvPr/>
          </p:nvSpPr>
          <p:spPr bwMode="auto">
            <a:xfrm>
              <a:off x="7578836"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Oval 60"/>
            <p:cNvSpPr>
              <a:spLocks noChangeArrowheads="1"/>
            </p:cNvSpPr>
            <p:nvPr/>
          </p:nvSpPr>
          <p:spPr bwMode="auto">
            <a:xfrm>
              <a:off x="7751423"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Oval 61"/>
            <p:cNvSpPr>
              <a:spLocks noChangeArrowheads="1"/>
            </p:cNvSpPr>
            <p:nvPr/>
          </p:nvSpPr>
          <p:spPr bwMode="auto">
            <a:xfrm>
              <a:off x="7836448" y="373958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Oval 62"/>
            <p:cNvSpPr>
              <a:spLocks noChangeArrowheads="1"/>
            </p:cNvSpPr>
            <p:nvPr/>
          </p:nvSpPr>
          <p:spPr bwMode="auto">
            <a:xfrm>
              <a:off x="7921472" y="373958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Oval 63"/>
            <p:cNvSpPr>
              <a:spLocks noChangeArrowheads="1"/>
            </p:cNvSpPr>
            <p:nvPr/>
          </p:nvSpPr>
          <p:spPr bwMode="auto">
            <a:xfrm>
              <a:off x="8007766"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Oval 64"/>
            <p:cNvSpPr>
              <a:spLocks noChangeArrowheads="1"/>
            </p:cNvSpPr>
            <p:nvPr/>
          </p:nvSpPr>
          <p:spPr bwMode="auto">
            <a:xfrm>
              <a:off x="8092790"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65"/>
            <p:cNvSpPr>
              <a:spLocks noChangeArrowheads="1"/>
            </p:cNvSpPr>
            <p:nvPr/>
          </p:nvSpPr>
          <p:spPr bwMode="auto">
            <a:xfrm>
              <a:off x="8177814" y="373958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66"/>
            <p:cNvSpPr>
              <a:spLocks noChangeArrowheads="1"/>
            </p:cNvSpPr>
            <p:nvPr/>
          </p:nvSpPr>
          <p:spPr bwMode="auto">
            <a:xfrm>
              <a:off x="8265377"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67"/>
            <p:cNvSpPr>
              <a:spLocks noChangeArrowheads="1"/>
            </p:cNvSpPr>
            <p:nvPr/>
          </p:nvSpPr>
          <p:spPr bwMode="auto">
            <a:xfrm>
              <a:off x="8350401" y="373958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81"/>
            <p:cNvSpPr>
              <a:spLocks noChangeArrowheads="1"/>
            </p:cNvSpPr>
            <p:nvPr/>
          </p:nvSpPr>
          <p:spPr bwMode="auto">
            <a:xfrm>
              <a:off x="7493812"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Oval 82"/>
            <p:cNvSpPr>
              <a:spLocks noChangeArrowheads="1"/>
            </p:cNvSpPr>
            <p:nvPr/>
          </p:nvSpPr>
          <p:spPr bwMode="auto">
            <a:xfrm>
              <a:off x="7578836"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83"/>
            <p:cNvSpPr>
              <a:spLocks noChangeArrowheads="1"/>
            </p:cNvSpPr>
            <p:nvPr/>
          </p:nvSpPr>
          <p:spPr bwMode="auto">
            <a:xfrm>
              <a:off x="7663861" y="38246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84"/>
            <p:cNvSpPr>
              <a:spLocks noChangeArrowheads="1"/>
            </p:cNvSpPr>
            <p:nvPr/>
          </p:nvSpPr>
          <p:spPr bwMode="auto">
            <a:xfrm>
              <a:off x="7751423"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85"/>
            <p:cNvSpPr>
              <a:spLocks noChangeArrowheads="1"/>
            </p:cNvSpPr>
            <p:nvPr/>
          </p:nvSpPr>
          <p:spPr bwMode="auto">
            <a:xfrm>
              <a:off x="7836448" y="382460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86"/>
            <p:cNvSpPr>
              <a:spLocks noChangeArrowheads="1"/>
            </p:cNvSpPr>
            <p:nvPr/>
          </p:nvSpPr>
          <p:spPr bwMode="auto">
            <a:xfrm>
              <a:off x="7921472" y="382460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87"/>
            <p:cNvSpPr>
              <a:spLocks noChangeArrowheads="1"/>
            </p:cNvSpPr>
            <p:nvPr/>
          </p:nvSpPr>
          <p:spPr bwMode="auto">
            <a:xfrm>
              <a:off x="8007766"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88"/>
            <p:cNvSpPr>
              <a:spLocks noChangeArrowheads="1"/>
            </p:cNvSpPr>
            <p:nvPr/>
          </p:nvSpPr>
          <p:spPr bwMode="auto">
            <a:xfrm>
              <a:off x="8092790"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6" name="Oval 89"/>
            <p:cNvSpPr>
              <a:spLocks noChangeArrowheads="1"/>
            </p:cNvSpPr>
            <p:nvPr/>
          </p:nvSpPr>
          <p:spPr bwMode="auto">
            <a:xfrm>
              <a:off x="8177814" y="382460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90"/>
            <p:cNvSpPr>
              <a:spLocks noChangeArrowheads="1"/>
            </p:cNvSpPr>
            <p:nvPr/>
          </p:nvSpPr>
          <p:spPr bwMode="auto">
            <a:xfrm>
              <a:off x="8265377"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91"/>
            <p:cNvSpPr>
              <a:spLocks noChangeArrowheads="1"/>
            </p:cNvSpPr>
            <p:nvPr/>
          </p:nvSpPr>
          <p:spPr bwMode="auto">
            <a:xfrm>
              <a:off x="8350401" y="382460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100"/>
            <p:cNvSpPr>
              <a:spLocks noChangeArrowheads="1"/>
            </p:cNvSpPr>
            <p:nvPr/>
          </p:nvSpPr>
          <p:spPr bwMode="auto">
            <a:xfrm>
              <a:off x="7493812"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101"/>
            <p:cNvSpPr>
              <a:spLocks noChangeArrowheads="1"/>
            </p:cNvSpPr>
            <p:nvPr/>
          </p:nvSpPr>
          <p:spPr bwMode="auto">
            <a:xfrm>
              <a:off x="7578836"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102"/>
            <p:cNvSpPr>
              <a:spLocks noChangeArrowheads="1"/>
            </p:cNvSpPr>
            <p:nvPr/>
          </p:nvSpPr>
          <p:spPr bwMode="auto">
            <a:xfrm>
              <a:off x="7663861" y="39096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103"/>
            <p:cNvSpPr>
              <a:spLocks noChangeArrowheads="1"/>
            </p:cNvSpPr>
            <p:nvPr/>
          </p:nvSpPr>
          <p:spPr bwMode="auto">
            <a:xfrm>
              <a:off x="7751423"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Oval 104"/>
            <p:cNvSpPr>
              <a:spLocks noChangeArrowheads="1"/>
            </p:cNvSpPr>
            <p:nvPr/>
          </p:nvSpPr>
          <p:spPr bwMode="auto">
            <a:xfrm>
              <a:off x="7836448" y="390963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105"/>
            <p:cNvSpPr>
              <a:spLocks noChangeArrowheads="1"/>
            </p:cNvSpPr>
            <p:nvPr/>
          </p:nvSpPr>
          <p:spPr bwMode="auto">
            <a:xfrm>
              <a:off x="7921472" y="390963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106"/>
            <p:cNvSpPr>
              <a:spLocks noChangeArrowheads="1"/>
            </p:cNvSpPr>
            <p:nvPr/>
          </p:nvSpPr>
          <p:spPr bwMode="auto">
            <a:xfrm>
              <a:off x="8007766"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107"/>
            <p:cNvSpPr>
              <a:spLocks noChangeArrowheads="1"/>
            </p:cNvSpPr>
            <p:nvPr/>
          </p:nvSpPr>
          <p:spPr bwMode="auto">
            <a:xfrm>
              <a:off x="8092790"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108"/>
            <p:cNvSpPr>
              <a:spLocks noChangeArrowheads="1"/>
            </p:cNvSpPr>
            <p:nvPr/>
          </p:nvSpPr>
          <p:spPr bwMode="auto">
            <a:xfrm>
              <a:off x="8177814" y="390963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109"/>
            <p:cNvSpPr>
              <a:spLocks noChangeArrowheads="1"/>
            </p:cNvSpPr>
            <p:nvPr/>
          </p:nvSpPr>
          <p:spPr bwMode="auto">
            <a:xfrm>
              <a:off x="8265377"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110"/>
            <p:cNvSpPr>
              <a:spLocks noChangeArrowheads="1"/>
            </p:cNvSpPr>
            <p:nvPr/>
          </p:nvSpPr>
          <p:spPr bwMode="auto">
            <a:xfrm>
              <a:off x="8350401" y="390963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120"/>
            <p:cNvSpPr>
              <a:spLocks noChangeArrowheads="1"/>
            </p:cNvSpPr>
            <p:nvPr/>
          </p:nvSpPr>
          <p:spPr bwMode="auto">
            <a:xfrm>
              <a:off x="7493812"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121"/>
            <p:cNvSpPr>
              <a:spLocks noChangeArrowheads="1"/>
            </p:cNvSpPr>
            <p:nvPr/>
          </p:nvSpPr>
          <p:spPr bwMode="auto">
            <a:xfrm>
              <a:off x="7578836"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122"/>
            <p:cNvSpPr>
              <a:spLocks noChangeArrowheads="1"/>
            </p:cNvSpPr>
            <p:nvPr/>
          </p:nvSpPr>
          <p:spPr bwMode="auto">
            <a:xfrm>
              <a:off x="7663861" y="39971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Oval 123"/>
            <p:cNvSpPr>
              <a:spLocks noChangeArrowheads="1"/>
            </p:cNvSpPr>
            <p:nvPr/>
          </p:nvSpPr>
          <p:spPr bwMode="auto">
            <a:xfrm>
              <a:off x="7751423"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124"/>
            <p:cNvSpPr>
              <a:spLocks noChangeArrowheads="1"/>
            </p:cNvSpPr>
            <p:nvPr/>
          </p:nvSpPr>
          <p:spPr bwMode="auto">
            <a:xfrm>
              <a:off x="7836448" y="39971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125"/>
            <p:cNvSpPr>
              <a:spLocks noChangeArrowheads="1"/>
            </p:cNvSpPr>
            <p:nvPr/>
          </p:nvSpPr>
          <p:spPr bwMode="auto">
            <a:xfrm>
              <a:off x="7921472" y="399719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Oval 126"/>
            <p:cNvSpPr>
              <a:spLocks noChangeArrowheads="1"/>
            </p:cNvSpPr>
            <p:nvPr/>
          </p:nvSpPr>
          <p:spPr bwMode="auto">
            <a:xfrm>
              <a:off x="8007766"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127"/>
            <p:cNvSpPr>
              <a:spLocks noChangeArrowheads="1"/>
            </p:cNvSpPr>
            <p:nvPr/>
          </p:nvSpPr>
          <p:spPr bwMode="auto">
            <a:xfrm>
              <a:off x="8092790"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128"/>
            <p:cNvSpPr>
              <a:spLocks noChangeArrowheads="1"/>
            </p:cNvSpPr>
            <p:nvPr/>
          </p:nvSpPr>
          <p:spPr bwMode="auto">
            <a:xfrm>
              <a:off x="8177814" y="399719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129"/>
            <p:cNvSpPr>
              <a:spLocks noChangeArrowheads="1"/>
            </p:cNvSpPr>
            <p:nvPr/>
          </p:nvSpPr>
          <p:spPr bwMode="auto">
            <a:xfrm>
              <a:off x="8265377"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130"/>
            <p:cNvSpPr>
              <a:spLocks noChangeArrowheads="1"/>
            </p:cNvSpPr>
            <p:nvPr/>
          </p:nvSpPr>
          <p:spPr bwMode="auto">
            <a:xfrm>
              <a:off x="8350401" y="399719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57"/>
            <p:cNvSpPr>
              <a:spLocks noChangeArrowheads="1"/>
            </p:cNvSpPr>
            <p:nvPr/>
          </p:nvSpPr>
          <p:spPr bwMode="auto">
            <a:xfrm>
              <a:off x="8437782" y="37350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61"/>
            <p:cNvSpPr>
              <a:spLocks noChangeArrowheads="1"/>
            </p:cNvSpPr>
            <p:nvPr/>
          </p:nvSpPr>
          <p:spPr bwMode="auto">
            <a:xfrm>
              <a:off x="8780418" y="373503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62"/>
            <p:cNvSpPr>
              <a:spLocks noChangeArrowheads="1"/>
            </p:cNvSpPr>
            <p:nvPr/>
          </p:nvSpPr>
          <p:spPr bwMode="auto">
            <a:xfrm>
              <a:off x="8865442" y="373503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63"/>
            <p:cNvSpPr>
              <a:spLocks noChangeArrowheads="1"/>
            </p:cNvSpPr>
            <p:nvPr/>
          </p:nvSpPr>
          <p:spPr bwMode="auto">
            <a:xfrm>
              <a:off x="8951736" y="37350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64"/>
            <p:cNvSpPr>
              <a:spLocks noChangeArrowheads="1"/>
            </p:cNvSpPr>
            <p:nvPr/>
          </p:nvSpPr>
          <p:spPr bwMode="auto">
            <a:xfrm>
              <a:off x="9036760" y="373503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65"/>
            <p:cNvSpPr>
              <a:spLocks noChangeArrowheads="1"/>
            </p:cNvSpPr>
            <p:nvPr/>
          </p:nvSpPr>
          <p:spPr bwMode="auto">
            <a:xfrm>
              <a:off x="9121784" y="373503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81"/>
            <p:cNvSpPr>
              <a:spLocks noChangeArrowheads="1"/>
            </p:cNvSpPr>
            <p:nvPr/>
          </p:nvSpPr>
          <p:spPr bwMode="auto">
            <a:xfrm>
              <a:off x="8437782" y="38200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85"/>
            <p:cNvSpPr>
              <a:spLocks noChangeArrowheads="1"/>
            </p:cNvSpPr>
            <p:nvPr/>
          </p:nvSpPr>
          <p:spPr bwMode="auto">
            <a:xfrm>
              <a:off x="8780418" y="382006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86"/>
            <p:cNvSpPr>
              <a:spLocks noChangeArrowheads="1"/>
            </p:cNvSpPr>
            <p:nvPr/>
          </p:nvSpPr>
          <p:spPr bwMode="auto">
            <a:xfrm>
              <a:off x="8865442" y="382006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87"/>
            <p:cNvSpPr>
              <a:spLocks noChangeArrowheads="1"/>
            </p:cNvSpPr>
            <p:nvPr/>
          </p:nvSpPr>
          <p:spPr bwMode="auto">
            <a:xfrm>
              <a:off x="8951736" y="38200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88"/>
            <p:cNvSpPr>
              <a:spLocks noChangeArrowheads="1"/>
            </p:cNvSpPr>
            <p:nvPr/>
          </p:nvSpPr>
          <p:spPr bwMode="auto">
            <a:xfrm>
              <a:off x="9036760" y="382006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100"/>
            <p:cNvSpPr>
              <a:spLocks noChangeArrowheads="1"/>
            </p:cNvSpPr>
            <p:nvPr/>
          </p:nvSpPr>
          <p:spPr bwMode="auto">
            <a:xfrm>
              <a:off x="8437782" y="390508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106"/>
            <p:cNvSpPr>
              <a:spLocks noChangeArrowheads="1"/>
            </p:cNvSpPr>
            <p:nvPr/>
          </p:nvSpPr>
          <p:spPr bwMode="auto">
            <a:xfrm>
              <a:off x="8951736" y="390508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107"/>
            <p:cNvSpPr>
              <a:spLocks noChangeArrowheads="1"/>
            </p:cNvSpPr>
            <p:nvPr/>
          </p:nvSpPr>
          <p:spPr bwMode="auto">
            <a:xfrm>
              <a:off x="9036760" y="390508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120"/>
            <p:cNvSpPr>
              <a:spLocks noChangeArrowheads="1"/>
            </p:cNvSpPr>
            <p:nvPr/>
          </p:nvSpPr>
          <p:spPr bwMode="auto">
            <a:xfrm>
              <a:off x="8437782" y="399264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6" name="Oval 126"/>
            <p:cNvSpPr>
              <a:spLocks noChangeArrowheads="1"/>
            </p:cNvSpPr>
            <p:nvPr/>
          </p:nvSpPr>
          <p:spPr bwMode="auto">
            <a:xfrm>
              <a:off x="8951736" y="39926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127"/>
            <p:cNvSpPr>
              <a:spLocks noChangeArrowheads="1"/>
            </p:cNvSpPr>
            <p:nvPr/>
          </p:nvSpPr>
          <p:spPr bwMode="auto">
            <a:xfrm>
              <a:off x="9036760" y="399264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62"/>
            <p:cNvSpPr>
              <a:spLocks noChangeArrowheads="1"/>
            </p:cNvSpPr>
            <p:nvPr/>
          </p:nvSpPr>
          <p:spPr bwMode="auto">
            <a:xfrm>
              <a:off x="6033532" y="409834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63"/>
            <p:cNvSpPr>
              <a:spLocks noChangeArrowheads="1"/>
            </p:cNvSpPr>
            <p:nvPr/>
          </p:nvSpPr>
          <p:spPr bwMode="auto">
            <a:xfrm>
              <a:off x="6119826"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64"/>
            <p:cNvSpPr>
              <a:spLocks noChangeArrowheads="1"/>
            </p:cNvSpPr>
            <p:nvPr/>
          </p:nvSpPr>
          <p:spPr bwMode="auto">
            <a:xfrm>
              <a:off x="6204850"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65"/>
            <p:cNvSpPr>
              <a:spLocks noChangeArrowheads="1"/>
            </p:cNvSpPr>
            <p:nvPr/>
          </p:nvSpPr>
          <p:spPr bwMode="auto">
            <a:xfrm>
              <a:off x="6289874" y="409834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67"/>
            <p:cNvSpPr>
              <a:spLocks noChangeArrowheads="1"/>
            </p:cNvSpPr>
            <p:nvPr/>
          </p:nvSpPr>
          <p:spPr bwMode="auto">
            <a:xfrm>
              <a:off x="6462461" y="409834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88"/>
            <p:cNvSpPr>
              <a:spLocks noChangeArrowheads="1"/>
            </p:cNvSpPr>
            <p:nvPr/>
          </p:nvSpPr>
          <p:spPr bwMode="auto">
            <a:xfrm>
              <a:off x="6204850" y="418336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91"/>
            <p:cNvSpPr>
              <a:spLocks noChangeArrowheads="1"/>
            </p:cNvSpPr>
            <p:nvPr/>
          </p:nvSpPr>
          <p:spPr bwMode="auto">
            <a:xfrm>
              <a:off x="6462461" y="418336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110"/>
            <p:cNvSpPr>
              <a:spLocks noChangeArrowheads="1"/>
            </p:cNvSpPr>
            <p:nvPr/>
          </p:nvSpPr>
          <p:spPr bwMode="auto">
            <a:xfrm>
              <a:off x="6462461" y="4268391"/>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130"/>
            <p:cNvSpPr>
              <a:spLocks noChangeArrowheads="1"/>
            </p:cNvSpPr>
            <p:nvPr/>
          </p:nvSpPr>
          <p:spPr bwMode="auto">
            <a:xfrm>
              <a:off x="6462461" y="435595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57"/>
            <p:cNvSpPr>
              <a:spLocks noChangeArrowheads="1"/>
            </p:cNvSpPr>
            <p:nvPr/>
          </p:nvSpPr>
          <p:spPr bwMode="auto">
            <a:xfrm>
              <a:off x="6549842"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58"/>
            <p:cNvSpPr>
              <a:spLocks noChangeArrowheads="1"/>
            </p:cNvSpPr>
            <p:nvPr/>
          </p:nvSpPr>
          <p:spPr bwMode="auto">
            <a:xfrm>
              <a:off x="6719891" y="40937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59"/>
            <p:cNvSpPr>
              <a:spLocks noChangeArrowheads="1"/>
            </p:cNvSpPr>
            <p:nvPr/>
          </p:nvSpPr>
          <p:spPr bwMode="auto">
            <a:xfrm>
              <a:off x="6634866"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60"/>
            <p:cNvSpPr>
              <a:spLocks noChangeArrowheads="1"/>
            </p:cNvSpPr>
            <p:nvPr/>
          </p:nvSpPr>
          <p:spPr bwMode="auto">
            <a:xfrm>
              <a:off x="6807453"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61"/>
            <p:cNvSpPr>
              <a:spLocks noChangeArrowheads="1"/>
            </p:cNvSpPr>
            <p:nvPr/>
          </p:nvSpPr>
          <p:spPr bwMode="auto">
            <a:xfrm>
              <a:off x="6892478" y="409379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62"/>
            <p:cNvSpPr>
              <a:spLocks noChangeArrowheads="1"/>
            </p:cNvSpPr>
            <p:nvPr/>
          </p:nvSpPr>
          <p:spPr bwMode="auto">
            <a:xfrm>
              <a:off x="6977502" y="409379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63"/>
            <p:cNvSpPr>
              <a:spLocks noChangeArrowheads="1"/>
            </p:cNvSpPr>
            <p:nvPr/>
          </p:nvSpPr>
          <p:spPr bwMode="auto">
            <a:xfrm>
              <a:off x="7063796"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64"/>
            <p:cNvSpPr>
              <a:spLocks noChangeArrowheads="1"/>
            </p:cNvSpPr>
            <p:nvPr/>
          </p:nvSpPr>
          <p:spPr bwMode="auto">
            <a:xfrm>
              <a:off x="7148820"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65"/>
            <p:cNvSpPr>
              <a:spLocks noChangeArrowheads="1"/>
            </p:cNvSpPr>
            <p:nvPr/>
          </p:nvSpPr>
          <p:spPr bwMode="auto">
            <a:xfrm>
              <a:off x="7233844" y="4093793"/>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66"/>
            <p:cNvSpPr>
              <a:spLocks noChangeArrowheads="1"/>
            </p:cNvSpPr>
            <p:nvPr/>
          </p:nvSpPr>
          <p:spPr bwMode="auto">
            <a:xfrm>
              <a:off x="7321407"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67"/>
            <p:cNvSpPr>
              <a:spLocks noChangeArrowheads="1"/>
            </p:cNvSpPr>
            <p:nvPr/>
          </p:nvSpPr>
          <p:spPr bwMode="auto">
            <a:xfrm>
              <a:off x="7406431" y="4093793"/>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81"/>
            <p:cNvSpPr>
              <a:spLocks noChangeArrowheads="1"/>
            </p:cNvSpPr>
            <p:nvPr/>
          </p:nvSpPr>
          <p:spPr bwMode="auto">
            <a:xfrm>
              <a:off x="6549842"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82"/>
            <p:cNvSpPr>
              <a:spLocks noChangeArrowheads="1"/>
            </p:cNvSpPr>
            <p:nvPr/>
          </p:nvSpPr>
          <p:spPr bwMode="auto">
            <a:xfrm>
              <a:off x="6634866"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83"/>
            <p:cNvSpPr>
              <a:spLocks noChangeArrowheads="1"/>
            </p:cNvSpPr>
            <p:nvPr/>
          </p:nvSpPr>
          <p:spPr bwMode="auto">
            <a:xfrm>
              <a:off x="6719891" y="417881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84"/>
            <p:cNvSpPr>
              <a:spLocks noChangeArrowheads="1"/>
            </p:cNvSpPr>
            <p:nvPr/>
          </p:nvSpPr>
          <p:spPr bwMode="auto">
            <a:xfrm>
              <a:off x="6807453"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85"/>
            <p:cNvSpPr>
              <a:spLocks noChangeArrowheads="1"/>
            </p:cNvSpPr>
            <p:nvPr/>
          </p:nvSpPr>
          <p:spPr bwMode="auto">
            <a:xfrm>
              <a:off x="6892478" y="417881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86"/>
            <p:cNvSpPr>
              <a:spLocks noChangeArrowheads="1"/>
            </p:cNvSpPr>
            <p:nvPr/>
          </p:nvSpPr>
          <p:spPr bwMode="auto">
            <a:xfrm>
              <a:off x="6977502" y="417881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87"/>
            <p:cNvSpPr>
              <a:spLocks noChangeArrowheads="1"/>
            </p:cNvSpPr>
            <p:nvPr/>
          </p:nvSpPr>
          <p:spPr bwMode="auto">
            <a:xfrm>
              <a:off x="7063796"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88"/>
            <p:cNvSpPr>
              <a:spLocks noChangeArrowheads="1"/>
            </p:cNvSpPr>
            <p:nvPr/>
          </p:nvSpPr>
          <p:spPr bwMode="auto">
            <a:xfrm>
              <a:off x="7148820"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89"/>
            <p:cNvSpPr>
              <a:spLocks noChangeArrowheads="1"/>
            </p:cNvSpPr>
            <p:nvPr/>
          </p:nvSpPr>
          <p:spPr bwMode="auto">
            <a:xfrm>
              <a:off x="7233844" y="417881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90"/>
            <p:cNvSpPr>
              <a:spLocks noChangeArrowheads="1"/>
            </p:cNvSpPr>
            <p:nvPr/>
          </p:nvSpPr>
          <p:spPr bwMode="auto">
            <a:xfrm>
              <a:off x="7321407"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91"/>
            <p:cNvSpPr>
              <a:spLocks noChangeArrowheads="1"/>
            </p:cNvSpPr>
            <p:nvPr/>
          </p:nvSpPr>
          <p:spPr bwMode="auto">
            <a:xfrm>
              <a:off x="7406431" y="417881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100"/>
            <p:cNvSpPr>
              <a:spLocks noChangeArrowheads="1"/>
            </p:cNvSpPr>
            <p:nvPr/>
          </p:nvSpPr>
          <p:spPr bwMode="auto">
            <a:xfrm>
              <a:off x="6549842"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101"/>
            <p:cNvSpPr>
              <a:spLocks noChangeArrowheads="1"/>
            </p:cNvSpPr>
            <p:nvPr/>
          </p:nvSpPr>
          <p:spPr bwMode="auto">
            <a:xfrm>
              <a:off x="6634866"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102"/>
            <p:cNvSpPr>
              <a:spLocks noChangeArrowheads="1"/>
            </p:cNvSpPr>
            <p:nvPr/>
          </p:nvSpPr>
          <p:spPr bwMode="auto">
            <a:xfrm>
              <a:off x="6719891" y="426384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103"/>
            <p:cNvSpPr>
              <a:spLocks noChangeArrowheads="1"/>
            </p:cNvSpPr>
            <p:nvPr/>
          </p:nvSpPr>
          <p:spPr bwMode="auto">
            <a:xfrm>
              <a:off x="6807453"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104"/>
            <p:cNvSpPr>
              <a:spLocks noChangeArrowheads="1"/>
            </p:cNvSpPr>
            <p:nvPr/>
          </p:nvSpPr>
          <p:spPr bwMode="auto">
            <a:xfrm>
              <a:off x="6892478" y="4263842"/>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105"/>
            <p:cNvSpPr>
              <a:spLocks noChangeArrowheads="1"/>
            </p:cNvSpPr>
            <p:nvPr/>
          </p:nvSpPr>
          <p:spPr bwMode="auto">
            <a:xfrm>
              <a:off x="6977502" y="4263842"/>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106"/>
            <p:cNvSpPr>
              <a:spLocks noChangeArrowheads="1"/>
            </p:cNvSpPr>
            <p:nvPr/>
          </p:nvSpPr>
          <p:spPr bwMode="auto">
            <a:xfrm>
              <a:off x="7063796"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107"/>
            <p:cNvSpPr>
              <a:spLocks noChangeArrowheads="1"/>
            </p:cNvSpPr>
            <p:nvPr/>
          </p:nvSpPr>
          <p:spPr bwMode="auto">
            <a:xfrm>
              <a:off x="7148820"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108"/>
            <p:cNvSpPr>
              <a:spLocks noChangeArrowheads="1"/>
            </p:cNvSpPr>
            <p:nvPr/>
          </p:nvSpPr>
          <p:spPr bwMode="auto">
            <a:xfrm>
              <a:off x="7233844" y="4263842"/>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109"/>
            <p:cNvSpPr>
              <a:spLocks noChangeArrowheads="1"/>
            </p:cNvSpPr>
            <p:nvPr/>
          </p:nvSpPr>
          <p:spPr bwMode="auto">
            <a:xfrm>
              <a:off x="7321407"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110"/>
            <p:cNvSpPr>
              <a:spLocks noChangeArrowheads="1"/>
            </p:cNvSpPr>
            <p:nvPr/>
          </p:nvSpPr>
          <p:spPr bwMode="auto">
            <a:xfrm>
              <a:off x="7406431" y="4263842"/>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120"/>
            <p:cNvSpPr>
              <a:spLocks noChangeArrowheads="1"/>
            </p:cNvSpPr>
            <p:nvPr/>
          </p:nvSpPr>
          <p:spPr bwMode="auto">
            <a:xfrm>
              <a:off x="6549842"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121"/>
            <p:cNvSpPr>
              <a:spLocks noChangeArrowheads="1"/>
            </p:cNvSpPr>
            <p:nvPr/>
          </p:nvSpPr>
          <p:spPr bwMode="auto">
            <a:xfrm>
              <a:off x="6634866"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122"/>
            <p:cNvSpPr>
              <a:spLocks noChangeArrowheads="1"/>
            </p:cNvSpPr>
            <p:nvPr/>
          </p:nvSpPr>
          <p:spPr bwMode="auto">
            <a:xfrm>
              <a:off x="6719891" y="43514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123"/>
            <p:cNvSpPr>
              <a:spLocks noChangeArrowheads="1"/>
            </p:cNvSpPr>
            <p:nvPr/>
          </p:nvSpPr>
          <p:spPr bwMode="auto">
            <a:xfrm>
              <a:off x="6807453"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124"/>
            <p:cNvSpPr>
              <a:spLocks noChangeArrowheads="1"/>
            </p:cNvSpPr>
            <p:nvPr/>
          </p:nvSpPr>
          <p:spPr bwMode="auto">
            <a:xfrm>
              <a:off x="6892478" y="435140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125"/>
            <p:cNvSpPr>
              <a:spLocks noChangeArrowheads="1"/>
            </p:cNvSpPr>
            <p:nvPr/>
          </p:nvSpPr>
          <p:spPr bwMode="auto">
            <a:xfrm>
              <a:off x="6977502" y="435140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126"/>
            <p:cNvSpPr>
              <a:spLocks noChangeArrowheads="1"/>
            </p:cNvSpPr>
            <p:nvPr/>
          </p:nvSpPr>
          <p:spPr bwMode="auto">
            <a:xfrm>
              <a:off x="7063796"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127"/>
            <p:cNvSpPr>
              <a:spLocks noChangeArrowheads="1"/>
            </p:cNvSpPr>
            <p:nvPr/>
          </p:nvSpPr>
          <p:spPr bwMode="auto">
            <a:xfrm>
              <a:off x="7148820"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128"/>
            <p:cNvSpPr>
              <a:spLocks noChangeArrowheads="1"/>
            </p:cNvSpPr>
            <p:nvPr/>
          </p:nvSpPr>
          <p:spPr bwMode="auto">
            <a:xfrm>
              <a:off x="7233844" y="435140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129"/>
            <p:cNvSpPr>
              <a:spLocks noChangeArrowheads="1"/>
            </p:cNvSpPr>
            <p:nvPr/>
          </p:nvSpPr>
          <p:spPr bwMode="auto">
            <a:xfrm>
              <a:off x="7321407"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130"/>
            <p:cNvSpPr>
              <a:spLocks noChangeArrowheads="1"/>
            </p:cNvSpPr>
            <p:nvPr/>
          </p:nvSpPr>
          <p:spPr bwMode="auto">
            <a:xfrm>
              <a:off x="7406431" y="435140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57"/>
            <p:cNvSpPr>
              <a:spLocks noChangeArrowheads="1"/>
            </p:cNvSpPr>
            <p:nvPr/>
          </p:nvSpPr>
          <p:spPr bwMode="auto">
            <a:xfrm>
              <a:off x="7493812"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58"/>
            <p:cNvSpPr>
              <a:spLocks noChangeArrowheads="1"/>
            </p:cNvSpPr>
            <p:nvPr/>
          </p:nvSpPr>
          <p:spPr bwMode="auto">
            <a:xfrm>
              <a:off x="7663861" y="40892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59"/>
            <p:cNvSpPr>
              <a:spLocks noChangeArrowheads="1"/>
            </p:cNvSpPr>
            <p:nvPr/>
          </p:nvSpPr>
          <p:spPr bwMode="auto">
            <a:xfrm>
              <a:off x="7578836"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0"/>
            <p:cNvSpPr>
              <a:spLocks noChangeArrowheads="1"/>
            </p:cNvSpPr>
            <p:nvPr/>
          </p:nvSpPr>
          <p:spPr bwMode="auto">
            <a:xfrm>
              <a:off x="7751423"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1"/>
            <p:cNvSpPr>
              <a:spLocks noChangeArrowheads="1"/>
            </p:cNvSpPr>
            <p:nvPr/>
          </p:nvSpPr>
          <p:spPr bwMode="auto">
            <a:xfrm>
              <a:off x="7836448" y="408924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2"/>
            <p:cNvSpPr>
              <a:spLocks noChangeArrowheads="1"/>
            </p:cNvSpPr>
            <p:nvPr/>
          </p:nvSpPr>
          <p:spPr bwMode="auto">
            <a:xfrm>
              <a:off x="7921472" y="408924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3"/>
            <p:cNvSpPr>
              <a:spLocks noChangeArrowheads="1"/>
            </p:cNvSpPr>
            <p:nvPr/>
          </p:nvSpPr>
          <p:spPr bwMode="auto">
            <a:xfrm>
              <a:off x="8007766"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4"/>
            <p:cNvSpPr>
              <a:spLocks noChangeArrowheads="1"/>
            </p:cNvSpPr>
            <p:nvPr/>
          </p:nvSpPr>
          <p:spPr bwMode="auto">
            <a:xfrm>
              <a:off x="8092790"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65"/>
            <p:cNvSpPr>
              <a:spLocks noChangeArrowheads="1"/>
            </p:cNvSpPr>
            <p:nvPr/>
          </p:nvSpPr>
          <p:spPr bwMode="auto">
            <a:xfrm>
              <a:off x="8177814" y="408924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66"/>
            <p:cNvSpPr>
              <a:spLocks noChangeArrowheads="1"/>
            </p:cNvSpPr>
            <p:nvPr/>
          </p:nvSpPr>
          <p:spPr bwMode="auto">
            <a:xfrm>
              <a:off x="8265377"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67"/>
            <p:cNvSpPr>
              <a:spLocks noChangeArrowheads="1"/>
            </p:cNvSpPr>
            <p:nvPr/>
          </p:nvSpPr>
          <p:spPr bwMode="auto">
            <a:xfrm>
              <a:off x="8350401" y="408924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81"/>
            <p:cNvSpPr>
              <a:spLocks noChangeArrowheads="1"/>
            </p:cNvSpPr>
            <p:nvPr/>
          </p:nvSpPr>
          <p:spPr bwMode="auto">
            <a:xfrm>
              <a:off x="7493812"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82"/>
            <p:cNvSpPr>
              <a:spLocks noChangeArrowheads="1"/>
            </p:cNvSpPr>
            <p:nvPr/>
          </p:nvSpPr>
          <p:spPr bwMode="auto">
            <a:xfrm>
              <a:off x="7578836"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83"/>
            <p:cNvSpPr>
              <a:spLocks noChangeArrowheads="1"/>
            </p:cNvSpPr>
            <p:nvPr/>
          </p:nvSpPr>
          <p:spPr bwMode="auto">
            <a:xfrm>
              <a:off x="7663861" y="417426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84"/>
            <p:cNvSpPr>
              <a:spLocks noChangeArrowheads="1"/>
            </p:cNvSpPr>
            <p:nvPr/>
          </p:nvSpPr>
          <p:spPr bwMode="auto">
            <a:xfrm>
              <a:off x="7751423"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85"/>
            <p:cNvSpPr>
              <a:spLocks noChangeArrowheads="1"/>
            </p:cNvSpPr>
            <p:nvPr/>
          </p:nvSpPr>
          <p:spPr bwMode="auto">
            <a:xfrm>
              <a:off x="7836448" y="417426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86"/>
            <p:cNvSpPr>
              <a:spLocks noChangeArrowheads="1"/>
            </p:cNvSpPr>
            <p:nvPr/>
          </p:nvSpPr>
          <p:spPr bwMode="auto">
            <a:xfrm>
              <a:off x="7921472" y="417426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87"/>
            <p:cNvSpPr>
              <a:spLocks noChangeArrowheads="1"/>
            </p:cNvSpPr>
            <p:nvPr/>
          </p:nvSpPr>
          <p:spPr bwMode="auto">
            <a:xfrm>
              <a:off x="8007766" y="417426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88"/>
            <p:cNvSpPr>
              <a:spLocks noChangeArrowheads="1"/>
            </p:cNvSpPr>
            <p:nvPr/>
          </p:nvSpPr>
          <p:spPr bwMode="auto">
            <a:xfrm>
              <a:off x="8092790" y="417426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89"/>
            <p:cNvSpPr>
              <a:spLocks noChangeArrowheads="1"/>
            </p:cNvSpPr>
            <p:nvPr/>
          </p:nvSpPr>
          <p:spPr bwMode="auto">
            <a:xfrm>
              <a:off x="8177814" y="417426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100"/>
            <p:cNvSpPr>
              <a:spLocks noChangeArrowheads="1"/>
            </p:cNvSpPr>
            <p:nvPr/>
          </p:nvSpPr>
          <p:spPr bwMode="auto">
            <a:xfrm>
              <a:off x="7493812"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101"/>
            <p:cNvSpPr>
              <a:spLocks noChangeArrowheads="1"/>
            </p:cNvSpPr>
            <p:nvPr/>
          </p:nvSpPr>
          <p:spPr bwMode="auto">
            <a:xfrm>
              <a:off x="7578836"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102"/>
            <p:cNvSpPr>
              <a:spLocks noChangeArrowheads="1"/>
            </p:cNvSpPr>
            <p:nvPr/>
          </p:nvSpPr>
          <p:spPr bwMode="auto">
            <a:xfrm>
              <a:off x="7663861" y="425929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103"/>
            <p:cNvSpPr>
              <a:spLocks noChangeArrowheads="1"/>
            </p:cNvSpPr>
            <p:nvPr/>
          </p:nvSpPr>
          <p:spPr bwMode="auto">
            <a:xfrm>
              <a:off x="7751423"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104"/>
            <p:cNvSpPr>
              <a:spLocks noChangeArrowheads="1"/>
            </p:cNvSpPr>
            <p:nvPr/>
          </p:nvSpPr>
          <p:spPr bwMode="auto">
            <a:xfrm>
              <a:off x="7836448" y="4259293"/>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105"/>
            <p:cNvSpPr>
              <a:spLocks noChangeArrowheads="1"/>
            </p:cNvSpPr>
            <p:nvPr/>
          </p:nvSpPr>
          <p:spPr bwMode="auto">
            <a:xfrm>
              <a:off x="7921472" y="4259293"/>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106"/>
            <p:cNvSpPr>
              <a:spLocks noChangeArrowheads="1"/>
            </p:cNvSpPr>
            <p:nvPr/>
          </p:nvSpPr>
          <p:spPr bwMode="auto">
            <a:xfrm>
              <a:off x="8007766" y="425929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107"/>
            <p:cNvSpPr>
              <a:spLocks noChangeArrowheads="1"/>
            </p:cNvSpPr>
            <p:nvPr/>
          </p:nvSpPr>
          <p:spPr bwMode="auto">
            <a:xfrm>
              <a:off x="8092790" y="425929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108"/>
            <p:cNvSpPr>
              <a:spLocks noChangeArrowheads="1"/>
            </p:cNvSpPr>
            <p:nvPr/>
          </p:nvSpPr>
          <p:spPr bwMode="auto">
            <a:xfrm>
              <a:off x="8177814" y="4259293"/>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120"/>
            <p:cNvSpPr>
              <a:spLocks noChangeArrowheads="1"/>
            </p:cNvSpPr>
            <p:nvPr/>
          </p:nvSpPr>
          <p:spPr bwMode="auto">
            <a:xfrm>
              <a:off x="7493812"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121"/>
            <p:cNvSpPr>
              <a:spLocks noChangeArrowheads="1"/>
            </p:cNvSpPr>
            <p:nvPr/>
          </p:nvSpPr>
          <p:spPr bwMode="auto">
            <a:xfrm>
              <a:off x="7578836"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122"/>
            <p:cNvSpPr>
              <a:spLocks noChangeArrowheads="1"/>
            </p:cNvSpPr>
            <p:nvPr/>
          </p:nvSpPr>
          <p:spPr bwMode="auto">
            <a:xfrm>
              <a:off x="7663861" y="43468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123"/>
            <p:cNvSpPr>
              <a:spLocks noChangeArrowheads="1"/>
            </p:cNvSpPr>
            <p:nvPr/>
          </p:nvSpPr>
          <p:spPr bwMode="auto">
            <a:xfrm>
              <a:off x="7751423"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124"/>
            <p:cNvSpPr>
              <a:spLocks noChangeArrowheads="1"/>
            </p:cNvSpPr>
            <p:nvPr/>
          </p:nvSpPr>
          <p:spPr bwMode="auto">
            <a:xfrm>
              <a:off x="7836448" y="434685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125"/>
            <p:cNvSpPr>
              <a:spLocks noChangeArrowheads="1"/>
            </p:cNvSpPr>
            <p:nvPr/>
          </p:nvSpPr>
          <p:spPr bwMode="auto">
            <a:xfrm>
              <a:off x="7921472" y="434685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126"/>
            <p:cNvSpPr>
              <a:spLocks noChangeArrowheads="1"/>
            </p:cNvSpPr>
            <p:nvPr/>
          </p:nvSpPr>
          <p:spPr bwMode="auto">
            <a:xfrm>
              <a:off x="8007766" y="43468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127"/>
            <p:cNvSpPr>
              <a:spLocks noChangeArrowheads="1"/>
            </p:cNvSpPr>
            <p:nvPr/>
          </p:nvSpPr>
          <p:spPr bwMode="auto">
            <a:xfrm>
              <a:off x="8092790" y="434685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128"/>
            <p:cNvSpPr>
              <a:spLocks noChangeArrowheads="1"/>
            </p:cNvSpPr>
            <p:nvPr/>
          </p:nvSpPr>
          <p:spPr bwMode="auto">
            <a:xfrm>
              <a:off x="8177814" y="434685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57"/>
            <p:cNvSpPr>
              <a:spLocks noChangeArrowheads="1"/>
            </p:cNvSpPr>
            <p:nvPr/>
          </p:nvSpPr>
          <p:spPr bwMode="auto">
            <a:xfrm>
              <a:off x="8437782" y="408469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67"/>
            <p:cNvSpPr>
              <a:spLocks noChangeArrowheads="1"/>
            </p:cNvSpPr>
            <p:nvPr/>
          </p:nvSpPr>
          <p:spPr bwMode="auto">
            <a:xfrm>
              <a:off x="6462461" y="443953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91"/>
            <p:cNvSpPr>
              <a:spLocks noChangeArrowheads="1"/>
            </p:cNvSpPr>
            <p:nvPr/>
          </p:nvSpPr>
          <p:spPr bwMode="auto">
            <a:xfrm>
              <a:off x="6462461" y="452456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10"/>
            <p:cNvSpPr>
              <a:spLocks noChangeArrowheads="1"/>
            </p:cNvSpPr>
            <p:nvPr/>
          </p:nvSpPr>
          <p:spPr bwMode="auto">
            <a:xfrm>
              <a:off x="6462461" y="4609585"/>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30"/>
            <p:cNvSpPr>
              <a:spLocks noChangeArrowheads="1"/>
            </p:cNvSpPr>
            <p:nvPr/>
          </p:nvSpPr>
          <p:spPr bwMode="auto">
            <a:xfrm>
              <a:off x="6462461" y="469714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57"/>
            <p:cNvSpPr>
              <a:spLocks noChangeArrowheads="1"/>
            </p:cNvSpPr>
            <p:nvPr/>
          </p:nvSpPr>
          <p:spPr bwMode="auto">
            <a:xfrm>
              <a:off x="6549842"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58"/>
            <p:cNvSpPr>
              <a:spLocks noChangeArrowheads="1"/>
            </p:cNvSpPr>
            <p:nvPr/>
          </p:nvSpPr>
          <p:spPr bwMode="auto">
            <a:xfrm>
              <a:off x="6719891" y="44349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59"/>
            <p:cNvSpPr>
              <a:spLocks noChangeArrowheads="1"/>
            </p:cNvSpPr>
            <p:nvPr/>
          </p:nvSpPr>
          <p:spPr bwMode="auto">
            <a:xfrm>
              <a:off x="6634866"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60"/>
            <p:cNvSpPr>
              <a:spLocks noChangeArrowheads="1"/>
            </p:cNvSpPr>
            <p:nvPr/>
          </p:nvSpPr>
          <p:spPr bwMode="auto">
            <a:xfrm>
              <a:off x="6807453"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61"/>
            <p:cNvSpPr>
              <a:spLocks noChangeArrowheads="1"/>
            </p:cNvSpPr>
            <p:nvPr/>
          </p:nvSpPr>
          <p:spPr bwMode="auto">
            <a:xfrm>
              <a:off x="6892478" y="4434987"/>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62"/>
            <p:cNvSpPr>
              <a:spLocks noChangeArrowheads="1"/>
            </p:cNvSpPr>
            <p:nvPr/>
          </p:nvSpPr>
          <p:spPr bwMode="auto">
            <a:xfrm>
              <a:off x="6977502" y="4434987"/>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63"/>
            <p:cNvSpPr>
              <a:spLocks noChangeArrowheads="1"/>
            </p:cNvSpPr>
            <p:nvPr/>
          </p:nvSpPr>
          <p:spPr bwMode="auto">
            <a:xfrm>
              <a:off x="7063796"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64"/>
            <p:cNvSpPr>
              <a:spLocks noChangeArrowheads="1"/>
            </p:cNvSpPr>
            <p:nvPr/>
          </p:nvSpPr>
          <p:spPr bwMode="auto">
            <a:xfrm>
              <a:off x="7148820"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65"/>
            <p:cNvSpPr>
              <a:spLocks noChangeArrowheads="1"/>
            </p:cNvSpPr>
            <p:nvPr/>
          </p:nvSpPr>
          <p:spPr bwMode="auto">
            <a:xfrm>
              <a:off x="7233844" y="4434987"/>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66"/>
            <p:cNvSpPr>
              <a:spLocks noChangeArrowheads="1"/>
            </p:cNvSpPr>
            <p:nvPr/>
          </p:nvSpPr>
          <p:spPr bwMode="auto">
            <a:xfrm>
              <a:off x="7321407"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67"/>
            <p:cNvSpPr>
              <a:spLocks noChangeArrowheads="1"/>
            </p:cNvSpPr>
            <p:nvPr/>
          </p:nvSpPr>
          <p:spPr bwMode="auto">
            <a:xfrm>
              <a:off x="7406431" y="4434987"/>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81"/>
            <p:cNvSpPr>
              <a:spLocks noChangeArrowheads="1"/>
            </p:cNvSpPr>
            <p:nvPr/>
          </p:nvSpPr>
          <p:spPr bwMode="auto">
            <a:xfrm>
              <a:off x="6549842"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82"/>
            <p:cNvSpPr>
              <a:spLocks noChangeArrowheads="1"/>
            </p:cNvSpPr>
            <p:nvPr/>
          </p:nvSpPr>
          <p:spPr bwMode="auto">
            <a:xfrm>
              <a:off x="6634866"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83"/>
            <p:cNvSpPr>
              <a:spLocks noChangeArrowheads="1"/>
            </p:cNvSpPr>
            <p:nvPr/>
          </p:nvSpPr>
          <p:spPr bwMode="auto">
            <a:xfrm>
              <a:off x="6719891" y="45200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84"/>
            <p:cNvSpPr>
              <a:spLocks noChangeArrowheads="1"/>
            </p:cNvSpPr>
            <p:nvPr/>
          </p:nvSpPr>
          <p:spPr bwMode="auto">
            <a:xfrm>
              <a:off x="6807453"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85"/>
            <p:cNvSpPr>
              <a:spLocks noChangeArrowheads="1"/>
            </p:cNvSpPr>
            <p:nvPr/>
          </p:nvSpPr>
          <p:spPr bwMode="auto">
            <a:xfrm>
              <a:off x="6892478" y="452001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86"/>
            <p:cNvSpPr>
              <a:spLocks noChangeArrowheads="1"/>
            </p:cNvSpPr>
            <p:nvPr/>
          </p:nvSpPr>
          <p:spPr bwMode="auto">
            <a:xfrm>
              <a:off x="6977502" y="452001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87"/>
            <p:cNvSpPr>
              <a:spLocks noChangeArrowheads="1"/>
            </p:cNvSpPr>
            <p:nvPr/>
          </p:nvSpPr>
          <p:spPr bwMode="auto">
            <a:xfrm>
              <a:off x="7063796"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88"/>
            <p:cNvSpPr>
              <a:spLocks noChangeArrowheads="1"/>
            </p:cNvSpPr>
            <p:nvPr/>
          </p:nvSpPr>
          <p:spPr bwMode="auto">
            <a:xfrm>
              <a:off x="7148820"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89"/>
            <p:cNvSpPr>
              <a:spLocks noChangeArrowheads="1"/>
            </p:cNvSpPr>
            <p:nvPr/>
          </p:nvSpPr>
          <p:spPr bwMode="auto">
            <a:xfrm>
              <a:off x="7233844" y="452001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90"/>
            <p:cNvSpPr>
              <a:spLocks noChangeArrowheads="1"/>
            </p:cNvSpPr>
            <p:nvPr/>
          </p:nvSpPr>
          <p:spPr bwMode="auto">
            <a:xfrm>
              <a:off x="7321407"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91"/>
            <p:cNvSpPr>
              <a:spLocks noChangeArrowheads="1"/>
            </p:cNvSpPr>
            <p:nvPr/>
          </p:nvSpPr>
          <p:spPr bwMode="auto">
            <a:xfrm>
              <a:off x="7406431" y="452001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100"/>
            <p:cNvSpPr>
              <a:spLocks noChangeArrowheads="1"/>
            </p:cNvSpPr>
            <p:nvPr/>
          </p:nvSpPr>
          <p:spPr bwMode="auto">
            <a:xfrm>
              <a:off x="6549842"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101"/>
            <p:cNvSpPr>
              <a:spLocks noChangeArrowheads="1"/>
            </p:cNvSpPr>
            <p:nvPr/>
          </p:nvSpPr>
          <p:spPr bwMode="auto">
            <a:xfrm>
              <a:off x="6634866"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02"/>
            <p:cNvSpPr>
              <a:spLocks noChangeArrowheads="1"/>
            </p:cNvSpPr>
            <p:nvPr/>
          </p:nvSpPr>
          <p:spPr bwMode="auto">
            <a:xfrm>
              <a:off x="6719891" y="46050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03"/>
            <p:cNvSpPr>
              <a:spLocks noChangeArrowheads="1"/>
            </p:cNvSpPr>
            <p:nvPr/>
          </p:nvSpPr>
          <p:spPr bwMode="auto">
            <a:xfrm>
              <a:off x="6807453"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04"/>
            <p:cNvSpPr>
              <a:spLocks noChangeArrowheads="1"/>
            </p:cNvSpPr>
            <p:nvPr/>
          </p:nvSpPr>
          <p:spPr bwMode="auto">
            <a:xfrm>
              <a:off x="6892478" y="460503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05"/>
            <p:cNvSpPr>
              <a:spLocks noChangeArrowheads="1"/>
            </p:cNvSpPr>
            <p:nvPr/>
          </p:nvSpPr>
          <p:spPr bwMode="auto">
            <a:xfrm>
              <a:off x="6977502" y="460503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06"/>
            <p:cNvSpPr>
              <a:spLocks noChangeArrowheads="1"/>
            </p:cNvSpPr>
            <p:nvPr/>
          </p:nvSpPr>
          <p:spPr bwMode="auto">
            <a:xfrm>
              <a:off x="7063796"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07"/>
            <p:cNvSpPr>
              <a:spLocks noChangeArrowheads="1"/>
            </p:cNvSpPr>
            <p:nvPr/>
          </p:nvSpPr>
          <p:spPr bwMode="auto">
            <a:xfrm>
              <a:off x="7148820"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08"/>
            <p:cNvSpPr>
              <a:spLocks noChangeArrowheads="1"/>
            </p:cNvSpPr>
            <p:nvPr/>
          </p:nvSpPr>
          <p:spPr bwMode="auto">
            <a:xfrm>
              <a:off x="7233844" y="4605036"/>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09"/>
            <p:cNvSpPr>
              <a:spLocks noChangeArrowheads="1"/>
            </p:cNvSpPr>
            <p:nvPr/>
          </p:nvSpPr>
          <p:spPr bwMode="auto">
            <a:xfrm>
              <a:off x="7321407"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10"/>
            <p:cNvSpPr>
              <a:spLocks noChangeArrowheads="1"/>
            </p:cNvSpPr>
            <p:nvPr/>
          </p:nvSpPr>
          <p:spPr bwMode="auto">
            <a:xfrm>
              <a:off x="7406431" y="460503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20"/>
            <p:cNvSpPr>
              <a:spLocks noChangeArrowheads="1"/>
            </p:cNvSpPr>
            <p:nvPr/>
          </p:nvSpPr>
          <p:spPr bwMode="auto">
            <a:xfrm>
              <a:off x="6549842"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21"/>
            <p:cNvSpPr>
              <a:spLocks noChangeArrowheads="1"/>
            </p:cNvSpPr>
            <p:nvPr/>
          </p:nvSpPr>
          <p:spPr bwMode="auto">
            <a:xfrm>
              <a:off x="6634866"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22"/>
            <p:cNvSpPr>
              <a:spLocks noChangeArrowheads="1"/>
            </p:cNvSpPr>
            <p:nvPr/>
          </p:nvSpPr>
          <p:spPr bwMode="auto">
            <a:xfrm>
              <a:off x="6719891" y="46925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23"/>
            <p:cNvSpPr>
              <a:spLocks noChangeArrowheads="1"/>
            </p:cNvSpPr>
            <p:nvPr/>
          </p:nvSpPr>
          <p:spPr bwMode="auto">
            <a:xfrm>
              <a:off x="6807453"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24"/>
            <p:cNvSpPr>
              <a:spLocks noChangeArrowheads="1"/>
            </p:cNvSpPr>
            <p:nvPr/>
          </p:nvSpPr>
          <p:spPr bwMode="auto">
            <a:xfrm>
              <a:off x="6892478" y="469259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25"/>
            <p:cNvSpPr>
              <a:spLocks noChangeArrowheads="1"/>
            </p:cNvSpPr>
            <p:nvPr/>
          </p:nvSpPr>
          <p:spPr bwMode="auto">
            <a:xfrm>
              <a:off x="6977502" y="469259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26"/>
            <p:cNvSpPr>
              <a:spLocks noChangeArrowheads="1"/>
            </p:cNvSpPr>
            <p:nvPr/>
          </p:nvSpPr>
          <p:spPr bwMode="auto">
            <a:xfrm>
              <a:off x="7063796"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27"/>
            <p:cNvSpPr>
              <a:spLocks noChangeArrowheads="1"/>
            </p:cNvSpPr>
            <p:nvPr/>
          </p:nvSpPr>
          <p:spPr bwMode="auto">
            <a:xfrm>
              <a:off x="7148820"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28"/>
            <p:cNvSpPr>
              <a:spLocks noChangeArrowheads="1"/>
            </p:cNvSpPr>
            <p:nvPr/>
          </p:nvSpPr>
          <p:spPr bwMode="auto">
            <a:xfrm>
              <a:off x="7233844" y="469259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29"/>
            <p:cNvSpPr>
              <a:spLocks noChangeArrowheads="1"/>
            </p:cNvSpPr>
            <p:nvPr/>
          </p:nvSpPr>
          <p:spPr bwMode="auto">
            <a:xfrm>
              <a:off x="7321407"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30"/>
            <p:cNvSpPr>
              <a:spLocks noChangeArrowheads="1"/>
            </p:cNvSpPr>
            <p:nvPr/>
          </p:nvSpPr>
          <p:spPr bwMode="auto">
            <a:xfrm>
              <a:off x="7406431" y="469259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57"/>
            <p:cNvSpPr>
              <a:spLocks noChangeArrowheads="1"/>
            </p:cNvSpPr>
            <p:nvPr/>
          </p:nvSpPr>
          <p:spPr bwMode="auto">
            <a:xfrm>
              <a:off x="7493812"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58"/>
            <p:cNvSpPr>
              <a:spLocks noChangeArrowheads="1"/>
            </p:cNvSpPr>
            <p:nvPr/>
          </p:nvSpPr>
          <p:spPr bwMode="auto">
            <a:xfrm>
              <a:off x="7663861" y="44304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59"/>
            <p:cNvSpPr>
              <a:spLocks noChangeArrowheads="1"/>
            </p:cNvSpPr>
            <p:nvPr/>
          </p:nvSpPr>
          <p:spPr bwMode="auto">
            <a:xfrm>
              <a:off x="7578836"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60"/>
            <p:cNvSpPr>
              <a:spLocks noChangeArrowheads="1"/>
            </p:cNvSpPr>
            <p:nvPr/>
          </p:nvSpPr>
          <p:spPr bwMode="auto">
            <a:xfrm>
              <a:off x="7751423"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61"/>
            <p:cNvSpPr>
              <a:spLocks noChangeArrowheads="1"/>
            </p:cNvSpPr>
            <p:nvPr/>
          </p:nvSpPr>
          <p:spPr bwMode="auto">
            <a:xfrm>
              <a:off x="7836448" y="443043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62"/>
            <p:cNvSpPr>
              <a:spLocks noChangeArrowheads="1"/>
            </p:cNvSpPr>
            <p:nvPr/>
          </p:nvSpPr>
          <p:spPr bwMode="auto">
            <a:xfrm>
              <a:off x="7921472" y="443043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63"/>
            <p:cNvSpPr>
              <a:spLocks noChangeArrowheads="1"/>
            </p:cNvSpPr>
            <p:nvPr/>
          </p:nvSpPr>
          <p:spPr bwMode="auto">
            <a:xfrm>
              <a:off x="8007766" y="443043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81"/>
            <p:cNvSpPr>
              <a:spLocks noChangeArrowheads="1"/>
            </p:cNvSpPr>
            <p:nvPr/>
          </p:nvSpPr>
          <p:spPr bwMode="auto">
            <a:xfrm>
              <a:off x="7493812"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82"/>
            <p:cNvSpPr>
              <a:spLocks noChangeArrowheads="1"/>
            </p:cNvSpPr>
            <p:nvPr/>
          </p:nvSpPr>
          <p:spPr bwMode="auto">
            <a:xfrm>
              <a:off x="7578836"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83"/>
            <p:cNvSpPr>
              <a:spLocks noChangeArrowheads="1"/>
            </p:cNvSpPr>
            <p:nvPr/>
          </p:nvSpPr>
          <p:spPr bwMode="auto">
            <a:xfrm>
              <a:off x="7663861" y="45154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84"/>
            <p:cNvSpPr>
              <a:spLocks noChangeArrowheads="1"/>
            </p:cNvSpPr>
            <p:nvPr/>
          </p:nvSpPr>
          <p:spPr bwMode="auto">
            <a:xfrm>
              <a:off x="7751423"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85"/>
            <p:cNvSpPr>
              <a:spLocks noChangeArrowheads="1"/>
            </p:cNvSpPr>
            <p:nvPr/>
          </p:nvSpPr>
          <p:spPr bwMode="auto">
            <a:xfrm>
              <a:off x="7836448" y="4515463"/>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86"/>
            <p:cNvSpPr>
              <a:spLocks noChangeArrowheads="1"/>
            </p:cNvSpPr>
            <p:nvPr/>
          </p:nvSpPr>
          <p:spPr bwMode="auto">
            <a:xfrm>
              <a:off x="7921472" y="4515463"/>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100"/>
            <p:cNvSpPr>
              <a:spLocks noChangeArrowheads="1"/>
            </p:cNvSpPr>
            <p:nvPr/>
          </p:nvSpPr>
          <p:spPr bwMode="auto">
            <a:xfrm>
              <a:off x="7493812"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101"/>
            <p:cNvSpPr>
              <a:spLocks noChangeArrowheads="1"/>
            </p:cNvSpPr>
            <p:nvPr/>
          </p:nvSpPr>
          <p:spPr bwMode="auto">
            <a:xfrm>
              <a:off x="7578836"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102"/>
            <p:cNvSpPr>
              <a:spLocks noChangeArrowheads="1"/>
            </p:cNvSpPr>
            <p:nvPr/>
          </p:nvSpPr>
          <p:spPr bwMode="auto">
            <a:xfrm>
              <a:off x="7663861" y="4600487"/>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103"/>
            <p:cNvSpPr>
              <a:spLocks noChangeArrowheads="1"/>
            </p:cNvSpPr>
            <p:nvPr/>
          </p:nvSpPr>
          <p:spPr bwMode="auto">
            <a:xfrm>
              <a:off x="7751423"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104"/>
            <p:cNvSpPr>
              <a:spLocks noChangeArrowheads="1"/>
            </p:cNvSpPr>
            <p:nvPr/>
          </p:nvSpPr>
          <p:spPr bwMode="auto">
            <a:xfrm>
              <a:off x="7836448" y="4600487"/>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120"/>
            <p:cNvSpPr>
              <a:spLocks noChangeArrowheads="1"/>
            </p:cNvSpPr>
            <p:nvPr/>
          </p:nvSpPr>
          <p:spPr bwMode="auto">
            <a:xfrm>
              <a:off x="7493812"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121"/>
            <p:cNvSpPr>
              <a:spLocks noChangeArrowheads="1"/>
            </p:cNvSpPr>
            <p:nvPr/>
          </p:nvSpPr>
          <p:spPr bwMode="auto">
            <a:xfrm>
              <a:off x="7578836"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122"/>
            <p:cNvSpPr>
              <a:spLocks noChangeArrowheads="1"/>
            </p:cNvSpPr>
            <p:nvPr/>
          </p:nvSpPr>
          <p:spPr bwMode="auto">
            <a:xfrm>
              <a:off x="7663861" y="468804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23"/>
            <p:cNvSpPr>
              <a:spLocks noChangeArrowheads="1"/>
            </p:cNvSpPr>
            <p:nvPr/>
          </p:nvSpPr>
          <p:spPr bwMode="auto">
            <a:xfrm>
              <a:off x="7751423" y="468804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67"/>
            <p:cNvSpPr>
              <a:spLocks noChangeArrowheads="1"/>
            </p:cNvSpPr>
            <p:nvPr/>
          </p:nvSpPr>
          <p:spPr bwMode="auto">
            <a:xfrm>
              <a:off x="6462461" y="478755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91"/>
            <p:cNvSpPr>
              <a:spLocks noChangeArrowheads="1"/>
            </p:cNvSpPr>
            <p:nvPr/>
          </p:nvSpPr>
          <p:spPr bwMode="auto">
            <a:xfrm>
              <a:off x="6462461" y="487257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10"/>
            <p:cNvSpPr>
              <a:spLocks noChangeArrowheads="1"/>
            </p:cNvSpPr>
            <p:nvPr/>
          </p:nvSpPr>
          <p:spPr bwMode="auto">
            <a:xfrm>
              <a:off x="6462461" y="4957603"/>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57"/>
            <p:cNvSpPr>
              <a:spLocks noChangeArrowheads="1"/>
            </p:cNvSpPr>
            <p:nvPr/>
          </p:nvSpPr>
          <p:spPr bwMode="auto">
            <a:xfrm>
              <a:off x="6549842"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58"/>
            <p:cNvSpPr>
              <a:spLocks noChangeArrowheads="1"/>
            </p:cNvSpPr>
            <p:nvPr/>
          </p:nvSpPr>
          <p:spPr bwMode="auto">
            <a:xfrm>
              <a:off x="6719891" y="478300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59"/>
            <p:cNvSpPr>
              <a:spLocks noChangeArrowheads="1"/>
            </p:cNvSpPr>
            <p:nvPr/>
          </p:nvSpPr>
          <p:spPr bwMode="auto">
            <a:xfrm>
              <a:off x="6634866"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60"/>
            <p:cNvSpPr>
              <a:spLocks noChangeArrowheads="1"/>
            </p:cNvSpPr>
            <p:nvPr/>
          </p:nvSpPr>
          <p:spPr bwMode="auto">
            <a:xfrm>
              <a:off x="6807453"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61"/>
            <p:cNvSpPr>
              <a:spLocks noChangeArrowheads="1"/>
            </p:cNvSpPr>
            <p:nvPr/>
          </p:nvSpPr>
          <p:spPr bwMode="auto">
            <a:xfrm>
              <a:off x="6892478" y="4783005"/>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62"/>
            <p:cNvSpPr>
              <a:spLocks noChangeArrowheads="1"/>
            </p:cNvSpPr>
            <p:nvPr/>
          </p:nvSpPr>
          <p:spPr bwMode="auto">
            <a:xfrm>
              <a:off x="6977502" y="4783005"/>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63"/>
            <p:cNvSpPr>
              <a:spLocks noChangeArrowheads="1"/>
            </p:cNvSpPr>
            <p:nvPr/>
          </p:nvSpPr>
          <p:spPr bwMode="auto">
            <a:xfrm>
              <a:off x="7063796"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64"/>
            <p:cNvSpPr>
              <a:spLocks noChangeArrowheads="1"/>
            </p:cNvSpPr>
            <p:nvPr/>
          </p:nvSpPr>
          <p:spPr bwMode="auto">
            <a:xfrm>
              <a:off x="7148820"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65"/>
            <p:cNvSpPr>
              <a:spLocks noChangeArrowheads="1"/>
            </p:cNvSpPr>
            <p:nvPr/>
          </p:nvSpPr>
          <p:spPr bwMode="auto">
            <a:xfrm>
              <a:off x="7233844" y="4783005"/>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66"/>
            <p:cNvSpPr>
              <a:spLocks noChangeArrowheads="1"/>
            </p:cNvSpPr>
            <p:nvPr/>
          </p:nvSpPr>
          <p:spPr bwMode="auto">
            <a:xfrm>
              <a:off x="7321407"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67"/>
            <p:cNvSpPr>
              <a:spLocks noChangeArrowheads="1"/>
            </p:cNvSpPr>
            <p:nvPr/>
          </p:nvSpPr>
          <p:spPr bwMode="auto">
            <a:xfrm>
              <a:off x="7406431" y="4783005"/>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81"/>
            <p:cNvSpPr>
              <a:spLocks noChangeArrowheads="1"/>
            </p:cNvSpPr>
            <p:nvPr/>
          </p:nvSpPr>
          <p:spPr bwMode="auto">
            <a:xfrm>
              <a:off x="6549842"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82"/>
            <p:cNvSpPr>
              <a:spLocks noChangeArrowheads="1"/>
            </p:cNvSpPr>
            <p:nvPr/>
          </p:nvSpPr>
          <p:spPr bwMode="auto">
            <a:xfrm>
              <a:off x="6634866"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83"/>
            <p:cNvSpPr>
              <a:spLocks noChangeArrowheads="1"/>
            </p:cNvSpPr>
            <p:nvPr/>
          </p:nvSpPr>
          <p:spPr bwMode="auto">
            <a:xfrm>
              <a:off x="6719891" y="48680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84"/>
            <p:cNvSpPr>
              <a:spLocks noChangeArrowheads="1"/>
            </p:cNvSpPr>
            <p:nvPr/>
          </p:nvSpPr>
          <p:spPr bwMode="auto">
            <a:xfrm>
              <a:off x="6807453"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85"/>
            <p:cNvSpPr>
              <a:spLocks noChangeArrowheads="1"/>
            </p:cNvSpPr>
            <p:nvPr/>
          </p:nvSpPr>
          <p:spPr bwMode="auto">
            <a:xfrm>
              <a:off x="6892478" y="48680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86"/>
            <p:cNvSpPr>
              <a:spLocks noChangeArrowheads="1"/>
            </p:cNvSpPr>
            <p:nvPr/>
          </p:nvSpPr>
          <p:spPr bwMode="auto">
            <a:xfrm>
              <a:off x="6977502" y="48680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87"/>
            <p:cNvSpPr>
              <a:spLocks noChangeArrowheads="1"/>
            </p:cNvSpPr>
            <p:nvPr/>
          </p:nvSpPr>
          <p:spPr bwMode="auto">
            <a:xfrm>
              <a:off x="7063796"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88"/>
            <p:cNvSpPr>
              <a:spLocks noChangeArrowheads="1"/>
            </p:cNvSpPr>
            <p:nvPr/>
          </p:nvSpPr>
          <p:spPr bwMode="auto">
            <a:xfrm>
              <a:off x="7148820"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89"/>
            <p:cNvSpPr>
              <a:spLocks noChangeArrowheads="1"/>
            </p:cNvSpPr>
            <p:nvPr/>
          </p:nvSpPr>
          <p:spPr bwMode="auto">
            <a:xfrm>
              <a:off x="7233844" y="48680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90"/>
            <p:cNvSpPr>
              <a:spLocks noChangeArrowheads="1"/>
            </p:cNvSpPr>
            <p:nvPr/>
          </p:nvSpPr>
          <p:spPr bwMode="auto">
            <a:xfrm>
              <a:off x="7321407"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91"/>
            <p:cNvSpPr>
              <a:spLocks noChangeArrowheads="1"/>
            </p:cNvSpPr>
            <p:nvPr/>
          </p:nvSpPr>
          <p:spPr bwMode="auto">
            <a:xfrm>
              <a:off x="7406431" y="48680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100"/>
            <p:cNvSpPr>
              <a:spLocks noChangeArrowheads="1"/>
            </p:cNvSpPr>
            <p:nvPr/>
          </p:nvSpPr>
          <p:spPr bwMode="auto">
            <a:xfrm>
              <a:off x="6549842"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101"/>
            <p:cNvSpPr>
              <a:spLocks noChangeArrowheads="1"/>
            </p:cNvSpPr>
            <p:nvPr/>
          </p:nvSpPr>
          <p:spPr bwMode="auto">
            <a:xfrm>
              <a:off x="6634866"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102"/>
            <p:cNvSpPr>
              <a:spLocks noChangeArrowheads="1"/>
            </p:cNvSpPr>
            <p:nvPr/>
          </p:nvSpPr>
          <p:spPr bwMode="auto">
            <a:xfrm>
              <a:off x="6719891" y="49530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103"/>
            <p:cNvSpPr>
              <a:spLocks noChangeArrowheads="1"/>
            </p:cNvSpPr>
            <p:nvPr/>
          </p:nvSpPr>
          <p:spPr bwMode="auto">
            <a:xfrm>
              <a:off x="6807453"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104"/>
            <p:cNvSpPr>
              <a:spLocks noChangeArrowheads="1"/>
            </p:cNvSpPr>
            <p:nvPr/>
          </p:nvSpPr>
          <p:spPr bwMode="auto">
            <a:xfrm>
              <a:off x="6892478" y="49530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105"/>
            <p:cNvSpPr>
              <a:spLocks noChangeArrowheads="1"/>
            </p:cNvSpPr>
            <p:nvPr/>
          </p:nvSpPr>
          <p:spPr bwMode="auto">
            <a:xfrm>
              <a:off x="6977502" y="49530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106"/>
            <p:cNvSpPr>
              <a:spLocks noChangeArrowheads="1"/>
            </p:cNvSpPr>
            <p:nvPr/>
          </p:nvSpPr>
          <p:spPr bwMode="auto">
            <a:xfrm>
              <a:off x="7063796"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107"/>
            <p:cNvSpPr>
              <a:spLocks noChangeArrowheads="1"/>
            </p:cNvSpPr>
            <p:nvPr/>
          </p:nvSpPr>
          <p:spPr bwMode="auto">
            <a:xfrm>
              <a:off x="7148820"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108"/>
            <p:cNvSpPr>
              <a:spLocks noChangeArrowheads="1"/>
            </p:cNvSpPr>
            <p:nvPr/>
          </p:nvSpPr>
          <p:spPr bwMode="auto">
            <a:xfrm>
              <a:off x="7233844" y="495305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109"/>
            <p:cNvSpPr>
              <a:spLocks noChangeArrowheads="1"/>
            </p:cNvSpPr>
            <p:nvPr/>
          </p:nvSpPr>
          <p:spPr bwMode="auto">
            <a:xfrm>
              <a:off x="7321407"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110"/>
            <p:cNvSpPr>
              <a:spLocks noChangeArrowheads="1"/>
            </p:cNvSpPr>
            <p:nvPr/>
          </p:nvSpPr>
          <p:spPr bwMode="auto">
            <a:xfrm>
              <a:off x="7406431" y="49530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120"/>
            <p:cNvSpPr>
              <a:spLocks noChangeArrowheads="1"/>
            </p:cNvSpPr>
            <p:nvPr/>
          </p:nvSpPr>
          <p:spPr bwMode="auto">
            <a:xfrm>
              <a:off x="6549842"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121"/>
            <p:cNvSpPr>
              <a:spLocks noChangeArrowheads="1"/>
            </p:cNvSpPr>
            <p:nvPr/>
          </p:nvSpPr>
          <p:spPr bwMode="auto">
            <a:xfrm>
              <a:off x="6634866"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122"/>
            <p:cNvSpPr>
              <a:spLocks noChangeArrowheads="1"/>
            </p:cNvSpPr>
            <p:nvPr/>
          </p:nvSpPr>
          <p:spPr bwMode="auto">
            <a:xfrm>
              <a:off x="6719891" y="50406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123"/>
            <p:cNvSpPr>
              <a:spLocks noChangeArrowheads="1"/>
            </p:cNvSpPr>
            <p:nvPr/>
          </p:nvSpPr>
          <p:spPr bwMode="auto">
            <a:xfrm>
              <a:off x="6807453"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124"/>
            <p:cNvSpPr>
              <a:spLocks noChangeArrowheads="1"/>
            </p:cNvSpPr>
            <p:nvPr/>
          </p:nvSpPr>
          <p:spPr bwMode="auto">
            <a:xfrm>
              <a:off x="6892478" y="50406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125"/>
            <p:cNvSpPr>
              <a:spLocks noChangeArrowheads="1"/>
            </p:cNvSpPr>
            <p:nvPr/>
          </p:nvSpPr>
          <p:spPr bwMode="auto">
            <a:xfrm>
              <a:off x="6977502" y="50406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126"/>
            <p:cNvSpPr>
              <a:spLocks noChangeArrowheads="1"/>
            </p:cNvSpPr>
            <p:nvPr/>
          </p:nvSpPr>
          <p:spPr bwMode="auto">
            <a:xfrm>
              <a:off x="7063796"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127"/>
            <p:cNvSpPr>
              <a:spLocks noChangeArrowheads="1"/>
            </p:cNvSpPr>
            <p:nvPr/>
          </p:nvSpPr>
          <p:spPr bwMode="auto">
            <a:xfrm>
              <a:off x="7148820"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128"/>
            <p:cNvSpPr>
              <a:spLocks noChangeArrowheads="1"/>
            </p:cNvSpPr>
            <p:nvPr/>
          </p:nvSpPr>
          <p:spPr bwMode="auto">
            <a:xfrm>
              <a:off x="7233844" y="504061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129"/>
            <p:cNvSpPr>
              <a:spLocks noChangeArrowheads="1"/>
            </p:cNvSpPr>
            <p:nvPr/>
          </p:nvSpPr>
          <p:spPr bwMode="auto">
            <a:xfrm>
              <a:off x="7321407"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130"/>
            <p:cNvSpPr>
              <a:spLocks noChangeArrowheads="1"/>
            </p:cNvSpPr>
            <p:nvPr/>
          </p:nvSpPr>
          <p:spPr bwMode="auto">
            <a:xfrm>
              <a:off x="7406431" y="50406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57"/>
            <p:cNvSpPr>
              <a:spLocks noChangeArrowheads="1"/>
            </p:cNvSpPr>
            <p:nvPr/>
          </p:nvSpPr>
          <p:spPr bwMode="auto">
            <a:xfrm>
              <a:off x="7493812" y="477845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58"/>
            <p:cNvSpPr>
              <a:spLocks noChangeArrowheads="1"/>
            </p:cNvSpPr>
            <p:nvPr/>
          </p:nvSpPr>
          <p:spPr bwMode="auto">
            <a:xfrm>
              <a:off x="7663861" y="477845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59"/>
            <p:cNvSpPr>
              <a:spLocks noChangeArrowheads="1"/>
            </p:cNvSpPr>
            <p:nvPr/>
          </p:nvSpPr>
          <p:spPr bwMode="auto">
            <a:xfrm>
              <a:off x="7578836" y="477845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81"/>
            <p:cNvSpPr>
              <a:spLocks noChangeArrowheads="1"/>
            </p:cNvSpPr>
            <p:nvPr/>
          </p:nvSpPr>
          <p:spPr bwMode="auto">
            <a:xfrm>
              <a:off x="7493812" y="48634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82"/>
            <p:cNvSpPr>
              <a:spLocks noChangeArrowheads="1"/>
            </p:cNvSpPr>
            <p:nvPr/>
          </p:nvSpPr>
          <p:spPr bwMode="auto">
            <a:xfrm>
              <a:off x="7578836" y="486348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83"/>
            <p:cNvSpPr>
              <a:spLocks noChangeArrowheads="1"/>
            </p:cNvSpPr>
            <p:nvPr/>
          </p:nvSpPr>
          <p:spPr bwMode="auto">
            <a:xfrm>
              <a:off x="7663861" y="486348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57"/>
            <p:cNvSpPr>
              <a:spLocks noChangeArrowheads="1"/>
            </p:cNvSpPr>
            <p:nvPr/>
          </p:nvSpPr>
          <p:spPr bwMode="auto">
            <a:xfrm>
              <a:off x="6549842"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58"/>
            <p:cNvSpPr>
              <a:spLocks noChangeArrowheads="1"/>
            </p:cNvSpPr>
            <p:nvPr/>
          </p:nvSpPr>
          <p:spPr bwMode="auto">
            <a:xfrm>
              <a:off x="6719891" y="51241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59"/>
            <p:cNvSpPr>
              <a:spLocks noChangeArrowheads="1"/>
            </p:cNvSpPr>
            <p:nvPr/>
          </p:nvSpPr>
          <p:spPr bwMode="auto">
            <a:xfrm>
              <a:off x="6634866"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60"/>
            <p:cNvSpPr>
              <a:spLocks noChangeArrowheads="1"/>
            </p:cNvSpPr>
            <p:nvPr/>
          </p:nvSpPr>
          <p:spPr bwMode="auto">
            <a:xfrm>
              <a:off x="6807453"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61"/>
            <p:cNvSpPr>
              <a:spLocks noChangeArrowheads="1"/>
            </p:cNvSpPr>
            <p:nvPr/>
          </p:nvSpPr>
          <p:spPr bwMode="auto">
            <a:xfrm>
              <a:off x="6892478" y="51241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62"/>
            <p:cNvSpPr>
              <a:spLocks noChangeArrowheads="1"/>
            </p:cNvSpPr>
            <p:nvPr/>
          </p:nvSpPr>
          <p:spPr bwMode="auto">
            <a:xfrm>
              <a:off x="6977502" y="51241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63"/>
            <p:cNvSpPr>
              <a:spLocks noChangeArrowheads="1"/>
            </p:cNvSpPr>
            <p:nvPr/>
          </p:nvSpPr>
          <p:spPr bwMode="auto">
            <a:xfrm>
              <a:off x="7063796"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64"/>
            <p:cNvSpPr>
              <a:spLocks noChangeArrowheads="1"/>
            </p:cNvSpPr>
            <p:nvPr/>
          </p:nvSpPr>
          <p:spPr bwMode="auto">
            <a:xfrm>
              <a:off x="7148820"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65"/>
            <p:cNvSpPr>
              <a:spLocks noChangeArrowheads="1"/>
            </p:cNvSpPr>
            <p:nvPr/>
          </p:nvSpPr>
          <p:spPr bwMode="auto">
            <a:xfrm>
              <a:off x="7233844" y="51241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66"/>
            <p:cNvSpPr>
              <a:spLocks noChangeArrowheads="1"/>
            </p:cNvSpPr>
            <p:nvPr/>
          </p:nvSpPr>
          <p:spPr bwMode="auto">
            <a:xfrm>
              <a:off x="7321407" y="51241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82"/>
            <p:cNvSpPr>
              <a:spLocks noChangeArrowheads="1"/>
            </p:cNvSpPr>
            <p:nvPr/>
          </p:nvSpPr>
          <p:spPr bwMode="auto">
            <a:xfrm>
              <a:off x="6634866"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83"/>
            <p:cNvSpPr>
              <a:spLocks noChangeArrowheads="1"/>
            </p:cNvSpPr>
            <p:nvPr/>
          </p:nvSpPr>
          <p:spPr bwMode="auto">
            <a:xfrm>
              <a:off x="6719891" y="52092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84"/>
            <p:cNvSpPr>
              <a:spLocks noChangeArrowheads="1"/>
            </p:cNvSpPr>
            <p:nvPr/>
          </p:nvSpPr>
          <p:spPr bwMode="auto">
            <a:xfrm>
              <a:off x="6807453"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85"/>
            <p:cNvSpPr>
              <a:spLocks noChangeArrowheads="1"/>
            </p:cNvSpPr>
            <p:nvPr/>
          </p:nvSpPr>
          <p:spPr bwMode="auto">
            <a:xfrm>
              <a:off x="6892478" y="52092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86"/>
            <p:cNvSpPr>
              <a:spLocks noChangeArrowheads="1"/>
            </p:cNvSpPr>
            <p:nvPr/>
          </p:nvSpPr>
          <p:spPr bwMode="auto">
            <a:xfrm>
              <a:off x="6977502" y="52092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87"/>
            <p:cNvSpPr>
              <a:spLocks noChangeArrowheads="1"/>
            </p:cNvSpPr>
            <p:nvPr/>
          </p:nvSpPr>
          <p:spPr bwMode="auto">
            <a:xfrm>
              <a:off x="7063796"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88"/>
            <p:cNvSpPr>
              <a:spLocks noChangeArrowheads="1"/>
            </p:cNvSpPr>
            <p:nvPr/>
          </p:nvSpPr>
          <p:spPr bwMode="auto">
            <a:xfrm>
              <a:off x="7148820"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89"/>
            <p:cNvSpPr>
              <a:spLocks noChangeArrowheads="1"/>
            </p:cNvSpPr>
            <p:nvPr/>
          </p:nvSpPr>
          <p:spPr bwMode="auto">
            <a:xfrm>
              <a:off x="7233844" y="5209224"/>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90"/>
            <p:cNvSpPr>
              <a:spLocks noChangeArrowheads="1"/>
            </p:cNvSpPr>
            <p:nvPr/>
          </p:nvSpPr>
          <p:spPr bwMode="auto">
            <a:xfrm>
              <a:off x="7321407" y="52092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101"/>
            <p:cNvSpPr>
              <a:spLocks noChangeArrowheads="1"/>
            </p:cNvSpPr>
            <p:nvPr/>
          </p:nvSpPr>
          <p:spPr bwMode="auto">
            <a:xfrm>
              <a:off x="6634866"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102"/>
            <p:cNvSpPr>
              <a:spLocks noChangeArrowheads="1"/>
            </p:cNvSpPr>
            <p:nvPr/>
          </p:nvSpPr>
          <p:spPr bwMode="auto">
            <a:xfrm>
              <a:off x="6719891" y="52942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103"/>
            <p:cNvSpPr>
              <a:spLocks noChangeArrowheads="1"/>
            </p:cNvSpPr>
            <p:nvPr/>
          </p:nvSpPr>
          <p:spPr bwMode="auto">
            <a:xfrm>
              <a:off x="6807453"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104"/>
            <p:cNvSpPr>
              <a:spLocks noChangeArrowheads="1"/>
            </p:cNvSpPr>
            <p:nvPr/>
          </p:nvSpPr>
          <p:spPr bwMode="auto">
            <a:xfrm>
              <a:off x="6892478" y="52942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105"/>
            <p:cNvSpPr>
              <a:spLocks noChangeArrowheads="1"/>
            </p:cNvSpPr>
            <p:nvPr/>
          </p:nvSpPr>
          <p:spPr bwMode="auto">
            <a:xfrm>
              <a:off x="6977502" y="52942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106"/>
            <p:cNvSpPr>
              <a:spLocks noChangeArrowheads="1"/>
            </p:cNvSpPr>
            <p:nvPr/>
          </p:nvSpPr>
          <p:spPr bwMode="auto">
            <a:xfrm>
              <a:off x="7063796"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107"/>
            <p:cNvSpPr>
              <a:spLocks noChangeArrowheads="1"/>
            </p:cNvSpPr>
            <p:nvPr/>
          </p:nvSpPr>
          <p:spPr bwMode="auto">
            <a:xfrm>
              <a:off x="7148820"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108"/>
            <p:cNvSpPr>
              <a:spLocks noChangeArrowheads="1"/>
            </p:cNvSpPr>
            <p:nvPr/>
          </p:nvSpPr>
          <p:spPr bwMode="auto">
            <a:xfrm>
              <a:off x="7233844" y="5294248"/>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109"/>
            <p:cNvSpPr>
              <a:spLocks noChangeArrowheads="1"/>
            </p:cNvSpPr>
            <p:nvPr/>
          </p:nvSpPr>
          <p:spPr bwMode="auto">
            <a:xfrm>
              <a:off x="7321407" y="52942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121"/>
            <p:cNvSpPr>
              <a:spLocks noChangeArrowheads="1"/>
            </p:cNvSpPr>
            <p:nvPr/>
          </p:nvSpPr>
          <p:spPr bwMode="auto">
            <a:xfrm>
              <a:off x="6634866"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122"/>
            <p:cNvSpPr>
              <a:spLocks noChangeArrowheads="1"/>
            </p:cNvSpPr>
            <p:nvPr/>
          </p:nvSpPr>
          <p:spPr bwMode="auto">
            <a:xfrm>
              <a:off x="6719891" y="53818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123"/>
            <p:cNvSpPr>
              <a:spLocks noChangeArrowheads="1"/>
            </p:cNvSpPr>
            <p:nvPr/>
          </p:nvSpPr>
          <p:spPr bwMode="auto">
            <a:xfrm>
              <a:off x="6807453"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124"/>
            <p:cNvSpPr>
              <a:spLocks noChangeArrowheads="1"/>
            </p:cNvSpPr>
            <p:nvPr/>
          </p:nvSpPr>
          <p:spPr bwMode="auto">
            <a:xfrm>
              <a:off x="6892478" y="53818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125"/>
            <p:cNvSpPr>
              <a:spLocks noChangeArrowheads="1"/>
            </p:cNvSpPr>
            <p:nvPr/>
          </p:nvSpPr>
          <p:spPr bwMode="auto">
            <a:xfrm>
              <a:off x="6977502" y="53818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126"/>
            <p:cNvSpPr>
              <a:spLocks noChangeArrowheads="1"/>
            </p:cNvSpPr>
            <p:nvPr/>
          </p:nvSpPr>
          <p:spPr bwMode="auto">
            <a:xfrm>
              <a:off x="7063796"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127"/>
            <p:cNvSpPr>
              <a:spLocks noChangeArrowheads="1"/>
            </p:cNvSpPr>
            <p:nvPr/>
          </p:nvSpPr>
          <p:spPr bwMode="auto">
            <a:xfrm>
              <a:off x="7148820"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128"/>
            <p:cNvSpPr>
              <a:spLocks noChangeArrowheads="1"/>
            </p:cNvSpPr>
            <p:nvPr/>
          </p:nvSpPr>
          <p:spPr bwMode="auto">
            <a:xfrm>
              <a:off x="7233844" y="538181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129"/>
            <p:cNvSpPr>
              <a:spLocks noChangeArrowheads="1"/>
            </p:cNvSpPr>
            <p:nvPr/>
          </p:nvSpPr>
          <p:spPr bwMode="auto">
            <a:xfrm>
              <a:off x="7321407" y="53818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82"/>
            <p:cNvSpPr>
              <a:spLocks noChangeArrowheads="1"/>
            </p:cNvSpPr>
            <p:nvPr/>
          </p:nvSpPr>
          <p:spPr bwMode="auto">
            <a:xfrm>
              <a:off x="6634866"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83"/>
            <p:cNvSpPr>
              <a:spLocks noChangeArrowheads="1"/>
            </p:cNvSpPr>
            <p:nvPr/>
          </p:nvSpPr>
          <p:spPr bwMode="auto">
            <a:xfrm>
              <a:off x="6719891" y="54649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84"/>
            <p:cNvSpPr>
              <a:spLocks noChangeArrowheads="1"/>
            </p:cNvSpPr>
            <p:nvPr/>
          </p:nvSpPr>
          <p:spPr bwMode="auto">
            <a:xfrm>
              <a:off x="6807453"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85"/>
            <p:cNvSpPr>
              <a:spLocks noChangeArrowheads="1"/>
            </p:cNvSpPr>
            <p:nvPr/>
          </p:nvSpPr>
          <p:spPr bwMode="auto">
            <a:xfrm>
              <a:off x="6892478" y="546493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86"/>
            <p:cNvSpPr>
              <a:spLocks noChangeArrowheads="1"/>
            </p:cNvSpPr>
            <p:nvPr/>
          </p:nvSpPr>
          <p:spPr bwMode="auto">
            <a:xfrm>
              <a:off x="6977502" y="546493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87"/>
            <p:cNvSpPr>
              <a:spLocks noChangeArrowheads="1"/>
            </p:cNvSpPr>
            <p:nvPr/>
          </p:nvSpPr>
          <p:spPr bwMode="auto">
            <a:xfrm>
              <a:off x="7063796" y="54649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88"/>
            <p:cNvSpPr>
              <a:spLocks noChangeArrowheads="1"/>
            </p:cNvSpPr>
            <p:nvPr/>
          </p:nvSpPr>
          <p:spPr bwMode="auto">
            <a:xfrm>
              <a:off x="7148820" y="546493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89"/>
            <p:cNvSpPr>
              <a:spLocks noChangeArrowheads="1"/>
            </p:cNvSpPr>
            <p:nvPr/>
          </p:nvSpPr>
          <p:spPr bwMode="auto">
            <a:xfrm>
              <a:off x="7233844" y="5464930"/>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102"/>
            <p:cNvSpPr>
              <a:spLocks noChangeArrowheads="1"/>
            </p:cNvSpPr>
            <p:nvPr/>
          </p:nvSpPr>
          <p:spPr bwMode="auto">
            <a:xfrm>
              <a:off x="6719891" y="55499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103"/>
            <p:cNvSpPr>
              <a:spLocks noChangeArrowheads="1"/>
            </p:cNvSpPr>
            <p:nvPr/>
          </p:nvSpPr>
          <p:spPr bwMode="auto">
            <a:xfrm>
              <a:off x="6807453" y="55499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104"/>
            <p:cNvSpPr>
              <a:spLocks noChangeArrowheads="1"/>
            </p:cNvSpPr>
            <p:nvPr/>
          </p:nvSpPr>
          <p:spPr bwMode="auto">
            <a:xfrm>
              <a:off x="6892478" y="5549954"/>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105"/>
            <p:cNvSpPr>
              <a:spLocks noChangeArrowheads="1"/>
            </p:cNvSpPr>
            <p:nvPr/>
          </p:nvSpPr>
          <p:spPr bwMode="auto">
            <a:xfrm>
              <a:off x="6977502" y="5549954"/>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106"/>
            <p:cNvSpPr>
              <a:spLocks noChangeArrowheads="1"/>
            </p:cNvSpPr>
            <p:nvPr/>
          </p:nvSpPr>
          <p:spPr bwMode="auto">
            <a:xfrm>
              <a:off x="7063796" y="55499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107"/>
            <p:cNvSpPr>
              <a:spLocks noChangeArrowheads="1"/>
            </p:cNvSpPr>
            <p:nvPr/>
          </p:nvSpPr>
          <p:spPr bwMode="auto">
            <a:xfrm>
              <a:off x="7148820" y="5549954"/>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108"/>
            <p:cNvSpPr>
              <a:spLocks noChangeArrowheads="1"/>
            </p:cNvSpPr>
            <p:nvPr/>
          </p:nvSpPr>
          <p:spPr bwMode="auto">
            <a:xfrm>
              <a:off x="7233844" y="5549954"/>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122"/>
            <p:cNvSpPr>
              <a:spLocks noChangeArrowheads="1"/>
            </p:cNvSpPr>
            <p:nvPr/>
          </p:nvSpPr>
          <p:spPr bwMode="auto">
            <a:xfrm>
              <a:off x="6719891" y="56375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123"/>
            <p:cNvSpPr>
              <a:spLocks noChangeArrowheads="1"/>
            </p:cNvSpPr>
            <p:nvPr/>
          </p:nvSpPr>
          <p:spPr bwMode="auto">
            <a:xfrm>
              <a:off x="6807453" y="56375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124"/>
            <p:cNvSpPr>
              <a:spLocks noChangeArrowheads="1"/>
            </p:cNvSpPr>
            <p:nvPr/>
          </p:nvSpPr>
          <p:spPr bwMode="auto">
            <a:xfrm>
              <a:off x="6892478" y="563751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125"/>
            <p:cNvSpPr>
              <a:spLocks noChangeArrowheads="1"/>
            </p:cNvSpPr>
            <p:nvPr/>
          </p:nvSpPr>
          <p:spPr bwMode="auto">
            <a:xfrm>
              <a:off x="6977502" y="563751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126"/>
            <p:cNvSpPr>
              <a:spLocks noChangeArrowheads="1"/>
            </p:cNvSpPr>
            <p:nvPr/>
          </p:nvSpPr>
          <p:spPr bwMode="auto">
            <a:xfrm>
              <a:off x="7063796" y="56375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127"/>
            <p:cNvSpPr>
              <a:spLocks noChangeArrowheads="1"/>
            </p:cNvSpPr>
            <p:nvPr/>
          </p:nvSpPr>
          <p:spPr bwMode="auto">
            <a:xfrm>
              <a:off x="7148820" y="563751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128"/>
            <p:cNvSpPr>
              <a:spLocks noChangeArrowheads="1"/>
            </p:cNvSpPr>
            <p:nvPr/>
          </p:nvSpPr>
          <p:spPr bwMode="auto">
            <a:xfrm>
              <a:off x="7233844" y="563751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60"/>
            <p:cNvSpPr>
              <a:spLocks noChangeArrowheads="1"/>
            </p:cNvSpPr>
            <p:nvPr/>
          </p:nvSpPr>
          <p:spPr bwMode="auto">
            <a:xfrm>
              <a:off x="6807453" y="5721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61"/>
            <p:cNvSpPr>
              <a:spLocks noChangeArrowheads="1"/>
            </p:cNvSpPr>
            <p:nvPr/>
          </p:nvSpPr>
          <p:spPr bwMode="auto">
            <a:xfrm>
              <a:off x="6892478" y="5721099"/>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62"/>
            <p:cNvSpPr>
              <a:spLocks noChangeArrowheads="1"/>
            </p:cNvSpPr>
            <p:nvPr/>
          </p:nvSpPr>
          <p:spPr bwMode="auto">
            <a:xfrm>
              <a:off x="6977502" y="5721099"/>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63"/>
            <p:cNvSpPr>
              <a:spLocks noChangeArrowheads="1"/>
            </p:cNvSpPr>
            <p:nvPr/>
          </p:nvSpPr>
          <p:spPr bwMode="auto">
            <a:xfrm>
              <a:off x="7063796" y="5721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64"/>
            <p:cNvSpPr>
              <a:spLocks noChangeArrowheads="1"/>
            </p:cNvSpPr>
            <p:nvPr/>
          </p:nvSpPr>
          <p:spPr bwMode="auto">
            <a:xfrm>
              <a:off x="7148820" y="5721099"/>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65"/>
            <p:cNvSpPr>
              <a:spLocks noChangeArrowheads="1"/>
            </p:cNvSpPr>
            <p:nvPr/>
          </p:nvSpPr>
          <p:spPr bwMode="auto">
            <a:xfrm>
              <a:off x="7233844" y="5721099"/>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84"/>
            <p:cNvSpPr>
              <a:spLocks noChangeArrowheads="1"/>
            </p:cNvSpPr>
            <p:nvPr/>
          </p:nvSpPr>
          <p:spPr bwMode="auto">
            <a:xfrm>
              <a:off x="6807453" y="58061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85"/>
            <p:cNvSpPr>
              <a:spLocks noChangeArrowheads="1"/>
            </p:cNvSpPr>
            <p:nvPr/>
          </p:nvSpPr>
          <p:spPr bwMode="auto">
            <a:xfrm>
              <a:off x="6892478" y="5806124"/>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86"/>
            <p:cNvSpPr>
              <a:spLocks noChangeArrowheads="1"/>
            </p:cNvSpPr>
            <p:nvPr/>
          </p:nvSpPr>
          <p:spPr bwMode="auto">
            <a:xfrm>
              <a:off x="6977502" y="5806124"/>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87"/>
            <p:cNvSpPr>
              <a:spLocks noChangeArrowheads="1"/>
            </p:cNvSpPr>
            <p:nvPr/>
          </p:nvSpPr>
          <p:spPr bwMode="auto">
            <a:xfrm>
              <a:off x="7063796" y="58061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88"/>
            <p:cNvSpPr>
              <a:spLocks noChangeArrowheads="1"/>
            </p:cNvSpPr>
            <p:nvPr/>
          </p:nvSpPr>
          <p:spPr bwMode="auto">
            <a:xfrm>
              <a:off x="7148820" y="5806124"/>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103"/>
            <p:cNvSpPr>
              <a:spLocks noChangeArrowheads="1"/>
            </p:cNvSpPr>
            <p:nvPr/>
          </p:nvSpPr>
          <p:spPr bwMode="auto">
            <a:xfrm>
              <a:off x="6807453" y="58911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104"/>
            <p:cNvSpPr>
              <a:spLocks noChangeArrowheads="1"/>
            </p:cNvSpPr>
            <p:nvPr/>
          </p:nvSpPr>
          <p:spPr bwMode="auto">
            <a:xfrm>
              <a:off x="6892478" y="5891148"/>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105"/>
            <p:cNvSpPr>
              <a:spLocks noChangeArrowheads="1"/>
            </p:cNvSpPr>
            <p:nvPr/>
          </p:nvSpPr>
          <p:spPr bwMode="auto">
            <a:xfrm>
              <a:off x="6977502" y="5891148"/>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106"/>
            <p:cNvSpPr>
              <a:spLocks noChangeArrowheads="1"/>
            </p:cNvSpPr>
            <p:nvPr/>
          </p:nvSpPr>
          <p:spPr bwMode="auto">
            <a:xfrm>
              <a:off x="7063796" y="58911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107"/>
            <p:cNvSpPr>
              <a:spLocks noChangeArrowheads="1"/>
            </p:cNvSpPr>
            <p:nvPr/>
          </p:nvSpPr>
          <p:spPr bwMode="auto">
            <a:xfrm>
              <a:off x="7148820" y="5891148"/>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124"/>
            <p:cNvSpPr>
              <a:spLocks noChangeArrowheads="1"/>
            </p:cNvSpPr>
            <p:nvPr/>
          </p:nvSpPr>
          <p:spPr bwMode="auto">
            <a:xfrm>
              <a:off x="6892478" y="5978710"/>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125"/>
            <p:cNvSpPr>
              <a:spLocks noChangeArrowheads="1"/>
            </p:cNvSpPr>
            <p:nvPr/>
          </p:nvSpPr>
          <p:spPr bwMode="auto">
            <a:xfrm>
              <a:off x="6977502" y="5978710"/>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126"/>
            <p:cNvSpPr>
              <a:spLocks noChangeArrowheads="1"/>
            </p:cNvSpPr>
            <p:nvPr/>
          </p:nvSpPr>
          <p:spPr bwMode="auto">
            <a:xfrm>
              <a:off x="7063796" y="5978710"/>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88"/>
            <p:cNvSpPr>
              <a:spLocks noChangeArrowheads="1"/>
            </p:cNvSpPr>
            <p:nvPr/>
          </p:nvSpPr>
          <p:spPr bwMode="auto">
            <a:xfrm>
              <a:off x="7148820" y="211930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102"/>
            <p:cNvSpPr>
              <a:spLocks noChangeArrowheads="1"/>
            </p:cNvSpPr>
            <p:nvPr/>
          </p:nvSpPr>
          <p:spPr bwMode="auto">
            <a:xfrm>
              <a:off x="6719891" y="220432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523" name="Oval 103"/>
            <p:cNvSpPr>
              <a:spLocks noChangeArrowheads="1"/>
            </p:cNvSpPr>
            <p:nvPr/>
          </p:nvSpPr>
          <p:spPr bwMode="auto">
            <a:xfrm>
              <a:off x="6807453" y="220432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104"/>
            <p:cNvSpPr>
              <a:spLocks noChangeArrowheads="1"/>
            </p:cNvSpPr>
            <p:nvPr/>
          </p:nvSpPr>
          <p:spPr bwMode="auto">
            <a:xfrm>
              <a:off x="6892478" y="2204326"/>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105"/>
            <p:cNvSpPr>
              <a:spLocks noChangeArrowheads="1"/>
            </p:cNvSpPr>
            <p:nvPr/>
          </p:nvSpPr>
          <p:spPr bwMode="auto">
            <a:xfrm>
              <a:off x="6977502" y="2204326"/>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106"/>
            <p:cNvSpPr>
              <a:spLocks noChangeArrowheads="1"/>
            </p:cNvSpPr>
            <p:nvPr/>
          </p:nvSpPr>
          <p:spPr bwMode="auto">
            <a:xfrm>
              <a:off x="7063796" y="220432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107"/>
            <p:cNvSpPr>
              <a:spLocks noChangeArrowheads="1"/>
            </p:cNvSpPr>
            <p:nvPr/>
          </p:nvSpPr>
          <p:spPr bwMode="auto">
            <a:xfrm>
              <a:off x="7148820" y="2204326"/>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122"/>
            <p:cNvSpPr>
              <a:spLocks noChangeArrowheads="1"/>
            </p:cNvSpPr>
            <p:nvPr/>
          </p:nvSpPr>
          <p:spPr bwMode="auto">
            <a:xfrm>
              <a:off x="6719891" y="2291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123"/>
            <p:cNvSpPr>
              <a:spLocks noChangeArrowheads="1"/>
            </p:cNvSpPr>
            <p:nvPr/>
          </p:nvSpPr>
          <p:spPr bwMode="auto">
            <a:xfrm>
              <a:off x="6807453" y="2291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124"/>
            <p:cNvSpPr>
              <a:spLocks noChangeArrowheads="1"/>
            </p:cNvSpPr>
            <p:nvPr/>
          </p:nvSpPr>
          <p:spPr bwMode="auto">
            <a:xfrm>
              <a:off x="6892478" y="2291888"/>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125"/>
            <p:cNvSpPr>
              <a:spLocks noChangeArrowheads="1"/>
            </p:cNvSpPr>
            <p:nvPr/>
          </p:nvSpPr>
          <p:spPr bwMode="auto">
            <a:xfrm>
              <a:off x="6977502" y="2291888"/>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126"/>
            <p:cNvSpPr>
              <a:spLocks noChangeArrowheads="1"/>
            </p:cNvSpPr>
            <p:nvPr/>
          </p:nvSpPr>
          <p:spPr bwMode="auto">
            <a:xfrm>
              <a:off x="7063796" y="2291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127"/>
            <p:cNvSpPr>
              <a:spLocks noChangeArrowheads="1"/>
            </p:cNvSpPr>
            <p:nvPr/>
          </p:nvSpPr>
          <p:spPr bwMode="auto">
            <a:xfrm>
              <a:off x="7148820" y="2291888"/>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128"/>
            <p:cNvSpPr>
              <a:spLocks noChangeArrowheads="1"/>
            </p:cNvSpPr>
            <p:nvPr/>
          </p:nvSpPr>
          <p:spPr bwMode="auto">
            <a:xfrm>
              <a:off x="7233844" y="2291888"/>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58"/>
            <p:cNvSpPr>
              <a:spLocks noChangeArrowheads="1"/>
            </p:cNvSpPr>
            <p:nvPr/>
          </p:nvSpPr>
          <p:spPr bwMode="auto">
            <a:xfrm>
              <a:off x="6719891" y="237547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60"/>
            <p:cNvSpPr>
              <a:spLocks noChangeArrowheads="1"/>
            </p:cNvSpPr>
            <p:nvPr/>
          </p:nvSpPr>
          <p:spPr bwMode="auto">
            <a:xfrm>
              <a:off x="6807453" y="237547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61"/>
            <p:cNvSpPr>
              <a:spLocks noChangeArrowheads="1"/>
            </p:cNvSpPr>
            <p:nvPr/>
          </p:nvSpPr>
          <p:spPr bwMode="auto">
            <a:xfrm>
              <a:off x="6892478" y="2375471"/>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62"/>
            <p:cNvSpPr>
              <a:spLocks noChangeArrowheads="1"/>
            </p:cNvSpPr>
            <p:nvPr/>
          </p:nvSpPr>
          <p:spPr bwMode="auto">
            <a:xfrm>
              <a:off x="6977502" y="2375471"/>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63"/>
            <p:cNvSpPr>
              <a:spLocks noChangeArrowheads="1"/>
            </p:cNvSpPr>
            <p:nvPr/>
          </p:nvSpPr>
          <p:spPr bwMode="auto">
            <a:xfrm>
              <a:off x="7063796" y="237547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64"/>
            <p:cNvSpPr>
              <a:spLocks noChangeArrowheads="1"/>
            </p:cNvSpPr>
            <p:nvPr/>
          </p:nvSpPr>
          <p:spPr bwMode="auto">
            <a:xfrm>
              <a:off x="7148820" y="2375471"/>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65"/>
            <p:cNvSpPr>
              <a:spLocks noChangeArrowheads="1"/>
            </p:cNvSpPr>
            <p:nvPr/>
          </p:nvSpPr>
          <p:spPr bwMode="auto">
            <a:xfrm>
              <a:off x="7233844" y="2375471"/>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83"/>
            <p:cNvSpPr>
              <a:spLocks noChangeArrowheads="1"/>
            </p:cNvSpPr>
            <p:nvPr/>
          </p:nvSpPr>
          <p:spPr bwMode="auto">
            <a:xfrm>
              <a:off x="6719891" y="24604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84"/>
            <p:cNvSpPr>
              <a:spLocks noChangeArrowheads="1"/>
            </p:cNvSpPr>
            <p:nvPr/>
          </p:nvSpPr>
          <p:spPr bwMode="auto">
            <a:xfrm>
              <a:off x="6807453" y="24604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85"/>
            <p:cNvSpPr>
              <a:spLocks noChangeArrowheads="1"/>
            </p:cNvSpPr>
            <p:nvPr/>
          </p:nvSpPr>
          <p:spPr bwMode="auto">
            <a:xfrm>
              <a:off x="6892478" y="2460496"/>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pPr lvl="0"/>
              <a:endParaRPr lang="ja-JP" altLang="en-US"/>
            </a:p>
          </p:txBody>
        </p:sp>
        <p:sp>
          <p:nvSpPr>
            <p:cNvPr id="1545" name="Oval 86"/>
            <p:cNvSpPr>
              <a:spLocks noChangeArrowheads="1"/>
            </p:cNvSpPr>
            <p:nvPr/>
          </p:nvSpPr>
          <p:spPr bwMode="auto">
            <a:xfrm>
              <a:off x="6977502" y="2460496"/>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87"/>
            <p:cNvSpPr>
              <a:spLocks noChangeArrowheads="1"/>
            </p:cNvSpPr>
            <p:nvPr/>
          </p:nvSpPr>
          <p:spPr bwMode="auto">
            <a:xfrm>
              <a:off x="7063796" y="24604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88"/>
            <p:cNvSpPr>
              <a:spLocks noChangeArrowheads="1"/>
            </p:cNvSpPr>
            <p:nvPr/>
          </p:nvSpPr>
          <p:spPr bwMode="auto">
            <a:xfrm>
              <a:off x="7148820" y="2460496"/>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89"/>
            <p:cNvSpPr>
              <a:spLocks noChangeArrowheads="1"/>
            </p:cNvSpPr>
            <p:nvPr/>
          </p:nvSpPr>
          <p:spPr bwMode="auto">
            <a:xfrm>
              <a:off x="7233844" y="2460496"/>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103"/>
            <p:cNvSpPr>
              <a:spLocks noChangeArrowheads="1"/>
            </p:cNvSpPr>
            <p:nvPr/>
          </p:nvSpPr>
          <p:spPr bwMode="auto">
            <a:xfrm>
              <a:off x="6807453" y="254552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104"/>
            <p:cNvSpPr>
              <a:spLocks noChangeArrowheads="1"/>
            </p:cNvSpPr>
            <p:nvPr/>
          </p:nvSpPr>
          <p:spPr bwMode="auto">
            <a:xfrm>
              <a:off x="6892478" y="2545520"/>
              <a:ext cx="74872"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105"/>
            <p:cNvSpPr>
              <a:spLocks noChangeArrowheads="1"/>
            </p:cNvSpPr>
            <p:nvPr/>
          </p:nvSpPr>
          <p:spPr bwMode="auto">
            <a:xfrm>
              <a:off x="6977502" y="2545520"/>
              <a:ext cx="77410"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106"/>
            <p:cNvSpPr>
              <a:spLocks noChangeArrowheads="1"/>
            </p:cNvSpPr>
            <p:nvPr/>
          </p:nvSpPr>
          <p:spPr bwMode="auto">
            <a:xfrm>
              <a:off x="7063796" y="254552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107"/>
            <p:cNvSpPr>
              <a:spLocks noChangeArrowheads="1"/>
            </p:cNvSpPr>
            <p:nvPr/>
          </p:nvSpPr>
          <p:spPr bwMode="auto">
            <a:xfrm>
              <a:off x="7148820" y="2545520"/>
              <a:ext cx="76141"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108"/>
            <p:cNvSpPr>
              <a:spLocks noChangeArrowheads="1"/>
            </p:cNvSpPr>
            <p:nvPr/>
          </p:nvSpPr>
          <p:spPr bwMode="auto">
            <a:xfrm>
              <a:off x="7233844" y="2545520"/>
              <a:ext cx="78679" cy="78679"/>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122"/>
            <p:cNvSpPr>
              <a:spLocks noChangeArrowheads="1"/>
            </p:cNvSpPr>
            <p:nvPr/>
          </p:nvSpPr>
          <p:spPr bwMode="auto">
            <a:xfrm>
              <a:off x="6719891" y="2633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123"/>
            <p:cNvSpPr>
              <a:spLocks noChangeArrowheads="1"/>
            </p:cNvSpPr>
            <p:nvPr/>
          </p:nvSpPr>
          <p:spPr bwMode="auto">
            <a:xfrm>
              <a:off x="6807453" y="26330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124"/>
            <p:cNvSpPr>
              <a:spLocks noChangeArrowheads="1"/>
            </p:cNvSpPr>
            <p:nvPr/>
          </p:nvSpPr>
          <p:spPr bwMode="auto">
            <a:xfrm>
              <a:off x="6892478" y="2633082"/>
              <a:ext cx="74872"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125"/>
            <p:cNvSpPr>
              <a:spLocks noChangeArrowheads="1"/>
            </p:cNvSpPr>
            <p:nvPr/>
          </p:nvSpPr>
          <p:spPr bwMode="auto">
            <a:xfrm>
              <a:off x="6977502" y="2633082"/>
              <a:ext cx="77410"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126"/>
            <p:cNvSpPr>
              <a:spLocks noChangeArrowheads="1"/>
            </p:cNvSpPr>
            <p:nvPr/>
          </p:nvSpPr>
          <p:spPr bwMode="auto">
            <a:xfrm>
              <a:off x="7063796" y="2633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127"/>
            <p:cNvSpPr>
              <a:spLocks noChangeArrowheads="1"/>
            </p:cNvSpPr>
            <p:nvPr/>
          </p:nvSpPr>
          <p:spPr bwMode="auto">
            <a:xfrm>
              <a:off x="7148820" y="2633082"/>
              <a:ext cx="76141"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128"/>
            <p:cNvSpPr>
              <a:spLocks noChangeArrowheads="1"/>
            </p:cNvSpPr>
            <p:nvPr/>
          </p:nvSpPr>
          <p:spPr bwMode="auto">
            <a:xfrm>
              <a:off x="7233844" y="2633082"/>
              <a:ext cx="78679" cy="76141"/>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a:xfrm>
            <a:off x="200471" y="188550"/>
            <a:ext cx="9505055" cy="360050"/>
          </a:xfrm>
        </p:spPr>
        <p:txBody>
          <a:bodyPr vert="horz"/>
          <a:lstStyle/>
          <a:p>
            <a:r>
              <a:rPr lang="ja-JP" altLang="en-US" dirty="0"/>
              <a:t>インド／一般概況／規制</a:t>
            </a:r>
            <a:endParaRPr kumimoji="1" lang="ja-JP" altLang="en-US" dirty="0"/>
          </a:p>
        </p:txBody>
      </p:sp>
      <p:sp>
        <p:nvSpPr>
          <p:cNvPr id="7" name="テキスト プレースホルダー 1"/>
          <p:cNvSpPr txBox="1">
            <a:spLocks/>
          </p:cNvSpPr>
          <p:nvPr/>
        </p:nvSpPr>
        <p:spPr>
          <a:xfrm>
            <a:off x="199710" y="1124744"/>
            <a:ext cx="9505950" cy="49962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2014</a:t>
            </a:r>
            <a:r>
              <a:rPr lang="ja-JP" altLang="en-US" dirty="0"/>
              <a:t>年</a:t>
            </a:r>
            <a:r>
              <a:rPr lang="en-US" altLang="ja-JP" dirty="0"/>
              <a:t>6</a:t>
            </a:r>
            <a:r>
              <a:rPr lang="ja-JP" altLang="en-US" dirty="0"/>
              <a:t>月、インド準備銀行（</a:t>
            </a:r>
            <a:r>
              <a:rPr lang="en-US" altLang="ja-JP" dirty="0"/>
              <a:t>RBI</a:t>
            </a:r>
            <a:r>
              <a:rPr lang="ja-JP" altLang="en-US" dirty="0"/>
              <a:t>）は、これまで規制されていたインドルピー持出規制の規制緩和を施行した。</a:t>
            </a:r>
            <a:endParaRPr lang="en-US" altLang="ja-JP" dirty="0"/>
          </a:p>
          <a:p>
            <a:r>
              <a:rPr lang="en-US" altLang="ja-JP" dirty="0"/>
              <a:t>25,000</a:t>
            </a:r>
            <a:r>
              <a:rPr lang="ja-JP" altLang="en-US" dirty="0"/>
              <a:t>ルピーを上限とし、インドルピーのインドからの持ち出しを許可した。</a:t>
            </a:r>
            <a:endParaRPr lang="en-US" altLang="ja-JP" dirty="0"/>
          </a:p>
        </p:txBody>
      </p:sp>
      <p:sp>
        <p:nvSpPr>
          <p:cNvPr id="28" name="角丸四角形 27"/>
          <p:cNvSpPr/>
          <p:nvPr/>
        </p:nvSpPr>
        <p:spPr>
          <a:xfrm>
            <a:off x="804349" y="238323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04349" y="425544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00493" y="4604837"/>
            <a:ext cx="4956965"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12461" y="317532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489136" y="2239218"/>
            <a:ext cx="2505814" cy="1821260"/>
            <a:chOff x="2114883" y="2575129"/>
            <a:chExt cx="250581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114883" y="3367217"/>
              <a:ext cx="2505814" cy="815608"/>
            </a:xfrm>
            <a:prstGeom prst="rect">
              <a:avLst/>
            </a:prstGeom>
            <a:noFill/>
          </p:spPr>
          <p:txBody>
            <a:bodyPr wrap="none" rtlCol="0">
              <a:spAutoFit/>
            </a:bodyPr>
            <a:lstStyle/>
            <a:p>
              <a:pPr lvl="0" algn="ctr"/>
              <a:r>
                <a:rPr lang="en-US" altLang="ja-JP" sz="2400" b="1" spc="-100"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10,00</a:t>
              </a:r>
              <a:r>
                <a:rPr lang="en-US" altLang="ja-JP" sz="2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0</a:t>
              </a:r>
              <a:r>
                <a:rPr lang="en-US" altLang="ja-JP"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US$</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相当超</a:t>
              </a:r>
              <a:br>
                <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の外貨、トラベラーズチェック</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lvl="0" algn="ct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（現金のみの場合は</a:t>
              </a:r>
              <a:r>
                <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5,000US$</a:t>
              </a:r>
              <a:r>
                <a:rPr lang="ja-JP" altLang="en-US"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相当超）</a:t>
              </a:r>
              <a:endParaRPr lang="en-US" altLang="ja-JP" sz="11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521244" y="3079185"/>
              <a:ext cx="169309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税関申告が必要なケース</a:t>
              </a:r>
            </a:p>
          </p:txBody>
        </p:sp>
      </p:grpSp>
      <p:grpSp>
        <p:nvGrpSpPr>
          <p:cNvPr id="43" name="グループ化 42"/>
          <p:cNvGrpSpPr/>
          <p:nvPr/>
        </p:nvGrpSpPr>
        <p:grpSpPr>
          <a:xfrm>
            <a:off x="3655158" y="4152219"/>
            <a:ext cx="2161184" cy="1900521"/>
            <a:chOff x="2287194" y="2575129"/>
            <a:chExt cx="2161184" cy="1900521"/>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474757" y="3398432"/>
              <a:ext cx="1786066" cy="1077218"/>
            </a:xfrm>
            <a:prstGeom prst="rect">
              <a:avLst/>
            </a:prstGeom>
            <a:noFill/>
          </p:spPr>
          <p:txBody>
            <a:bodyPr wrap="none" rtlCol="0">
              <a:spAutoFit/>
            </a:bodyPr>
            <a:lstStyle/>
            <a:p>
              <a:pPr algn="ctr"/>
              <a:r>
                <a:rPr lang="ja-JP" altLang="en-US" sz="1400" b="1" spc="-100" dirty="0">
                  <a:latin typeface="Arial Black" panose="020B0A04020102020204" pitchFamily="34" charset="0"/>
                  <a:ea typeface="ＭＳ Ｐゴシック" panose="020B0600070205080204" pitchFamily="50" charset="-128"/>
                  <a:cs typeface="Arial" panose="020B0604020202020204" pitchFamily="34" charset="0"/>
                </a:rPr>
                <a:t>現地通貨の持ち出しは</a:t>
              </a:r>
              <a:endParaRPr lang="en-US" altLang="ja-JP" sz="1400" b="1" spc="-100"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25</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ルピー</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が上限</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58543" y="3079185"/>
              <a:ext cx="201850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インド準備銀行による規制緩和</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8539030" cy="166888"/>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在インド日本大使館ホームページ、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Reserve Bank of India: Foreign Exchange Management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Export and import of currency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Regulations, 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Amended up to December 04, 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Text Placeholder 3">
            <a:extLst>
              <a:ext uri="{FF2B5EF4-FFF2-40B4-BE49-F238E27FC236}">
                <a16:creationId xmlns:a16="http://schemas.microsoft.com/office/drawing/2014/main" id="{D517F88B-3367-48BC-9612-592272350523}"/>
              </a:ext>
            </a:extLst>
          </p:cNvPr>
          <p:cNvSpPr>
            <a:spLocks noGrp="1"/>
          </p:cNvSpPr>
          <p:nvPr>
            <p:ph type="body" sz="quarter" idx="15"/>
          </p:nvPr>
        </p:nvSpPr>
        <p:spPr>
          <a:xfrm>
            <a:off x="200025" y="549275"/>
            <a:ext cx="9505950" cy="359445"/>
          </a:xfrm>
        </p:spPr>
        <p:txBody>
          <a:bodyPr/>
          <a:lstStyle/>
          <a:p>
            <a:r>
              <a:rPr lang="ja-JP" altLang="en-US" dirty="0"/>
              <a:t>外資持出規制</a:t>
            </a:r>
            <a:endParaRPr lang="en-US" dirty="0"/>
          </a:p>
        </p:txBody>
      </p:sp>
    </p:spTree>
    <p:extLst>
      <p:ext uri="{BB962C8B-B14F-4D97-AF65-F5344CB8AC3E}">
        <p14:creationId xmlns:p14="http://schemas.microsoft.com/office/powerpoint/2010/main" val="229119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インド／一般概況／規制</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特別経済区（</a:t>
            </a:r>
            <a:r>
              <a:rPr lang="en-US" altLang="ja-JP" dirty="0"/>
              <a:t>SEZ</a:t>
            </a:r>
            <a:r>
              <a:rPr lang="ja-JP" altLang="en-US" dirty="0"/>
              <a:t>）</a:t>
            </a:r>
          </a:p>
        </p:txBody>
      </p:sp>
      <p:sp>
        <p:nvSpPr>
          <p:cNvPr id="7" name="テキスト プレースホルダー 1"/>
          <p:cNvSpPr txBox="1">
            <a:spLocks/>
          </p:cNvSpPr>
          <p:nvPr/>
        </p:nvSpPr>
        <p:spPr>
          <a:xfrm>
            <a:off x="199710" y="1056848"/>
            <a:ext cx="9505950" cy="636676"/>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インドでは、</a:t>
            </a:r>
            <a:r>
              <a:rPr lang="en-US" altLang="ja-JP" dirty="0"/>
              <a:t>2006</a:t>
            </a:r>
            <a:r>
              <a:rPr lang="ja-JP" altLang="en-US" dirty="0"/>
              <a:t>年</a:t>
            </a:r>
            <a:r>
              <a:rPr lang="en-US" altLang="ja-JP" dirty="0"/>
              <a:t>2</a:t>
            </a:r>
            <a:r>
              <a:rPr lang="ja-JP" altLang="en-US" dirty="0"/>
              <a:t>月に発効した</a:t>
            </a:r>
            <a:r>
              <a:rPr lang="en-US" altLang="ja-JP" dirty="0"/>
              <a:t>SEZ</a:t>
            </a:r>
            <a:r>
              <a:rPr lang="ja-JP" altLang="en-US" dirty="0"/>
              <a:t>法および</a:t>
            </a:r>
            <a:r>
              <a:rPr lang="en-US" altLang="ja-JP" dirty="0"/>
              <a:t>SEZ</a:t>
            </a:r>
            <a:r>
              <a:rPr lang="ja-JP" altLang="en-US" dirty="0"/>
              <a:t>規則を基にした特別経済特区</a:t>
            </a:r>
            <a:r>
              <a:rPr lang="en-US" altLang="ja-JP" dirty="0"/>
              <a:t>SEZ</a:t>
            </a:r>
            <a:r>
              <a:rPr lang="ja-JP" altLang="en-US" dirty="0"/>
              <a:t>で、開発する企業と入居する企業に法人税減免などの優遇措置を適用している。</a:t>
            </a:r>
            <a:endParaRPr lang="en-US" altLang="ja-JP" dirty="0"/>
          </a:p>
          <a:p>
            <a:r>
              <a:rPr lang="en-US" altLang="ja-JP" dirty="0"/>
              <a:t>7</a:t>
            </a:r>
            <a:r>
              <a:rPr lang="ja-JP" altLang="en-US" dirty="0"/>
              <a:t>つの中央政府</a:t>
            </a:r>
            <a:r>
              <a:rPr lang="en-US" altLang="ja-JP" dirty="0"/>
              <a:t>SEZ</a:t>
            </a:r>
            <a:r>
              <a:rPr lang="ja-JP" altLang="en-US" dirty="0"/>
              <a:t>があり、</a:t>
            </a:r>
            <a:r>
              <a:rPr lang="en-US" altLang="ja-JP" dirty="0"/>
              <a:t>2024</a:t>
            </a:r>
            <a:r>
              <a:rPr lang="ja-JP" altLang="en-US" dirty="0"/>
              <a:t>年</a:t>
            </a:r>
            <a:r>
              <a:rPr lang="en-US" altLang="ja-JP" dirty="0"/>
              <a:t>4</a:t>
            </a:r>
            <a:r>
              <a:rPr lang="ja-JP" altLang="en-US" dirty="0"/>
              <a:t>月</a:t>
            </a:r>
            <a:r>
              <a:rPr lang="en-US" altLang="ja-JP" dirty="0"/>
              <a:t>30</a:t>
            </a:r>
            <a:r>
              <a:rPr lang="ja-JP" altLang="en-US" dirty="0"/>
              <a:t>日時点では</a:t>
            </a:r>
            <a:r>
              <a:rPr lang="en-US" altLang="ja-JP" dirty="0"/>
              <a:t>423</a:t>
            </a:r>
            <a:r>
              <a:rPr lang="ja-JP" altLang="en-US" dirty="0"/>
              <a:t>の州・民間</a:t>
            </a:r>
            <a:r>
              <a:rPr lang="en-US" altLang="ja-JP" dirty="0"/>
              <a:t>SEZ</a:t>
            </a:r>
            <a:r>
              <a:rPr lang="ja-JP" altLang="en-US" dirty="0"/>
              <a:t>が認可されている。</a:t>
            </a:r>
            <a:endParaRPr lang="en-US" altLang="ja-JP" dirty="0"/>
          </a:p>
        </p:txBody>
      </p:sp>
      <p:sp>
        <p:nvSpPr>
          <p:cNvPr id="20" name="テキスト ボックス 19"/>
          <p:cNvSpPr txBox="1"/>
          <p:nvPr/>
        </p:nvSpPr>
        <p:spPr>
          <a:xfrm>
            <a:off x="200471" y="6692278"/>
            <a:ext cx="9317297" cy="165722"/>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Special Economic Zones in India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Ernest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&amp;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Young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「インドにおける税制優遇措置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pSp>
        <p:nvGrpSpPr>
          <p:cNvPr id="9" name="グループ化 7"/>
          <p:cNvGrpSpPr/>
          <p:nvPr/>
        </p:nvGrpSpPr>
        <p:grpSpPr>
          <a:xfrm>
            <a:off x="180604" y="1961721"/>
            <a:ext cx="6502261" cy="288032"/>
            <a:chOff x="4944173" y="2420566"/>
            <a:chExt cx="5878930" cy="288032"/>
          </a:xfrm>
        </p:grpSpPr>
        <p:sp>
          <p:nvSpPr>
            <p:cNvPr id="11" name="Rectangle 6"/>
            <p:cNvSpPr>
              <a:spLocks noChangeArrowheads="1"/>
            </p:cNvSpPr>
            <p:nvPr/>
          </p:nvSpPr>
          <p:spPr bwMode="auto">
            <a:xfrm>
              <a:off x="4944173" y="242056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における税制優遇措置</a:t>
              </a:r>
              <a:endParaRPr lang="zh-TW" altLang="en-US" sz="1400" dirty="0">
                <a:solidFill>
                  <a:srgbClr val="000000"/>
                </a:solidFill>
                <a:latin typeface="Arial Black" pitchFamily="34" charset="0"/>
                <a:ea typeface="HGP創英角ｺﾞｼｯｸUB" pitchFamily="50" charset="-128"/>
              </a:endParaRPr>
            </a:p>
          </p:txBody>
        </p:sp>
        <p:cxnSp>
          <p:nvCxnSpPr>
            <p:cNvPr id="10" name="直線コネクタ 9"/>
            <p:cNvCxnSpPr/>
            <p:nvPr/>
          </p:nvCxnSpPr>
          <p:spPr>
            <a:xfrm>
              <a:off x="4961732" y="2625405"/>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12" name="表 11"/>
          <p:cNvGraphicFramePr>
            <a:graphicFrameLocks noGrp="1"/>
          </p:cNvGraphicFramePr>
          <p:nvPr>
            <p:extLst>
              <p:ext uri="{D42A27DB-BD31-4B8C-83A1-F6EECF244321}">
                <p14:modId xmlns:p14="http://schemas.microsoft.com/office/powerpoint/2010/main" val="2708874080"/>
              </p:ext>
            </p:extLst>
          </p:nvPr>
        </p:nvGraphicFramePr>
        <p:xfrm>
          <a:off x="200473" y="2249753"/>
          <a:ext cx="6613145" cy="4404708"/>
        </p:xfrm>
        <a:graphic>
          <a:graphicData uri="http://schemas.openxmlformats.org/drawingml/2006/table">
            <a:tbl>
              <a:tblPr firstRow="1" bandRow="1">
                <a:tableStyleId>{5C22544A-7EE6-4342-B048-85BDC9FD1C3A}</a:tableStyleId>
              </a:tblPr>
              <a:tblGrid>
                <a:gridCol w="962661">
                  <a:extLst>
                    <a:ext uri="{9D8B030D-6E8A-4147-A177-3AD203B41FA5}">
                      <a16:colId xmlns:a16="http://schemas.microsoft.com/office/drawing/2014/main" val="20000"/>
                    </a:ext>
                  </a:extLst>
                </a:gridCol>
                <a:gridCol w="2852615">
                  <a:extLst>
                    <a:ext uri="{9D8B030D-6E8A-4147-A177-3AD203B41FA5}">
                      <a16:colId xmlns:a16="http://schemas.microsoft.com/office/drawing/2014/main" val="20001"/>
                    </a:ext>
                  </a:extLst>
                </a:gridCol>
                <a:gridCol w="2797869">
                  <a:extLst>
                    <a:ext uri="{9D8B030D-6E8A-4147-A177-3AD203B41FA5}">
                      <a16:colId xmlns:a16="http://schemas.microsoft.com/office/drawing/2014/main" val="20002"/>
                    </a:ext>
                  </a:extLst>
                </a:gridCol>
              </a:tblGrid>
              <a:tr h="170285">
                <a:tc rowSpan="2">
                  <a:txBody>
                    <a:bodyPr/>
                    <a:lstStyle/>
                    <a:p>
                      <a:pPr algn="ctr" fontAlgn="ctr">
                        <a:spcAft>
                          <a:spcPts val="0"/>
                        </a:spcAft>
                      </a:pPr>
                      <a:r>
                        <a:rPr lang="ja-JP" altLang="en-US"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対象企業</a:t>
                      </a: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開発企業</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入居企業</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91457">
                <a:tc vMerge="1">
                  <a:txBody>
                    <a:bodyPr/>
                    <a:lstStyle/>
                    <a:p>
                      <a:pPr algn="ctr" fontAlgn="ctr">
                        <a:spcAft>
                          <a:spcPts val="0"/>
                        </a:spcAft>
                      </a:pPr>
                      <a:endParaRPr lang="ja-JP" altLang="ja-JP" sz="1000" b="0" kern="1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fontAlgn="ctr">
                        <a:spcAft>
                          <a:spcPts val="0"/>
                        </a:spcAft>
                        <a:buClr>
                          <a:schemeClr val="bg1"/>
                        </a:buClr>
                        <a:buFont typeface="Wingdings" panose="05000000000000000000" pitchFamily="2" charset="2"/>
                        <a:buChar char="ü"/>
                      </a:pPr>
                      <a:r>
                        <a:rPr lang="ja-JP" altLang="en-US" sz="1000" b="0" kern="100" dirty="0">
                          <a:solidFill>
                            <a:schemeClr val="bg1"/>
                          </a:solidFill>
                          <a:effectLst/>
                          <a:latin typeface="+mn-ea"/>
                          <a:ea typeface="+mn-ea"/>
                          <a:cs typeface="Arial" panose="020B0604020202020204" pitchFamily="34" charset="0"/>
                        </a:rPr>
                        <a:t>インフラストラクチャー機能を含め、経済特区の開発、経営、メンテナンスに関与する企業</a:t>
                      </a:r>
                      <a:endParaRPr lang="ja-JP" sz="1000" b="0" kern="100" dirty="0">
                        <a:solidFill>
                          <a:schemeClr val="bg1"/>
                        </a:solidFill>
                        <a:effectLst/>
                        <a:latin typeface="+mn-ea"/>
                        <a:ea typeface="+mn-ea"/>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Char char="ü"/>
                        <a:tabLst/>
                        <a:defRPr/>
                      </a:pP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2005</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年</a:t>
                      </a: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4</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月</a:t>
                      </a:r>
                      <a:r>
                        <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1</a:t>
                      </a: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日以降にモノの輸出、サービスの輸出を行っている企業</a:t>
                      </a:r>
                      <a:endPar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Char char="ü"/>
                        <a:tabLst/>
                        <a:defRPr/>
                      </a:pPr>
                      <a:r>
                        <a:rPr kumimoji="1" lang="ja-JP" altLang="en-US"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既存事業の分割や組織再編ではなく、新設として入居する企業</a:t>
                      </a:r>
                      <a:endParaRPr kumimoji="1" lang="en-US" altLang="ja-JP" sz="10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endParaRPr>
                    </a:p>
                    <a:p>
                      <a:pPr marL="269875" marR="0" lvl="0" indent="-93663" algn="l" defTabSz="914400" rtl="0" eaLnBrk="1" fontAlgn="ctr" latinLnBrk="0" hangingPunct="1">
                        <a:lnSpc>
                          <a:spcPct val="100000"/>
                        </a:lnSpc>
                        <a:spcBef>
                          <a:spcPts val="0"/>
                        </a:spcBef>
                        <a:spcAft>
                          <a:spcPts val="0"/>
                        </a:spcAft>
                        <a:buClr>
                          <a:schemeClr val="bg1"/>
                        </a:buClr>
                        <a:buSzTx/>
                        <a:buFont typeface="Wingdings" panose="05000000000000000000" pitchFamily="2" charset="2"/>
                        <a:buNone/>
                        <a:tabLst>
                          <a:tab pos="269875" algn="l"/>
                        </a:tabLst>
                        <a:defRPr/>
                      </a:pPr>
                      <a:r>
                        <a:rPr kumimoji="1" lang="en-US" altLang="ja-JP" sz="8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a:t>
                      </a:r>
                      <a:r>
                        <a:rPr kumimoji="1" lang="ja-JP" altLang="en-US" sz="800" b="0" i="0" u="none" strike="noStrike" kern="100" cap="none" spc="0" normalizeH="0" baseline="0" noProof="0" dirty="0">
                          <a:ln>
                            <a:noFill/>
                          </a:ln>
                          <a:solidFill>
                            <a:srgbClr val="FFFFFF"/>
                          </a:solidFill>
                          <a:effectLst/>
                          <a:uLnTx/>
                          <a:uFillTx/>
                          <a:latin typeface="ＭＳ Ｐゴシック"/>
                          <a:ea typeface="+mn-ea"/>
                          <a:cs typeface="Arial" panose="020B0604020202020204" pitchFamily="34" charset="0"/>
                        </a:rPr>
                        <a:t>以前から所有する工場や機械を経済特区入居企業へ移設することによるものではない</a:t>
                      </a:r>
                      <a:endParaRPr lang="ja-JP" sz="8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1"/>
                  </a:ext>
                </a:extLst>
              </a:tr>
              <a:tr h="700431">
                <a:tc>
                  <a:txBody>
                    <a:bodyPr/>
                    <a:lstStyle/>
                    <a:p>
                      <a:pPr algn="ctr"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法人税</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l" fontAlgn="ctr" hangingPunct="0">
                        <a:spcAft>
                          <a:spcPts val="0"/>
                        </a:spcAft>
                        <a:buClr>
                          <a:srgbClr val="3D6AA7"/>
                        </a:buClr>
                        <a:buFontTx/>
                        <a:buNone/>
                      </a:pPr>
                      <a:r>
                        <a:rPr lang="ja-JP" altLang="en-US" sz="1000" dirty="0">
                          <a:solidFill>
                            <a:schemeClr val="tx1"/>
                          </a:solidFill>
                        </a:rPr>
                        <a:t>開発から</a:t>
                      </a:r>
                      <a:r>
                        <a:rPr lang="en-US" altLang="ja-JP" sz="1000" dirty="0">
                          <a:solidFill>
                            <a:schemeClr val="tx1"/>
                          </a:solidFill>
                        </a:rPr>
                        <a:t>15</a:t>
                      </a:r>
                      <a:r>
                        <a:rPr lang="ja-JP" altLang="en-US" sz="1000" dirty="0">
                          <a:solidFill>
                            <a:schemeClr val="tx1"/>
                          </a:solidFill>
                        </a:rPr>
                        <a:t>年間のうち継続した</a:t>
                      </a:r>
                      <a:r>
                        <a:rPr lang="en-US" altLang="ja-JP" sz="1000" dirty="0">
                          <a:solidFill>
                            <a:schemeClr val="tx1"/>
                          </a:solidFill>
                        </a:rPr>
                        <a:t>10</a:t>
                      </a:r>
                      <a:r>
                        <a:rPr lang="ja-JP" altLang="en-US" sz="1000" dirty="0">
                          <a:solidFill>
                            <a:schemeClr val="tx1"/>
                          </a:solidFill>
                        </a:rPr>
                        <a:t>年間分について</a:t>
                      </a:r>
                      <a:r>
                        <a:rPr lang="en-US" altLang="ja-JP" sz="1000" dirty="0">
                          <a:solidFill>
                            <a:schemeClr val="tx1"/>
                          </a:solidFill>
                        </a:rPr>
                        <a:t>100</a:t>
                      </a:r>
                      <a:r>
                        <a:rPr lang="ja-JP" altLang="en-US" sz="1000" dirty="0">
                          <a:solidFill>
                            <a:schemeClr val="tx1"/>
                          </a:solidFill>
                        </a:rPr>
                        <a:t>％免税（</a:t>
                      </a:r>
                      <a:r>
                        <a:rPr lang="en-US" altLang="ja-JP" sz="1000" dirty="0">
                          <a:solidFill>
                            <a:schemeClr val="tx1"/>
                          </a:solidFill>
                        </a:rPr>
                        <a:t>SEZ</a:t>
                      </a:r>
                      <a:r>
                        <a:rPr lang="ja-JP" altLang="en-US" sz="1000" dirty="0">
                          <a:solidFill>
                            <a:schemeClr val="tx1"/>
                          </a:solidFill>
                        </a:rPr>
                        <a:t>開発によって得られた利益に対する免税措置）</a:t>
                      </a:r>
                      <a:endParaRPr lang="en-US" altLang="ja-JP" sz="1000" dirty="0">
                        <a:solidFill>
                          <a:schemeClr val="tx1"/>
                        </a:solidFill>
                      </a:endParaRPr>
                    </a:p>
                    <a:p>
                      <a:pPr marL="0" indent="0" algn="l" fontAlgn="ctr" hangingPunct="0">
                        <a:spcAft>
                          <a:spcPts val="0"/>
                        </a:spcAft>
                        <a:buClr>
                          <a:srgbClr val="3D6AA7"/>
                        </a:buClr>
                        <a:buFontTx/>
                        <a:buNone/>
                      </a:pPr>
                      <a:r>
                        <a:rPr lang="ja-JP" altLang="en-US" sz="700" dirty="0">
                          <a:solidFill>
                            <a:schemeClr val="tx1"/>
                          </a:solidFill>
                        </a:rPr>
                        <a:t>注）</a:t>
                      </a:r>
                      <a:r>
                        <a:rPr lang="en-US" altLang="ja-JP" sz="700" dirty="0">
                          <a:solidFill>
                            <a:schemeClr val="tx1"/>
                          </a:solidFill>
                        </a:rPr>
                        <a:t>SEZ </a:t>
                      </a:r>
                      <a:r>
                        <a:rPr lang="ja-JP" altLang="en-US" sz="700" dirty="0">
                          <a:solidFill>
                            <a:schemeClr val="tx1"/>
                          </a:solidFill>
                        </a:rPr>
                        <a:t>開発を </a:t>
                      </a:r>
                      <a:r>
                        <a:rPr lang="en-US" altLang="ja-JP" sz="700" dirty="0">
                          <a:solidFill>
                            <a:schemeClr val="tx1"/>
                          </a:solidFill>
                        </a:rPr>
                        <a:t>2017 </a:t>
                      </a:r>
                      <a:r>
                        <a:rPr lang="ja-JP" altLang="en-US" sz="700" dirty="0">
                          <a:solidFill>
                            <a:schemeClr val="tx1"/>
                          </a:solidFill>
                        </a:rPr>
                        <a:t>年 </a:t>
                      </a:r>
                      <a:r>
                        <a:rPr lang="en-US" altLang="ja-JP" sz="700" dirty="0">
                          <a:solidFill>
                            <a:schemeClr val="tx1"/>
                          </a:solidFill>
                        </a:rPr>
                        <a:t>4 </a:t>
                      </a:r>
                      <a:r>
                        <a:rPr lang="ja-JP" altLang="en-US" sz="700" dirty="0">
                          <a:solidFill>
                            <a:schemeClr val="tx1"/>
                          </a:solidFill>
                        </a:rPr>
                        <a:t>月 </a:t>
                      </a:r>
                      <a:r>
                        <a:rPr lang="en-US" altLang="ja-JP" sz="700" dirty="0">
                          <a:solidFill>
                            <a:schemeClr val="tx1"/>
                          </a:solidFill>
                        </a:rPr>
                        <a:t>1 </a:t>
                      </a:r>
                      <a:r>
                        <a:rPr lang="ja-JP" altLang="en-US" sz="700" dirty="0">
                          <a:solidFill>
                            <a:schemeClr val="tx1"/>
                          </a:solidFill>
                        </a:rPr>
                        <a:t>日以降に開始する企業 に対しては免税措置の適用なし。</a:t>
                      </a:r>
                      <a:endParaRPr lang="en-US" altLang="ja-JP" sz="7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製造活動または役務提供開始から最初の</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年間は</a:t>
                      </a:r>
                      <a:r>
                        <a:rPr kumimoji="1" lang="en-US" altLang="ja-JP" sz="1000" kern="1200" dirty="0">
                          <a:solidFill>
                            <a:schemeClr val="tx1"/>
                          </a:solidFill>
                          <a:latin typeface="+mn-lt"/>
                          <a:ea typeface="+mn-ea"/>
                          <a:cs typeface="+mn-cs"/>
                        </a:rPr>
                        <a:t>100</a:t>
                      </a:r>
                      <a:r>
                        <a:rPr kumimoji="1" lang="ja-JP" altLang="en-US" sz="1000" kern="1200" dirty="0">
                          <a:solidFill>
                            <a:schemeClr val="tx1"/>
                          </a:solidFill>
                          <a:latin typeface="+mn-lt"/>
                          <a:ea typeface="+mn-ea"/>
                          <a:cs typeface="+mn-cs"/>
                        </a:rPr>
                        <a:t>％免税、続く</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年間は</a:t>
                      </a:r>
                      <a:r>
                        <a:rPr kumimoji="1" lang="en-US" altLang="ja-JP" sz="1000" kern="1200" dirty="0">
                          <a:solidFill>
                            <a:schemeClr val="tx1"/>
                          </a:solidFill>
                          <a:latin typeface="+mn-lt"/>
                          <a:ea typeface="+mn-ea"/>
                          <a:cs typeface="+mn-cs"/>
                        </a:rPr>
                        <a:t>50</a:t>
                      </a:r>
                      <a:r>
                        <a:rPr kumimoji="1" lang="ja-JP" altLang="en-US" sz="1000" kern="1200" dirty="0">
                          <a:solidFill>
                            <a:schemeClr val="tx1"/>
                          </a:solidFill>
                          <a:latin typeface="+mn-lt"/>
                          <a:ea typeface="+mn-ea"/>
                          <a:cs typeface="+mn-cs"/>
                        </a:rPr>
                        <a:t>％免税。収益を再投資することを条件に、さらに</a:t>
                      </a:r>
                      <a:r>
                        <a:rPr kumimoji="1" lang="en-US" altLang="ja-JP" sz="1000" kern="1200" dirty="0">
                          <a:solidFill>
                            <a:schemeClr val="tx1"/>
                          </a:solidFill>
                          <a:latin typeface="+mn-lt"/>
                          <a:ea typeface="+mn-ea"/>
                          <a:cs typeface="+mn-cs"/>
                        </a:rPr>
                        <a:t>5</a:t>
                      </a:r>
                      <a:r>
                        <a:rPr kumimoji="1" lang="ja-JP" altLang="en-US" sz="1000" kern="1200" dirty="0">
                          <a:solidFill>
                            <a:schemeClr val="tx1"/>
                          </a:solidFill>
                          <a:latin typeface="+mn-lt"/>
                          <a:ea typeface="+mn-ea"/>
                          <a:cs typeface="+mn-cs"/>
                        </a:rPr>
                        <a:t>年間の</a:t>
                      </a:r>
                      <a:r>
                        <a:rPr kumimoji="1" lang="en-US" altLang="ja-JP" sz="1000" kern="1200" dirty="0">
                          <a:solidFill>
                            <a:schemeClr val="tx1"/>
                          </a:solidFill>
                          <a:latin typeface="+mn-lt"/>
                          <a:ea typeface="+mn-ea"/>
                          <a:cs typeface="+mn-cs"/>
                        </a:rPr>
                        <a:t>50</a:t>
                      </a:r>
                      <a:r>
                        <a:rPr kumimoji="1" lang="ja-JP" altLang="en-US" sz="1000" kern="1200" dirty="0">
                          <a:solidFill>
                            <a:schemeClr val="tx1"/>
                          </a:solidFill>
                          <a:latin typeface="+mn-lt"/>
                          <a:ea typeface="+mn-ea"/>
                          <a:cs typeface="+mn-cs"/>
                        </a:rPr>
                        <a:t>％免税。</a:t>
                      </a:r>
                      <a:endParaRPr kumimoji="1" lang="en-US" altLang="ja-JP" sz="1000" kern="1200" dirty="0">
                        <a:solidFill>
                          <a:schemeClr val="tx1"/>
                        </a:solidFill>
                        <a:latin typeface="+mn-lt"/>
                        <a:ea typeface="+mn-ea"/>
                        <a:cs typeface="+mn-cs"/>
                      </a:endParaRPr>
                    </a:p>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700" kern="1200" dirty="0">
                          <a:solidFill>
                            <a:schemeClr val="tx1"/>
                          </a:solidFill>
                          <a:latin typeface="+mn-lt"/>
                          <a:ea typeface="+mn-ea"/>
                          <a:cs typeface="+mn-cs"/>
                        </a:rPr>
                        <a:t>注）製造活動を </a:t>
                      </a:r>
                      <a:r>
                        <a:rPr kumimoji="1" lang="en-US" altLang="ja-JP" sz="700" kern="1200" dirty="0">
                          <a:solidFill>
                            <a:schemeClr val="tx1"/>
                          </a:solidFill>
                          <a:latin typeface="+mn-lt"/>
                          <a:ea typeface="+mn-ea"/>
                          <a:cs typeface="+mn-cs"/>
                        </a:rPr>
                        <a:t>2021 </a:t>
                      </a:r>
                      <a:r>
                        <a:rPr kumimoji="1" lang="ja-JP" altLang="en-US" sz="700" kern="1200" dirty="0">
                          <a:solidFill>
                            <a:schemeClr val="tx1"/>
                          </a:solidFill>
                          <a:latin typeface="+mn-lt"/>
                          <a:ea typeface="+mn-ea"/>
                          <a:cs typeface="+mn-cs"/>
                        </a:rPr>
                        <a:t>年 </a:t>
                      </a:r>
                      <a:r>
                        <a:rPr kumimoji="1" lang="en-US" altLang="ja-JP" sz="700" kern="1200" dirty="0">
                          <a:solidFill>
                            <a:schemeClr val="tx1"/>
                          </a:solidFill>
                          <a:latin typeface="+mn-lt"/>
                          <a:ea typeface="+mn-ea"/>
                          <a:cs typeface="+mn-cs"/>
                        </a:rPr>
                        <a:t>4 </a:t>
                      </a:r>
                      <a:r>
                        <a:rPr kumimoji="1" lang="ja-JP" altLang="en-US" sz="700" kern="1200" dirty="0">
                          <a:solidFill>
                            <a:schemeClr val="tx1"/>
                          </a:solidFill>
                          <a:latin typeface="+mn-lt"/>
                          <a:ea typeface="+mn-ea"/>
                          <a:cs typeface="+mn-cs"/>
                        </a:rPr>
                        <a:t>月 </a:t>
                      </a:r>
                      <a:r>
                        <a:rPr kumimoji="1" lang="en-US" altLang="ja-JP" sz="700" kern="1200" dirty="0">
                          <a:solidFill>
                            <a:schemeClr val="tx1"/>
                          </a:solidFill>
                          <a:latin typeface="+mn-lt"/>
                          <a:ea typeface="+mn-ea"/>
                          <a:cs typeface="+mn-cs"/>
                        </a:rPr>
                        <a:t>1 </a:t>
                      </a:r>
                      <a:r>
                        <a:rPr kumimoji="1" lang="ja-JP" altLang="en-US" sz="700" kern="1200" dirty="0">
                          <a:solidFill>
                            <a:schemeClr val="tx1"/>
                          </a:solidFill>
                          <a:latin typeface="+mn-lt"/>
                          <a:ea typeface="+mn-ea"/>
                          <a:cs typeface="+mn-cs"/>
                        </a:rPr>
                        <a:t>日以降 に開始する企業に対しては免税措置の 適用なし。 </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75108">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配当分配税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通常と同様に課税</a:t>
                      </a:r>
                      <a:endParaRPr kumimoji="1" lang="en-US" altLang="ja-JP" sz="1000" kern="1200" dirty="0">
                        <a:solidFill>
                          <a:schemeClr val="tx1"/>
                        </a:solidFill>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tx1"/>
                          </a:solidFill>
                          <a:latin typeface="+mn-lt"/>
                          <a:ea typeface="+mn-ea"/>
                          <a:cs typeface="+mn-cs"/>
                        </a:rPr>
                        <a:t>通常と同様に課税</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75108">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最低代替税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適用</a:t>
                      </a:r>
                      <a:endParaRPr kumimoji="1" lang="en-US" altLang="ja-JP"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適用</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175108">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関税</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免税</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636755">
                <a:tc>
                  <a:txBody>
                    <a:bodyPr/>
                    <a:lstStyle/>
                    <a:p>
                      <a:pPr algn="ctr" fontAlgn="ctr">
                        <a:spcAft>
                          <a:spcPts val="0"/>
                        </a:spcAft>
                      </a:pP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GST</a:t>
                      </a: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（物品・サービ ス 税）</a:t>
                      </a:r>
                      <a:endPar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en-US" altLang="ja-JP" sz="1000" dirty="0"/>
                        <a:t>SEZ</a:t>
                      </a:r>
                      <a:r>
                        <a:rPr lang="ja-JP" altLang="en-US" sz="1000" dirty="0"/>
                        <a:t>企業が認可されたオペレーションの目的で、国内一般関税地域（</a:t>
                      </a:r>
                      <a:r>
                        <a:rPr lang="en-US" altLang="ja-JP" sz="1000" dirty="0"/>
                        <a:t>DTA</a:t>
                      </a:r>
                      <a:r>
                        <a:rPr lang="ja-JP" altLang="en-US" sz="1000" dirty="0"/>
                        <a:t>）から物品お よびサービスを調達する、または海外から輸入をする場合には、</a:t>
                      </a:r>
                      <a:r>
                        <a:rPr lang="en-US" altLang="ja-JP" sz="1000" dirty="0"/>
                        <a:t>GST</a:t>
                      </a:r>
                      <a:r>
                        <a:rPr lang="ja-JP" altLang="en-US" sz="1000" dirty="0"/>
                        <a:t>課税対象外。また、</a:t>
                      </a:r>
                      <a:r>
                        <a:rPr lang="en-US" altLang="ja-JP" sz="1000" dirty="0"/>
                        <a:t>SEZ</a:t>
                      </a:r>
                      <a:r>
                        <a:rPr lang="ja-JP" altLang="en-US" sz="1000" dirty="0"/>
                        <a:t>企業による他の</a:t>
                      </a:r>
                      <a:r>
                        <a:rPr lang="en-US" altLang="ja-JP" sz="1000" dirty="0"/>
                        <a:t>SEZ</a:t>
                      </a:r>
                      <a:r>
                        <a:rPr lang="ja-JP" altLang="en-US" sz="1000" dirty="0"/>
                        <a:t>企業や国外の顧客への販売についても、</a:t>
                      </a:r>
                      <a:r>
                        <a:rPr lang="en-US" altLang="ja-JP" sz="1000" dirty="0"/>
                        <a:t>GST</a:t>
                      </a:r>
                      <a:r>
                        <a:rPr lang="ja-JP" altLang="en-US" sz="1000" dirty="0"/>
                        <a:t>課税対象外。ただし、</a:t>
                      </a:r>
                      <a:r>
                        <a:rPr lang="en-US" altLang="ja-JP" sz="1000" dirty="0"/>
                        <a:t>SEZ</a:t>
                      </a:r>
                      <a:r>
                        <a:rPr lang="ja-JP" altLang="en-US" sz="1000" dirty="0"/>
                        <a:t>企業から</a:t>
                      </a:r>
                      <a:r>
                        <a:rPr lang="en-US" altLang="ja-JP" sz="1000" dirty="0"/>
                        <a:t>DTA</a:t>
                      </a:r>
                      <a:r>
                        <a:rPr lang="ja-JP" altLang="en-US" sz="1000" dirty="0"/>
                        <a:t>への販売に対しては、通関時に</a:t>
                      </a:r>
                      <a:r>
                        <a:rPr lang="en-US" altLang="ja-JP" sz="1000" dirty="0"/>
                        <a:t>GST</a:t>
                      </a:r>
                      <a:r>
                        <a:rPr lang="ja-JP" altLang="en-US" sz="1000" dirty="0"/>
                        <a:t>が課される。 </a:t>
                      </a:r>
                      <a:endParaRPr kumimoji="1" lang="ja-JP" altLang="en-US"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lnL w="12700" cmpd="sng">
                      <a:noFill/>
                    </a:lnL>
                    <a:lnT w="6350" cap="flat" cmpd="sng" algn="ctr">
                      <a:solidFill>
                        <a:srgbClr val="868686"/>
                      </a:solidFill>
                      <a:prstDash val="solid"/>
                      <a:round/>
                      <a:headEnd type="none" w="med" len="med"/>
                      <a:tailEnd type="none" w="med" len="med"/>
                    </a:lnT>
                  </a:tcPr>
                </a:tc>
                <a:extLst>
                  <a:ext uri="{0D108BD9-81ED-4DB2-BD59-A6C34878D82A}">
                    <a16:rowId xmlns:a16="http://schemas.microsoft.com/office/drawing/2014/main" val="3034845871"/>
                  </a:ext>
                </a:extLst>
              </a:tr>
              <a:tr h="525323">
                <a:tc>
                  <a:txBody>
                    <a:bodyPr/>
                    <a:lstStyle/>
                    <a:p>
                      <a:pPr algn="ctr" fontAlgn="ctr">
                        <a:spcAft>
                          <a:spcPts val="0"/>
                        </a:spcAft>
                      </a:pP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物品税、中央販売税、</a:t>
                      </a: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VAT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原油、高速ディーゼル等に対しては</a:t>
                      </a:r>
                      <a:r>
                        <a:rPr lang="en-US" altLang="ja-JP" sz="1000" dirty="0"/>
                        <a:t>100</a:t>
                      </a:r>
                      <a:r>
                        <a:rPr lang="ja-JP" altLang="en-US" sz="1000" dirty="0"/>
                        <a:t>％免税。</a:t>
                      </a:r>
                      <a:endParaRPr lang="en-US" altLang="ja-JP" sz="1000" dirty="0"/>
                    </a:p>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これら以外の物品は</a:t>
                      </a:r>
                      <a:r>
                        <a:rPr lang="en-US" altLang="ja-JP" sz="1000" dirty="0"/>
                        <a:t>GST</a:t>
                      </a:r>
                      <a:r>
                        <a:rPr lang="ja-JP" altLang="en-US" sz="1000" dirty="0"/>
                        <a:t>に包含。</a:t>
                      </a:r>
                      <a:endParaRPr kumimoji="1" lang="ja-JP" altLang="en-US" sz="1000" kern="1200" dirty="0">
                        <a:solidFill>
                          <a:schemeClr val="dk1"/>
                        </a:solidFill>
                        <a:latin typeface="+mn-lt"/>
                        <a:ea typeface="+mn-ea"/>
                        <a:cs typeface="+mn-cs"/>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endPar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955133">
                <a:tc>
                  <a:txBody>
                    <a:bodyPr/>
                    <a:lstStyle/>
                    <a:p>
                      <a:pPr algn="ctr"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資格要件</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特定業種</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最低投資額</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億ルピー</a:t>
                      </a:r>
                      <a:r>
                        <a:rPr kumimoji="1" lang="en-US" altLang="ja-JP" sz="1000" kern="1200" dirty="0">
                          <a:solidFill>
                            <a:schemeClr val="dk1"/>
                          </a:solidFill>
                          <a:latin typeface="+mn-lt"/>
                          <a:ea typeface="+mn-ea"/>
                          <a:cs typeface="+mn-cs"/>
                        </a:rPr>
                        <a:t>or</a:t>
                      </a:r>
                      <a:r>
                        <a:rPr kumimoji="1" lang="ja-JP" altLang="en-US" sz="1000" kern="1200" dirty="0">
                          <a:solidFill>
                            <a:schemeClr val="dk1"/>
                          </a:solidFill>
                          <a:latin typeface="+mn-lt"/>
                          <a:ea typeface="+mn-ea"/>
                          <a:cs typeface="+mn-cs"/>
                        </a:rPr>
                        <a:t>純資産</a:t>
                      </a:r>
                      <a:r>
                        <a:rPr kumimoji="1" lang="en-US" altLang="ja-JP" sz="1000" kern="1200" dirty="0">
                          <a:solidFill>
                            <a:schemeClr val="dk1"/>
                          </a:solidFill>
                          <a:latin typeface="+mn-lt"/>
                          <a:ea typeface="+mn-ea"/>
                          <a:cs typeface="+mn-cs"/>
                        </a:rPr>
                        <a:t>5</a:t>
                      </a:r>
                      <a:r>
                        <a:rPr kumimoji="1" lang="ja-JP" altLang="en-US" sz="1000" kern="1200" dirty="0">
                          <a:solidFill>
                            <a:schemeClr val="dk1"/>
                          </a:solidFill>
                          <a:latin typeface="+mn-lt"/>
                          <a:ea typeface="+mn-ea"/>
                          <a:cs typeface="+mn-cs"/>
                        </a:rPr>
                        <a:t>億ルピー超、最低敷地面積</a:t>
                      </a:r>
                      <a:r>
                        <a:rPr kumimoji="1" lang="en-US" altLang="ja-JP" sz="1000" kern="1200" dirty="0">
                          <a:solidFill>
                            <a:schemeClr val="dk1"/>
                          </a:solidFill>
                          <a:latin typeface="+mn-lt"/>
                          <a:ea typeface="+mn-ea"/>
                          <a:cs typeface="+mn-cs"/>
                        </a:rPr>
                        <a:t>100ha</a:t>
                      </a:r>
                      <a:r>
                        <a:rPr kumimoji="1" lang="ja-JP" altLang="en-US" sz="1000" kern="1200" dirty="0">
                          <a:solidFill>
                            <a:schemeClr val="dk1"/>
                          </a:solidFill>
                          <a:latin typeface="+mn-lt"/>
                          <a:ea typeface="+mn-ea"/>
                          <a:cs typeface="+mn-cs"/>
                        </a:rPr>
                        <a:t>（</a:t>
                      </a:r>
                      <a:r>
                        <a:rPr kumimoji="1" lang="en-US" altLang="ja-JP" sz="1000" kern="1200" dirty="0">
                          <a:solidFill>
                            <a:schemeClr val="dk1"/>
                          </a:solidFill>
                          <a:latin typeface="+mn-lt"/>
                          <a:ea typeface="+mn-ea"/>
                          <a:cs typeface="+mn-cs"/>
                        </a:rPr>
                        <a:t>IT</a:t>
                      </a:r>
                      <a:r>
                        <a:rPr kumimoji="1" lang="ja-JP" altLang="en-US" sz="1000" kern="1200" dirty="0">
                          <a:solidFill>
                            <a:schemeClr val="dk1"/>
                          </a:solidFill>
                          <a:latin typeface="+mn-lt"/>
                          <a:ea typeface="+mn-ea"/>
                          <a:cs typeface="+mn-cs"/>
                        </a:rPr>
                        <a:t>専用の場合、最低敷地面積は</a:t>
                      </a:r>
                      <a:r>
                        <a:rPr kumimoji="1" lang="en-US" altLang="ja-JP" sz="1000" kern="1200" dirty="0">
                          <a:solidFill>
                            <a:schemeClr val="dk1"/>
                          </a:solidFill>
                          <a:latin typeface="+mn-lt"/>
                          <a:ea typeface="+mn-ea"/>
                          <a:cs typeface="+mn-cs"/>
                        </a:rPr>
                        <a:t>10ha</a:t>
                      </a:r>
                      <a:r>
                        <a:rPr kumimoji="1" lang="ja-JP" altLang="en-US" sz="1000" kern="1200" dirty="0">
                          <a:solidFill>
                            <a:schemeClr val="dk1"/>
                          </a:solidFill>
                          <a:latin typeface="+mn-lt"/>
                          <a:ea typeface="+mn-ea"/>
                          <a:cs typeface="+mn-cs"/>
                        </a:rPr>
                        <a:t>）</a:t>
                      </a:r>
                      <a:endParaRPr kumimoji="1" lang="en-US" altLang="ja-JP" sz="1000" kern="1200" dirty="0">
                        <a:solidFill>
                          <a:schemeClr val="dk1"/>
                        </a:solidFill>
                        <a:latin typeface="+mn-lt"/>
                        <a:ea typeface="+mn-ea"/>
                        <a:cs typeface="+mn-cs"/>
                      </a:endParaRPr>
                    </a:p>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多目的</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最低投資額</a:t>
                      </a: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億ルピー</a:t>
                      </a:r>
                      <a:r>
                        <a:rPr kumimoji="1" lang="en-US" altLang="ja-JP" sz="1000" kern="1200" dirty="0">
                          <a:solidFill>
                            <a:schemeClr val="dk1"/>
                          </a:solidFill>
                          <a:latin typeface="+mn-lt"/>
                          <a:ea typeface="+mn-ea"/>
                          <a:cs typeface="+mn-cs"/>
                        </a:rPr>
                        <a:t>or</a:t>
                      </a:r>
                      <a:r>
                        <a:rPr kumimoji="1" lang="ja-JP" altLang="en-US" sz="1000" kern="1200" dirty="0">
                          <a:solidFill>
                            <a:schemeClr val="dk1"/>
                          </a:solidFill>
                          <a:latin typeface="+mn-lt"/>
                          <a:ea typeface="+mn-ea"/>
                          <a:cs typeface="+mn-cs"/>
                        </a:rPr>
                        <a:t>純資産</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億ルピ</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超、最低敷地面積</a:t>
                      </a:r>
                      <a:r>
                        <a:rPr kumimoji="1" lang="en-US" altLang="ja-JP" sz="1000" kern="1200" dirty="0">
                          <a:solidFill>
                            <a:schemeClr val="tx1"/>
                          </a:solidFill>
                          <a:latin typeface="+mn-lt"/>
                          <a:ea typeface="+mn-ea"/>
                          <a:cs typeface="+mn-cs"/>
                        </a:rPr>
                        <a:t>5</a:t>
                      </a:r>
                      <a:r>
                        <a:rPr kumimoji="1" lang="en-US" altLang="ja-JP" sz="1000" kern="1200" dirty="0">
                          <a:solidFill>
                            <a:schemeClr val="dk1"/>
                          </a:solidFill>
                          <a:latin typeface="+mn-lt"/>
                          <a:ea typeface="+mn-ea"/>
                          <a:cs typeface="+mn-cs"/>
                        </a:rPr>
                        <a:t>00ha</a:t>
                      </a:r>
                      <a:r>
                        <a:rPr kumimoji="1" lang="ja-JP" altLang="en-US" sz="1000" kern="1200" dirty="0">
                          <a:solidFill>
                            <a:schemeClr val="dk1"/>
                          </a:solidFill>
                          <a:latin typeface="+mn-lt"/>
                          <a:ea typeface="+mn-ea"/>
                          <a:cs typeface="+mn-cs"/>
                        </a:rPr>
                        <a:t>～上限</a:t>
                      </a:r>
                      <a:r>
                        <a:rPr kumimoji="1" lang="en-US" altLang="ja-JP" sz="1000" kern="1200" dirty="0">
                          <a:solidFill>
                            <a:schemeClr val="dk1"/>
                          </a:solidFill>
                          <a:latin typeface="+mn-lt"/>
                          <a:ea typeface="+mn-ea"/>
                          <a:cs typeface="+mn-cs"/>
                        </a:rPr>
                        <a:t>5,000ha.</a:t>
                      </a:r>
                      <a:r>
                        <a:rPr kumimoji="1" lang="ja-JP" altLang="en-US" sz="1000" kern="1200" dirty="0">
                          <a:solidFill>
                            <a:schemeClr val="dk1"/>
                          </a:solidFill>
                          <a:latin typeface="+mn-lt"/>
                          <a:ea typeface="+mn-ea"/>
                          <a:cs typeface="+mn-cs"/>
                        </a:rPr>
                        <a:t>（別途基準を設けている州もある）</a:t>
                      </a:r>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kern="1200" dirty="0">
                          <a:solidFill>
                            <a:schemeClr val="dk1"/>
                          </a:solidFill>
                          <a:latin typeface="+mn-lt"/>
                          <a:ea typeface="+mn-ea"/>
                          <a:cs typeface="+mn-cs"/>
                        </a:rPr>
                        <a:t>生産開始から</a:t>
                      </a:r>
                      <a:r>
                        <a:rPr kumimoji="1" lang="en-US" altLang="ja-JP" sz="1000" kern="1200" dirty="0">
                          <a:solidFill>
                            <a:schemeClr val="dk1"/>
                          </a:solidFill>
                          <a:latin typeface="+mn-lt"/>
                          <a:ea typeface="+mn-ea"/>
                          <a:cs typeface="+mn-cs"/>
                        </a:rPr>
                        <a:t>5</a:t>
                      </a:r>
                      <a:r>
                        <a:rPr kumimoji="1" lang="ja-JP" altLang="en-US" sz="1000" kern="1200" dirty="0">
                          <a:solidFill>
                            <a:schemeClr val="dk1"/>
                          </a:solidFill>
                          <a:latin typeface="+mn-lt"/>
                          <a:ea typeface="+mn-ea"/>
                          <a:cs typeface="+mn-cs"/>
                        </a:rPr>
                        <a:t>年間を</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ブロックとし、ブロック間の輸出入収支をプラスに保つこと（最低輸出義務などの要件は</a:t>
                      </a:r>
                      <a:r>
                        <a:rPr kumimoji="1" lang="ja-JP" altLang="en-US" sz="1000" kern="1200" dirty="0" err="1">
                          <a:solidFill>
                            <a:schemeClr val="dk1"/>
                          </a:solidFill>
                          <a:latin typeface="+mn-lt"/>
                          <a:ea typeface="+mn-ea"/>
                          <a:cs typeface="+mn-cs"/>
                        </a:rPr>
                        <a:t>無し</a:t>
                      </a:r>
                      <a:r>
                        <a:rPr kumimoji="1" lang="ja-JP" altLang="en-US" sz="1000" kern="1200" dirty="0">
                          <a:solidFill>
                            <a:schemeClr val="dk1"/>
                          </a:solidFill>
                          <a:latin typeface="+mn-lt"/>
                          <a:ea typeface="+mn-ea"/>
                          <a:cs typeface="+mn-cs"/>
                        </a:rPr>
                        <a:t>）。国内向けの販売は輸入関税等を支払うことにより可能。</a:t>
                      </a:r>
                      <a:r>
                        <a:rPr kumimoji="1" lang="en-US" altLang="ja-JP" sz="1000" kern="1200" dirty="0">
                          <a:solidFill>
                            <a:schemeClr val="dk1"/>
                          </a:solidFill>
                          <a:latin typeface="+mn-lt"/>
                          <a:ea typeface="+mn-ea"/>
                          <a:cs typeface="+mn-cs"/>
                        </a:rPr>
                        <a:t>09</a:t>
                      </a:r>
                      <a:r>
                        <a:rPr kumimoji="1" lang="ja-JP" altLang="en-US" sz="1000" kern="1200" dirty="0">
                          <a:solidFill>
                            <a:schemeClr val="dk1"/>
                          </a:solidFill>
                          <a:latin typeface="+mn-lt"/>
                          <a:ea typeface="+mn-ea"/>
                          <a:cs typeface="+mn-cs"/>
                        </a:rPr>
                        <a:t>年度より、</a:t>
                      </a:r>
                      <a:r>
                        <a:rPr kumimoji="1" lang="en-US" altLang="ja-JP" sz="1000" kern="1200" dirty="0">
                          <a:solidFill>
                            <a:schemeClr val="dk1"/>
                          </a:solidFill>
                          <a:latin typeface="+mn-lt"/>
                          <a:ea typeface="+mn-ea"/>
                          <a:cs typeface="+mn-cs"/>
                        </a:rPr>
                        <a:t>SEZ</a:t>
                      </a:r>
                      <a:r>
                        <a:rPr kumimoji="1" lang="ja-JP" altLang="en-US" sz="1000" kern="1200" dirty="0">
                          <a:solidFill>
                            <a:schemeClr val="dk1"/>
                          </a:solidFill>
                          <a:latin typeface="+mn-lt"/>
                          <a:ea typeface="+mn-ea"/>
                          <a:cs typeface="+mn-cs"/>
                        </a:rPr>
                        <a:t>内と課税エリア双方ユニットを持つ場合の、収益帰属の監査を厳格化。</a:t>
                      </a:r>
                    </a:p>
                  </a:txBody>
                  <a:tcPr marL="72000" marR="72000" marT="0" marB="0" anchor="ctr">
                    <a:lnL w="9525"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0"/>
                  </a:ext>
                </a:extLst>
              </a:tr>
            </a:tbl>
          </a:graphicData>
        </a:graphic>
      </p:graphicFrame>
      <p:grpSp>
        <p:nvGrpSpPr>
          <p:cNvPr id="14" name="グループ化 7"/>
          <p:cNvGrpSpPr/>
          <p:nvPr/>
        </p:nvGrpSpPr>
        <p:grpSpPr>
          <a:xfrm>
            <a:off x="6940959" y="1961721"/>
            <a:ext cx="2576810" cy="288032"/>
            <a:chOff x="4879167" y="2185814"/>
            <a:chExt cx="5926377" cy="288032"/>
          </a:xfrm>
        </p:grpSpPr>
        <p:cxnSp>
          <p:nvCxnSpPr>
            <p:cNvPr id="15" name="直線コネクタ 14"/>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79167"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中央政府</a:t>
              </a: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一覧</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19" name="表 18"/>
          <p:cNvGraphicFramePr>
            <a:graphicFrameLocks noGrp="1"/>
          </p:cNvGraphicFramePr>
          <p:nvPr>
            <p:extLst>
              <p:ext uri="{D42A27DB-BD31-4B8C-83A1-F6EECF244321}">
                <p14:modId xmlns:p14="http://schemas.microsoft.com/office/powerpoint/2010/main" val="3826729640"/>
              </p:ext>
            </p:extLst>
          </p:nvPr>
        </p:nvGraphicFramePr>
        <p:xfrm>
          <a:off x="6897216" y="2249754"/>
          <a:ext cx="2808311" cy="4303495"/>
        </p:xfrm>
        <a:graphic>
          <a:graphicData uri="http://schemas.openxmlformats.org/drawingml/2006/table">
            <a:tbl>
              <a:tblPr firstRow="1" bandRow="1">
                <a:tableStyleId>{5C22544A-7EE6-4342-B048-85BDC9FD1C3A}</a:tableStyleId>
              </a:tblPr>
              <a:tblGrid>
                <a:gridCol w="1188131">
                  <a:extLst>
                    <a:ext uri="{9D8B030D-6E8A-4147-A177-3AD203B41FA5}">
                      <a16:colId xmlns:a16="http://schemas.microsoft.com/office/drawing/2014/main" val="20000"/>
                    </a:ext>
                  </a:extLst>
                </a:gridCol>
                <a:gridCol w="810090">
                  <a:extLst>
                    <a:ext uri="{9D8B030D-6E8A-4147-A177-3AD203B41FA5}">
                      <a16:colId xmlns:a16="http://schemas.microsoft.com/office/drawing/2014/main" val="20001"/>
                    </a:ext>
                  </a:extLst>
                </a:gridCol>
                <a:gridCol w="810090">
                  <a:extLst>
                    <a:ext uri="{9D8B030D-6E8A-4147-A177-3AD203B41FA5}">
                      <a16:colId xmlns:a16="http://schemas.microsoft.com/office/drawing/2014/main" val="4096263868"/>
                    </a:ext>
                  </a:extLst>
                </a:gridCol>
              </a:tblGrid>
              <a:tr h="215137">
                <a:tc>
                  <a:txBody>
                    <a:bodyPr/>
                    <a:lstStyle/>
                    <a:p>
                      <a:pPr algn="ctr" fontAlgn="ctr">
                        <a:spcAft>
                          <a:spcPts val="0"/>
                        </a:spcAft>
                      </a:pPr>
                      <a: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SEZ</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kumimoji="1" 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en-US" altLang="ja-JP"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URL</a:t>
                      </a:r>
                      <a:endParaRPr kumimoji="1" lang="ja-JP" altLang="en-US" sz="1000" b="0" kern="100" dirty="0">
                        <a:solidFill>
                          <a:schemeClr val="lt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33264">
                <a:tc>
                  <a:txBody>
                    <a:bodyPr/>
                    <a:lstStyle/>
                    <a:p>
                      <a:pPr algn="ctr" fontAlgn="ctr">
                        <a:spcAft>
                          <a:spcPts val="0"/>
                        </a:spcAft>
                      </a:pPr>
                      <a:r>
                        <a:rPr lang="en-US" altLang="ja-JP" sz="1100" b="1" kern="10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Kandla</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ja-JP" altLang="en-US" sz="1000" dirty="0"/>
                        <a:t>カッチ</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3"/>
                        </a:rPr>
                        <a:t>www.kasez.com</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33264">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SEEPZ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ムンバイ</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4"/>
                        </a:rPr>
                        <a:t>www.seepz.com</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33264">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Cochin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1000" dirty="0"/>
                        <a:t>カクカナード</a:t>
                      </a:r>
                      <a:endParaRPr lang="en-US" altLang="ja-JP" sz="1000" dirty="0"/>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5"/>
                        </a:rPr>
                        <a:t>www.csez.com</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11019">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Madras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チェンナイ</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6"/>
                        </a:rPr>
                        <a:t>www.mepz.gov.in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711019">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Visakhapatnam Special Economic Zone </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デュバーダ</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7"/>
                        </a:rPr>
                        <a:t>http://vsez.gov.in/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33264">
                <a:tc>
                  <a:txBody>
                    <a:bodyPr/>
                    <a:lstStyle/>
                    <a:p>
                      <a:pPr algn="ctr" fontAlgn="ctr">
                        <a:spcAft>
                          <a:spcPts val="0"/>
                        </a:spcAft>
                      </a:pP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Falta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Special Economic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コルカタ</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8"/>
                        </a:rPr>
                        <a:t>http://www.fsez.gov.in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33264">
                <a:tc>
                  <a:txBody>
                    <a:bodyPr/>
                    <a:lstStyle/>
                    <a:p>
                      <a:pPr algn="ctr"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Noida Export Processing Zone</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
                          <a:srgbClr val="3D6AA7"/>
                        </a:buClr>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ノイダ</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ltLang="ja-JP" sz="1000" dirty="0">
                          <a:hlinkClick r:id="rId9"/>
                        </a:rPr>
                        <a:t>http://www.nsez.gov.in</a:t>
                      </a:r>
                      <a:endParaRPr kumimoji="1" lang="ja-JP" altLang="en-US" sz="1000" dirty="0"/>
                    </a:p>
                  </a:txBody>
                  <a:tcPr marL="72000" marR="72000" marT="0" marB="0" anchor="ctr">
                    <a:lnL w="12700" cap="flat" cmpd="sng" algn="ctr">
                      <a:noFill/>
                      <a:prstDash val="solid"/>
                      <a:round/>
                      <a:headEnd type="none" w="med" len="med"/>
                      <a:tailEnd type="none" w="med" len="med"/>
                    </a:lnL>
                    <a:lnR w="9525"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4146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6" name="テキスト プレースホルダー 5"/>
          <p:cNvSpPr>
            <a:spLocks noGrp="1"/>
          </p:cNvSpPr>
          <p:nvPr>
            <p:ph type="body" sz="quarter" idx="15"/>
          </p:nvPr>
        </p:nvSpPr>
        <p:spPr/>
        <p:txBody>
          <a:bodyPr/>
          <a:lstStyle/>
          <a:p>
            <a:r>
              <a:rPr lang="ja-JP" altLang="en-US" noProof="1"/>
              <a:t>健康水準および</a:t>
            </a:r>
            <a:r>
              <a:rPr lang="ja-JP" altLang="en-US" sz="2000" noProof="1"/>
              <a:t>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平均寿命は6</a:t>
            </a:r>
            <a:r>
              <a:rPr lang="en-US" altLang="ja-JP" sz="1400" noProof="1"/>
              <a:t>7.3</a:t>
            </a:r>
            <a:r>
              <a:rPr lang="ja-JP" altLang="en-US" sz="1400" noProof="1"/>
              <a:t>歳、健康寿命は58.1歳である。</a:t>
            </a:r>
            <a:endParaRPr lang="en-US" altLang="ja-JP" sz="1400" dirty="0"/>
          </a:p>
        </p:txBody>
      </p:sp>
      <p:sp>
        <p:nvSpPr>
          <p:cNvPr id="14" name="Rectangle 6"/>
          <p:cNvSpPr>
            <a:spLocks noChangeArrowheads="1"/>
          </p:cNvSpPr>
          <p:nvPr/>
        </p:nvSpPr>
        <p:spPr bwMode="auto">
          <a:xfrm>
            <a:off x="1352600" y="1361240"/>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218521" y="6236717"/>
            <a:ext cx="5616624" cy="144016"/>
          </a:xfrm>
          <a:prstGeom prst="rect">
            <a:avLst/>
          </a:prstGeom>
          <a:noFill/>
        </p:spPr>
        <p:txBody>
          <a:bodyPr wrap="square" lIns="0" tIns="0" rIns="0" bIns="0" rtlCol="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注1）収縮期血圧（SBP）140以上又は拡張期血圧（DBP）90以上を高血圧と定義する。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注2）BMI 30以上。</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BMIは体重（kg）÷（身長（m）×身長（m））で計算される。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374491445"/>
              </p:ext>
            </p:extLst>
          </p:nvPr>
        </p:nvGraphicFramePr>
        <p:xfrm>
          <a:off x="1352600" y="1721280"/>
          <a:ext cx="7295827" cy="4270078"/>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489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96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b="0" noProof="1">
                          <a:solidFill>
                            <a:schemeClr val="bg1"/>
                          </a:solidFill>
                          <a:latin typeface="HGP創英角ｺﾞｼｯｸUB" panose="020B0900000000000000" pitchFamily="50" charset="-128"/>
                          <a:ea typeface="HGP創英角ｺﾞｼｯｸUB" panose="020B0900000000000000" pitchFamily="50" charset="-128"/>
                        </a:rPr>
                        <a:t>男性</a:t>
                      </a:r>
                      <a:endParaRPr kumimoji="1" lang="en-US" altLang="ja-JP" sz="112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b="0" noProof="1">
                          <a:solidFill>
                            <a:schemeClr val="bg1"/>
                          </a:solidFill>
                          <a:latin typeface="HGP創英角ｺﾞｼｯｸUB" panose="020B0900000000000000" pitchFamily="50" charset="-128"/>
                          <a:ea typeface="HGP創英角ｺﾞｼｯｸUB" panose="020B0900000000000000" pitchFamily="50" charset="-128"/>
                        </a:rPr>
                        <a:t>女性</a:t>
                      </a:r>
                      <a:endParaRPr kumimoji="1" lang="en-US" altLang="ja-JP" sz="112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平均寿命（</a:t>
                      </a:r>
                      <a:r>
                        <a:rPr kumimoji="1" lang="ja-JP" altLang="en-US"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2022年）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65.8歳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69歳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67.3歳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健康寿命（</a:t>
                      </a:r>
                      <a:r>
                        <a:rPr lang="ja-JP" altLang="en-US" sz="1100" b="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2021年）</a:t>
                      </a:r>
                      <a:endParaRPr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58歳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58.3歳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58.1歳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5歳</a:t>
                      </a:r>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以下の乳幼</a:t>
                      </a:r>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児死亡率</a:t>
                      </a:r>
                      <a:br>
                        <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1,000人当たり</a:t>
                      </a:r>
                      <a:r>
                        <a:rPr lang="ja-JP" altLang="en-US" sz="1400" baseline="0" noProof="1"/>
                        <a:t>（</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2022年）</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29人</a:t>
                      </a:r>
                      <a:endParaRPr kumimoji="1" lang="en-US" altLang="ja-JP"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20" kern="12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妊産婦死亡率</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10万人当たり</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（2020）</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103人</a:t>
                      </a:r>
                      <a:endParaRPr kumimoji="1" lang="en-US" altLang="ja-JP" sz="112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30~79</a:t>
                      </a:r>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歳の人口に占める</a:t>
                      </a:r>
                      <a:endParaRPr lang="en-US" altLang="ja-JP"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高血圧</a:t>
                      </a:r>
                      <a:r>
                        <a:rPr lang="ja-JP" altLang="en-US"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a:t>
                      </a:r>
                      <a:r>
                        <a:rPr lang="ja-JP" altLang="en-US" sz="1400" b="0" baseline="3000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a:t>
                      </a:r>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患者の割合</a:t>
                      </a:r>
                      <a:r>
                        <a:rPr lang="ja-JP" altLang="en-US" sz="1400" noProof="1"/>
                        <a:t>（</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a:t>
                      </a:r>
                      <a:r>
                        <a:rPr kumimoji="1" lang="en-US" altLang="ja-JP"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31.6%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30.5%</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18歳以上の人口に</a:t>
                      </a:r>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a:t>
                      </a:r>
                      <a:r>
                        <a:rPr lang="ja-JP" altLang="en-US" sz="1400" b="1" baseline="300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注2）</a:t>
                      </a:r>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肥満者の割合</a:t>
                      </a:r>
                      <a:r>
                        <a:rPr lang="ja-JP" altLang="en-US" sz="1400" noProof="1"/>
                        <a:t>（</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5.2%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9.4%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15歳以上の人口</a:t>
                      </a:r>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に占める</a:t>
                      </a:r>
                      <a:endParaRPr lang="en-US" altLang="ja-JP" sz="1400" b="1" baseline="0" dirty="0">
                        <a:solidFill>
                          <a:schemeClr val="tx1"/>
                        </a:solidFill>
                        <a:latin typeface="Arial" panose="020B0604020202020204" pitchFamily="34" charset="0"/>
                        <a:ea typeface="HGP創英角ｺﾞｼｯｸUB" panose="020B0900000000000000" pitchFamily="50" charset="-128"/>
                        <a:cs typeface="Arial" panose="020B0604020202020204" pitchFamily="34" charset="0"/>
                      </a:endParaRPr>
                    </a:p>
                    <a:p>
                      <a:pPr algn="l"/>
                      <a:r>
                        <a:rPr lang="ja-JP" altLang="en-US" sz="1400" b="1" baseline="0" noProof="1">
                          <a:solidFill>
                            <a:schemeClr val="tx1"/>
                          </a:solidFill>
                          <a:latin typeface="Arial" panose="020B0604020202020204" pitchFamily="34" charset="0"/>
                          <a:ea typeface="HGP創英角ｺﾞｼｯｸUB" panose="020B0900000000000000" pitchFamily="50" charset="-128"/>
                          <a:cs typeface="Arial" panose="020B0604020202020204" pitchFamily="34" charset="0"/>
                        </a:rPr>
                        <a:t>喫煙者の割合</a:t>
                      </a:r>
                      <a:r>
                        <a:rPr kumimoji="1" lang="ja-JP" altLang="en-US" sz="11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endPar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22.2%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20" b="0"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3" name="テキスト ボックス 74">
            <a:extLst>
              <a:ext uri="{FF2B5EF4-FFF2-40B4-BE49-F238E27FC236}">
                <a16:creationId xmlns:a16="http://schemas.microsoft.com/office/drawing/2014/main" id="{ABEEE0DE-58B3-A627-5CDD-F5D63A0ED8EB}"/>
              </a:ext>
            </a:extLst>
          </p:cNvPr>
          <p:cNvSpPr txBox="1"/>
          <p:nvPr/>
        </p:nvSpPr>
        <p:spPr>
          <a:xfrm>
            <a:off x="218521" y="6552198"/>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Observatory</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date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25162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9" imgW="270" imgH="270" progId="TCLayout.ActiveDocument.1">
                  <p:embed/>
                </p:oleObj>
              </mc:Choice>
              <mc:Fallback>
                <p:oleObj name="think-cellスライド" r:id="rId39" imgW="270" imgH="270" progId="TCLayout.ActiveDocument.1">
                  <p:embed/>
                  <p:pic>
                    <p:nvPicPr>
                      <p:cNvPr id="8" name="オブジェクト 7"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800">
              <a:solidFill>
                <a:srgbClr val="000000"/>
              </a:solidFill>
              <a:latin typeface="Arial" panose="020B0604020202020204" pitchFamily="34" charset="0"/>
              <a:sym typeface="+mn-lt"/>
            </a:endParaRPr>
          </a:p>
        </p:txBody>
      </p:sp>
      <p:sp>
        <p:nvSpPr>
          <p:cNvPr id="3" name="タイトル 2"/>
          <p:cNvSpPr>
            <a:spLocks noGrp="1"/>
          </p:cNvSpPr>
          <p:nvPr>
            <p:ph type="title"/>
          </p:nvPr>
        </p:nvSpPr>
        <p:spPr/>
        <p:txBody>
          <a:bodyPr vert="horz">
            <a:normAutofit/>
          </a:bodyPr>
          <a:lstStyle/>
          <a:p>
            <a:r>
              <a:rPr lang="ja-JP" altLang="en-US" sz="1400" noProof="1"/>
              <a:t>インド／医療関連／医療・公衆衛生</a:t>
            </a:r>
            <a:endParaRPr kumimoji="1" lang="ja-JP" altLang="en-US" sz="1400" dirty="0"/>
          </a:p>
        </p:txBody>
      </p:sp>
      <p:sp>
        <p:nvSpPr>
          <p:cNvPr id="4" name="テキスト プレースホルダー 3"/>
          <p:cNvSpPr>
            <a:spLocks noGrp="1"/>
          </p:cNvSpPr>
          <p:nvPr>
            <p:ph type="body" sz="quarter" idx="15"/>
          </p:nvPr>
        </p:nvSpPr>
        <p:spPr/>
        <p:txBody>
          <a:bodyPr/>
          <a:lstStyle/>
          <a:p>
            <a:r>
              <a:rPr lang="en-US" altLang="ja-JP" sz="2000" noProof="1"/>
              <a:t>医療費</a:t>
            </a:r>
            <a:r>
              <a:rPr lang="ja-JP" altLang="en-US" sz="2000" noProof="1"/>
              <a:t>支出額</a:t>
            </a:r>
            <a:endParaRPr lang="en-US" altLang="ja-JP" sz="2000" noProof="1"/>
          </a:p>
        </p:txBody>
      </p:sp>
      <p:sp>
        <p:nvSpPr>
          <p:cNvPr id="16" name="テキスト ボックス 15"/>
          <p:cNvSpPr txBox="1"/>
          <p:nvPr/>
        </p:nvSpPr>
        <p:spPr>
          <a:xfrm>
            <a:off x="502461" y="2076702"/>
            <a:ext cx="827088" cy="144016"/>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（10億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699953" y="4352383"/>
            <a:ext cx="503238" cy="144463"/>
          </a:xfrm>
          <a:prstGeom prst="rect">
            <a:avLst/>
          </a:prstGeom>
          <a:noFill/>
        </p:spPr>
        <p:txBody>
          <a:bodyPr wrap="square" lIns="0" tIns="0" rIns="0" bIns="0" rtlCol="0" anchor="ctr" anchorCtr="0">
            <a:noAutofit/>
          </a:bodyPr>
          <a:lstStyle/>
          <a:p>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57461"/>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医療費支出額と政府の医療費支出、政府の負担率</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76593"/>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05637" y="2080797"/>
            <a:ext cx="432048" cy="144016"/>
          </a:xfrm>
          <a:prstGeom prst="rect">
            <a:avLst/>
          </a:prstGeom>
          <a:noFill/>
        </p:spPr>
        <p:txBody>
          <a:bodyPr wrap="square" lIns="0" tIns="0" rIns="0" bIns="0" rtlCol="0" anchor="ctr" anchorCtr="0">
            <a:noAutofit/>
          </a:bodyPr>
          <a:lstStyle/>
          <a:p>
            <a:pPr algn="ct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5" name="Rectangle 174"/>
          <p:cNvSpPr/>
          <p:nvPr>
            <p:custDataLst>
              <p:tags r:id="rId3"/>
            </p:custDataLst>
          </p:nvPr>
        </p:nvSpPr>
        <p:spPr bwMode="gray">
          <a:xfrm>
            <a:off x="8150720" y="2801584"/>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4"/>
            </p:custDataLst>
          </p:nvPr>
        </p:nvSpPr>
        <p:spPr bwMode="gray">
          <a:xfrm>
            <a:off x="8150720" y="2988909"/>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5"/>
            </p:custDataLst>
          </p:nvPr>
        </p:nvSpPr>
        <p:spPr bwMode="auto">
          <a:xfrm>
            <a:off x="8367930" y="2798409"/>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pPr marL="0" indent="0">
                <a:spcBef>
                  <a:spcPct val="0"/>
                </a:spcBef>
                <a:buNone/>
              </a:pPr>
              <a:t>政府以外の医療費支出</a:t>
            </a:fld>
            <a:endParaRPr kumimoji="0" lang="ja-JP" altLang="en-US" sz="720">
              <a:sym typeface="+mn-lt"/>
            </a:endParaRPr>
          </a:p>
        </p:txBody>
      </p:sp>
      <p:sp>
        <p:nvSpPr>
          <p:cNvPr id="176" name="テキスト プレースホルダ 9"/>
          <p:cNvSpPr>
            <a:spLocks noGrp="1"/>
          </p:cNvSpPr>
          <p:nvPr>
            <p:custDataLst>
              <p:tags r:id="rId6"/>
            </p:custDataLst>
          </p:nvPr>
        </p:nvSpPr>
        <p:spPr bwMode="auto">
          <a:xfrm>
            <a:off x="8367930" y="2985734"/>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pPr marL="0" indent="0">
                <a:spcBef>
                  <a:spcPct val="0"/>
                </a:spcBef>
                <a:buNone/>
              </a:pPr>
              <a:t>政府の医療費支出</a:t>
            </a:fld>
            <a:endParaRPr kumimoji="0" lang="ja-JP" altLang="en-US" sz="720">
              <a:sym typeface="+mn-lt"/>
            </a:endParaRPr>
          </a:p>
        </p:txBody>
      </p:sp>
      <p:sp>
        <p:nvSpPr>
          <p:cNvPr id="278" name="Rectangle 277"/>
          <p:cNvSpPr/>
          <p:nvPr>
            <p:custDataLst>
              <p:tags r:id="rId7"/>
            </p:custDataLst>
          </p:nvPr>
        </p:nvSpPr>
        <p:spPr bwMode="gray">
          <a:xfrm>
            <a:off x="8830007" y="5315880"/>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8"/>
            </p:custDataLst>
          </p:nvPr>
        </p:nvSpPr>
        <p:spPr bwMode="gray">
          <a:xfrm>
            <a:off x="8830007" y="5118733"/>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9"/>
            </p:custDataLst>
          </p:nvPr>
        </p:nvSpPr>
        <p:spPr bwMode="auto">
          <a:xfrm>
            <a:off x="9075737" y="5135734"/>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800">
              <a:sym typeface="+mn-lt"/>
            </a:endParaRPr>
          </a:p>
        </p:txBody>
      </p:sp>
      <p:sp>
        <p:nvSpPr>
          <p:cNvPr id="276" name="テキスト プレースホルダ 9"/>
          <p:cNvSpPr>
            <a:spLocks noGrp="1"/>
          </p:cNvSpPr>
          <p:nvPr>
            <p:custDataLst>
              <p:tags r:id="rId10"/>
            </p:custDataLst>
          </p:nvPr>
        </p:nvSpPr>
        <p:spPr bwMode="auto">
          <a:xfrm>
            <a:off x="9075737" y="5338934"/>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800">
              <a:sym typeface="+mn-lt"/>
            </a:endParaRPr>
          </a:p>
        </p:txBody>
      </p:sp>
      <p:cxnSp>
        <p:nvCxnSpPr>
          <p:cNvPr id="297" name="Straight Connector 296"/>
          <p:cNvCxnSpPr>
            <a:cxnSpLocks/>
          </p:cNvCxnSpPr>
          <p:nvPr>
            <p:custDataLst>
              <p:tags r:id="rId11"/>
            </p:custDataLst>
          </p:nvPr>
        </p:nvCxnSpPr>
        <p:spPr bwMode="gray">
          <a:xfrm>
            <a:off x="8121352" y="3342921"/>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2"/>
            </p:custDataLst>
          </p:nvPr>
        </p:nvSpPr>
        <p:spPr bwMode="gray">
          <a:xfrm>
            <a:off x="8192789" y="3304821"/>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12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3"/>
            </p:custDataLst>
          </p:nvPr>
        </p:nvSpPr>
        <p:spPr bwMode="auto">
          <a:xfrm>
            <a:off x="8365888" y="3223074"/>
            <a:ext cx="126763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 ''政''府の負''担''割合'">
              <a:rPr lang="ja-JP" altLang="en-US" sz="900"/>
              <a:pPr marL="0" indent="0">
                <a:spcBef>
                  <a:spcPct val="0"/>
                </a:spcBef>
                <a:buNone/>
              </a:pPr>
              <a:t>医療費支出総額における 政府の負担割合</a:t>
            </a:fld>
            <a:endParaRPr kumimoji="0" lang="ja-JP" altLang="en-US" sz="700" dirty="0">
              <a:sym typeface="+mn-lt"/>
            </a:endParaRPr>
          </a:p>
        </p:txBody>
      </p:sp>
      <p:sp>
        <p:nvSpPr>
          <p:cNvPr id="168" name="テキスト ボックス 35"/>
          <p:cNvSpPr txBox="1"/>
          <p:nvPr/>
        </p:nvSpPr>
        <p:spPr>
          <a:xfrm>
            <a:off x="200472" y="1052652"/>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2022年には医療費支出総額は1</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120億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を超えた。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うち約39%を政府が負担している。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一人当たり医療費は2020年から2022年にかけて増加しており、2022年には78</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に達した。</a:t>
            </a:r>
          </a:p>
        </p:txBody>
      </p:sp>
      <p:sp>
        <p:nvSpPr>
          <p:cNvPr id="268" name="テキスト ボックス 6">
            <a:extLst>
              <a:ext uri="{FF2B5EF4-FFF2-40B4-BE49-F238E27FC236}">
                <a16:creationId xmlns:a16="http://schemas.microsoft.com/office/drawing/2014/main" id="{B89F3307-FE93-4BDA-AAF0-030021546E15}"/>
              </a:ext>
            </a:extLst>
          </p:cNvPr>
          <p:cNvSpPr txBox="1"/>
          <p:nvPr/>
        </p:nvSpPr>
        <p:spPr>
          <a:xfrm>
            <a:off x="4118572" y="6455198"/>
            <a:ext cx="3656087" cy="338554"/>
          </a:xfrm>
          <a:prstGeom prst="rect">
            <a:avLst/>
          </a:prstGeom>
          <a:noFill/>
        </p:spPr>
        <p:txBody>
          <a:bodyPr wrap="square" rtlCol="0">
            <a:spAutoFit/>
          </a:bodyPr>
          <a:lstStyle/>
          <a:p>
            <a:r>
              <a:rPr kumimoji="1" lang="en-US" altLang="ja-JP" sz="800" noProof="1">
                <a:latin typeface="Arial" panose="020B0604020202020204" pitchFamily="34" charset="0"/>
                <a:ea typeface="ＭＳ Ｐゴシック" panose="020B0600070205080204" pitchFamily="50" charset="-128"/>
                <a:cs typeface="Arial" panose="020B0604020202020204" pitchFamily="34" charset="0"/>
              </a:rPr>
              <a:t>*1:2023年時点のWHOデータより算出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*2:2022年間の価値</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）に基づき</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303">
            <a:extLst>
              <a:ext uri="{FF2B5EF4-FFF2-40B4-BE49-F238E27FC236}">
                <a16:creationId xmlns:a16="http://schemas.microsoft.com/office/drawing/2014/main" id="{FCD87E87-3110-BB29-A410-0533DCA8727E}"/>
              </a:ext>
            </a:extLst>
          </p:cNvPr>
          <p:cNvGraphicFramePr/>
          <p:nvPr>
            <p:custDataLst>
              <p:tags r:id="rId14"/>
            </p:custDataLst>
            <p:extLst>
              <p:ext uri="{D42A27DB-BD31-4B8C-83A1-F6EECF244321}">
                <p14:modId xmlns:p14="http://schemas.microsoft.com/office/powerpoint/2010/main" val="203479280"/>
              </p:ext>
            </p:extLst>
          </p:nvPr>
        </p:nvGraphicFramePr>
        <p:xfrm>
          <a:off x="844401" y="2235546"/>
          <a:ext cx="7356475" cy="1410388"/>
        </p:xfrm>
        <a:graphic>
          <a:graphicData uri="http://schemas.openxmlformats.org/drawingml/2006/chart">
            <c:chart xmlns:c="http://schemas.openxmlformats.org/drawingml/2006/chart" xmlns:r="http://schemas.openxmlformats.org/officeDocument/2006/relationships" r:id="rId41"/>
          </a:graphicData>
        </a:graphic>
      </p:graphicFrame>
      <p:graphicFrame>
        <p:nvGraphicFramePr>
          <p:cNvPr id="5" name="Chart 312">
            <a:extLst>
              <a:ext uri="{FF2B5EF4-FFF2-40B4-BE49-F238E27FC236}">
                <a16:creationId xmlns:a16="http://schemas.microsoft.com/office/drawing/2014/main" id="{FB01C9D5-8B8A-F643-681A-AFACB47264D9}"/>
              </a:ext>
            </a:extLst>
          </p:cNvPr>
          <p:cNvGraphicFramePr/>
          <p:nvPr>
            <p:custDataLst>
              <p:tags r:id="rId15"/>
            </p:custDataLst>
            <p:extLst>
              <p:ext uri="{D42A27DB-BD31-4B8C-83A1-F6EECF244321}">
                <p14:modId xmlns:p14="http://schemas.microsoft.com/office/powerpoint/2010/main" val="1648689450"/>
              </p:ext>
            </p:extLst>
          </p:nvPr>
        </p:nvGraphicFramePr>
        <p:xfrm>
          <a:off x="522891" y="2208548"/>
          <a:ext cx="7321550" cy="1467323"/>
        </p:xfrm>
        <a:graphic>
          <a:graphicData uri="http://schemas.openxmlformats.org/drawingml/2006/chart">
            <c:chart xmlns:c="http://schemas.openxmlformats.org/drawingml/2006/chart" xmlns:r="http://schemas.openxmlformats.org/officeDocument/2006/relationships" r:id="rId42"/>
          </a:graphicData>
        </a:graphic>
      </p:graphicFrame>
      <p:sp>
        <p:nvSpPr>
          <p:cNvPr id="21" name="テキスト プレースホルダ 9">
            <a:extLst>
              <a:ext uri="{FF2B5EF4-FFF2-40B4-BE49-F238E27FC236}">
                <a16:creationId xmlns:a16="http://schemas.microsoft.com/office/drawing/2014/main" id="{AF217FE3-44A6-1E6A-7C06-35E97BB67A51}"/>
              </a:ext>
            </a:extLst>
          </p:cNvPr>
          <p:cNvSpPr>
            <a:spLocks noGrp="1"/>
          </p:cNvSpPr>
          <p:nvPr/>
        </p:nvSpPr>
        <p:spPr bwMode="auto">
          <a:xfrm>
            <a:off x="5797495"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DF9A9535-3B14-4002-8069-D36646C07418}" type="datetime'''''''''''''''''''1''6'''''''">
              <a:rPr kumimoji="0" lang="ja-JP" altLang="en-US" sz="1000" smtClean="0"/>
              <a:pPr marL="0" indent="0" algn="ctr">
                <a:spcBef>
                  <a:spcPct val="0"/>
                </a:spcBef>
                <a:buNone/>
              </a:pPr>
              <a:t>16</a:t>
            </a:fld>
            <a:endParaRPr kumimoji="0" lang="ja-JP" altLang="en-US" sz="640">
              <a:sym typeface="+mn-lt"/>
            </a:endParaRPr>
          </a:p>
        </p:txBody>
      </p:sp>
      <p:sp>
        <p:nvSpPr>
          <p:cNvPr id="22" name="テキスト プレースホルダ 9">
            <a:extLst>
              <a:ext uri="{FF2B5EF4-FFF2-40B4-BE49-F238E27FC236}">
                <a16:creationId xmlns:a16="http://schemas.microsoft.com/office/drawing/2014/main" id="{DDBEF0EC-4A85-31CE-7268-D17C7CE196D0}"/>
              </a:ext>
            </a:extLst>
          </p:cNvPr>
          <p:cNvSpPr>
            <a:spLocks noGrp="1"/>
          </p:cNvSpPr>
          <p:nvPr>
            <p:custDataLst>
              <p:tags r:id="rId16"/>
            </p:custDataLst>
          </p:nvPr>
        </p:nvSpPr>
        <p:spPr bwMode="auto">
          <a:xfrm>
            <a:off x="830685" y="3605429"/>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640">
              <a:sym typeface="+mn-lt"/>
            </a:endParaRPr>
          </a:p>
        </p:txBody>
      </p:sp>
      <p:sp>
        <p:nvSpPr>
          <p:cNvPr id="23" name="テキスト プレースホルダ 9">
            <a:extLst>
              <a:ext uri="{FF2B5EF4-FFF2-40B4-BE49-F238E27FC236}">
                <a16:creationId xmlns:a16="http://schemas.microsoft.com/office/drawing/2014/main" id="{ED6E4AE6-1F05-D6B7-DB46-CA29BD84CE57}"/>
              </a:ext>
            </a:extLst>
          </p:cNvPr>
          <p:cNvSpPr>
            <a:spLocks noGrp="1"/>
          </p:cNvSpPr>
          <p:nvPr/>
        </p:nvSpPr>
        <p:spPr bwMode="auto">
          <a:xfrm>
            <a:off x="4276865"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640">
              <a:sym typeface="+mn-lt"/>
            </a:endParaRPr>
          </a:p>
        </p:txBody>
      </p:sp>
      <p:sp>
        <p:nvSpPr>
          <p:cNvPr id="31" name="テキスト プレースホルダ 9">
            <a:extLst>
              <a:ext uri="{FF2B5EF4-FFF2-40B4-BE49-F238E27FC236}">
                <a16:creationId xmlns:a16="http://schemas.microsoft.com/office/drawing/2014/main" id="{E353C5B0-39AE-69FC-E42D-3C262B3C12BC}"/>
              </a:ext>
            </a:extLst>
          </p:cNvPr>
          <p:cNvSpPr>
            <a:spLocks noGrp="1"/>
          </p:cNvSpPr>
          <p:nvPr>
            <p:custDataLst>
              <p:tags r:id="rId17"/>
            </p:custDataLst>
          </p:nvPr>
        </p:nvSpPr>
        <p:spPr bwMode="auto">
          <a:xfrm>
            <a:off x="1843857"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640">
              <a:sym typeface="+mn-lt"/>
            </a:endParaRPr>
          </a:p>
        </p:txBody>
      </p:sp>
      <p:sp>
        <p:nvSpPr>
          <p:cNvPr id="36" name="テキスト プレースホルダ 9">
            <a:extLst>
              <a:ext uri="{FF2B5EF4-FFF2-40B4-BE49-F238E27FC236}">
                <a16:creationId xmlns:a16="http://schemas.microsoft.com/office/drawing/2014/main" id="{FF74B042-039B-40F5-11A8-6643908A20C9}"/>
              </a:ext>
            </a:extLst>
          </p:cNvPr>
          <p:cNvSpPr>
            <a:spLocks noGrp="1"/>
          </p:cNvSpPr>
          <p:nvPr/>
        </p:nvSpPr>
        <p:spPr bwMode="auto">
          <a:xfrm>
            <a:off x="1235605"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640" dirty="0">
              <a:sym typeface="+mn-lt"/>
            </a:endParaRPr>
          </a:p>
        </p:txBody>
      </p:sp>
      <p:sp>
        <p:nvSpPr>
          <p:cNvPr id="37" name="テキスト プレースホルダ 9">
            <a:extLst>
              <a:ext uri="{FF2B5EF4-FFF2-40B4-BE49-F238E27FC236}">
                <a16:creationId xmlns:a16="http://schemas.microsoft.com/office/drawing/2014/main" id="{4BDB9BF8-AA90-78A7-97F5-46F25C9C63F5}"/>
              </a:ext>
            </a:extLst>
          </p:cNvPr>
          <p:cNvSpPr>
            <a:spLocks noGrp="1"/>
          </p:cNvSpPr>
          <p:nvPr>
            <p:custDataLst>
              <p:tags r:id="rId18"/>
            </p:custDataLst>
          </p:nvPr>
        </p:nvSpPr>
        <p:spPr bwMode="auto">
          <a:xfrm>
            <a:off x="5189243"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640">
              <a:sym typeface="+mn-lt"/>
            </a:endParaRPr>
          </a:p>
        </p:txBody>
      </p:sp>
      <p:sp>
        <p:nvSpPr>
          <p:cNvPr id="38" name="テキスト プレースホルダ 9">
            <a:extLst>
              <a:ext uri="{FF2B5EF4-FFF2-40B4-BE49-F238E27FC236}">
                <a16:creationId xmlns:a16="http://schemas.microsoft.com/office/drawing/2014/main" id="{8D97144D-9440-80CA-E3EC-BB2E558F6CF3}"/>
              </a:ext>
            </a:extLst>
          </p:cNvPr>
          <p:cNvSpPr>
            <a:spLocks noGrp="1"/>
          </p:cNvSpPr>
          <p:nvPr/>
        </p:nvSpPr>
        <p:spPr bwMode="auto">
          <a:xfrm>
            <a:off x="1539731"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640">
              <a:sym typeface="+mn-lt"/>
            </a:endParaRPr>
          </a:p>
        </p:txBody>
      </p:sp>
      <p:sp>
        <p:nvSpPr>
          <p:cNvPr id="52" name="テキスト プレースホルダ 9">
            <a:extLst>
              <a:ext uri="{FF2B5EF4-FFF2-40B4-BE49-F238E27FC236}">
                <a16:creationId xmlns:a16="http://schemas.microsoft.com/office/drawing/2014/main" id="{4622072F-6226-3083-49DC-9D3E1DB6817B}"/>
              </a:ext>
            </a:extLst>
          </p:cNvPr>
          <p:cNvSpPr>
            <a:spLocks noGrp="1"/>
          </p:cNvSpPr>
          <p:nvPr>
            <p:custDataLst>
              <p:tags r:id="rId19"/>
            </p:custDataLst>
          </p:nvPr>
        </p:nvSpPr>
        <p:spPr bwMode="auto">
          <a:xfrm>
            <a:off x="3364487"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640">
              <a:sym typeface="+mn-lt"/>
            </a:endParaRPr>
          </a:p>
        </p:txBody>
      </p:sp>
      <p:sp>
        <p:nvSpPr>
          <p:cNvPr id="53" name="テキスト プレースホルダ 9">
            <a:extLst>
              <a:ext uri="{FF2B5EF4-FFF2-40B4-BE49-F238E27FC236}">
                <a16:creationId xmlns:a16="http://schemas.microsoft.com/office/drawing/2014/main" id="{3D050C45-30B6-2687-25BF-6BDFA57C60EE}"/>
              </a:ext>
            </a:extLst>
          </p:cNvPr>
          <p:cNvSpPr>
            <a:spLocks noGrp="1"/>
          </p:cNvSpPr>
          <p:nvPr/>
        </p:nvSpPr>
        <p:spPr bwMode="auto">
          <a:xfrm>
            <a:off x="2147983"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640">
              <a:sym typeface="+mn-lt"/>
            </a:endParaRPr>
          </a:p>
        </p:txBody>
      </p:sp>
      <p:sp>
        <p:nvSpPr>
          <p:cNvPr id="54" name="テキスト プレースホルダ 9">
            <a:extLst>
              <a:ext uri="{FF2B5EF4-FFF2-40B4-BE49-F238E27FC236}">
                <a16:creationId xmlns:a16="http://schemas.microsoft.com/office/drawing/2014/main" id="{F4BCC1D5-CA0D-A17E-391E-5887C54C080B}"/>
              </a:ext>
            </a:extLst>
          </p:cNvPr>
          <p:cNvSpPr>
            <a:spLocks noGrp="1"/>
          </p:cNvSpPr>
          <p:nvPr>
            <p:custDataLst>
              <p:tags r:id="rId20"/>
            </p:custDataLst>
          </p:nvPr>
        </p:nvSpPr>
        <p:spPr bwMode="auto">
          <a:xfrm>
            <a:off x="5493369"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640">
              <a:sym typeface="+mn-lt"/>
            </a:endParaRPr>
          </a:p>
        </p:txBody>
      </p:sp>
      <p:sp>
        <p:nvSpPr>
          <p:cNvPr id="55" name="テキスト プレースホルダ 9">
            <a:extLst>
              <a:ext uri="{FF2B5EF4-FFF2-40B4-BE49-F238E27FC236}">
                <a16:creationId xmlns:a16="http://schemas.microsoft.com/office/drawing/2014/main" id="{DDE77B16-0E46-8B89-A19F-F6878A20B4AA}"/>
              </a:ext>
            </a:extLst>
          </p:cNvPr>
          <p:cNvSpPr>
            <a:spLocks noGrp="1"/>
          </p:cNvSpPr>
          <p:nvPr>
            <p:custDataLst>
              <p:tags r:id="rId21"/>
            </p:custDataLst>
          </p:nvPr>
        </p:nvSpPr>
        <p:spPr bwMode="auto">
          <a:xfrm>
            <a:off x="2452109"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640">
              <a:sym typeface="+mn-lt"/>
            </a:endParaRPr>
          </a:p>
        </p:txBody>
      </p:sp>
      <p:sp>
        <p:nvSpPr>
          <p:cNvPr id="56" name="テキスト プレースホルダ 9">
            <a:extLst>
              <a:ext uri="{FF2B5EF4-FFF2-40B4-BE49-F238E27FC236}">
                <a16:creationId xmlns:a16="http://schemas.microsoft.com/office/drawing/2014/main" id="{28006CD2-F0B2-5C42-AC37-1068CACB1695}"/>
              </a:ext>
            </a:extLst>
          </p:cNvPr>
          <p:cNvSpPr>
            <a:spLocks noGrp="1"/>
          </p:cNvSpPr>
          <p:nvPr>
            <p:custDataLst>
              <p:tags r:id="rId22"/>
            </p:custDataLst>
          </p:nvPr>
        </p:nvSpPr>
        <p:spPr bwMode="auto">
          <a:xfrm>
            <a:off x="2756235"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640">
              <a:sym typeface="+mn-lt"/>
            </a:endParaRPr>
          </a:p>
        </p:txBody>
      </p:sp>
      <p:sp>
        <p:nvSpPr>
          <p:cNvPr id="57" name="テキスト プレースホルダ 9">
            <a:extLst>
              <a:ext uri="{FF2B5EF4-FFF2-40B4-BE49-F238E27FC236}">
                <a16:creationId xmlns:a16="http://schemas.microsoft.com/office/drawing/2014/main" id="{707A709A-0C9B-DBEB-A76E-38AA6FFE1D3F}"/>
              </a:ext>
            </a:extLst>
          </p:cNvPr>
          <p:cNvSpPr>
            <a:spLocks noGrp="1"/>
          </p:cNvSpPr>
          <p:nvPr>
            <p:custDataLst>
              <p:tags r:id="rId23"/>
            </p:custDataLst>
          </p:nvPr>
        </p:nvSpPr>
        <p:spPr bwMode="auto">
          <a:xfrm>
            <a:off x="3668613"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640">
              <a:sym typeface="+mn-lt"/>
            </a:endParaRPr>
          </a:p>
        </p:txBody>
      </p:sp>
      <p:sp>
        <p:nvSpPr>
          <p:cNvPr id="58" name="テキスト プレースホルダ 9">
            <a:extLst>
              <a:ext uri="{FF2B5EF4-FFF2-40B4-BE49-F238E27FC236}">
                <a16:creationId xmlns:a16="http://schemas.microsoft.com/office/drawing/2014/main" id="{8A6F8C9E-A98A-A440-ACC6-DD51A5665B05}"/>
              </a:ext>
            </a:extLst>
          </p:cNvPr>
          <p:cNvSpPr>
            <a:spLocks noGrp="1"/>
          </p:cNvSpPr>
          <p:nvPr>
            <p:custDataLst>
              <p:tags r:id="rId24"/>
            </p:custDataLst>
          </p:nvPr>
        </p:nvSpPr>
        <p:spPr bwMode="auto">
          <a:xfrm>
            <a:off x="3060361"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640">
              <a:sym typeface="+mn-lt"/>
            </a:endParaRPr>
          </a:p>
        </p:txBody>
      </p:sp>
      <p:sp>
        <p:nvSpPr>
          <p:cNvPr id="59" name="テキスト プレースホルダ 9">
            <a:extLst>
              <a:ext uri="{FF2B5EF4-FFF2-40B4-BE49-F238E27FC236}">
                <a16:creationId xmlns:a16="http://schemas.microsoft.com/office/drawing/2014/main" id="{2DC959F5-C4A5-5D1F-43EB-46A32C1F8560}"/>
              </a:ext>
            </a:extLst>
          </p:cNvPr>
          <p:cNvSpPr>
            <a:spLocks noGrp="1"/>
          </p:cNvSpPr>
          <p:nvPr>
            <p:custDataLst>
              <p:tags r:id="rId25"/>
            </p:custDataLst>
          </p:nvPr>
        </p:nvSpPr>
        <p:spPr bwMode="auto">
          <a:xfrm>
            <a:off x="3972739"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640">
              <a:sym typeface="+mn-lt"/>
            </a:endParaRPr>
          </a:p>
        </p:txBody>
      </p:sp>
      <p:sp>
        <p:nvSpPr>
          <p:cNvPr id="60" name="テキスト プレースホルダ 9">
            <a:extLst>
              <a:ext uri="{FF2B5EF4-FFF2-40B4-BE49-F238E27FC236}">
                <a16:creationId xmlns:a16="http://schemas.microsoft.com/office/drawing/2014/main" id="{0FC78195-5BD7-74CE-4AEF-D361B9BD54E4}"/>
              </a:ext>
            </a:extLst>
          </p:cNvPr>
          <p:cNvSpPr>
            <a:spLocks noGrp="1"/>
          </p:cNvSpPr>
          <p:nvPr>
            <p:custDataLst>
              <p:tags r:id="rId26"/>
            </p:custDataLst>
          </p:nvPr>
        </p:nvSpPr>
        <p:spPr bwMode="auto">
          <a:xfrm>
            <a:off x="4885117"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640">
              <a:sym typeface="+mn-lt"/>
            </a:endParaRPr>
          </a:p>
        </p:txBody>
      </p:sp>
      <p:sp>
        <p:nvSpPr>
          <p:cNvPr id="61" name="テキスト プレースホルダ 9">
            <a:extLst>
              <a:ext uri="{FF2B5EF4-FFF2-40B4-BE49-F238E27FC236}">
                <a16:creationId xmlns:a16="http://schemas.microsoft.com/office/drawing/2014/main" id="{A578CBFE-27B7-9719-74CE-446F4C2EC025}"/>
              </a:ext>
            </a:extLst>
          </p:cNvPr>
          <p:cNvSpPr>
            <a:spLocks noGrp="1"/>
          </p:cNvSpPr>
          <p:nvPr>
            <p:custDataLst>
              <p:tags r:id="rId27"/>
            </p:custDataLst>
          </p:nvPr>
        </p:nvSpPr>
        <p:spPr bwMode="auto">
          <a:xfrm>
            <a:off x="4580991"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640">
              <a:sym typeface="+mn-lt"/>
            </a:endParaRPr>
          </a:p>
        </p:txBody>
      </p:sp>
      <p:sp>
        <p:nvSpPr>
          <p:cNvPr id="62" name="テキスト プレースホルダ 9">
            <a:extLst>
              <a:ext uri="{FF2B5EF4-FFF2-40B4-BE49-F238E27FC236}">
                <a16:creationId xmlns:a16="http://schemas.microsoft.com/office/drawing/2014/main" id="{2F6B2BE9-B49E-D6D7-B34C-C9D79E36287A}"/>
              </a:ext>
            </a:extLst>
          </p:cNvPr>
          <p:cNvSpPr>
            <a:spLocks noGrp="1"/>
          </p:cNvSpPr>
          <p:nvPr>
            <p:custDataLst>
              <p:tags r:id="rId28"/>
            </p:custDataLst>
          </p:nvPr>
        </p:nvSpPr>
        <p:spPr bwMode="auto">
          <a:xfrm>
            <a:off x="6101621"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074225F-421F-41C7-A895-91742FC42B51}" type="datetime'''''''''''''1''''''7'''''''''''''''''''''''''''''''''''''''">
              <a:rPr kumimoji="0" lang="ja-JP" altLang="en-US" sz="1000" smtClean="0"/>
              <a:pPr marL="0" indent="0" algn="ctr">
                <a:spcBef>
                  <a:spcPct val="0"/>
                </a:spcBef>
                <a:buNone/>
              </a:pPr>
              <a:t>17</a:t>
            </a:fld>
            <a:endParaRPr kumimoji="0" lang="ja-JP" altLang="en-US" sz="640">
              <a:sym typeface="+mn-lt"/>
            </a:endParaRPr>
          </a:p>
        </p:txBody>
      </p:sp>
      <p:sp>
        <p:nvSpPr>
          <p:cNvPr id="63" name="テキスト プレースホルダ 9">
            <a:extLst>
              <a:ext uri="{FF2B5EF4-FFF2-40B4-BE49-F238E27FC236}">
                <a16:creationId xmlns:a16="http://schemas.microsoft.com/office/drawing/2014/main" id="{05CBCB82-BC6E-2119-F178-FDEC7148C827}"/>
              </a:ext>
            </a:extLst>
          </p:cNvPr>
          <p:cNvSpPr>
            <a:spLocks noGrp="1"/>
          </p:cNvSpPr>
          <p:nvPr>
            <p:custDataLst>
              <p:tags r:id="rId29"/>
            </p:custDataLst>
          </p:nvPr>
        </p:nvSpPr>
        <p:spPr bwMode="auto">
          <a:xfrm>
            <a:off x="6405747"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A48A77B-5378-487E-B0AE-2B1A788E68A6}" type="datetime'''''''''''''''''''1''''''''''''''''''8'''''''''''">
              <a:rPr kumimoji="0" lang="ja-JP" altLang="en-US" sz="1000" smtClean="0"/>
              <a:pPr marL="0" indent="0" algn="ctr">
                <a:spcBef>
                  <a:spcPct val="0"/>
                </a:spcBef>
                <a:buNone/>
              </a:pPr>
              <a:t>18</a:t>
            </a:fld>
            <a:endParaRPr kumimoji="0" lang="ja-JP" altLang="en-US" sz="640">
              <a:sym typeface="+mn-lt"/>
            </a:endParaRPr>
          </a:p>
        </p:txBody>
      </p:sp>
      <p:sp>
        <p:nvSpPr>
          <p:cNvPr id="64" name="テキスト プレースホルダ 9">
            <a:extLst>
              <a:ext uri="{FF2B5EF4-FFF2-40B4-BE49-F238E27FC236}">
                <a16:creationId xmlns:a16="http://schemas.microsoft.com/office/drawing/2014/main" id="{B8AF1F05-2295-E935-95E4-9B9846548103}"/>
              </a:ext>
            </a:extLst>
          </p:cNvPr>
          <p:cNvSpPr>
            <a:spLocks noGrp="1"/>
          </p:cNvSpPr>
          <p:nvPr/>
        </p:nvSpPr>
        <p:spPr bwMode="auto">
          <a:xfrm>
            <a:off x="6709873"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2C924B9-BBBC-4BA1-A4F1-71528972BBF3}" type="datetime'''''''''''''''1''''''''''9'''''''''''''''''''''''''">
              <a:rPr kumimoji="0" lang="ja-JP" altLang="en-US" sz="1000" smtClean="0"/>
              <a:pPr marL="0" indent="0" algn="ctr">
                <a:spcBef>
                  <a:spcPct val="0"/>
                </a:spcBef>
                <a:buNone/>
              </a:pPr>
              <a:t>19</a:t>
            </a:fld>
            <a:endParaRPr kumimoji="0" lang="ja-JP" altLang="en-US" sz="640">
              <a:sym typeface="+mn-lt"/>
            </a:endParaRPr>
          </a:p>
        </p:txBody>
      </p:sp>
      <p:graphicFrame>
        <p:nvGraphicFramePr>
          <p:cNvPr id="67" name="Chart 178">
            <a:extLst>
              <a:ext uri="{FF2B5EF4-FFF2-40B4-BE49-F238E27FC236}">
                <a16:creationId xmlns:a16="http://schemas.microsoft.com/office/drawing/2014/main" id="{5C76E0D5-E5CE-08F2-9118-3ED715766259}"/>
              </a:ext>
            </a:extLst>
          </p:cNvPr>
          <p:cNvGraphicFramePr/>
          <p:nvPr>
            <p:custDataLst>
              <p:tags r:id="rId30"/>
            </p:custDataLst>
            <p:extLst>
              <p:ext uri="{D42A27DB-BD31-4B8C-83A1-F6EECF244321}">
                <p14:modId xmlns:p14="http://schemas.microsoft.com/office/powerpoint/2010/main" val="3767134530"/>
              </p:ext>
            </p:extLst>
          </p:nvPr>
        </p:nvGraphicFramePr>
        <p:xfrm>
          <a:off x="576263" y="4501608"/>
          <a:ext cx="8187402" cy="1666875"/>
        </p:xfrm>
        <a:graphic>
          <a:graphicData uri="http://schemas.openxmlformats.org/drawingml/2006/chart">
            <c:chart xmlns:c="http://schemas.openxmlformats.org/drawingml/2006/chart" xmlns:r="http://schemas.openxmlformats.org/officeDocument/2006/relationships" r:id="rId43"/>
          </a:graphicData>
        </a:graphic>
      </p:graphicFrame>
      <p:sp>
        <p:nvSpPr>
          <p:cNvPr id="6" name="TextBox 5">
            <a:extLst>
              <a:ext uri="{FF2B5EF4-FFF2-40B4-BE49-F238E27FC236}">
                <a16:creationId xmlns:a16="http://schemas.microsoft.com/office/drawing/2014/main" id="{E5AD3116-A51D-5341-687D-9D59145E83B5}"/>
              </a:ext>
            </a:extLst>
          </p:cNvPr>
          <p:cNvSpPr txBox="1"/>
          <p:nvPr/>
        </p:nvSpPr>
        <p:spPr>
          <a:xfrm>
            <a:off x="7174449" y="2068359"/>
            <a:ext cx="422388" cy="246221"/>
          </a:xfrm>
          <a:prstGeom prst="rect">
            <a:avLst/>
          </a:prstGeom>
          <a:noFill/>
        </p:spPr>
        <p:txBody>
          <a:bodyPr wrap="square" rtlCol="0">
            <a:spAutoFit/>
          </a:bodyPr>
          <a:lstStyle/>
          <a:p>
            <a:pPr algn="ctr"/>
            <a:r>
              <a:rPr kumimoji="1" lang="en-US" sz="1000" noProof="1">
                <a:latin typeface="Arial" panose="020B0604020202020204" pitchFamily="34" charset="0"/>
                <a:ea typeface="ＭＳ Ｐゴシック" panose="020B0600070205080204" pitchFamily="50" charset="-128"/>
                <a:cs typeface="Arial" panose="020B0604020202020204" pitchFamily="34" charset="0"/>
              </a:rPr>
              <a:t>40</a:t>
            </a:r>
          </a:p>
        </p:txBody>
      </p:sp>
      <p:sp>
        <p:nvSpPr>
          <p:cNvPr id="9" name="TextBox 8">
            <a:extLst>
              <a:ext uri="{FF2B5EF4-FFF2-40B4-BE49-F238E27FC236}">
                <a16:creationId xmlns:a16="http://schemas.microsoft.com/office/drawing/2014/main" id="{F09B8F68-DA11-BDA3-A4B5-5BCE42F334FD}"/>
              </a:ext>
            </a:extLst>
          </p:cNvPr>
          <p:cNvSpPr txBox="1"/>
          <p:nvPr/>
        </p:nvSpPr>
        <p:spPr>
          <a:xfrm>
            <a:off x="7468149" y="2095704"/>
            <a:ext cx="422388" cy="246221"/>
          </a:xfrm>
          <a:prstGeom prst="rect">
            <a:avLst/>
          </a:prstGeom>
          <a:noFill/>
        </p:spPr>
        <p:txBody>
          <a:bodyPr wrap="square" rtlCol="0">
            <a:spAutoFit/>
          </a:bodyPr>
          <a:lstStyle/>
          <a:p>
            <a:pPr algn="ctr"/>
            <a:r>
              <a:rPr kumimoji="1" lang="en-US" sz="1000" noProof="1">
                <a:latin typeface="Arial" panose="020B0604020202020204" pitchFamily="34" charset="0"/>
                <a:ea typeface="ＭＳ Ｐゴシック" panose="020B0600070205080204" pitchFamily="50" charset="-128"/>
                <a:cs typeface="Arial" panose="020B0604020202020204" pitchFamily="34" charset="0"/>
              </a:rPr>
              <a:t>39</a:t>
            </a:r>
          </a:p>
        </p:txBody>
      </p:sp>
      <p:sp>
        <p:nvSpPr>
          <p:cNvPr id="10" name="テキスト プレースホルダ 9">
            <a:extLst>
              <a:ext uri="{FF2B5EF4-FFF2-40B4-BE49-F238E27FC236}">
                <a16:creationId xmlns:a16="http://schemas.microsoft.com/office/drawing/2014/main" id="{36BA21E9-DD59-23CD-754C-B3554678DACF}"/>
              </a:ext>
            </a:extLst>
          </p:cNvPr>
          <p:cNvSpPr>
            <a:spLocks noGrp="1"/>
          </p:cNvSpPr>
          <p:nvPr/>
        </p:nvSpPr>
        <p:spPr bwMode="auto">
          <a:xfrm>
            <a:off x="7013999"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20</a:t>
            </a:r>
            <a:endParaRPr kumimoji="0" lang="ja-JP" altLang="en-US" sz="640">
              <a:sym typeface="+mn-lt"/>
            </a:endParaRPr>
          </a:p>
        </p:txBody>
      </p:sp>
      <p:sp>
        <p:nvSpPr>
          <p:cNvPr id="11" name="テキスト プレースホルダ 9">
            <a:extLst>
              <a:ext uri="{FF2B5EF4-FFF2-40B4-BE49-F238E27FC236}">
                <a16:creationId xmlns:a16="http://schemas.microsoft.com/office/drawing/2014/main" id="{F4AD1F65-92CD-85D2-4674-917DBD479517}"/>
              </a:ext>
            </a:extLst>
          </p:cNvPr>
          <p:cNvSpPr>
            <a:spLocks noGrp="1"/>
          </p:cNvSpPr>
          <p:nvPr/>
        </p:nvSpPr>
        <p:spPr bwMode="auto">
          <a:xfrm>
            <a:off x="7318125"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21</a:t>
            </a:r>
            <a:endParaRPr kumimoji="0" lang="ja-JP" altLang="en-US" sz="640">
              <a:sym typeface="+mn-lt"/>
            </a:endParaRPr>
          </a:p>
        </p:txBody>
      </p:sp>
      <p:sp>
        <p:nvSpPr>
          <p:cNvPr id="12" name="テキスト プレースホルダ 9">
            <a:extLst>
              <a:ext uri="{FF2B5EF4-FFF2-40B4-BE49-F238E27FC236}">
                <a16:creationId xmlns:a16="http://schemas.microsoft.com/office/drawing/2014/main" id="{F9F95927-9961-0089-6764-4C5A427A8B92}"/>
              </a:ext>
            </a:extLst>
          </p:cNvPr>
          <p:cNvSpPr>
            <a:spLocks noGrp="1"/>
          </p:cNvSpPr>
          <p:nvPr/>
        </p:nvSpPr>
        <p:spPr bwMode="auto">
          <a:xfrm>
            <a:off x="7622259" y="36054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22</a:t>
            </a:r>
            <a:endParaRPr kumimoji="0" lang="ja-JP" altLang="en-US" sz="640">
              <a:sym typeface="+mn-lt"/>
            </a:endParaRPr>
          </a:p>
        </p:txBody>
      </p:sp>
      <p:sp>
        <p:nvSpPr>
          <p:cNvPr id="13" name="テキスト プレースホルダ 9">
            <a:extLst>
              <a:ext uri="{FF2B5EF4-FFF2-40B4-BE49-F238E27FC236}">
                <a16:creationId xmlns:a16="http://schemas.microsoft.com/office/drawing/2014/main" id="{713AC8F7-AFA3-6398-A6FE-A4339D543C58}"/>
              </a:ext>
            </a:extLst>
          </p:cNvPr>
          <p:cNvSpPr>
            <a:spLocks noGrp="1"/>
          </p:cNvSpPr>
          <p:nvPr>
            <p:custDataLst>
              <p:tags r:id="rId31"/>
            </p:custDataLst>
          </p:nvPr>
        </p:nvSpPr>
        <p:spPr bwMode="auto">
          <a:xfrm>
            <a:off x="6422317"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DF9A9535-3B14-4002-8069-D36646C07418}" type="datetime'''''''''''''''''''1''6'''''''">
              <a:rPr kumimoji="0" lang="ja-JP" altLang="en-US" sz="1000" smtClean="0"/>
              <a:pPr marL="0" indent="0" algn="ctr">
                <a:spcBef>
                  <a:spcPct val="0"/>
                </a:spcBef>
                <a:buNone/>
              </a:pPr>
              <a:t>16</a:t>
            </a:fld>
            <a:endParaRPr kumimoji="0" lang="ja-JP" altLang="en-US" sz="640">
              <a:sym typeface="+mn-lt"/>
            </a:endParaRPr>
          </a:p>
        </p:txBody>
      </p:sp>
      <p:sp>
        <p:nvSpPr>
          <p:cNvPr id="14" name="テキスト プレースホルダ 9">
            <a:extLst>
              <a:ext uri="{FF2B5EF4-FFF2-40B4-BE49-F238E27FC236}">
                <a16:creationId xmlns:a16="http://schemas.microsoft.com/office/drawing/2014/main" id="{A214C19C-BC3E-8DA3-B380-B497FEB819A3}"/>
              </a:ext>
            </a:extLst>
          </p:cNvPr>
          <p:cNvSpPr>
            <a:spLocks noGrp="1"/>
          </p:cNvSpPr>
          <p:nvPr/>
        </p:nvSpPr>
        <p:spPr bwMode="auto">
          <a:xfrm>
            <a:off x="989650" y="610976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640" dirty="0">
              <a:sym typeface="+mn-lt"/>
            </a:endParaRPr>
          </a:p>
        </p:txBody>
      </p:sp>
      <p:sp>
        <p:nvSpPr>
          <p:cNvPr id="15" name="テキスト プレースホルダ 9">
            <a:extLst>
              <a:ext uri="{FF2B5EF4-FFF2-40B4-BE49-F238E27FC236}">
                <a16:creationId xmlns:a16="http://schemas.microsoft.com/office/drawing/2014/main" id="{500CC22B-600E-226D-3B79-8768939E9058}"/>
              </a:ext>
            </a:extLst>
          </p:cNvPr>
          <p:cNvSpPr>
            <a:spLocks noGrp="1"/>
          </p:cNvSpPr>
          <p:nvPr>
            <p:custDataLst>
              <p:tags r:id="rId32"/>
            </p:custDataLst>
          </p:nvPr>
        </p:nvSpPr>
        <p:spPr bwMode="auto">
          <a:xfrm>
            <a:off x="4753047"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640">
              <a:sym typeface="+mn-lt"/>
            </a:endParaRPr>
          </a:p>
        </p:txBody>
      </p:sp>
      <p:sp>
        <p:nvSpPr>
          <p:cNvPr id="17" name="テキスト プレースホルダ 9">
            <a:extLst>
              <a:ext uri="{FF2B5EF4-FFF2-40B4-BE49-F238E27FC236}">
                <a16:creationId xmlns:a16="http://schemas.microsoft.com/office/drawing/2014/main" id="{A36D2BF3-CCF3-3D17-AF5C-523C3BDDC6EA}"/>
              </a:ext>
            </a:extLst>
          </p:cNvPr>
          <p:cNvSpPr>
            <a:spLocks noGrp="1"/>
          </p:cNvSpPr>
          <p:nvPr/>
        </p:nvSpPr>
        <p:spPr bwMode="auto">
          <a:xfrm>
            <a:off x="2082215"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640">
              <a:sym typeface="+mn-lt"/>
            </a:endParaRPr>
          </a:p>
        </p:txBody>
      </p:sp>
      <p:sp>
        <p:nvSpPr>
          <p:cNvPr id="18" name="テキスト プレースホルダ 9">
            <a:extLst>
              <a:ext uri="{FF2B5EF4-FFF2-40B4-BE49-F238E27FC236}">
                <a16:creationId xmlns:a16="http://schemas.microsoft.com/office/drawing/2014/main" id="{46574D19-325A-4733-2DD8-DB5F45D547B2}"/>
              </a:ext>
            </a:extLst>
          </p:cNvPr>
          <p:cNvSpPr>
            <a:spLocks noGrp="1"/>
          </p:cNvSpPr>
          <p:nvPr>
            <p:custDataLst>
              <p:tags r:id="rId33"/>
            </p:custDataLst>
          </p:nvPr>
        </p:nvSpPr>
        <p:spPr bwMode="auto">
          <a:xfrm>
            <a:off x="1414507"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640" dirty="0">
              <a:sym typeface="+mn-lt"/>
            </a:endParaRPr>
          </a:p>
        </p:txBody>
      </p:sp>
      <p:sp>
        <p:nvSpPr>
          <p:cNvPr id="19" name="テキスト プレースホルダ 9">
            <a:extLst>
              <a:ext uri="{FF2B5EF4-FFF2-40B4-BE49-F238E27FC236}">
                <a16:creationId xmlns:a16="http://schemas.microsoft.com/office/drawing/2014/main" id="{2EA19956-8F1F-5F1C-0269-D134C4DA2DBF}"/>
              </a:ext>
            </a:extLst>
          </p:cNvPr>
          <p:cNvSpPr>
            <a:spLocks noGrp="1"/>
          </p:cNvSpPr>
          <p:nvPr/>
        </p:nvSpPr>
        <p:spPr bwMode="auto">
          <a:xfrm>
            <a:off x="5754609"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640">
              <a:sym typeface="+mn-lt"/>
            </a:endParaRPr>
          </a:p>
        </p:txBody>
      </p:sp>
      <p:sp>
        <p:nvSpPr>
          <p:cNvPr id="20" name="テキスト プレースホルダ 9">
            <a:extLst>
              <a:ext uri="{FF2B5EF4-FFF2-40B4-BE49-F238E27FC236}">
                <a16:creationId xmlns:a16="http://schemas.microsoft.com/office/drawing/2014/main" id="{3BDEEAAA-034F-78BE-C191-80A8B5E6F377}"/>
              </a:ext>
            </a:extLst>
          </p:cNvPr>
          <p:cNvSpPr>
            <a:spLocks noGrp="1"/>
          </p:cNvSpPr>
          <p:nvPr>
            <p:custDataLst>
              <p:tags r:id="rId34"/>
            </p:custDataLst>
          </p:nvPr>
        </p:nvSpPr>
        <p:spPr bwMode="auto">
          <a:xfrm>
            <a:off x="1748361"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640">
              <a:sym typeface="+mn-lt"/>
            </a:endParaRPr>
          </a:p>
        </p:txBody>
      </p:sp>
      <p:sp>
        <p:nvSpPr>
          <p:cNvPr id="25" name="テキスト プレースホルダ 9">
            <a:extLst>
              <a:ext uri="{FF2B5EF4-FFF2-40B4-BE49-F238E27FC236}">
                <a16:creationId xmlns:a16="http://schemas.microsoft.com/office/drawing/2014/main" id="{ECCB6F55-B961-8FA0-217D-B3EEB1FC49C3}"/>
              </a:ext>
            </a:extLst>
          </p:cNvPr>
          <p:cNvSpPr>
            <a:spLocks noGrp="1"/>
          </p:cNvSpPr>
          <p:nvPr/>
        </p:nvSpPr>
        <p:spPr bwMode="auto">
          <a:xfrm>
            <a:off x="3751485"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640">
              <a:sym typeface="+mn-lt"/>
            </a:endParaRPr>
          </a:p>
        </p:txBody>
      </p:sp>
      <p:sp>
        <p:nvSpPr>
          <p:cNvPr id="26" name="テキスト プレースホルダ 9">
            <a:extLst>
              <a:ext uri="{FF2B5EF4-FFF2-40B4-BE49-F238E27FC236}">
                <a16:creationId xmlns:a16="http://schemas.microsoft.com/office/drawing/2014/main" id="{33D883C8-00EE-68CC-E96B-A0008E3CB247}"/>
              </a:ext>
            </a:extLst>
          </p:cNvPr>
          <p:cNvSpPr>
            <a:spLocks noGrp="1"/>
          </p:cNvSpPr>
          <p:nvPr>
            <p:custDataLst>
              <p:tags r:id="rId35"/>
            </p:custDataLst>
          </p:nvPr>
        </p:nvSpPr>
        <p:spPr bwMode="auto">
          <a:xfrm>
            <a:off x="2416069"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640">
              <a:sym typeface="+mn-lt"/>
            </a:endParaRPr>
          </a:p>
        </p:txBody>
      </p:sp>
      <p:sp>
        <p:nvSpPr>
          <p:cNvPr id="27" name="テキスト プレースホルダ 9">
            <a:extLst>
              <a:ext uri="{FF2B5EF4-FFF2-40B4-BE49-F238E27FC236}">
                <a16:creationId xmlns:a16="http://schemas.microsoft.com/office/drawing/2014/main" id="{27054D8E-A231-48F9-DA47-BA605FF6EBE8}"/>
              </a:ext>
            </a:extLst>
          </p:cNvPr>
          <p:cNvSpPr>
            <a:spLocks noGrp="1"/>
          </p:cNvSpPr>
          <p:nvPr/>
        </p:nvSpPr>
        <p:spPr bwMode="auto">
          <a:xfrm>
            <a:off x="6088463"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640">
              <a:sym typeface="+mn-lt"/>
            </a:endParaRPr>
          </a:p>
        </p:txBody>
      </p:sp>
      <p:sp>
        <p:nvSpPr>
          <p:cNvPr id="39" name="テキスト プレースホルダ 9">
            <a:extLst>
              <a:ext uri="{FF2B5EF4-FFF2-40B4-BE49-F238E27FC236}">
                <a16:creationId xmlns:a16="http://schemas.microsoft.com/office/drawing/2014/main" id="{38D2FA18-DCC2-EBDD-333E-2DB1E429EB30}"/>
              </a:ext>
            </a:extLst>
          </p:cNvPr>
          <p:cNvSpPr>
            <a:spLocks noGrp="1"/>
          </p:cNvSpPr>
          <p:nvPr/>
        </p:nvSpPr>
        <p:spPr bwMode="auto">
          <a:xfrm>
            <a:off x="2749923"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640">
              <a:sym typeface="+mn-lt"/>
            </a:endParaRPr>
          </a:p>
        </p:txBody>
      </p:sp>
      <p:sp>
        <p:nvSpPr>
          <p:cNvPr id="40" name="テキスト プレースホルダ 9">
            <a:extLst>
              <a:ext uri="{FF2B5EF4-FFF2-40B4-BE49-F238E27FC236}">
                <a16:creationId xmlns:a16="http://schemas.microsoft.com/office/drawing/2014/main" id="{1CC3CC9F-E1B3-BFDF-B1A2-3F021F1C1FB5}"/>
              </a:ext>
            </a:extLst>
          </p:cNvPr>
          <p:cNvSpPr>
            <a:spLocks noGrp="1"/>
          </p:cNvSpPr>
          <p:nvPr/>
        </p:nvSpPr>
        <p:spPr bwMode="auto">
          <a:xfrm>
            <a:off x="3083777"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640">
              <a:sym typeface="+mn-lt"/>
            </a:endParaRPr>
          </a:p>
        </p:txBody>
      </p:sp>
      <p:sp>
        <p:nvSpPr>
          <p:cNvPr id="41" name="テキスト プレースホルダ 9">
            <a:extLst>
              <a:ext uri="{FF2B5EF4-FFF2-40B4-BE49-F238E27FC236}">
                <a16:creationId xmlns:a16="http://schemas.microsoft.com/office/drawing/2014/main" id="{7D4A62AA-5A7A-9210-6470-B465A54A01D4}"/>
              </a:ext>
            </a:extLst>
          </p:cNvPr>
          <p:cNvSpPr>
            <a:spLocks noGrp="1"/>
          </p:cNvSpPr>
          <p:nvPr/>
        </p:nvSpPr>
        <p:spPr bwMode="auto">
          <a:xfrm>
            <a:off x="4085339"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640">
              <a:sym typeface="+mn-lt"/>
            </a:endParaRPr>
          </a:p>
        </p:txBody>
      </p:sp>
      <p:sp>
        <p:nvSpPr>
          <p:cNvPr id="42" name="テキスト プレースホルダ 9">
            <a:extLst>
              <a:ext uri="{FF2B5EF4-FFF2-40B4-BE49-F238E27FC236}">
                <a16:creationId xmlns:a16="http://schemas.microsoft.com/office/drawing/2014/main" id="{D31B4A42-E97D-E704-A1EB-1CC203CE520D}"/>
              </a:ext>
            </a:extLst>
          </p:cNvPr>
          <p:cNvSpPr>
            <a:spLocks noGrp="1"/>
          </p:cNvSpPr>
          <p:nvPr/>
        </p:nvSpPr>
        <p:spPr bwMode="auto">
          <a:xfrm>
            <a:off x="3417631"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640">
              <a:sym typeface="+mn-lt"/>
            </a:endParaRPr>
          </a:p>
        </p:txBody>
      </p:sp>
      <p:sp>
        <p:nvSpPr>
          <p:cNvPr id="43" name="テキスト プレースホルダ 9">
            <a:extLst>
              <a:ext uri="{FF2B5EF4-FFF2-40B4-BE49-F238E27FC236}">
                <a16:creationId xmlns:a16="http://schemas.microsoft.com/office/drawing/2014/main" id="{B9910538-A03E-7972-EA26-38E0A5C16182}"/>
              </a:ext>
            </a:extLst>
          </p:cNvPr>
          <p:cNvSpPr>
            <a:spLocks noGrp="1"/>
          </p:cNvSpPr>
          <p:nvPr/>
        </p:nvSpPr>
        <p:spPr bwMode="auto">
          <a:xfrm>
            <a:off x="4419193"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640">
              <a:sym typeface="+mn-lt"/>
            </a:endParaRPr>
          </a:p>
        </p:txBody>
      </p:sp>
      <p:sp>
        <p:nvSpPr>
          <p:cNvPr id="44" name="テキスト プレースホルダ 9">
            <a:extLst>
              <a:ext uri="{FF2B5EF4-FFF2-40B4-BE49-F238E27FC236}">
                <a16:creationId xmlns:a16="http://schemas.microsoft.com/office/drawing/2014/main" id="{11254E32-C5C2-5EE7-EF32-05E92B6EF27B}"/>
              </a:ext>
            </a:extLst>
          </p:cNvPr>
          <p:cNvSpPr>
            <a:spLocks noGrp="1"/>
          </p:cNvSpPr>
          <p:nvPr/>
        </p:nvSpPr>
        <p:spPr bwMode="auto">
          <a:xfrm>
            <a:off x="5420755"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640">
              <a:sym typeface="+mn-lt"/>
            </a:endParaRPr>
          </a:p>
        </p:txBody>
      </p:sp>
      <p:sp>
        <p:nvSpPr>
          <p:cNvPr id="45" name="テキスト プレースホルダ 9">
            <a:extLst>
              <a:ext uri="{FF2B5EF4-FFF2-40B4-BE49-F238E27FC236}">
                <a16:creationId xmlns:a16="http://schemas.microsoft.com/office/drawing/2014/main" id="{A2B92D09-DD85-EEB5-9604-167055E6F5ED}"/>
              </a:ext>
            </a:extLst>
          </p:cNvPr>
          <p:cNvSpPr>
            <a:spLocks noGrp="1"/>
          </p:cNvSpPr>
          <p:nvPr/>
        </p:nvSpPr>
        <p:spPr bwMode="auto">
          <a:xfrm>
            <a:off x="5086901"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640">
              <a:sym typeface="+mn-lt"/>
            </a:endParaRPr>
          </a:p>
        </p:txBody>
      </p:sp>
      <p:sp>
        <p:nvSpPr>
          <p:cNvPr id="46" name="テキスト プレースホルダ 9">
            <a:extLst>
              <a:ext uri="{FF2B5EF4-FFF2-40B4-BE49-F238E27FC236}">
                <a16:creationId xmlns:a16="http://schemas.microsoft.com/office/drawing/2014/main" id="{488BF795-618A-951C-632B-A9E26D4200A2}"/>
              </a:ext>
            </a:extLst>
          </p:cNvPr>
          <p:cNvSpPr>
            <a:spLocks noGrp="1"/>
          </p:cNvSpPr>
          <p:nvPr/>
        </p:nvSpPr>
        <p:spPr bwMode="auto">
          <a:xfrm>
            <a:off x="6756171"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074225F-421F-41C7-A895-91742FC42B51}" type="datetime'''''''''''''1''''''7'''''''''''''''''''''''''''''''''''''''">
              <a:rPr kumimoji="0" lang="ja-JP" altLang="en-US" sz="1000" smtClean="0"/>
              <a:pPr marL="0" indent="0" algn="ctr">
                <a:spcBef>
                  <a:spcPct val="0"/>
                </a:spcBef>
                <a:buNone/>
              </a:pPr>
              <a:t>17</a:t>
            </a:fld>
            <a:endParaRPr kumimoji="0" lang="ja-JP" altLang="en-US" sz="640">
              <a:sym typeface="+mn-lt"/>
            </a:endParaRPr>
          </a:p>
        </p:txBody>
      </p:sp>
      <p:sp>
        <p:nvSpPr>
          <p:cNvPr id="47" name="テキスト プレースホルダ 9">
            <a:extLst>
              <a:ext uri="{FF2B5EF4-FFF2-40B4-BE49-F238E27FC236}">
                <a16:creationId xmlns:a16="http://schemas.microsoft.com/office/drawing/2014/main" id="{039968CD-420E-83C7-EBE1-85858D7B67B6}"/>
              </a:ext>
            </a:extLst>
          </p:cNvPr>
          <p:cNvSpPr>
            <a:spLocks noGrp="1"/>
          </p:cNvSpPr>
          <p:nvPr/>
        </p:nvSpPr>
        <p:spPr bwMode="auto">
          <a:xfrm>
            <a:off x="7090025"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2A48A77B-5378-487E-B0AE-2B1A788E68A6}" type="datetime'''''''''''''''''''1''''''''''''''''''8'''''''''''">
              <a:rPr kumimoji="0" lang="ja-JP" altLang="en-US" sz="1000" smtClean="0"/>
              <a:pPr marL="0" indent="0" algn="ctr">
                <a:spcBef>
                  <a:spcPct val="0"/>
                </a:spcBef>
                <a:buNone/>
              </a:pPr>
              <a:t>18</a:t>
            </a:fld>
            <a:endParaRPr kumimoji="0" lang="ja-JP" altLang="en-US" sz="640">
              <a:sym typeface="+mn-lt"/>
            </a:endParaRPr>
          </a:p>
        </p:txBody>
      </p:sp>
      <p:sp>
        <p:nvSpPr>
          <p:cNvPr id="48" name="テキスト プレースホルダ 9">
            <a:extLst>
              <a:ext uri="{FF2B5EF4-FFF2-40B4-BE49-F238E27FC236}">
                <a16:creationId xmlns:a16="http://schemas.microsoft.com/office/drawing/2014/main" id="{E1BC796B-8F40-F16D-A123-E5EF92886D6B}"/>
              </a:ext>
            </a:extLst>
          </p:cNvPr>
          <p:cNvSpPr>
            <a:spLocks noGrp="1"/>
          </p:cNvSpPr>
          <p:nvPr/>
        </p:nvSpPr>
        <p:spPr bwMode="auto">
          <a:xfrm>
            <a:off x="7423879"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A2C924B9-BBBC-4BA1-A4F1-71528972BBF3}" type="datetime'''''''''''''''1''''''''''9'''''''''''''''''''''''''">
              <a:rPr kumimoji="0" lang="ja-JP" altLang="en-US" sz="1000" smtClean="0"/>
              <a:pPr marL="0" indent="0" algn="ctr">
                <a:spcBef>
                  <a:spcPct val="0"/>
                </a:spcBef>
                <a:buNone/>
              </a:pPr>
              <a:t>19</a:t>
            </a:fld>
            <a:endParaRPr kumimoji="0" lang="ja-JP" altLang="en-US" sz="640">
              <a:sym typeface="+mn-lt"/>
            </a:endParaRPr>
          </a:p>
        </p:txBody>
      </p:sp>
      <p:sp>
        <p:nvSpPr>
          <p:cNvPr id="49" name="テキスト プレースホルダ 9">
            <a:extLst>
              <a:ext uri="{FF2B5EF4-FFF2-40B4-BE49-F238E27FC236}">
                <a16:creationId xmlns:a16="http://schemas.microsoft.com/office/drawing/2014/main" id="{BA0EB7A6-6FF0-92B8-8978-48D4F626F9F8}"/>
              </a:ext>
            </a:extLst>
          </p:cNvPr>
          <p:cNvSpPr>
            <a:spLocks noGrp="1"/>
          </p:cNvSpPr>
          <p:nvPr/>
        </p:nvSpPr>
        <p:spPr bwMode="auto">
          <a:xfrm>
            <a:off x="7757733"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20</a:t>
            </a:r>
            <a:endParaRPr kumimoji="0" lang="ja-JP" altLang="en-US" sz="640">
              <a:sym typeface="+mn-lt"/>
            </a:endParaRPr>
          </a:p>
        </p:txBody>
      </p:sp>
      <p:sp>
        <p:nvSpPr>
          <p:cNvPr id="50" name="テキスト プレースホルダ 9">
            <a:extLst>
              <a:ext uri="{FF2B5EF4-FFF2-40B4-BE49-F238E27FC236}">
                <a16:creationId xmlns:a16="http://schemas.microsoft.com/office/drawing/2014/main" id="{B90EBA29-C872-DAD6-0C37-2A8DE2B9C10D}"/>
              </a:ext>
            </a:extLst>
          </p:cNvPr>
          <p:cNvSpPr>
            <a:spLocks noGrp="1"/>
          </p:cNvSpPr>
          <p:nvPr>
            <p:custDataLst>
              <p:tags r:id="rId36"/>
            </p:custDataLst>
          </p:nvPr>
        </p:nvSpPr>
        <p:spPr bwMode="auto">
          <a:xfrm>
            <a:off x="8091587"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21</a:t>
            </a:r>
            <a:endParaRPr kumimoji="0" lang="ja-JP" altLang="en-US" sz="640">
              <a:sym typeface="+mn-lt"/>
            </a:endParaRPr>
          </a:p>
        </p:txBody>
      </p:sp>
      <p:sp>
        <p:nvSpPr>
          <p:cNvPr id="51" name="テキスト プレースホルダ 9">
            <a:extLst>
              <a:ext uri="{FF2B5EF4-FFF2-40B4-BE49-F238E27FC236}">
                <a16:creationId xmlns:a16="http://schemas.microsoft.com/office/drawing/2014/main" id="{7911C2F7-5220-BCDB-19F3-62AD64288947}"/>
              </a:ext>
            </a:extLst>
          </p:cNvPr>
          <p:cNvSpPr>
            <a:spLocks noGrp="1"/>
          </p:cNvSpPr>
          <p:nvPr/>
        </p:nvSpPr>
        <p:spPr bwMode="auto">
          <a:xfrm>
            <a:off x="8425433" y="610976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r>
              <a:rPr kumimoji="0" lang="en-US" altLang="ja-JP" sz="1000" noProof="1"/>
              <a:t>22</a:t>
            </a:r>
            <a:endParaRPr kumimoji="0" lang="ja-JP" altLang="en-US" sz="640" dirty="0">
              <a:sym typeface="+mn-lt"/>
            </a:endParaRPr>
          </a:p>
        </p:txBody>
      </p:sp>
      <p:sp>
        <p:nvSpPr>
          <p:cNvPr id="66" name="TextBox 65">
            <a:extLst>
              <a:ext uri="{FF2B5EF4-FFF2-40B4-BE49-F238E27FC236}">
                <a16:creationId xmlns:a16="http://schemas.microsoft.com/office/drawing/2014/main" id="{EEFFDF33-460E-E7B9-17DC-6E81F41BA927}"/>
              </a:ext>
            </a:extLst>
          </p:cNvPr>
          <p:cNvSpPr txBox="1"/>
          <p:nvPr/>
        </p:nvSpPr>
        <p:spPr>
          <a:xfrm>
            <a:off x="856203" y="3046455"/>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37</a:t>
            </a:r>
          </a:p>
        </p:txBody>
      </p:sp>
      <p:sp>
        <p:nvSpPr>
          <p:cNvPr id="68" name="TextBox 67">
            <a:extLst>
              <a:ext uri="{FF2B5EF4-FFF2-40B4-BE49-F238E27FC236}">
                <a16:creationId xmlns:a16="http://schemas.microsoft.com/office/drawing/2014/main" id="{07B1EE58-3A1D-900C-5170-42BD6EA93A0E}"/>
              </a:ext>
            </a:extLst>
          </p:cNvPr>
          <p:cNvSpPr txBox="1"/>
          <p:nvPr/>
        </p:nvSpPr>
        <p:spPr>
          <a:xfrm>
            <a:off x="1136808" y="3013547"/>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41</a:t>
            </a:r>
          </a:p>
        </p:txBody>
      </p:sp>
      <p:sp>
        <p:nvSpPr>
          <p:cNvPr id="69" name="TextBox 68">
            <a:extLst>
              <a:ext uri="{FF2B5EF4-FFF2-40B4-BE49-F238E27FC236}">
                <a16:creationId xmlns:a16="http://schemas.microsoft.com/office/drawing/2014/main" id="{E9E413F8-BFCC-BEC4-5572-80BDE204F69F}"/>
              </a:ext>
            </a:extLst>
          </p:cNvPr>
          <p:cNvSpPr txBox="1"/>
          <p:nvPr/>
        </p:nvSpPr>
        <p:spPr>
          <a:xfrm>
            <a:off x="1465609" y="2999148"/>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42</a:t>
            </a:r>
          </a:p>
        </p:txBody>
      </p:sp>
      <p:sp>
        <p:nvSpPr>
          <p:cNvPr id="70" name="TextBox 69">
            <a:extLst>
              <a:ext uri="{FF2B5EF4-FFF2-40B4-BE49-F238E27FC236}">
                <a16:creationId xmlns:a16="http://schemas.microsoft.com/office/drawing/2014/main" id="{411B84B3-5636-2605-B076-4774036400C6}"/>
              </a:ext>
            </a:extLst>
          </p:cNvPr>
          <p:cNvSpPr txBox="1"/>
          <p:nvPr/>
        </p:nvSpPr>
        <p:spPr>
          <a:xfrm>
            <a:off x="1760970" y="2987300"/>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43</a:t>
            </a:r>
          </a:p>
        </p:txBody>
      </p:sp>
      <p:sp>
        <p:nvSpPr>
          <p:cNvPr id="71" name="TextBox 70">
            <a:extLst>
              <a:ext uri="{FF2B5EF4-FFF2-40B4-BE49-F238E27FC236}">
                <a16:creationId xmlns:a16="http://schemas.microsoft.com/office/drawing/2014/main" id="{33D5AF26-029E-3CB0-0EE8-5FE6DA2347ED}"/>
              </a:ext>
            </a:extLst>
          </p:cNvPr>
          <p:cNvSpPr txBox="1"/>
          <p:nvPr/>
        </p:nvSpPr>
        <p:spPr>
          <a:xfrm>
            <a:off x="2071117" y="2984277"/>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46</a:t>
            </a:r>
          </a:p>
        </p:txBody>
      </p:sp>
      <p:sp>
        <p:nvSpPr>
          <p:cNvPr id="72" name="TextBox 71">
            <a:extLst>
              <a:ext uri="{FF2B5EF4-FFF2-40B4-BE49-F238E27FC236}">
                <a16:creationId xmlns:a16="http://schemas.microsoft.com/office/drawing/2014/main" id="{BC4256B9-E1AE-BD6F-0288-BE078647A3E5}"/>
              </a:ext>
            </a:extLst>
          </p:cNvPr>
          <p:cNvSpPr txBox="1"/>
          <p:nvPr/>
        </p:nvSpPr>
        <p:spPr>
          <a:xfrm>
            <a:off x="2384921" y="2966854"/>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48</a:t>
            </a:r>
          </a:p>
        </p:txBody>
      </p:sp>
      <p:sp>
        <p:nvSpPr>
          <p:cNvPr id="73" name="TextBox 72">
            <a:extLst>
              <a:ext uri="{FF2B5EF4-FFF2-40B4-BE49-F238E27FC236}">
                <a16:creationId xmlns:a16="http://schemas.microsoft.com/office/drawing/2014/main" id="{13A8400B-F1ED-B3E6-86DF-05A59A2B4AB6}"/>
              </a:ext>
            </a:extLst>
          </p:cNvPr>
          <p:cNvSpPr txBox="1"/>
          <p:nvPr/>
        </p:nvSpPr>
        <p:spPr>
          <a:xfrm>
            <a:off x="2672976" y="2947409"/>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49</a:t>
            </a:r>
          </a:p>
        </p:txBody>
      </p:sp>
      <p:sp>
        <p:nvSpPr>
          <p:cNvPr id="75" name="TextBox 74">
            <a:extLst>
              <a:ext uri="{FF2B5EF4-FFF2-40B4-BE49-F238E27FC236}">
                <a16:creationId xmlns:a16="http://schemas.microsoft.com/office/drawing/2014/main" id="{1728D905-F3B1-9DA1-8AAE-09B746609FC3}"/>
              </a:ext>
            </a:extLst>
          </p:cNvPr>
          <p:cNvSpPr txBox="1"/>
          <p:nvPr/>
        </p:nvSpPr>
        <p:spPr>
          <a:xfrm>
            <a:off x="2977772" y="2933184"/>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52</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TextBox 75">
            <a:extLst>
              <a:ext uri="{FF2B5EF4-FFF2-40B4-BE49-F238E27FC236}">
                <a16:creationId xmlns:a16="http://schemas.microsoft.com/office/drawing/2014/main" id="{342AC655-A64D-D0E8-E9E0-1A8632BF3CAF}"/>
              </a:ext>
            </a:extLst>
          </p:cNvPr>
          <p:cNvSpPr txBox="1"/>
          <p:nvPr/>
        </p:nvSpPr>
        <p:spPr>
          <a:xfrm>
            <a:off x="3283017" y="2909247"/>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53</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TextBox 76">
            <a:extLst>
              <a:ext uri="{FF2B5EF4-FFF2-40B4-BE49-F238E27FC236}">
                <a16:creationId xmlns:a16="http://schemas.microsoft.com/office/drawing/2014/main" id="{F132915D-FEB8-E92F-0441-915628747CAF}"/>
              </a:ext>
            </a:extLst>
          </p:cNvPr>
          <p:cNvSpPr txBox="1"/>
          <p:nvPr/>
        </p:nvSpPr>
        <p:spPr>
          <a:xfrm>
            <a:off x="3598067" y="2878505"/>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57</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TextBox 77">
            <a:extLst>
              <a:ext uri="{FF2B5EF4-FFF2-40B4-BE49-F238E27FC236}">
                <a16:creationId xmlns:a16="http://schemas.microsoft.com/office/drawing/2014/main" id="{3A893EA8-AC18-E589-0409-2B185BC55664}"/>
              </a:ext>
            </a:extLst>
          </p:cNvPr>
          <p:cNvSpPr txBox="1"/>
          <p:nvPr/>
        </p:nvSpPr>
        <p:spPr>
          <a:xfrm>
            <a:off x="3883670" y="2868833"/>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58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TextBox 78">
            <a:extLst>
              <a:ext uri="{FF2B5EF4-FFF2-40B4-BE49-F238E27FC236}">
                <a16:creationId xmlns:a16="http://schemas.microsoft.com/office/drawing/2014/main" id="{8A684296-C32D-FEE4-63AB-654C8882B9C8}"/>
              </a:ext>
            </a:extLst>
          </p:cNvPr>
          <p:cNvSpPr txBox="1"/>
          <p:nvPr/>
        </p:nvSpPr>
        <p:spPr>
          <a:xfrm>
            <a:off x="4193383" y="2847225"/>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60</a:t>
            </a:r>
          </a:p>
        </p:txBody>
      </p:sp>
      <p:sp>
        <p:nvSpPr>
          <p:cNvPr id="80" name="TextBox 79">
            <a:extLst>
              <a:ext uri="{FF2B5EF4-FFF2-40B4-BE49-F238E27FC236}">
                <a16:creationId xmlns:a16="http://schemas.microsoft.com/office/drawing/2014/main" id="{2FCCB703-418E-D11B-6C76-4B9309268D18}"/>
              </a:ext>
            </a:extLst>
          </p:cNvPr>
          <p:cNvSpPr txBox="1"/>
          <p:nvPr/>
        </p:nvSpPr>
        <p:spPr>
          <a:xfrm>
            <a:off x="4494514" y="2830215"/>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65</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TextBox 80">
            <a:extLst>
              <a:ext uri="{FF2B5EF4-FFF2-40B4-BE49-F238E27FC236}">
                <a16:creationId xmlns:a16="http://schemas.microsoft.com/office/drawing/2014/main" id="{B79D2D7E-DB7E-76B7-25AA-A3E95AC7C491}"/>
              </a:ext>
            </a:extLst>
          </p:cNvPr>
          <p:cNvSpPr txBox="1"/>
          <p:nvPr/>
        </p:nvSpPr>
        <p:spPr>
          <a:xfrm>
            <a:off x="4786234" y="2824299"/>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78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TextBox 81">
            <a:extLst>
              <a:ext uri="{FF2B5EF4-FFF2-40B4-BE49-F238E27FC236}">
                <a16:creationId xmlns:a16="http://schemas.microsoft.com/office/drawing/2014/main" id="{BE9785A5-E73C-F902-BDC4-32958E2C385D}"/>
              </a:ext>
            </a:extLst>
          </p:cNvPr>
          <p:cNvSpPr txBox="1"/>
          <p:nvPr/>
        </p:nvSpPr>
        <p:spPr>
          <a:xfrm>
            <a:off x="5104333" y="2807775"/>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80</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TextBox 82">
            <a:extLst>
              <a:ext uri="{FF2B5EF4-FFF2-40B4-BE49-F238E27FC236}">
                <a16:creationId xmlns:a16="http://schemas.microsoft.com/office/drawing/2014/main" id="{D33D45B1-BF34-54F9-B0D9-9DF73B241B34}"/>
              </a:ext>
            </a:extLst>
          </p:cNvPr>
          <p:cNvSpPr txBox="1"/>
          <p:nvPr/>
        </p:nvSpPr>
        <p:spPr>
          <a:xfrm>
            <a:off x="5401373" y="2761647"/>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86</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TextBox 84">
            <a:extLst>
              <a:ext uri="{FF2B5EF4-FFF2-40B4-BE49-F238E27FC236}">
                <a16:creationId xmlns:a16="http://schemas.microsoft.com/office/drawing/2014/main" id="{02B72549-DE07-98B4-C148-40B67C5DBEDA}"/>
              </a:ext>
            </a:extLst>
          </p:cNvPr>
          <p:cNvSpPr txBox="1"/>
          <p:nvPr/>
        </p:nvSpPr>
        <p:spPr>
          <a:xfrm>
            <a:off x="5715177" y="2702666"/>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92</a:t>
            </a:r>
          </a:p>
        </p:txBody>
      </p:sp>
      <p:sp>
        <p:nvSpPr>
          <p:cNvPr id="86" name="TextBox 85">
            <a:extLst>
              <a:ext uri="{FF2B5EF4-FFF2-40B4-BE49-F238E27FC236}">
                <a16:creationId xmlns:a16="http://schemas.microsoft.com/office/drawing/2014/main" id="{2FD7C065-6B66-A85C-D58D-8AE5ABAC13BA}"/>
              </a:ext>
            </a:extLst>
          </p:cNvPr>
          <p:cNvSpPr txBox="1"/>
          <p:nvPr/>
        </p:nvSpPr>
        <p:spPr>
          <a:xfrm>
            <a:off x="6007768" y="2694519"/>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82</a:t>
            </a:r>
          </a:p>
        </p:txBody>
      </p:sp>
      <p:sp>
        <p:nvSpPr>
          <p:cNvPr id="87" name="TextBox 86">
            <a:extLst>
              <a:ext uri="{FF2B5EF4-FFF2-40B4-BE49-F238E27FC236}">
                <a16:creationId xmlns:a16="http://schemas.microsoft.com/office/drawing/2014/main" id="{073444F9-083C-F40E-0499-EB3A15568C16}"/>
              </a:ext>
            </a:extLst>
          </p:cNvPr>
          <p:cNvSpPr txBox="1"/>
          <p:nvPr/>
        </p:nvSpPr>
        <p:spPr>
          <a:xfrm>
            <a:off x="6315541" y="2652566"/>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85</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8" name="TextBox 87">
            <a:extLst>
              <a:ext uri="{FF2B5EF4-FFF2-40B4-BE49-F238E27FC236}">
                <a16:creationId xmlns:a16="http://schemas.microsoft.com/office/drawing/2014/main" id="{FCE69168-472E-695D-3BF3-D2A399320517}"/>
              </a:ext>
            </a:extLst>
          </p:cNvPr>
          <p:cNvSpPr txBox="1"/>
          <p:nvPr/>
        </p:nvSpPr>
        <p:spPr>
          <a:xfrm>
            <a:off x="6632375" y="2606517"/>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91</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TextBox 88">
            <a:extLst>
              <a:ext uri="{FF2B5EF4-FFF2-40B4-BE49-F238E27FC236}">
                <a16:creationId xmlns:a16="http://schemas.microsoft.com/office/drawing/2014/main" id="{15974B27-7B84-07CE-51D3-F6CDC95393BE}"/>
              </a:ext>
            </a:extLst>
          </p:cNvPr>
          <p:cNvSpPr txBox="1"/>
          <p:nvPr/>
        </p:nvSpPr>
        <p:spPr>
          <a:xfrm>
            <a:off x="6915944" y="2552210"/>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97</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TextBox 89">
            <a:extLst>
              <a:ext uri="{FF2B5EF4-FFF2-40B4-BE49-F238E27FC236}">
                <a16:creationId xmlns:a16="http://schemas.microsoft.com/office/drawing/2014/main" id="{BF633A4A-EF77-9C10-DEC0-C6971CD9D340}"/>
              </a:ext>
            </a:extLst>
          </p:cNvPr>
          <p:cNvSpPr txBox="1"/>
          <p:nvPr/>
        </p:nvSpPr>
        <p:spPr>
          <a:xfrm>
            <a:off x="7180691" y="2471857"/>
            <a:ext cx="422057"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106</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TextBox 90">
            <a:extLst>
              <a:ext uri="{FF2B5EF4-FFF2-40B4-BE49-F238E27FC236}">
                <a16:creationId xmlns:a16="http://schemas.microsoft.com/office/drawing/2014/main" id="{33BB59C8-D18A-5C6D-367F-150F32C770DC}"/>
              </a:ext>
            </a:extLst>
          </p:cNvPr>
          <p:cNvSpPr txBox="1"/>
          <p:nvPr/>
        </p:nvSpPr>
        <p:spPr>
          <a:xfrm>
            <a:off x="7488076" y="2411668"/>
            <a:ext cx="422057"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112</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TextBox 91">
            <a:extLst>
              <a:ext uri="{FF2B5EF4-FFF2-40B4-BE49-F238E27FC236}">
                <a16:creationId xmlns:a16="http://schemas.microsoft.com/office/drawing/2014/main" id="{1D120440-3BBB-391D-DB9A-E3B0411F362C}"/>
              </a:ext>
            </a:extLst>
          </p:cNvPr>
          <p:cNvSpPr txBox="1"/>
          <p:nvPr/>
        </p:nvSpPr>
        <p:spPr>
          <a:xfrm>
            <a:off x="984915" y="5549756"/>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18</a:t>
            </a:r>
          </a:p>
        </p:txBody>
      </p:sp>
      <p:sp>
        <p:nvSpPr>
          <p:cNvPr id="93" name="TextBox 92">
            <a:extLst>
              <a:ext uri="{FF2B5EF4-FFF2-40B4-BE49-F238E27FC236}">
                <a16:creationId xmlns:a16="http://schemas.microsoft.com/office/drawing/2014/main" id="{07DD1592-C69B-701C-84D6-9F56226AF072}"/>
              </a:ext>
            </a:extLst>
          </p:cNvPr>
          <p:cNvSpPr txBox="1"/>
          <p:nvPr/>
        </p:nvSpPr>
        <p:spPr>
          <a:xfrm>
            <a:off x="1319256" y="5462263"/>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20</a:t>
            </a:r>
          </a:p>
        </p:txBody>
      </p:sp>
      <p:sp>
        <p:nvSpPr>
          <p:cNvPr id="94" name="TextBox 93">
            <a:extLst>
              <a:ext uri="{FF2B5EF4-FFF2-40B4-BE49-F238E27FC236}">
                <a16:creationId xmlns:a16="http://schemas.microsoft.com/office/drawing/2014/main" id="{27B6B19C-3BFE-9D7A-20A6-7E015A02C4E8}"/>
              </a:ext>
            </a:extLst>
          </p:cNvPr>
          <p:cNvSpPr txBox="1"/>
          <p:nvPr/>
        </p:nvSpPr>
        <p:spPr>
          <a:xfrm>
            <a:off x="1653597" y="5471656"/>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20</a:t>
            </a:r>
          </a:p>
        </p:txBody>
      </p:sp>
      <p:sp>
        <p:nvSpPr>
          <p:cNvPr id="95" name="TextBox 94">
            <a:extLst>
              <a:ext uri="{FF2B5EF4-FFF2-40B4-BE49-F238E27FC236}">
                <a16:creationId xmlns:a16="http://schemas.microsoft.com/office/drawing/2014/main" id="{E9A3CB9E-555D-F8B3-FA1D-117FB295E2C7}"/>
              </a:ext>
            </a:extLst>
          </p:cNvPr>
          <p:cNvSpPr txBox="1"/>
          <p:nvPr/>
        </p:nvSpPr>
        <p:spPr>
          <a:xfrm>
            <a:off x="1987938" y="5481049"/>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21</a:t>
            </a:r>
          </a:p>
        </p:txBody>
      </p:sp>
      <p:sp>
        <p:nvSpPr>
          <p:cNvPr id="96" name="TextBox 95">
            <a:extLst>
              <a:ext uri="{FF2B5EF4-FFF2-40B4-BE49-F238E27FC236}">
                <a16:creationId xmlns:a16="http://schemas.microsoft.com/office/drawing/2014/main" id="{7B72DBA6-6341-85EE-B8B9-0449F319A90F}"/>
              </a:ext>
            </a:extLst>
          </p:cNvPr>
          <p:cNvSpPr txBox="1"/>
          <p:nvPr/>
        </p:nvSpPr>
        <p:spPr>
          <a:xfrm>
            <a:off x="2322279" y="5421316"/>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24</a:t>
            </a:r>
          </a:p>
        </p:txBody>
      </p:sp>
      <p:sp>
        <p:nvSpPr>
          <p:cNvPr id="97" name="TextBox 96">
            <a:extLst>
              <a:ext uri="{FF2B5EF4-FFF2-40B4-BE49-F238E27FC236}">
                <a16:creationId xmlns:a16="http://schemas.microsoft.com/office/drawing/2014/main" id="{CB7E5E2B-6D8F-5598-39A8-C20924FD856B}"/>
              </a:ext>
            </a:extLst>
          </p:cNvPr>
          <p:cNvSpPr txBox="1"/>
          <p:nvPr/>
        </p:nvSpPr>
        <p:spPr>
          <a:xfrm>
            <a:off x="2656620" y="5361583"/>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28</a:t>
            </a:r>
          </a:p>
        </p:txBody>
      </p:sp>
      <p:sp>
        <p:nvSpPr>
          <p:cNvPr id="98" name="TextBox 97">
            <a:extLst>
              <a:ext uri="{FF2B5EF4-FFF2-40B4-BE49-F238E27FC236}">
                <a16:creationId xmlns:a16="http://schemas.microsoft.com/office/drawing/2014/main" id="{836A2662-83A5-E21D-ED7E-5CC1CCCF6238}"/>
              </a:ext>
            </a:extLst>
          </p:cNvPr>
          <p:cNvSpPr txBox="1"/>
          <p:nvPr/>
        </p:nvSpPr>
        <p:spPr>
          <a:xfrm>
            <a:off x="2990961" y="5310657"/>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29</a:t>
            </a:r>
          </a:p>
        </p:txBody>
      </p:sp>
      <p:sp>
        <p:nvSpPr>
          <p:cNvPr id="99" name="TextBox 98">
            <a:extLst>
              <a:ext uri="{FF2B5EF4-FFF2-40B4-BE49-F238E27FC236}">
                <a16:creationId xmlns:a16="http://schemas.microsoft.com/office/drawing/2014/main" id="{D91E6E79-449C-9112-D1F5-33E572C177AF}"/>
              </a:ext>
            </a:extLst>
          </p:cNvPr>
          <p:cNvSpPr txBox="1"/>
          <p:nvPr/>
        </p:nvSpPr>
        <p:spPr>
          <a:xfrm>
            <a:off x="3325302" y="5259731"/>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35</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0" name="TextBox 99">
            <a:extLst>
              <a:ext uri="{FF2B5EF4-FFF2-40B4-BE49-F238E27FC236}">
                <a16:creationId xmlns:a16="http://schemas.microsoft.com/office/drawing/2014/main" id="{F8773807-7246-F4CE-C4D2-6AECC49D7D90}"/>
              </a:ext>
            </a:extLst>
          </p:cNvPr>
          <p:cNvSpPr txBox="1"/>
          <p:nvPr/>
        </p:nvSpPr>
        <p:spPr>
          <a:xfrm>
            <a:off x="3659643" y="5211934"/>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37</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TextBox 100">
            <a:extLst>
              <a:ext uri="{FF2B5EF4-FFF2-40B4-BE49-F238E27FC236}">
                <a16:creationId xmlns:a16="http://schemas.microsoft.com/office/drawing/2014/main" id="{43A1C398-F630-8C7A-BB36-0F1F7FD0F117}"/>
              </a:ext>
            </a:extLst>
          </p:cNvPr>
          <p:cNvSpPr txBox="1"/>
          <p:nvPr/>
        </p:nvSpPr>
        <p:spPr>
          <a:xfrm>
            <a:off x="3993984" y="5164137"/>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38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2" name="TextBox 101">
            <a:extLst>
              <a:ext uri="{FF2B5EF4-FFF2-40B4-BE49-F238E27FC236}">
                <a16:creationId xmlns:a16="http://schemas.microsoft.com/office/drawing/2014/main" id="{1EBC64C8-7AA2-C2B3-9E84-24F964D94016}"/>
              </a:ext>
            </a:extLst>
          </p:cNvPr>
          <p:cNvSpPr txBox="1"/>
          <p:nvPr/>
        </p:nvSpPr>
        <p:spPr>
          <a:xfrm>
            <a:off x="4328325" y="5116340"/>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45</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3" name="TextBox 102">
            <a:extLst>
              <a:ext uri="{FF2B5EF4-FFF2-40B4-BE49-F238E27FC236}">
                <a16:creationId xmlns:a16="http://schemas.microsoft.com/office/drawing/2014/main" id="{386C6312-BFE4-F1BC-A2E9-2A2D3ACB0FF0}"/>
              </a:ext>
            </a:extLst>
          </p:cNvPr>
          <p:cNvSpPr txBox="1"/>
          <p:nvPr/>
        </p:nvSpPr>
        <p:spPr>
          <a:xfrm>
            <a:off x="4662666" y="5036995"/>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48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TextBox 103">
            <a:extLst>
              <a:ext uri="{FF2B5EF4-FFF2-40B4-BE49-F238E27FC236}">
                <a16:creationId xmlns:a16="http://schemas.microsoft.com/office/drawing/2014/main" id="{8CF4FF55-F23B-25D3-189C-F41972304510}"/>
              </a:ext>
            </a:extLst>
          </p:cNvPr>
          <p:cNvSpPr txBox="1"/>
          <p:nvPr/>
        </p:nvSpPr>
        <p:spPr>
          <a:xfrm>
            <a:off x="4997007" y="5031079"/>
            <a:ext cx="390126" cy="246221"/>
          </a:xfrm>
          <a:prstGeom prst="rect">
            <a:avLst/>
          </a:prstGeom>
          <a:noFill/>
        </p:spPr>
        <p:txBody>
          <a:bodyPr wrap="square" rtlCol="0">
            <a:spAutoFit/>
          </a:bodyPr>
          <a:lstStyle/>
          <a:p>
            <a:r>
              <a:rPr lang="en-US" sz="1000" b="1" noProof="1">
                <a:latin typeface="Arial" panose="020B0604020202020204" pitchFamily="34" charset="0"/>
                <a:ea typeface="ＭＳ Ｐゴシック" panose="020B0600070205080204" pitchFamily="50" charset="-128"/>
                <a:cs typeface="Arial" panose="020B0604020202020204" pitchFamily="34" charset="0"/>
              </a:rPr>
              <a:t>48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5" name="TextBox 104">
            <a:extLst>
              <a:ext uri="{FF2B5EF4-FFF2-40B4-BE49-F238E27FC236}">
                <a16:creationId xmlns:a16="http://schemas.microsoft.com/office/drawing/2014/main" id="{AC4258E0-1655-B5EC-A6D9-31BB4F3D0730}"/>
              </a:ext>
            </a:extLst>
          </p:cNvPr>
          <p:cNvSpPr txBox="1"/>
          <p:nvPr/>
        </p:nvSpPr>
        <p:spPr>
          <a:xfrm>
            <a:off x="5331348" y="4959071"/>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56</a:t>
            </a:r>
          </a:p>
        </p:txBody>
      </p:sp>
      <p:sp>
        <p:nvSpPr>
          <p:cNvPr id="106" name="TextBox 105">
            <a:extLst>
              <a:ext uri="{FF2B5EF4-FFF2-40B4-BE49-F238E27FC236}">
                <a16:creationId xmlns:a16="http://schemas.microsoft.com/office/drawing/2014/main" id="{FC855782-B4BA-FBA3-ACF7-88710BC0F65B}"/>
              </a:ext>
            </a:extLst>
          </p:cNvPr>
          <p:cNvSpPr txBox="1"/>
          <p:nvPr/>
        </p:nvSpPr>
        <p:spPr>
          <a:xfrm>
            <a:off x="5665689" y="4925528"/>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56</a:t>
            </a:r>
          </a:p>
        </p:txBody>
      </p:sp>
      <p:sp>
        <p:nvSpPr>
          <p:cNvPr id="107" name="TextBox 106">
            <a:extLst>
              <a:ext uri="{FF2B5EF4-FFF2-40B4-BE49-F238E27FC236}">
                <a16:creationId xmlns:a16="http://schemas.microsoft.com/office/drawing/2014/main" id="{86B96068-1A73-9B85-9C69-F11601EEAEBE}"/>
              </a:ext>
            </a:extLst>
          </p:cNvPr>
          <p:cNvSpPr txBox="1"/>
          <p:nvPr/>
        </p:nvSpPr>
        <p:spPr>
          <a:xfrm>
            <a:off x="6000030" y="4891985"/>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58</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TextBox 107">
            <a:extLst>
              <a:ext uri="{FF2B5EF4-FFF2-40B4-BE49-F238E27FC236}">
                <a16:creationId xmlns:a16="http://schemas.microsoft.com/office/drawing/2014/main" id="{101B6A7A-AF50-E777-C4F2-B915F5D5074D}"/>
              </a:ext>
            </a:extLst>
          </p:cNvPr>
          <p:cNvSpPr txBox="1"/>
          <p:nvPr/>
        </p:nvSpPr>
        <p:spPr>
          <a:xfrm>
            <a:off x="6334371" y="4858442"/>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59</a:t>
            </a:r>
          </a:p>
        </p:txBody>
      </p:sp>
      <p:sp>
        <p:nvSpPr>
          <p:cNvPr id="109" name="TextBox 108">
            <a:extLst>
              <a:ext uri="{FF2B5EF4-FFF2-40B4-BE49-F238E27FC236}">
                <a16:creationId xmlns:a16="http://schemas.microsoft.com/office/drawing/2014/main" id="{FDD60CFF-D95C-1530-61DC-FE24395DB914}"/>
              </a:ext>
            </a:extLst>
          </p:cNvPr>
          <p:cNvSpPr txBox="1"/>
          <p:nvPr/>
        </p:nvSpPr>
        <p:spPr>
          <a:xfrm>
            <a:off x="6668712" y="4899419"/>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56</a:t>
            </a:r>
            <a:endParaRPr kumimoji="1" 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TextBox 109">
            <a:extLst>
              <a:ext uri="{FF2B5EF4-FFF2-40B4-BE49-F238E27FC236}">
                <a16:creationId xmlns:a16="http://schemas.microsoft.com/office/drawing/2014/main" id="{040C7D80-77EB-DC50-20B9-71A17D65C41F}"/>
              </a:ext>
            </a:extLst>
          </p:cNvPr>
          <p:cNvSpPr txBox="1"/>
          <p:nvPr/>
        </p:nvSpPr>
        <p:spPr>
          <a:xfrm>
            <a:off x="7003053" y="4885180"/>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57</a:t>
            </a:r>
          </a:p>
        </p:txBody>
      </p:sp>
      <p:sp>
        <p:nvSpPr>
          <p:cNvPr id="111" name="TextBox 110">
            <a:extLst>
              <a:ext uri="{FF2B5EF4-FFF2-40B4-BE49-F238E27FC236}">
                <a16:creationId xmlns:a16="http://schemas.microsoft.com/office/drawing/2014/main" id="{8DFB2C9E-DBD8-9D99-AF55-524605822AC6}"/>
              </a:ext>
            </a:extLst>
          </p:cNvPr>
          <p:cNvSpPr txBox="1"/>
          <p:nvPr/>
        </p:nvSpPr>
        <p:spPr>
          <a:xfrm>
            <a:off x="7337394" y="4826064"/>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60</a:t>
            </a:r>
          </a:p>
        </p:txBody>
      </p:sp>
      <p:sp>
        <p:nvSpPr>
          <p:cNvPr id="112" name="TextBox 111">
            <a:extLst>
              <a:ext uri="{FF2B5EF4-FFF2-40B4-BE49-F238E27FC236}">
                <a16:creationId xmlns:a16="http://schemas.microsoft.com/office/drawing/2014/main" id="{D4E0E291-22DD-5A03-1043-B719CAA3A0E3}"/>
              </a:ext>
            </a:extLst>
          </p:cNvPr>
          <p:cNvSpPr txBox="1"/>
          <p:nvPr/>
        </p:nvSpPr>
        <p:spPr>
          <a:xfrm>
            <a:off x="7671735" y="4765786"/>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63</a:t>
            </a:r>
          </a:p>
        </p:txBody>
      </p:sp>
      <p:sp>
        <p:nvSpPr>
          <p:cNvPr id="113" name="TextBox 112">
            <a:extLst>
              <a:ext uri="{FF2B5EF4-FFF2-40B4-BE49-F238E27FC236}">
                <a16:creationId xmlns:a16="http://schemas.microsoft.com/office/drawing/2014/main" id="{B6115CD8-4A42-89AA-C0FC-6068898DC97E}"/>
              </a:ext>
            </a:extLst>
          </p:cNvPr>
          <p:cNvSpPr txBox="1"/>
          <p:nvPr/>
        </p:nvSpPr>
        <p:spPr>
          <a:xfrm>
            <a:off x="8006076" y="4557085"/>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74</a:t>
            </a:r>
          </a:p>
        </p:txBody>
      </p:sp>
      <p:sp>
        <p:nvSpPr>
          <p:cNvPr id="114" name="TextBox 113">
            <a:extLst>
              <a:ext uri="{FF2B5EF4-FFF2-40B4-BE49-F238E27FC236}">
                <a16:creationId xmlns:a16="http://schemas.microsoft.com/office/drawing/2014/main" id="{61DC9088-1F18-12F9-DF1D-E922F66B8089}"/>
              </a:ext>
            </a:extLst>
          </p:cNvPr>
          <p:cNvSpPr txBox="1"/>
          <p:nvPr/>
        </p:nvSpPr>
        <p:spPr>
          <a:xfrm>
            <a:off x="8340427" y="4552657"/>
            <a:ext cx="390126" cy="246221"/>
          </a:xfrm>
          <a:prstGeom prst="rect">
            <a:avLst/>
          </a:prstGeom>
          <a:noFill/>
        </p:spPr>
        <p:txBody>
          <a:bodyPr wrap="square" rtlCol="0">
            <a:spAutoFit/>
          </a:bodyPr>
          <a:lstStyle/>
          <a:p>
            <a:r>
              <a:rPr kumimoji="1" lang="en-US" sz="1000" b="1" noProof="1">
                <a:latin typeface="Arial" panose="020B0604020202020204" pitchFamily="34" charset="0"/>
                <a:ea typeface="ＭＳ Ｐゴシック" panose="020B0600070205080204" pitchFamily="50" charset="-128"/>
                <a:cs typeface="Arial" panose="020B0604020202020204" pitchFamily="34" charset="0"/>
              </a:rPr>
              <a:t>78</a:t>
            </a:r>
          </a:p>
        </p:txBody>
      </p:sp>
      <p:sp>
        <p:nvSpPr>
          <p:cNvPr id="115" name="テキスト ボックス 74">
            <a:extLst>
              <a:ext uri="{FF2B5EF4-FFF2-40B4-BE49-F238E27FC236}">
                <a16:creationId xmlns:a16="http://schemas.microsoft.com/office/drawing/2014/main" id="{BABD5D59-C7F9-5BD0-4CC7-9EAF8016BBA7}"/>
              </a:ext>
            </a:extLst>
          </p:cNvPr>
          <p:cNvSpPr txBox="1"/>
          <p:nvPr/>
        </p:nvSpPr>
        <p:spPr>
          <a:xfrm>
            <a:off x="218521" y="6610347"/>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WHO</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テキスト ボックス 6">
            <a:extLst>
              <a:ext uri="{FF2B5EF4-FFF2-40B4-BE49-F238E27FC236}">
                <a16:creationId xmlns:a16="http://schemas.microsoft.com/office/drawing/2014/main" id="{535B95CC-CBD2-A4D1-6819-2DB958E0DD63}"/>
              </a:ext>
            </a:extLst>
          </p:cNvPr>
          <p:cNvSpPr txBox="1"/>
          <p:nvPr/>
        </p:nvSpPr>
        <p:spPr>
          <a:xfrm>
            <a:off x="5973000" y="6455198"/>
            <a:ext cx="3656087" cy="338554"/>
          </a:xfrm>
          <a:prstGeom prst="rect">
            <a:avLst/>
          </a:prstGeom>
          <a:noFill/>
        </p:spPr>
        <p:txBody>
          <a:bodyPr wrap="square"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*3:Current Health Expenditure</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を</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医療費</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支出額</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として</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算出</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*4:Domestic General Health Expenditureを政府医療費</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支出</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として</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算出</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86194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EF7A7-431C-4D6B-CD1C-D9A601FF5227}"/>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3" name="Text Placeholder 2">
            <a:extLst>
              <a:ext uri="{FF2B5EF4-FFF2-40B4-BE49-F238E27FC236}">
                <a16:creationId xmlns:a16="http://schemas.microsoft.com/office/drawing/2014/main" id="{14D15E0F-EA0F-8CB3-7DA4-C57E91664317}"/>
              </a:ext>
            </a:extLst>
          </p:cNvPr>
          <p:cNvSpPr>
            <a:spLocks noGrp="1"/>
          </p:cNvSpPr>
          <p:nvPr>
            <p:ph type="body" sz="quarter" idx="15"/>
          </p:nvPr>
        </p:nvSpPr>
        <p:spPr>
          <a:xfrm>
            <a:off x="200025" y="548680"/>
            <a:ext cx="9505950" cy="359445"/>
          </a:xfrm>
        </p:spPr>
        <p:txBody>
          <a:bodyPr/>
          <a:lstStyle/>
          <a:p>
            <a:r>
              <a:rPr lang="ja-JP" altLang="en-US" dirty="0"/>
              <a:t>各州における医療機関ごとの医療費支出額 （</a:t>
            </a:r>
            <a:r>
              <a:rPr lang="en-US" altLang="ja-JP" dirty="0"/>
              <a:t>1/3</a:t>
            </a:r>
            <a:r>
              <a:rPr lang="ja-JP" altLang="en-US" dirty="0"/>
              <a:t>）</a:t>
            </a:r>
            <a:endParaRPr kumimoji="1" lang="ja-JP" altLang="en-US" dirty="0"/>
          </a:p>
        </p:txBody>
      </p:sp>
      <p:sp>
        <p:nvSpPr>
          <p:cNvPr id="6" name="テキスト ボックス 25">
            <a:extLst>
              <a:ext uri="{FF2B5EF4-FFF2-40B4-BE49-F238E27FC236}">
                <a16:creationId xmlns:a16="http://schemas.microsoft.com/office/drawing/2014/main" id="{94AE99B8-EEE2-518A-BE10-24A066A17DDD}"/>
              </a:ext>
            </a:extLst>
          </p:cNvPr>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各州において、年間の入院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件当たりの平均医療費（自己負担）は以下の通り公共、民間、チャリティー・</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NGO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の医療機関それぞれにおいて全で違いがみられる。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州によっては都心部と農村部でも医療費支出が異なっている。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以下のグラフは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年における各州の入院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件当たりの平均医療費（病院の種別ごと）を示しており、上段は都市部、下段は農村部の医療費を示している。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Box 11">
            <a:extLst>
              <a:ext uri="{FF2B5EF4-FFF2-40B4-BE49-F238E27FC236}">
                <a16:creationId xmlns:a16="http://schemas.microsoft.com/office/drawing/2014/main" id="{A1D75A57-6920-A47D-8AEB-47F52CFFDA3E}"/>
              </a:ext>
            </a:extLst>
          </p:cNvPr>
          <p:cNvSpPr txBox="1"/>
          <p:nvPr/>
        </p:nvSpPr>
        <p:spPr>
          <a:xfrm>
            <a:off x="8841432" y="2265355"/>
            <a:ext cx="987773" cy="230832"/>
          </a:xfrm>
          <a:prstGeom prst="rect">
            <a:avLst/>
          </a:prstGeom>
          <a:noFill/>
        </p:spPr>
        <p:txBody>
          <a:bodyPr wrap="square" rtlCol="0" anchor="ctr">
            <a:spAutoFit/>
          </a:bodyPr>
          <a:lstStyle/>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（インドルピー）</a:t>
            </a:r>
          </a:p>
        </p:txBody>
      </p:sp>
      <p:graphicFrame>
        <p:nvGraphicFramePr>
          <p:cNvPr id="9" name="Chart 8">
            <a:extLst>
              <a:ext uri="{FF2B5EF4-FFF2-40B4-BE49-F238E27FC236}">
                <a16:creationId xmlns:a16="http://schemas.microsoft.com/office/drawing/2014/main" id="{1926D9F2-BB4C-A71C-88AE-781A0F375AF7}"/>
              </a:ext>
            </a:extLst>
          </p:cNvPr>
          <p:cNvGraphicFramePr>
            <a:graphicFrameLocks/>
          </p:cNvGraphicFramePr>
          <p:nvPr>
            <p:extLst>
              <p:ext uri="{D42A27DB-BD31-4B8C-83A1-F6EECF244321}">
                <p14:modId xmlns:p14="http://schemas.microsoft.com/office/powerpoint/2010/main" val="2138186181"/>
              </p:ext>
            </p:extLst>
          </p:nvPr>
        </p:nvGraphicFramePr>
        <p:xfrm>
          <a:off x="200026" y="2420888"/>
          <a:ext cx="9505950" cy="4307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26688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オブジェクト 23" hidden="1"/>
          <p:cNvGraphicFramePr>
            <a:graphicFrameLocks/>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24" name="オブジェクト 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Table 1">
            <a:extLst>
              <a:ext uri="{FF2B5EF4-FFF2-40B4-BE49-F238E27FC236}">
                <a16:creationId xmlns:a16="http://schemas.microsoft.com/office/drawing/2014/main" id="{19A44B3B-5FA9-4C15-930E-243F24D2D19F}"/>
              </a:ext>
            </a:extLst>
          </p:cNvPr>
          <p:cNvGraphicFramePr>
            <a:graphicFrameLocks noGrp="1"/>
          </p:cNvGraphicFramePr>
          <p:nvPr>
            <p:extLst>
              <p:ext uri="{D42A27DB-BD31-4B8C-83A1-F6EECF244321}">
                <p14:modId xmlns:p14="http://schemas.microsoft.com/office/powerpoint/2010/main" val="570752388"/>
              </p:ext>
            </p:extLst>
          </p:nvPr>
        </p:nvGraphicFramePr>
        <p:xfrm>
          <a:off x="200025" y="4293952"/>
          <a:ext cx="4500000" cy="295325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1290181810"/>
                    </a:ext>
                  </a:extLst>
                </a:gridCol>
                <a:gridCol w="216000">
                  <a:extLst>
                    <a:ext uri="{9D8B030D-6E8A-4147-A177-3AD203B41FA5}">
                      <a16:colId xmlns:a16="http://schemas.microsoft.com/office/drawing/2014/main" val="2071911285"/>
                    </a:ext>
                  </a:extLst>
                </a:gridCol>
                <a:gridCol w="3492000">
                  <a:extLst>
                    <a:ext uri="{9D8B030D-6E8A-4147-A177-3AD203B41FA5}">
                      <a16:colId xmlns:a16="http://schemas.microsoft.com/office/drawing/2014/main" val="1723406067"/>
                    </a:ext>
                  </a:extLst>
                </a:gridCol>
                <a:gridCol w="288000">
                  <a:extLst>
                    <a:ext uri="{9D8B030D-6E8A-4147-A177-3AD203B41FA5}">
                      <a16:colId xmlns:a16="http://schemas.microsoft.com/office/drawing/2014/main" val="2825225140"/>
                    </a:ext>
                  </a:extLst>
                </a:gridCol>
                <a:gridCol w="288000">
                  <a:extLst>
                    <a:ext uri="{9D8B030D-6E8A-4147-A177-3AD203B41FA5}">
                      <a16:colId xmlns:a16="http://schemas.microsoft.com/office/drawing/2014/main" val="2908991100"/>
                    </a:ext>
                  </a:extLst>
                </a:gridCol>
              </a:tblGrid>
              <a:tr h="193351">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医療関連</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6975698"/>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solidFill>
                            <a:schemeClr val="tx1"/>
                          </a:solidFill>
                          <a:latin typeface="+mn-lt"/>
                          <a:ea typeface="+mj-ea"/>
                        </a:rPr>
                        <a:t>医療・公衆衛生</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2474153"/>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健康水準および医療水準</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09861463"/>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医療費支出額</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742161"/>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各州における医療機関ごとの医療費支出額</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6021733"/>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大分類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7416437"/>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中分類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3747604"/>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疾病構造・死亡要因</a:t>
                      </a:r>
                      <a:r>
                        <a:rPr lang="en-US" altLang="ja-JP" sz="1050" dirty="0">
                          <a:solidFill>
                            <a:schemeClr val="tx1"/>
                          </a:solidFill>
                        </a:rPr>
                        <a:t>【</a:t>
                      </a:r>
                      <a:r>
                        <a:rPr lang="ja-JP" altLang="en-US" sz="1050" dirty="0">
                          <a:solidFill>
                            <a:schemeClr val="tx1"/>
                          </a:solidFill>
                        </a:rPr>
                        <a:t>小分類</a:t>
                      </a:r>
                      <a:r>
                        <a:rPr lang="en-US" altLang="ja-JP" sz="1050" dirty="0">
                          <a:solidFill>
                            <a:schemeClr val="tx1"/>
                          </a:solidFill>
                        </a:rPr>
                        <a:t>】</a:t>
                      </a: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4306074"/>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医療機関区分と施設数・病床数の推移</a:t>
                      </a: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28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6973792"/>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公的医療機関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0461160"/>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医療機関 </a:t>
                      </a:r>
                      <a:r>
                        <a:rPr lang="en-US" altLang="ja-JP" sz="1050" dirty="0">
                          <a:solidFill>
                            <a:schemeClr val="tx1"/>
                          </a:solidFill>
                        </a:rPr>
                        <a:t>- </a:t>
                      </a:r>
                      <a:r>
                        <a:rPr lang="ja-JP" altLang="en-US" sz="1050" dirty="0">
                          <a:solidFill>
                            <a:schemeClr val="tx1"/>
                          </a:solidFill>
                        </a:rPr>
                        <a:t>民間医療機関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8086770"/>
                  </a:ext>
                </a:extLst>
              </a:tr>
              <a:tr h="180924">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各州における医療機関構造（公的医療機関）</a:t>
                      </a: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4289153"/>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en-US" altLang="ja-JP"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557287"/>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18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5723316"/>
                  </a:ext>
                </a:extLst>
              </a:tr>
              <a:tr h="180924">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9931148"/>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73315140"/>
              </p:ext>
            </p:extLst>
          </p:nvPr>
        </p:nvGraphicFramePr>
        <p:xfrm>
          <a:off x="200025" y="1152000"/>
          <a:ext cx="4500000" cy="31644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基本情報</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r>
                        <a:rPr kumimoji="1" lang="ja-JP" altLang="en-US" sz="1050" dirty="0">
                          <a:latin typeface="+mn-lt"/>
                          <a:ea typeface="+mj-ea"/>
                        </a:rPr>
                        <a:t>経済</a:t>
                      </a: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r>
                        <a:rPr kumimoji="1" lang="ja-JP" altLang="en-US" sz="1050" dirty="0">
                          <a:latin typeface="+mn-lt"/>
                          <a:ea typeface="+mj-ea"/>
                        </a:rPr>
                        <a:t>人口動態、および人口成長率・年齢別人口構成</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endParaRPr kumimoji="1" lang="en-US" altLang="ja-JP"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所得分配</a:t>
                      </a:r>
                      <a:endParaRPr kumimoji="1" lang="en-US" altLang="ja-JP"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084073"/>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mn-lt"/>
                          <a:ea typeface="+mj-ea"/>
                        </a:rPr>
                        <a:t>インフレ率・為替レート</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9</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mn-lt"/>
                          <a:ea typeface="+mj-ea"/>
                        </a:rPr>
                        <a:t>耐久消費財購入指数</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10</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2080618"/>
                  </a:ext>
                </a:extLst>
              </a:tr>
              <a:tr h="213039">
                <a:tc>
                  <a:txBody>
                    <a:bodyPr/>
                    <a:lstStyle/>
                    <a:p>
                      <a:pPr lvl="0">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規制</a:t>
                      </a: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44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11</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会社法</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12</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13</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経済特区</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29099709"/>
              </p:ext>
            </p:extLst>
          </p:nvPr>
        </p:nvGraphicFramePr>
        <p:xfrm>
          <a:off x="5205600" y="1152000"/>
          <a:ext cx="4490276" cy="537955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308538">
                  <a:extLst>
                    <a:ext uri="{9D8B030D-6E8A-4147-A177-3AD203B41FA5}">
                      <a16:colId xmlns:a16="http://schemas.microsoft.com/office/drawing/2014/main" val="20003"/>
                    </a:ext>
                  </a:extLst>
                </a:gridCol>
                <a:gridCol w="257738">
                  <a:extLst>
                    <a:ext uri="{9D8B030D-6E8A-4147-A177-3AD203B41FA5}">
                      <a16:colId xmlns:a16="http://schemas.microsoft.com/office/drawing/2014/main" val="20004"/>
                    </a:ext>
                  </a:extLst>
                </a:gridCol>
              </a:tblGrid>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各州における伝統医学医療機関</a:t>
                      </a:r>
                      <a:endParaRPr lang="en-US" altLang="ja-JP"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34</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183274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solidFill>
                            <a:schemeClr val="tx1"/>
                          </a:solidFill>
                        </a:rPr>
                        <a:t>医療従事者</a:t>
                      </a:r>
                      <a:endParaRPr lang="ja-JP" altLang="en-US" sz="1050" dirty="0">
                        <a:solidFill>
                          <a:schemeClr val="tx1"/>
                        </a:solidFill>
                      </a:endParaRP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35</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806089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8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36</a:t>
                      </a:r>
                    </a:p>
                  </a:txBody>
                  <a:tcPr marL="36000" marR="36000" marT="36000" marB="1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014626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chemeClr val="tx1"/>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846931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r>
                        <a:rPr kumimoji="1" lang="ja-JP" altLang="en-US" sz="1050" dirty="0">
                          <a:solidFill>
                            <a:schemeClr val="tx1"/>
                          </a:solidFill>
                          <a:latin typeface="+mn-lt"/>
                          <a:ea typeface="+mj-ea"/>
                        </a:rPr>
                        <a:t>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endParaRPr lang="en-US" altLang="ja-JP" sz="1050" b="0" i="0" u="none" strike="noStrike" dirty="0">
                        <a:solidFill>
                          <a:schemeClr val="tx1"/>
                        </a:solidFill>
                        <a:effectLst/>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公的保険制度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民間保険制度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39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5582857"/>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インドにおける保険制度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2998002"/>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保険</a:t>
                      </a:r>
                      <a:r>
                        <a:rPr lang="ja-JP" altLang="en-US" sz="1000" dirty="0">
                          <a:solidFill>
                            <a:schemeClr val="tx1"/>
                          </a:solidFill>
                        </a:rPr>
                        <a:t>会社</a:t>
                      </a:r>
                      <a:endParaRPr lang="ja-JP" altLang="en-US" sz="1050" dirty="0">
                        <a:solidFill>
                          <a:schemeClr val="tx1"/>
                        </a:solidFill>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4519635"/>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インドにおける医療関連促進制度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47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5690475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保険に関する制度・行政体制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95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医薬品規制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lang="en-US" altLang="ja-JP" sz="1050" dirty="0">
                          <a:solidFill>
                            <a:schemeClr val="tx1"/>
                          </a:solidFill>
                        </a:rPr>
                        <a:t>FDI</a:t>
                      </a:r>
                      <a:r>
                        <a:rPr lang="ja-JP" altLang="en-US" sz="1050" dirty="0">
                          <a:solidFill>
                            <a:schemeClr val="tx1"/>
                          </a:solidFill>
                        </a:rPr>
                        <a:t>規制緩和</a:t>
                      </a: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52</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solidFill>
                            <a:schemeClr val="tx1"/>
                          </a:solidFill>
                        </a:rPr>
                        <a:t>臨床試験に関する制度</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医療機器を輸出する際のステップ</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医療機器を輸出する際の留意点</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dirty="0"/>
                        <a:t>輸入側の手続き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a:solidFill>
                            <a:schemeClr val="tx1"/>
                          </a:solidFill>
                          <a:latin typeface="+mn-lt"/>
                          <a:ea typeface="+mj-ea"/>
                        </a:rPr>
                        <a:t>・・・</a:t>
                      </a:r>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医療機器のラベリング</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dirty="0">
                          <a:solidFill>
                            <a:schemeClr val="tx1"/>
                          </a:solidFill>
                          <a:latin typeface="+mn-lt"/>
                          <a:ea typeface="+mj-ea"/>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58</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医療機器への関税</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59</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中古の医療機器に対する規制</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60</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医療情報・個人情報保護、データサーバーの置き場に関する法規制、ガイドライン</a:t>
                      </a:r>
                      <a:endParaRPr lang="en-US" altLang="ja-JP" sz="1050" dirty="0">
                        <a:solidFill>
                          <a:schemeClr val="tx1"/>
                        </a:solidFill>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n-lt"/>
                          <a:ea typeface="+mn-ea"/>
                          <a:cs typeface="+mn-cs"/>
                        </a:rPr>
                        <a:t>61</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642507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医療現場で使用される言語に関する情報</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63</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1300457"/>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ライセンス・教育水準</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64</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医師の社会的地位</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65</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r h="199575">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外国人医師のライセンス</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66</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6"/>
                  </a:ext>
                </a:extLst>
              </a:tr>
              <a:tr h="269716">
                <a:tc>
                  <a:txBody>
                    <a:bodyPr/>
                    <a:lstStyle/>
                    <a:p>
                      <a:pPr lvl="0"/>
                      <a:endParaRPr kumimoji="1" lang="ja-JP" altLang="en-US" sz="1050" dirty="0">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endParaRPr kumimoji="1" lang="ja-JP" altLang="en-US" sz="1050" dirty="0">
                        <a:solidFill>
                          <a:schemeClr val="tx1"/>
                        </a:solidFill>
                        <a:latin typeface="+mn-lt"/>
                        <a:ea typeface="+mj-ea"/>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schemeClr val="tx1"/>
                          </a:solidFill>
                        </a:rPr>
                        <a:t>医学会</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r>
                        <a:rPr lang="en-US" altLang="ja-JP" sz="1050" b="0" i="0" u="none" strike="noStrike" dirty="0">
                          <a:solidFill>
                            <a:schemeClr val="tx1"/>
                          </a:solidFill>
                          <a:effectLst/>
                          <a:latin typeface="+mn-lt"/>
                          <a:ea typeface="+mj-ea"/>
                        </a:rPr>
                        <a:t>67</a:t>
                      </a: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7"/>
                  </a:ext>
                </a:extLst>
              </a:tr>
            </a:tbl>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cxnSp>
        <p:nvCxnSpPr>
          <p:cNvPr id="7" name="Straight Connector 6">
            <a:extLst>
              <a:ext uri="{FF2B5EF4-FFF2-40B4-BE49-F238E27FC236}">
                <a16:creationId xmlns:a16="http://schemas.microsoft.com/office/drawing/2014/main" id="{AF29910E-C548-4FF9-B4D7-727786F0A2D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24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28D9-AE38-176E-141A-CC268BAD4D2C}"/>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7" name="TextBox 6">
            <a:extLst>
              <a:ext uri="{FF2B5EF4-FFF2-40B4-BE49-F238E27FC236}">
                <a16:creationId xmlns:a16="http://schemas.microsoft.com/office/drawing/2014/main" id="{A3324D2E-4F93-7277-AD7D-44147F20DA5A}"/>
              </a:ext>
            </a:extLst>
          </p:cNvPr>
          <p:cNvSpPr txBox="1"/>
          <p:nvPr/>
        </p:nvSpPr>
        <p:spPr>
          <a:xfrm>
            <a:off x="8918227" y="1010122"/>
            <a:ext cx="987773" cy="230832"/>
          </a:xfrm>
          <a:prstGeom prst="rect">
            <a:avLst/>
          </a:prstGeom>
          <a:noFill/>
        </p:spPr>
        <p:txBody>
          <a:bodyPr wrap="square" rtlCol="0" anchor="ctr">
            <a:spAutoFit/>
          </a:bodyPr>
          <a:lstStyle/>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（インドルピー）</a:t>
            </a:r>
          </a:p>
        </p:txBody>
      </p:sp>
      <p:graphicFrame>
        <p:nvGraphicFramePr>
          <p:cNvPr id="8" name="Chart 7">
            <a:extLst>
              <a:ext uri="{FF2B5EF4-FFF2-40B4-BE49-F238E27FC236}">
                <a16:creationId xmlns:a16="http://schemas.microsoft.com/office/drawing/2014/main" id="{C8210CCE-1784-7952-2CFA-7EDD1D8E5335}"/>
              </a:ext>
            </a:extLst>
          </p:cNvPr>
          <p:cNvGraphicFramePr>
            <a:graphicFrameLocks/>
          </p:cNvGraphicFramePr>
          <p:nvPr>
            <p:extLst>
              <p:ext uri="{D42A27DB-BD31-4B8C-83A1-F6EECF244321}">
                <p14:modId xmlns:p14="http://schemas.microsoft.com/office/powerpoint/2010/main" val="1661489557"/>
              </p:ext>
            </p:extLst>
          </p:nvPr>
        </p:nvGraphicFramePr>
        <p:xfrm>
          <a:off x="200025" y="1125538"/>
          <a:ext cx="9505501" cy="561583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a:extLst>
              <a:ext uri="{FF2B5EF4-FFF2-40B4-BE49-F238E27FC236}">
                <a16:creationId xmlns:a16="http://schemas.microsoft.com/office/drawing/2014/main" id="{7A4CB48F-F7BA-7BB8-C1E0-CF63BFBD954B}"/>
              </a:ext>
            </a:extLst>
          </p:cNvPr>
          <p:cNvSpPr>
            <a:spLocks noGrp="1"/>
          </p:cNvSpPr>
          <p:nvPr>
            <p:ph type="body" sz="quarter" idx="15"/>
          </p:nvPr>
        </p:nvSpPr>
        <p:spPr>
          <a:xfrm>
            <a:off x="200025" y="549275"/>
            <a:ext cx="9505950" cy="358775"/>
          </a:xfrm>
        </p:spPr>
        <p:txBody>
          <a:bodyPr/>
          <a:lstStyle/>
          <a:p>
            <a:r>
              <a:rPr lang="ja-JP" altLang="en-US" dirty="0"/>
              <a:t>各州における医療機関ごとの医療費支出額 （</a:t>
            </a:r>
            <a:r>
              <a:rPr lang="en-US" altLang="ja-JP" dirty="0"/>
              <a:t>2/3</a:t>
            </a:r>
            <a:r>
              <a:rPr lang="ja-JP" altLang="en-US" dirty="0"/>
              <a:t>）</a:t>
            </a:r>
            <a:endParaRPr kumimoji="1" lang="ja-JP" altLang="en-US" dirty="0"/>
          </a:p>
        </p:txBody>
      </p:sp>
    </p:spTree>
    <p:extLst>
      <p:ext uri="{BB962C8B-B14F-4D97-AF65-F5344CB8AC3E}">
        <p14:creationId xmlns:p14="http://schemas.microsoft.com/office/powerpoint/2010/main" val="434691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28D9-AE38-176E-141A-CC268BAD4D2C}"/>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7" name="TextBox 6">
            <a:extLst>
              <a:ext uri="{FF2B5EF4-FFF2-40B4-BE49-F238E27FC236}">
                <a16:creationId xmlns:a16="http://schemas.microsoft.com/office/drawing/2014/main" id="{A3324D2E-4F93-7277-AD7D-44147F20DA5A}"/>
              </a:ext>
            </a:extLst>
          </p:cNvPr>
          <p:cNvSpPr txBox="1"/>
          <p:nvPr/>
        </p:nvSpPr>
        <p:spPr>
          <a:xfrm>
            <a:off x="8874757" y="1010122"/>
            <a:ext cx="987773" cy="230832"/>
          </a:xfrm>
          <a:prstGeom prst="rect">
            <a:avLst/>
          </a:prstGeom>
          <a:noFill/>
        </p:spPr>
        <p:txBody>
          <a:bodyPr wrap="square" rtlCol="0" anchor="ctr">
            <a:spAutoFit/>
          </a:bodyPr>
          <a:lstStyle/>
          <a:p>
            <a:pPr algn="ct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（インドルピー）</a:t>
            </a:r>
          </a:p>
        </p:txBody>
      </p:sp>
      <p:graphicFrame>
        <p:nvGraphicFramePr>
          <p:cNvPr id="8" name="Chart 7">
            <a:extLst>
              <a:ext uri="{FF2B5EF4-FFF2-40B4-BE49-F238E27FC236}">
                <a16:creationId xmlns:a16="http://schemas.microsoft.com/office/drawing/2014/main" id="{D32CDA05-A533-876F-C0AA-A173D4F10345}"/>
              </a:ext>
            </a:extLst>
          </p:cNvPr>
          <p:cNvGraphicFramePr>
            <a:graphicFrameLocks/>
          </p:cNvGraphicFramePr>
          <p:nvPr>
            <p:extLst>
              <p:ext uri="{D42A27DB-BD31-4B8C-83A1-F6EECF244321}">
                <p14:modId xmlns:p14="http://schemas.microsoft.com/office/powerpoint/2010/main" val="1915564187"/>
              </p:ext>
            </p:extLst>
          </p:nvPr>
        </p:nvGraphicFramePr>
        <p:xfrm>
          <a:off x="199576" y="1125537"/>
          <a:ext cx="9505950" cy="55439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a:extLst>
              <a:ext uri="{FF2B5EF4-FFF2-40B4-BE49-F238E27FC236}">
                <a16:creationId xmlns:a16="http://schemas.microsoft.com/office/drawing/2014/main" id="{72EA83A4-8A96-E64B-1D39-DE8060B966A5}"/>
              </a:ext>
            </a:extLst>
          </p:cNvPr>
          <p:cNvSpPr>
            <a:spLocks noGrp="1"/>
          </p:cNvSpPr>
          <p:nvPr>
            <p:ph type="body" sz="quarter" idx="15"/>
          </p:nvPr>
        </p:nvSpPr>
        <p:spPr>
          <a:xfrm>
            <a:off x="200025" y="549275"/>
            <a:ext cx="9505950" cy="358775"/>
          </a:xfrm>
        </p:spPr>
        <p:txBody>
          <a:bodyPr/>
          <a:lstStyle/>
          <a:p>
            <a:r>
              <a:rPr lang="ja-JP" altLang="en-US" dirty="0"/>
              <a:t>各州における医療機関ごとの医療費支出額 （</a:t>
            </a:r>
            <a:r>
              <a:rPr lang="en-US" altLang="ja-JP" dirty="0"/>
              <a:t>3/3</a:t>
            </a:r>
            <a:r>
              <a:rPr lang="ja-JP" altLang="en-US" dirty="0"/>
              <a:t>）</a:t>
            </a:r>
            <a:endParaRPr kumimoji="1" lang="ja-JP" altLang="en-US" dirty="0"/>
          </a:p>
        </p:txBody>
      </p:sp>
    </p:spTree>
    <p:extLst>
      <p:ext uri="{BB962C8B-B14F-4D97-AF65-F5344CB8AC3E}">
        <p14:creationId xmlns:p14="http://schemas.microsoft.com/office/powerpoint/2010/main" val="2532541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07664-557C-B8D5-0E3D-462528D82E92}"/>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00BCDFE7-3072-AD41-55B2-44E321B27627}"/>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4" imgW="360" imgH="360" progId="TCLayout.ActiveDocument.1">
                  <p:embed/>
                </p:oleObj>
              </mc:Choice>
              <mc:Fallback>
                <p:oleObj name="think-cellスライド" r:id="rId14" imgW="360" imgH="360" progId="TCLayout.ActiveDocument.1">
                  <p:embed/>
                  <p:pic>
                    <p:nvPicPr>
                      <p:cNvPr id="9" name="Object 8"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a:extLst>
              <a:ext uri="{FF2B5EF4-FFF2-40B4-BE49-F238E27FC236}">
                <a16:creationId xmlns:a16="http://schemas.microsoft.com/office/drawing/2014/main" id="{FEA992F6-B786-FEC9-EC45-1FE5C9F62C6F}"/>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28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a:extLst>
              <a:ext uri="{FF2B5EF4-FFF2-40B4-BE49-F238E27FC236}">
                <a16:creationId xmlns:a16="http://schemas.microsoft.com/office/drawing/2014/main" id="{9CCF2CF2-21ED-2BBD-D85B-654013C11832}"/>
              </a:ext>
            </a:extLst>
          </p:cNvPr>
          <p:cNvSpPr>
            <a:spLocks noGrp="1"/>
          </p:cNvSpPr>
          <p:nvPr>
            <p:ph type="title"/>
          </p:nvPr>
        </p:nvSpPr>
        <p:spPr/>
        <p:txBody>
          <a:bodyPr vert="horz">
            <a:normAutofit/>
          </a:bodyPr>
          <a:lstStyle/>
          <a:p>
            <a:r>
              <a:rPr lang="ja-JP" altLang="en-US" sz="1400" noProof="1"/>
              <a:t>インド／医療関連／医療・公衆衛生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1F3B9B40-752E-B561-715A-7001BFE8F784}"/>
              </a:ext>
            </a:extLst>
          </p:cNvPr>
          <p:cNvSpPr>
            <a:spLocks noGrp="1"/>
          </p:cNvSpPr>
          <p:nvPr>
            <p:ph type="body" sz="quarter" idx="15"/>
          </p:nvPr>
        </p:nvSpPr>
        <p:spPr/>
        <p:txBody>
          <a:bodyPr/>
          <a:lstStyle/>
          <a:p>
            <a:r>
              <a:rPr lang="ja-JP" altLang="en-US" sz="2000" noProof="1"/>
              <a:t>疾病構造・死亡要因 </a:t>
            </a:r>
            <a:r>
              <a:rPr lang="en-US" altLang="ja-JP" sz="2000" noProof="1"/>
              <a:t>【</a:t>
            </a:r>
            <a:r>
              <a:rPr lang="ja-JP" altLang="en-US" sz="2000" noProof="1"/>
              <a:t>大分類</a:t>
            </a:r>
            <a:r>
              <a:rPr lang="en-US" altLang="ja-JP" noProof="1"/>
              <a:t>】</a:t>
            </a:r>
            <a:endParaRPr lang="ja-JP" altLang="en-US" sz="2000" noProof="1"/>
          </a:p>
        </p:txBody>
      </p:sp>
      <p:sp>
        <p:nvSpPr>
          <p:cNvPr id="26" name="テキスト ボックス 25">
            <a:extLst>
              <a:ext uri="{FF2B5EF4-FFF2-40B4-BE49-F238E27FC236}">
                <a16:creationId xmlns:a16="http://schemas.microsoft.com/office/drawing/2014/main" id="{3F6CDF7E-79D7-02D0-9E7E-40EC79FE2F9E}"/>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インドでは、非感染性疾患が主な死因</a:t>
            </a:r>
            <a:r>
              <a:rPr lang="ja-JP" altLang="en-US" sz="1400" noProof="1"/>
              <a:t>。また、死因としての</a:t>
            </a:r>
            <a:r>
              <a:rPr lang="en-US" altLang="ja-JP" sz="1400" noProof="1"/>
              <a:t>非感染性疾患</a:t>
            </a:r>
            <a:r>
              <a:rPr lang="ja-JP" altLang="en-US" sz="1400" noProof="1"/>
              <a:t>は、</a:t>
            </a:r>
            <a:r>
              <a:rPr lang="en-US" altLang="ja-JP" sz="1400" noProof="1"/>
              <a:t>2007~2009年の48.0%から2020~22年には全死亡の55.7%</a:t>
            </a:r>
            <a:r>
              <a:rPr lang="ja-JP" altLang="en-US" sz="1400" noProof="1"/>
              <a:t>に増加している。</a:t>
            </a:r>
            <a:endParaRPr lang="en-US" altLang="ja-JP" sz="1400" noProof="1"/>
          </a:p>
        </p:txBody>
      </p:sp>
      <p:cxnSp>
        <p:nvCxnSpPr>
          <p:cNvPr id="20" name="直線コネクタ 19">
            <a:extLst>
              <a:ext uri="{FF2B5EF4-FFF2-40B4-BE49-F238E27FC236}">
                <a16:creationId xmlns:a16="http://schemas.microsoft.com/office/drawing/2014/main" id="{D80A64C1-803C-28F3-90BB-38442DE03E4B}"/>
              </a:ext>
            </a:extLst>
          </p:cNvPr>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E6CBA635-ECBB-42FF-A2D0-9D29B90611AE}"/>
              </a:ext>
            </a:extLst>
          </p:cNvPr>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死亡要因の割合</a:t>
            </a:r>
          </a:p>
        </p:txBody>
      </p:sp>
      <p:sp>
        <p:nvSpPr>
          <p:cNvPr id="34" name="テキスト ボックス 33">
            <a:extLst>
              <a:ext uri="{FF2B5EF4-FFF2-40B4-BE49-F238E27FC236}">
                <a16:creationId xmlns:a16="http://schemas.microsoft.com/office/drawing/2014/main" id="{712A2D9A-0DD3-5DF7-6682-A08BA33D46F9}"/>
              </a:ext>
            </a:extLst>
          </p:cNvPr>
          <p:cNvSpPr txBox="1"/>
          <p:nvPr/>
        </p:nvSpPr>
        <p:spPr>
          <a:xfrm>
            <a:off x="1825276" y="2592521"/>
            <a:ext cx="1263487" cy="307777"/>
          </a:xfrm>
          <a:prstGeom prst="rect">
            <a:avLst/>
          </a:prstGeom>
          <a:noFill/>
        </p:spPr>
        <p:txBody>
          <a:bodyPr wrap="none" rtlCol="0">
            <a:spAutoFit/>
          </a:bodyPr>
          <a:lstStyle/>
          <a:p>
            <a:pPr algn="ctr"/>
            <a:r>
              <a:rPr lang="en-US" altLang="ja-JP" sz="1400" b="1" noProof="1">
                <a:latin typeface="Arial" panose="020B0604020202020204" pitchFamily="34" charset="0"/>
                <a:ea typeface="HGP創英角ｺﾞｼｯｸUB" panose="020B0900000000000000" pitchFamily="50" charset="-128"/>
                <a:cs typeface="Arial" panose="020B0604020202020204" pitchFamily="34" charset="0"/>
              </a:rPr>
              <a:t>2007~2009</a:t>
            </a:r>
            <a:r>
              <a:rPr kumimoji="1" lang="ja-JP" altLang="en-US" sz="1400" b="1" noProof="1">
                <a:latin typeface="Arial" panose="020B0604020202020204" pitchFamily="34" charset="0"/>
                <a:ea typeface="HGP創英角ｺﾞｼｯｸUB" panose="020B0900000000000000" pitchFamily="50" charset="-128"/>
                <a:cs typeface="Arial" panose="020B0604020202020204" pitchFamily="34" charset="0"/>
              </a:rPr>
              <a:t>年</a:t>
            </a:r>
            <a:endParaRPr kumimoji="1" lang="en-US" altLang="ja-JP" sz="1400" b="1" noProof="1">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4D594CD3-F89D-9D7D-405A-9F801C39575A}"/>
              </a:ext>
            </a:extLst>
          </p:cNvPr>
          <p:cNvSpPr txBox="1"/>
          <p:nvPr/>
        </p:nvSpPr>
        <p:spPr>
          <a:xfrm>
            <a:off x="6753136" y="2611580"/>
            <a:ext cx="1263487" cy="307777"/>
          </a:xfrm>
          <a:prstGeom prst="rect">
            <a:avLst/>
          </a:prstGeom>
          <a:noFill/>
        </p:spPr>
        <p:txBody>
          <a:bodyPr wrap="none" rtlCol="0">
            <a:spAutoFit/>
          </a:bodyPr>
          <a:lstStyle/>
          <a:p>
            <a:pPr algn="ctr"/>
            <a:r>
              <a:rPr kumimoji="1" lang="en-US" altLang="ja-JP" sz="1400" b="1" noProof="1">
                <a:latin typeface="Arial" panose="020B0604020202020204" pitchFamily="34" charset="0"/>
                <a:ea typeface="HGP創英角ｺﾞｼｯｸUB" panose="020B0900000000000000" pitchFamily="50" charset="-128"/>
                <a:cs typeface="Arial" panose="020B0604020202020204" pitchFamily="34" charset="0"/>
              </a:rPr>
              <a:t>2020~2022</a:t>
            </a:r>
            <a:r>
              <a:rPr kumimoji="1" lang="ja-JP" altLang="en-US" sz="1400" b="1" noProof="1">
                <a:latin typeface="Arial" panose="020B0604020202020204" pitchFamily="34" charset="0"/>
                <a:ea typeface="HGP創英角ｺﾞｼｯｸUB" panose="020B0900000000000000" pitchFamily="50" charset="-128"/>
                <a:cs typeface="Arial" panose="020B0604020202020204" pitchFamily="34" charset="0"/>
              </a:rPr>
              <a:t>年</a:t>
            </a:r>
            <a:endParaRPr kumimoji="1" lang="en-US" altLang="ja-JP" sz="1400" b="1" noProof="1">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36" name="右矢印 35">
            <a:extLst>
              <a:ext uri="{FF2B5EF4-FFF2-40B4-BE49-F238E27FC236}">
                <a16:creationId xmlns:a16="http://schemas.microsoft.com/office/drawing/2014/main" id="{6D5FDEA7-D255-A2DE-D3CD-1A5D5710442E}"/>
              </a:ext>
            </a:extLst>
          </p:cNvPr>
          <p:cNvSpPr/>
          <p:nvPr/>
        </p:nvSpPr>
        <p:spPr>
          <a:xfrm>
            <a:off x="4257675" y="386104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74">
            <a:extLst>
              <a:ext uri="{FF2B5EF4-FFF2-40B4-BE49-F238E27FC236}">
                <a16:creationId xmlns:a16="http://schemas.microsoft.com/office/drawing/2014/main" id="{414A77CD-FF58-966F-18E9-AE4EFD53301B}"/>
              </a:ext>
            </a:extLst>
          </p:cNvPr>
          <p:cNvSpPr txBox="1"/>
          <p:nvPr/>
        </p:nvSpPr>
        <p:spPr>
          <a:xfrm>
            <a:off x="218520" y="6540562"/>
            <a:ext cx="9342991" cy="168267"/>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2020-2022-</a:t>
            </a:r>
            <a:r>
              <a:rPr lang="en-US" altLang="ja-JP" sz="800" dirty="0">
                <a:hlinkClick r:id="rId16">
                  <a:extLst>
                    <a:ext uri="{A12FA001-AC4F-418D-AE19-62706E023703}">
                      <ahyp:hlinkClr xmlns:ahyp="http://schemas.microsoft.com/office/drawing/2018/hyperlinkcolor" val="tx"/>
                    </a:ext>
                  </a:extLst>
                </a:hlinkClick>
              </a:rPr>
              <a:t>https://censusindia.gov.in/nada/</a:t>
            </a:r>
            <a:r>
              <a:rPr lang="en-US" altLang="ja-JP" sz="800" dirty="0" err="1">
                <a:hlinkClick r:id="rId16">
                  <a:extLst>
                    <a:ext uri="{A12FA001-AC4F-418D-AE19-62706E023703}">
                      <ahyp:hlinkClr xmlns:ahyp="http://schemas.microsoft.com/office/drawing/2018/hyperlinkcolor" val="tx"/>
                    </a:ext>
                  </a:extLst>
                </a:hlinkClick>
              </a:rPr>
              <a:t>index.php</a:t>
            </a:r>
            <a:r>
              <a:rPr lang="en-US" altLang="ja-JP" sz="800" dirty="0">
                <a:hlinkClick r:id="rId16">
                  <a:extLst>
                    <a:ext uri="{A12FA001-AC4F-418D-AE19-62706E023703}">
                      <ahyp:hlinkClr xmlns:ahyp="http://schemas.microsoft.com/office/drawing/2018/hyperlinkcolor" val="tx"/>
                    </a:ext>
                  </a:extLst>
                </a:hlinkClick>
              </a:rPr>
              <a:t>/catalog/45568/download/49765/SRS_COD-STATISTICS_2020-2022.pdf</a:t>
            </a:r>
            <a:r>
              <a:rPr lang="en-US" altLang="ja-JP" sz="800" dirty="0"/>
              <a:t> (Page 13)</a:t>
            </a:r>
          </a:p>
          <a:p>
            <a:pPr>
              <a:spcAft>
                <a:spcPts val="100"/>
              </a:spcAft>
              <a:defRPr/>
            </a:pPr>
            <a:r>
              <a:rPr lang="en-US" altLang="ja-JP" sz="800" dirty="0"/>
              <a:t>           2007-2009-</a:t>
            </a:r>
            <a:r>
              <a:rPr lang="en-US" altLang="ja-JP" sz="800" dirty="0">
                <a:hlinkClick r:id="rId17">
                  <a:extLst>
                    <a:ext uri="{A12FA001-AC4F-418D-AE19-62706E023703}">
                      <ahyp:hlinkClr xmlns:ahyp="http://schemas.microsoft.com/office/drawing/2018/hyperlinkcolor" val="tx"/>
                    </a:ext>
                  </a:extLst>
                </a:hlinkClick>
              </a:rPr>
              <a:t>https://censusindia.gov.in/nada/</a:t>
            </a:r>
            <a:r>
              <a:rPr lang="en-US" altLang="ja-JP" sz="800" dirty="0" err="1">
                <a:hlinkClick r:id="rId17">
                  <a:extLst>
                    <a:ext uri="{A12FA001-AC4F-418D-AE19-62706E023703}">
                      <ahyp:hlinkClr xmlns:ahyp="http://schemas.microsoft.com/office/drawing/2018/hyperlinkcolor" val="tx"/>
                    </a:ext>
                  </a:extLst>
                </a:hlinkClick>
              </a:rPr>
              <a:t>index.php</a:t>
            </a:r>
            <a:r>
              <a:rPr lang="en-US" altLang="ja-JP" sz="800" dirty="0">
                <a:hlinkClick r:id="rId17">
                  <a:extLst>
                    <a:ext uri="{A12FA001-AC4F-418D-AE19-62706E023703}">
                      <ahyp:hlinkClr xmlns:ahyp="http://schemas.microsoft.com/office/drawing/2018/hyperlinkcolor" val="tx"/>
                    </a:ext>
                  </a:extLst>
                </a:hlinkClick>
              </a:rPr>
              <a:t>/catalog/34774/download/38462/SRS_COD-STATISTICS_2007-2009.pdf</a:t>
            </a:r>
            <a:r>
              <a:rPr lang="en-US" altLang="ja-JP" sz="800" dirty="0"/>
              <a:t> (Page 9)</a:t>
            </a:r>
            <a:endParaRPr lang="en-IN" altLang="ja-JP" sz="800" dirty="0"/>
          </a:p>
          <a:p>
            <a:pPr>
              <a:spcAft>
                <a:spcPts val="100"/>
              </a:spcAft>
              <a:defRPr/>
            </a:pPr>
            <a:endParaRPr lang="en-US" altLang="ja-JP" sz="800" dirty="0"/>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27">
            <a:extLst>
              <a:ext uri="{FF2B5EF4-FFF2-40B4-BE49-F238E27FC236}">
                <a16:creationId xmlns:a16="http://schemas.microsoft.com/office/drawing/2014/main" id="{CDEAC220-787F-3A69-D0E4-AF72C5D4082B}"/>
              </a:ext>
            </a:extLst>
          </p:cNvPr>
          <p:cNvGraphicFramePr/>
          <p:nvPr>
            <p:custDataLst>
              <p:tags r:id="rId3"/>
            </p:custDataLst>
            <p:extLst>
              <p:ext uri="{D42A27DB-BD31-4B8C-83A1-F6EECF244321}">
                <p14:modId xmlns:p14="http://schemas.microsoft.com/office/powerpoint/2010/main" val="3867645314"/>
              </p:ext>
            </p:extLst>
          </p:nvPr>
        </p:nvGraphicFramePr>
        <p:xfrm>
          <a:off x="1159487" y="2793462"/>
          <a:ext cx="2595066" cy="3024336"/>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7" name="Chart 26">
            <a:extLst>
              <a:ext uri="{FF2B5EF4-FFF2-40B4-BE49-F238E27FC236}">
                <a16:creationId xmlns:a16="http://schemas.microsoft.com/office/drawing/2014/main" id="{7708EDA3-A3D4-42D4-4096-5EF1F4D504CB}"/>
              </a:ext>
            </a:extLst>
          </p:cNvPr>
          <p:cNvGraphicFramePr/>
          <p:nvPr>
            <p:custDataLst>
              <p:tags r:id="rId4"/>
            </p:custDataLst>
            <p:extLst>
              <p:ext uri="{D42A27DB-BD31-4B8C-83A1-F6EECF244321}">
                <p14:modId xmlns:p14="http://schemas.microsoft.com/office/powerpoint/2010/main" val="2012262424"/>
              </p:ext>
            </p:extLst>
          </p:nvPr>
        </p:nvGraphicFramePr>
        <p:xfrm>
          <a:off x="6082128" y="2710228"/>
          <a:ext cx="2605504" cy="3286589"/>
        </p:xfrm>
        <a:graphic>
          <a:graphicData uri="http://schemas.openxmlformats.org/drawingml/2006/chart">
            <c:chart xmlns:c="http://schemas.openxmlformats.org/drawingml/2006/chart" xmlns:r="http://schemas.openxmlformats.org/officeDocument/2006/relationships" r:id="rId19"/>
          </a:graphicData>
        </a:graphic>
      </p:graphicFrame>
      <p:sp>
        <p:nvSpPr>
          <p:cNvPr id="18" name="Rectangle 12">
            <a:extLst>
              <a:ext uri="{FF2B5EF4-FFF2-40B4-BE49-F238E27FC236}">
                <a16:creationId xmlns:a16="http://schemas.microsoft.com/office/drawing/2014/main" id="{DA29856A-5E1F-1F60-1D97-AF29C189A86D}"/>
              </a:ext>
            </a:extLst>
          </p:cNvPr>
          <p:cNvSpPr/>
          <p:nvPr>
            <p:custDataLst>
              <p:tags r:id="rId5"/>
            </p:custDataLst>
          </p:nvPr>
        </p:nvSpPr>
        <p:spPr bwMode="auto">
          <a:xfrm>
            <a:off x="1336675" y="5738019"/>
            <a:ext cx="196850" cy="147638"/>
          </a:xfrm>
          <a:prstGeom prst="rect">
            <a:avLst/>
          </a:prstGeom>
          <a:solidFill>
            <a:schemeClr val="accent1"/>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19" name="Rectangle 13">
            <a:extLst>
              <a:ext uri="{FF2B5EF4-FFF2-40B4-BE49-F238E27FC236}">
                <a16:creationId xmlns:a16="http://schemas.microsoft.com/office/drawing/2014/main" id="{5D7D590E-FA01-02B5-7A57-29BDC2A2C8EB}"/>
              </a:ext>
            </a:extLst>
          </p:cNvPr>
          <p:cNvSpPr/>
          <p:nvPr>
            <p:custDataLst>
              <p:tags r:id="rId6"/>
            </p:custDataLst>
          </p:nvPr>
        </p:nvSpPr>
        <p:spPr bwMode="auto">
          <a:xfrm>
            <a:off x="1336675" y="5957094"/>
            <a:ext cx="196850" cy="147638"/>
          </a:xfrm>
          <a:prstGeom prst="rect">
            <a:avLst/>
          </a:prstGeom>
          <a:solidFill>
            <a:srgbClr val="6F8DB9"/>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21" name="Rectangle 14">
            <a:extLst>
              <a:ext uri="{FF2B5EF4-FFF2-40B4-BE49-F238E27FC236}">
                <a16:creationId xmlns:a16="http://schemas.microsoft.com/office/drawing/2014/main" id="{83267FD3-6FE7-7F24-5D8B-81FF452AF50A}"/>
              </a:ext>
            </a:extLst>
          </p:cNvPr>
          <p:cNvSpPr/>
          <p:nvPr>
            <p:custDataLst>
              <p:tags r:id="rId7"/>
            </p:custDataLst>
          </p:nvPr>
        </p:nvSpPr>
        <p:spPr bwMode="auto">
          <a:xfrm>
            <a:off x="5586413" y="5738019"/>
            <a:ext cx="196850" cy="147638"/>
          </a:xfrm>
          <a:prstGeom prst="rect">
            <a:avLst/>
          </a:prstGeom>
          <a:solidFill>
            <a:srgbClr val="9DB1CF"/>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22" name="Rectangle 15">
            <a:extLst>
              <a:ext uri="{FF2B5EF4-FFF2-40B4-BE49-F238E27FC236}">
                <a16:creationId xmlns:a16="http://schemas.microsoft.com/office/drawing/2014/main" id="{E95E3154-9F17-04E5-1C8C-E909F27C96DC}"/>
              </a:ext>
            </a:extLst>
          </p:cNvPr>
          <p:cNvSpPr/>
          <p:nvPr>
            <p:custDataLst>
              <p:tags r:id="rId8"/>
            </p:custDataLst>
          </p:nvPr>
        </p:nvSpPr>
        <p:spPr bwMode="auto">
          <a:xfrm>
            <a:off x="5586413" y="5957094"/>
            <a:ext cx="196850" cy="147638"/>
          </a:xfrm>
          <a:prstGeom prst="rect">
            <a:avLst/>
          </a:prstGeom>
          <a:solidFill>
            <a:srgbClr val="C3CFE1"/>
          </a:solidFill>
          <a:ln w="28575" cap="flat" cmpd="sng" algn="ctr">
            <a:solidFill>
              <a:schemeClr val="bg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IN"/>
          </a:p>
        </p:txBody>
      </p:sp>
      <p:sp>
        <p:nvSpPr>
          <p:cNvPr id="23" name="Text Placeholder 2">
            <a:extLst>
              <a:ext uri="{FF2B5EF4-FFF2-40B4-BE49-F238E27FC236}">
                <a16:creationId xmlns:a16="http://schemas.microsoft.com/office/drawing/2014/main" id="{3FBB1A3B-4C00-2BC3-1F94-D6CD7E05C58B}"/>
              </a:ext>
            </a:extLst>
          </p:cNvPr>
          <p:cNvSpPr>
            <a:spLocks/>
          </p:cNvSpPr>
          <p:nvPr>
            <p:custDataLst>
              <p:tags r:id="rId9"/>
            </p:custDataLst>
          </p:nvPr>
        </p:nvSpPr>
        <p:spPr bwMode="auto">
          <a:xfrm>
            <a:off x="1584325" y="5733256"/>
            <a:ext cx="183991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非感染疾患</a:t>
            </a:r>
            <a:endParaRPr kumimoji="0" lang="en-IN" altLang="ja-JP" sz="1100" b="1" dirty="0">
              <a:latin typeface="+mn-lt"/>
              <a:ea typeface="+mn-ea"/>
            </a:endParaRPr>
          </a:p>
        </p:txBody>
      </p:sp>
      <p:sp>
        <p:nvSpPr>
          <p:cNvPr id="24" name="Text Placeholder 2">
            <a:extLst>
              <a:ext uri="{FF2B5EF4-FFF2-40B4-BE49-F238E27FC236}">
                <a16:creationId xmlns:a16="http://schemas.microsoft.com/office/drawing/2014/main" id="{B1445B34-BE29-6CBF-BCF4-36FD7CBB58FC}"/>
              </a:ext>
            </a:extLst>
          </p:cNvPr>
          <p:cNvSpPr>
            <a:spLocks/>
          </p:cNvSpPr>
          <p:nvPr>
            <p:custDataLst>
              <p:tags r:id="rId10"/>
            </p:custDataLst>
          </p:nvPr>
        </p:nvSpPr>
        <p:spPr bwMode="auto">
          <a:xfrm>
            <a:off x="1584325" y="5952331"/>
            <a:ext cx="39004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感染性、母体、周産期および栄養状態</a:t>
            </a:r>
            <a:endParaRPr kumimoji="0" lang="en-IN" altLang="ja-JP" sz="1100" b="1" dirty="0">
              <a:latin typeface="+mn-lt"/>
              <a:ea typeface="+mn-ea"/>
            </a:endParaRPr>
          </a:p>
        </p:txBody>
      </p:sp>
      <p:sp>
        <p:nvSpPr>
          <p:cNvPr id="25" name="Text Placeholder 2">
            <a:extLst>
              <a:ext uri="{FF2B5EF4-FFF2-40B4-BE49-F238E27FC236}">
                <a16:creationId xmlns:a16="http://schemas.microsoft.com/office/drawing/2014/main" id="{E6B7BB77-239A-AE2F-E03F-AD32D15F401F}"/>
              </a:ext>
            </a:extLst>
          </p:cNvPr>
          <p:cNvSpPr>
            <a:spLocks/>
          </p:cNvSpPr>
          <p:nvPr>
            <p:custDataLst>
              <p:tags r:id="rId11"/>
            </p:custDataLst>
          </p:nvPr>
        </p:nvSpPr>
        <p:spPr bwMode="auto">
          <a:xfrm>
            <a:off x="5834063" y="5733256"/>
            <a:ext cx="2732088"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症状、徴候および不明確な状態</a:t>
            </a:r>
            <a:endParaRPr kumimoji="0" lang="en-IN" altLang="ja-JP" sz="1100" b="1" dirty="0">
              <a:latin typeface="+mn-lt"/>
              <a:ea typeface="+mn-ea"/>
            </a:endParaRPr>
          </a:p>
        </p:txBody>
      </p:sp>
      <p:sp>
        <p:nvSpPr>
          <p:cNvPr id="30" name="Text Placeholder 2">
            <a:extLst>
              <a:ext uri="{FF2B5EF4-FFF2-40B4-BE49-F238E27FC236}">
                <a16:creationId xmlns:a16="http://schemas.microsoft.com/office/drawing/2014/main" id="{81DF5769-17B8-ECC7-176E-D8F00823E2A3}"/>
              </a:ext>
            </a:extLst>
          </p:cNvPr>
          <p:cNvSpPr>
            <a:spLocks/>
          </p:cNvSpPr>
          <p:nvPr>
            <p:custDataLst>
              <p:tags r:id="rId12"/>
            </p:custDataLst>
          </p:nvPr>
        </p:nvSpPr>
        <p:spPr bwMode="auto">
          <a:xfrm>
            <a:off x="5834063" y="5952331"/>
            <a:ext cx="463550"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187200" indent="-187200" algn="l" defTabSz="914400" rtl="0" eaLnBrk="1" latinLnBrk="0" hangingPunct="1">
              <a:lnSpc>
                <a:spcPct val="100000"/>
              </a:lnSpc>
              <a:spcBef>
                <a:spcPts val="576"/>
              </a:spcBef>
              <a:buClr>
                <a:srgbClr val="000F78"/>
              </a:buClr>
              <a:buFont typeface="Wingdings" panose="05000000000000000000" pitchFamily="2" charset="2"/>
              <a:buChar char="n"/>
              <a:defRPr kumimoji="1" sz="1600" kern="1200" baseline="0">
                <a:solidFill>
                  <a:schemeClr val="tx1"/>
                </a:solidFill>
                <a:latin typeface="Yu Gothic UI" panose="020B0500000000000000" pitchFamily="50" charset="-128"/>
                <a:ea typeface="Yu Gothic UI" panose="020B0500000000000000" pitchFamily="50" charset="-128"/>
                <a:cs typeface="+mn-cs"/>
              </a:defRPr>
            </a:lvl1pPr>
            <a:lvl2pPr marL="609600" indent="-230188" algn="l" defTabSz="914400" rtl="0" eaLnBrk="1" latinLnBrk="0" hangingPunct="1">
              <a:lnSpc>
                <a:spcPct val="100000"/>
              </a:lnSpc>
              <a:spcBef>
                <a:spcPts val="504"/>
              </a:spcBef>
              <a:buClr>
                <a:srgbClr val="000F78"/>
              </a:buClr>
              <a:buFont typeface="Wingdings" panose="05000000000000000000" pitchFamily="2" charset="2"/>
              <a:buChar char="l"/>
              <a:tabLst/>
              <a:defRPr kumimoji="1" sz="1400" kern="1200">
                <a:solidFill>
                  <a:schemeClr val="tx1"/>
                </a:solidFill>
                <a:latin typeface="Yu Gothic UI" panose="020B0500000000000000" pitchFamily="50" charset="-128"/>
                <a:ea typeface="Yu Gothic UI" panose="020B0500000000000000" pitchFamily="50" charset="-128"/>
                <a:cs typeface="+mn-cs"/>
              </a:defRPr>
            </a:lvl2pPr>
            <a:lvl3pPr marL="984250" indent="-196850" algn="l" defTabSz="914400" rtl="0" eaLnBrk="1" latinLnBrk="0" hangingPunct="1">
              <a:lnSpc>
                <a:spcPct val="100000"/>
              </a:lnSpc>
              <a:spcBef>
                <a:spcPts val="24"/>
              </a:spcBef>
              <a:buClr>
                <a:srgbClr val="000F78"/>
              </a:buClr>
              <a:buFont typeface="Arial" panose="020B0604020202020204" pitchFamily="34" charset="0"/>
              <a:buChar char="•"/>
              <a:tabLst/>
              <a:defRPr kumimoji="1" sz="1400" kern="1200">
                <a:solidFill>
                  <a:schemeClr val="tx1"/>
                </a:solidFill>
                <a:latin typeface="Yu Gothic UI" panose="020B0500000000000000" pitchFamily="50" charset="-128"/>
                <a:ea typeface="Yu Gothic UI" panose="020B0500000000000000" pitchFamily="50" charset="-128"/>
                <a:cs typeface="+mn-cs"/>
              </a:defRPr>
            </a:lvl3pPr>
            <a:lvl4pPr marL="1355725" indent="-190500" algn="l" defTabSz="914400" rtl="0" eaLnBrk="1" latinLnBrk="0" hangingPunct="1">
              <a:lnSpc>
                <a:spcPct val="100000"/>
              </a:lnSpc>
              <a:spcBef>
                <a:spcPts val="216"/>
              </a:spcBef>
              <a:buClr>
                <a:srgbClr val="000F78"/>
              </a:buClr>
              <a:buFont typeface="Yu Gothic UI" panose="020B0500000000000000" pitchFamily="50" charset="-128"/>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4pPr>
            <a:lvl5pPr marL="1674813" indent="-184150" algn="l" defTabSz="914400" rtl="0" eaLnBrk="1" latinLnBrk="0" hangingPunct="1">
              <a:lnSpc>
                <a:spcPct val="100000"/>
              </a:lnSpc>
              <a:spcBef>
                <a:spcPts val="144"/>
              </a:spcBef>
              <a:buClr>
                <a:srgbClr val="000F78"/>
              </a:buClr>
              <a:buFont typeface="Arial" panose="020B0604020202020204" pitchFamily="34" charset="0"/>
              <a:buChar char="•"/>
              <a:tabLst/>
              <a:defRPr kumimoji="1" sz="1200" kern="1200">
                <a:solidFill>
                  <a:schemeClr val="tx1"/>
                </a:solidFill>
                <a:latin typeface="Yu Gothic UI" panose="020B0500000000000000" pitchFamily="50" charset="-128"/>
                <a:ea typeface="Yu Gothic UI" panose="020B0500000000000000" pitchFamily="50" charset="-128"/>
                <a:cs typeface="+mn-cs"/>
              </a:defRPr>
            </a:lvl5pPr>
            <a:lvl6pPr marL="1990725" indent="-190500" algn="l" defTabSz="914400" rtl="0" eaLnBrk="1" latinLnBrk="0" hangingPunct="1">
              <a:lnSpc>
                <a:spcPct val="90000"/>
              </a:lnSpc>
              <a:spcBef>
                <a:spcPts val="500"/>
              </a:spcBef>
              <a:buClr>
                <a:srgbClr val="000F78"/>
              </a:buClr>
              <a:buFont typeface="Arial" panose="020B0604020202020204" pitchFamily="34" charset="0"/>
              <a:buChar char="•"/>
              <a:defRPr kumimoji="1" sz="1200" kern="1200">
                <a:solidFill>
                  <a:schemeClr val="tx1"/>
                </a:solidFill>
                <a:latin typeface="Yu Gothic UI" panose="020B0500000000000000" pitchFamily="50" charset="-128"/>
                <a:ea typeface="Yu Gothic UI" panose="020B0500000000000000" pitchFamily="50" charset="-128"/>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ct val="0"/>
              </a:spcBef>
              <a:spcAft>
                <a:spcPct val="0"/>
              </a:spcAft>
              <a:buNone/>
            </a:pPr>
            <a:r>
              <a:rPr kumimoji="0" lang="ja-JP" altLang="en-US" sz="1100" b="1" dirty="0"/>
              <a:t>傷害</a:t>
            </a:r>
            <a:endParaRPr kumimoji="0" lang="en-IN" altLang="ja-JP" sz="1100" b="1" dirty="0"/>
          </a:p>
        </p:txBody>
      </p:sp>
    </p:spTree>
    <p:extLst>
      <p:ext uri="{BB962C8B-B14F-4D97-AF65-F5344CB8AC3E}">
        <p14:creationId xmlns:p14="http://schemas.microsoft.com/office/powerpoint/2010/main" val="298498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8B6F1-E0DB-1423-B1D4-5E75788FD78D}"/>
            </a:ext>
          </a:extLst>
        </p:cNvPr>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AA7CAE-977F-0E44-359B-ADC1B5E085A9}"/>
              </a:ext>
            </a:extLst>
          </p:cNvPr>
          <p:cNvGraphicFramePr>
            <a:graphicFrameLocks noChangeAspect="1"/>
          </p:cNvGraphicFramePr>
          <p:nvPr>
            <p:custDataLst>
              <p:tags r:id="rId1"/>
            </p:custDataLst>
            <p:extLst>
              <p:ext uri="{D42A27DB-BD31-4B8C-83A1-F6EECF244321}">
                <p14:modId xmlns:p14="http://schemas.microsoft.com/office/powerpoint/2010/main" val="39920609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360" imgH="360" progId="TCLayout.ActiveDocument.1">
                  <p:embed/>
                </p:oleObj>
              </mc:Choice>
              <mc:Fallback>
                <p:oleObj name="think-cellスライド" r:id="rId4" imgW="360" imgH="360" progId="TCLayout.ActiveDocument.1">
                  <p:embed/>
                  <p:pic>
                    <p:nvPicPr>
                      <p:cNvPr id="4" name="Object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a:extLst>
              <a:ext uri="{FF2B5EF4-FFF2-40B4-BE49-F238E27FC236}">
                <a16:creationId xmlns:a16="http://schemas.microsoft.com/office/drawing/2014/main" id="{3ABBB33E-5092-6A5D-852C-0870438EBE4B}"/>
              </a:ext>
            </a:extLst>
          </p:cNvPr>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800">
              <a:sym typeface="+mn-lt"/>
            </a:endParaRPr>
          </a:p>
        </p:txBody>
      </p:sp>
      <p:sp>
        <p:nvSpPr>
          <p:cNvPr id="5" name="タイトル 4">
            <a:extLst>
              <a:ext uri="{FF2B5EF4-FFF2-40B4-BE49-F238E27FC236}">
                <a16:creationId xmlns:a16="http://schemas.microsoft.com/office/drawing/2014/main" id="{6758D011-F538-FC19-E69B-B369DA8BADEF}"/>
              </a:ext>
            </a:extLst>
          </p:cNvPr>
          <p:cNvSpPr>
            <a:spLocks noGrp="1"/>
          </p:cNvSpPr>
          <p:nvPr>
            <p:ph type="title"/>
          </p:nvPr>
        </p:nvSpPr>
        <p:spPr/>
        <p:txBody>
          <a:bodyPr vert="horz">
            <a:normAutofit/>
          </a:bodyPr>
          <a:lstStyle/>
          <a:p>
            <a:r>
              <a:rPr lang="ja-JP" altLang="en-US" sz="1400" noProof="1"/>
              <a:t>インド／医療関連／医療・公衆衛生</a:t>
            </a:r>
            <a:endParaRPr kumimoji="1" lang="ja-JP" altLang="en-US" sz="1400" dirty="0"/>
          </a:p>
        </p:txBody>
      </p:sp>
      <p:sp>
        <p:nvSpPr>
          <p:cNvPr id="6" name="テキスト プレースホルダー 5">
            <a:extLst>
              <a:ext uri="{FF2B5EF4-FFF2-40B4-BE49-F238E27FC236}">
                <a16:creationId xmlns:a16="http://schemas.microsoft.com/office/drawing/2014/main" id="{754C84B7-FB07-C6FF-0213-A97A26F9BF64}"/>
              </a:ext>
            </a:extLst>
          </p:cNvPr>
          <p:cNvSpPr>
            <a:spLocks noGrp="1"/>
          </p:cNvSpPr>
          <p:nvPr>
            <p:ph type="body" sz="quarter" idx="15"/>
          </p:nvPr>
        </p:nvSpPr>
        <p:spPr/>
        <p:txBody>
          <a:bodyPr/>
          <a:lstStyle/>
          <a:p>
            <a:r>
              <a:rPr lang="ja-JP" altLang="en-US" sz="2000" noProof="1"/>
              <a:t>疾病構造・死亡要因 </a:t>
            </a:r>
            <a:r>
              <a:rPr lang="en-US" altLang="ja-JP" sz="2000" noProof="1"/>
              <a:t>【</a:t>
            </a:r>
            <a:r>
              <a:rPr lang="ja-JP" altLang="en-US" sz="2000" noProof="1"/>
              <a:t>中分類</a:t>
            </a:r>
            <a:r>
              <a:rPr lang="en-US" altLang="ja-JP" noProof="1"/>
              <a:t>】</a:t>
            </a:r>
            <a:endParaRPr lang="ja-JP" altLang="en-US" sz="2000" noProof="1"/>
          </a:p>
        </p:txBody>
      </p:sp>
      <p:grpSp>
        <p:nvGrpSpPr>
          <p:cNvPr id="38" name="Group 37">
            <a:extLst>
              <a:ext uri="{FF2B5EF4-FFF2-40B4-BE49-F238E27FC236}">
                <a16:creationId xmlns:a16="http://schemas.microsoft.com/office/drawing/2014/main" id="{64BA9A5A-043E-E687-21C6-7C87BB59FF2D}"/>
              </a:ext>
            </a:extLst>
          </p:cNvPr>
          <p:cNvGrpSpPr/>
          <p:nvPr/>
        </p:nvGrpSpPr>
        <p:grpSpPr>
          <a:xfrm>
            <a:off x="200025" y="1700808"/>
            <a:ext cx="4666910" cy="288032"/>
            <a:chOff x="215409" y="2301386"/>
            <a:chExt cx="9418108" cy="288032"/>
          </a:xfrm>
        </p:grpSpPr>
        <p:cxnSp>
          <p:nvCxnSpPr>
            <p:cNvPr id="76" name="直線コネクタ 75">
              <a:extLst>
                <a:ext uri="{FF2B5EF4-FFF2-40B4-BE49-F238E27FC236}">
                  <a16:creationId xmlns:a16="http://schemas.microsoft.com/office/drawing/2014/main" id="{E987DC23-9D43-F0E1-F1FE-15598B624947}"/>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a:extLst>
                <a:ext uri="{FF2B5EF4-FFF2-40B4-BE49-F238E27FC236}">
                  <a16:creationId xmlns:a16="http://schemas.microsoft.com/office/drawing/2014/main" id="{6975C6FF-5E9D-3790-6021-AA7420ADE301}"/>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年の死因トップ</a:t>
              </a:r>
              <a:r>
                <a:rPr lang="en-US" altLang="ja-JP" sz="1400" noProof="1">
                  <a:solidFill>
                    <a:srgbClr val="000000"/>
                  </a:solidFill>
                  <a:latin typeface="Arial Black" pitchFamily="34" charset="0"/>
                  <a:ea typeface="HGP創英角ｺﾞｼｯｸUB" pitchFamily="50" charset="-128"/>
                </a:rPr>
                <a:t>10</a:t>
              </a:r>
              <a:endParaRPr lang="zh-TW" altLang="en-US" sz="1400" dirty="0">
                <a:solidFill>
                  <a:srgbClr val="000000"/>
                </a:solidFill>
                <a:latin typeface="Arial Black" pitchFamily="34" charset="0"/>
                <a:ea typeface="HGP創英角ｺﾞｼｯｸUB" pitchFamily="50" charset="-128"/>
              </a:endParaRPr>
            </a:p>
          </p:txBody>
        </p:sp>
      </p:grpSp>
      <p:sp>
        <p:nvSpPr>
          <p:cNvPr id="57" name="テキスト ボックス 56">
            <a:extLst>
              <a:ext uri="{FF2B5EF4-FFF2-40B4-BE49-F238E27FC236}">
                <a16:creationId xmlns:a16="http://schemas.microsoft.com/office/drawing/2014/main" id="{2F7509CD-2B90-CB28-8056-32B43B988A89}"/>
              </a:ext>
            </a:extLst>
          </p:cNvPr>
          <p:cNvSpPr txBox="1"/>
          <p:nvPr/>
        </p:nvSpPr>
        <p:spPr>
          <a:xfrm>
            <a:off x="217314" y="109309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2002年</a:t>
            </a:r>
            <a:r>
              <a:rPr lang="ja-JP" altLang="en-US" sz="1400" noProof="1"/>
              <a:t>から変わらず、</a:t>
            </a:r>
            <a:r>
              <a:rPr lang="zh-TW" altLang="en-US" sz="1400" noProof="1"/>
              <a:t>循環器系疾患</a:t>
            </a:r>
            <a:r>
              <a:rPr lang="ja-JP" altLang="en-US" sz="1400" noProof="1"/>
              <a:t>が</a:t>
            </a:r>
            <a:r>
              <a:rPr lang="en-US" altLang="ja-JP" sz="1400" noProof="1"/>
              <a:t>死因の</a:t>
            </a:r>
            <a:r>
              <a:rPr lang="ja-JP" altLang="en-US" sz="1400" noProof="1"/>
              <a:t>１</a:t>
            </a:r>
            <a:r>
              <a:rPr lang="en-US" altLang="ja-JP" sz="1400" noProof="1"/>
              <a:t>位</a:t>
            </a:r>
            <a:r>
              <a:rPr lang="ja-JP" altLang="en-US" sz="1400" noProof="1"/>
              <a:t>であり、</a:t>
            </a:r>
            <a:r>
              <a:rPr lang="en-US" altLang="ja-JP" sz="1400" noProof="1"/>
              <a:t>2022</a:t>
            </a:r>
            <a:r>
              <a:rPr lang="ja-JP" altLang="en-US" sz="1400" noProof="1"/>
              <a:t>年において約４割を占める。感染症は２位から４位に低下。</a:t>
            </a:r>
            <a:r>
              <a:rPr lang="en-US" altLang="ja-JP" sz="1400" noProof="1"/>
              <a:t>呼吸器疾患は</a:t>
            </a:r>
            <a:r>
              <a:rPr lang="ja-JP" altLang="en-US" sz="1400" noProof="1"/>
              <a:t>４</a:t>
            </a:r>
            <a:r>
              <a:rPr lang="en-US" altLang="ja-JP" sz="1400" noProof="1"/>
              <a:t>位から</a:t>
            </a:r>
            <a:r>
              <a:rPr lang="ja-JP" altLang="en-US" sz="1400" noProof="1"/>
              <a:t>３</a:t>
            </a:r>
            <a:r>
              <a:rPr lang="en-US" altLang="ja-JP" sz="1400" noProof="1"/>
              <a:t>位に上昇</a:t>
            </a:r>
            <a:r>
              <a:rPr lang="ja-JP" altLang="en-US" sz="1400" noProof="1"/>
              <a:t>。新生物は７位から５位に上昇。</a:t>
            </a:r>
            <a:endParaRPr lang="en-US" altLang="ja-JP" sz="1400" noProof="1"/>
          </a:p>
        </p:txBody>
      </p:sp>
      <p:sp>
        <p:nvSpPr>
          <p:cNvPr id="104" name="テキスト ボックス 74">
            <a:extLst>
              <a:ext uri="{FF2B5EF4-FFF2-40B4-BE49-F238E27FC236}">
                <a16:creationId xmlns:a16="http://schemas.microsoft.com/office/drawing/2014/main" id="{52DF545B-5EB6-4079-5036-6562382F9D64}"/>
              </a:ext>
            </a:extLst>
          </p:cNvPr>
          <p:cNvSpPr txBox="1"/>
          <p:nvPr/>
        </p:nvSpPr>
        <p:spPr>
          <a:xfrm>
            <a:off x="218520" y="6580760"/>
            <a:ext cx="5958615" cy="14401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Group 37">
            <a:extLst>
              <a:ext uri="{FF2B5EF4-FFF2-40B4-BE49-F238E27FC236}">
                <a16:creationId xmlns:a16="http://schemas.microsoft.com/office/drawing/2014/main" id="{E2A0C5A2-1FC3-6F31-45E5-CE0692802AFD}"/>
              </a:ext>
            </a:extLst>
          </p:cNvPr>
          <p:cNvGrpSpPr/>
          <p:nvPr/>
        </p:nvGrpSpPr>
        <p:grpSpPr>
          <a:xfrm>
            <a:off x="5035101" y="1700808"/>
            <a:ext cx="4687269" cy="288032"/>
            <a:chOff x="215409" y="2301386"/>
            <a:chExt cx="9418108" cy="288032"/>
          </a:xfrm>
        </p:grpSpPr>
        <p:cxnSp>
          <p:nvCxnSpPr>
            <p:cNvPr id="7" name="直線コネクタ 6">
              <a:extLst>
                <a:ext uri="{FF2B5EF4-FFF2-40B4-BE49-F238E27FC236}">
                  <a16:creationId xmlns:a16="http://schemas.microsoft.com/office/drawing/2014/main" id="{0F3172DE-A2F6-81E2-6C2B-91C0B970FC6F}"/>
                </a:ext>
              </a:extLst>
            </p:cNvPr>
            <p:cNvCxnSpPr>
              <a:cxnSpLocks/>
            </p:cNvCxnSpPr>
            <p:nvPr/>
          </p:nvCxnSpPr>
          <p:spPr>
            <a:xfrm>
              <a:off x="215409" y="2589418"/>
              <a:ext cx="941810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a:extLst>
                <a:ext uri="{FF2B5EF4-FFF2-40B4-BE49-F238E27FC236}">
                  <a16:creationId xmlns:a16="http://schemas.microsoft.com/office/drawing/2014/main" id="{65ED4B9A-0C50-A50E-B8ED-6F4FE0B2596A}"/>
                </a:ext>
              </a:extLst>
            </p:cNvPr>
            <p:cNvSpPr>
              <a:spLocks noChangeArrowheads="1"/>
            </p:cNvSpPr>
            <p:nvPr/>
          </p:nvSpPr>
          <p:spPr bwMode="auto">
            <a:xfrm>
              <a:off x="215409" y="2301386"/>
              <a:ext cx="94181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死因トップの推移（</a:t>
              </a:r>
              <a:r>
                <a:rPr lang="en-US" altLang="ja-JP" sz="1400" noProof="1">
                  <a:solidFill>
                    <a:srgbClr val="000000"/>
                  </a:solidFill>
                  <a:latin typeface="Arial Black" pitchFamily="34" charset="0"/>
                  <a:ea typeface="HGP創英角ｺﾞｼｯｸUB" pitchFamily="50" charset="-128"/>
                </a:rPr>
                <a:t>2002</a:t>
              </a:r>
              <a:r>
                <a:rPr lang="ja-JP" altLang="en-US" sz="1400" noProof="1">
                  <a:solidFill>
                    <a:srgbClr val="000000"/>
                  </a:solidFill>
                  <a:latin typeface="Arial Black" pitchFamily="34" charset="0"/>
                  <a:ea typeface="HGP創英角ｺﾞｼｯｸUB" pitchFamily="50" charset="-128"/>
                </a:rPr>
                <a:t>年と</a:t>
              </a: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9" name="Content Placeholder 4">
            <a:extLst>
              <a:ext uri="{FF2B5EF4-FFF2-40B4-BE49-F238E27FC236}">
                <a16:creationId xmlns:a16="http://schemas.microsoft.com/office/drawing/2014/main" id="{7AAB180C-3869-2768-8F82-0CD623F3CE6D}"/>
              </a:ext>
            </a:extLst>
          </p:cNvPr>
          <p:cNvGraphicFramePr>
            <a:graphicFrameLocks/>
          </p:cNvGraphicFramePr>
          <p:nvPr>
            <p:extLst>
              <p:ext uri="{D42A27DB-BD31-4B8C-83A1-F6EECF244321}">
                <p14:modId xmlns:p14="http://schemas.microsoft.com/office/powerpoint/2010/main" val="942022373"/>
              </p:ext>
            </p:extLst>
          </p:nvPr>
        </p:nvGraphicFramePr>
        <p:xfrm>
          <a:off x="200025" y="2211717"/>
          <a:ext cx="4666910" cy="4169611"/>
        </p:xfrm>
        <a:graphic>
          <a:graphicData uri="http://schemas.openxmlformats.org/drawingml/2006/table">
            <a:tbl>
              <a:tblPr firstRow="1" bandRow="1">
                <a:tableStyleId>{5C22544A-7EE6-4342-B048-85BDC9FD1C3A}</a:tableStyleId>
              </a:tblPr>
              <a:tblGrid>
                <a:gridCol w="1877836">
                  <a:extLst>
                    <a:ext uri="{9D8B030D-6E8A-4147-A177-3AD203B41FA5}">
                      <a16:colId xmlns:a16="http://schemas.microsoft.com/office/drawing/2014/main" val="3621547017"/>
                    </a:ext>
                  </a:extLst>
                </a:gridCol>
                <a:gridCol w="822164">
                  <a:extLst>
                    <a:ext uri="{9D8B030D-6E8A-4147-A177-3AD203B41FA5}">
                      <a16:colId xmlns:a16="http://schemas.microsoft.com/office/drawing/2014/main" val="4055172956"/>
                    </a:ext>
                  </a:extLst>
                </a:gridCol>
                <a:gridCol w="984110">
                  <a:extLst>
                    <a:ext uri="{9D8B030D-6E8A-4147-A177-3AD203B41FA5}">
                      <a16:colId xmlns:a16="http://schemas.microsoft.com/office/drawing/2014/main" val="3218001614"/>
                    </a:ext>
                  </a:extLst>
                </a:gridCol>
                <a:gridCol w="982800">
                  <a:extLst>
                    <a:ext uri="{9D8B030D-6E8A-4147-A177-3AD203B41FA5}">
                      <a16:colId xmlns:a16="http://schemas.microsoft.com/office/drawing/2014/main" val="2360699466"/>
                    </a:ext>
                  </a:extLst>
                </a:gridCol>
              </a:tblGrid>
              <a:tr h="353249">
                <a:tc>
                  <a:txBody>
                    <a:bodyPr/>
                    <a:lstStyle/>
                    <a:p>
                      <a:pPr algn="ctr" fontAlgn="b"/>
                      <a:r>
                        <a:rPr lang="en-IN" sz="1000" b="1" i="0" u="none" strike="noStrike" noProof="1">
                          <a:solidFill>
                            <a:srgbClr val="000000"/>
                          </a:solidFill>
                          <a:effectLst/>
                          <a:latin typeface="+mj-lt"/>
                        </a:rPr>
                        <a:t>死因</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合計 (%)</a:t>
                      </a:r>
                    </a:p>
                    <a:p>
                      <a:pPr algn="ctr" fontAlgn="b"/>
                      <a:r>
                        <a:rPr lang="en-IN" sz="800" b="1" i="0" u="none" strike="noStrike" noProof="1">
                          <a:solidFill>
                            <a:srgbClr val="000000"/>
                          </a:solidFill>
                          <a:effectLst/>
                          <a:latin typeface="+mj-lt"/>
                        </a:rPr>
                        <a:t>(1,932,540)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男性 (%)</a:t>
                      </a:r>
                    </a:p>
                    <a:p>
                      <a:pPr algn="ctr" fontAlgn="b"/>
                      <a:r>
                        <a:rPr lang="en-IN" sz="800" b="1" i="0" u="none" strike="noStrike" noProof="1">
                          <a:solidFill>
                            <a:srgbClr val="000000"/>
                          </a:solidFill>
                          <a:effectLst/>
                          <a:latin typeface="+mj-lt"/>
                        </a:rPr>
                        <a:t>(1,236,683)</a:t>
                      </a:r>
                      <a:endParaRPr lang="en-IN" sz="1000" b="1" i="0" u="none" strike="noStrike" dirty="0">
                        <a:solidFill>
                          <a:srgbClr val="000000"/>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女性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800" b="1" i="0" u="none" strike="noStrike" kern="1200" noProof="1">
                          <a:solidFill>
                            <a:srgbClr val="000000"/>
                          </a:solidFill>
                          <a:effectLst/>
                          <a:latin typeface="+mn-lt"/>
                          <a:ea typeface="+mn-ea"/>
                          <a:cs typeface="+mn-cs"/>
                        </a:rPr>
                        <a:t>(695,805)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606030705"/>
                  </a:ext>
                </a:extLst>
              </a:tr>
              <a:tr h="351342">
                <a:tc>
                  <a:txBody>
                    <a:bodyPr/>
                    <a:lstStyle/>
                    <a:p>
                      <a:pPr algn="l" fontAlgn="b"/>
                      <a:r>
                        <a:rPr lang="ja-JP" altLang="en-US" sz="1000" b="0" i="0" u="none" strike="noStrike" noProof="1">
                          <a:solidFill>
                            <a:srgbClr val="000000"/>
                          </a:solidFill>
                          <a:effectLst/>
                          <a:latin typeface="+mj-lt"/>
                        </a:rPr>
                        <a:t>①</a:t>
                      </a:r>
                      <a:r>
                        <a:rPr lang="en-US" sz="1000" b="0" i="0" u="none" strike="noStrike" noProof="1">
                          <a:solidFill>
                            <a:srgbClr val="000000"/>
                          </a:solidFill>
                          <a:effectLst/>
                          <a:latin typeface="+mj-lt"/>
                        </a:rPr>
                        <a:t>循環器系疾患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40.8%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41.5%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39.4%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03446897"/>
                  </a:ext>
                </a:extLst>
              </a:tr>
              <a:tr h="500739">
                <a:tc>
                  <a:txBody>
                    <a:bodyPr/>
                    <a:lstStyle/>
                    <a:p>
                      <a:pPr algn="l" fontAlgn="b"/>
                      <a:r>
                        <a:rPr lang="ja-JP" altLang="en-US" sz="1000" b="0" i="0" u="none" strike="noStrike" noProof="1">
                          <a:solidFill>
                            <a:srgbClr val="000000"/>
                          </a:solidFill>
                          <a:effectLst/>
                          <a:latin typeface="+mj-lt"/>
                        </a:rPr>
                        <a:t>②</a:t>
                      </a:r>
                      <a:r>
                        <a:rPr lang="en-US" sz="1000" b="0" i="0" u="none" strike="noStrike" noProof="1">
                          <a:solidFill>
                            <a:srgbClr val="000000"/>
                          </a:solidFill>
                          <a:effectLst/>
                          <a:latin typeface="+mj-lt"/>
                        </a:rPr>
                        <a:t>呼吸器系疾患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79039572"/>
                  </a:ext>
                </a:extLst>
              </a:tr>
              <a:tr h="351342">
                <a:tc>
                  <a:txBody>
                    <a:bodyPr/>
                    <a:lstStyle/>
                    <a:p>
                      <a:pPr algn="l" fontAlgn="b"/>
                      <a:r>
                        <a:rPr lang="ja-JP" altLang="en-US" sz="1000" noProof="1"/>
                        <a:t>③</a:t>
                      </a:r>
                      <a:r>
                        <a:rPr lang="en-US" sz="1000" noProof="1"/>
                        <a:t>泌尿生殖器系疾患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5539379"/>
                  </a:ext>
                </a:extLst>
              </a:tr>
              <a:tr h="351342">
                <a:tc>
                  <a:txBody>
                    <a:bodyPr/>
                    <a:lstStyle/>
                    <a:p>
                      <a:pPr algn="l" fontAlgn="b"/>
                      <a:r>
                        <a:rPr lang="ja-JP" altLang="en-US" sz="1000" b="0" i="0" u="none" strike="noStrike" noProof="1">
                          <a:solidFill>
                            <a:srgbClr val="000000"/>
                          </a:solidFill>
                          <a:effectLst/>
                          <a:latin typeface="+mj-lt"/>
                        </a:rPr>
                        <a:t>④</a:t>
                      </a:r>
                      <a:r>
                        <a:rPr lang="en-US" sz="1000" b="0" i="0" u="none" strike="noStrike" noProof="1">
                          <a:solidFill>
                            <a:srgbClr val="000000"/>
                          </a:solidFill>
                          <a:effectLst/>
                          <a:latin typeface="+mj-lt"/>
                        </a:rPr>
                        <a:t>特定の感染症および寄生虫症</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9588738"/>
                  </a:ext>
                </a:extLst>
              </a:tr>
              <a:tr h="351342">
                <a:tc>
                  <a:txBody>
                    <a:bodyPr/>
                    <a:lstStyle/>
                    <a:p>
                      <a:pPr algn="l" fontAlgn="t"/>
                      <a:r>
                        <a:rPr lang="ja-JP" altLang="en-US" sz="1000" noProof="1"/>
                        <a:t>⑤</a:t>
                      </a:r>
                      <a:r>
                        <a:rPr lang="en-US" sz="1000" noProof="1"/>
                        <a:t>内分泌・栄養・代謝疾患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0815236"/>
                  </a:ext>
                </a:extLst>
              </a:tr>
              <a:tr h="351342">
                <a:tc>
                  <a:txBody>
                    <a:bodyPr/>
                    <a:lstStyle/>
                    <a:p>
                      <a:pPr algn="l" fontAlgn="t"/>
                      <a:r>
                        <a:rPr lang="ja-JP" altLang="en-US" sz="1000" noProof="1"/>
                        <a:t>⑥</a:t>
                      </a:r>
                      <a:r>
                        <a:rPr lang="en-US" sz="1000" noProof="1"/>
                        <a:t>消化器系疾患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2.3%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88732834"/>
                  </a:ext>
                </a:extLst>
              </a:tr>
              <a:tr h="497917">
                <a:tc>
                  <a:txBody>
                    <a:bodyPr/>
                    <a:lstStyle/>
                    <a:p>
                      <a:pPr algn="l" fontAlgn="b"/>
                      <a:r>
                        <a:rPr lang="ja-JP" altLang="en-US" sz="1000" b="0" i="0" u="none" strike="noStrike" noProof="1">
                          <a:solidFill>
                            <a:srgbClr val="000000"/>
                          </a:solidFill>
                          <a:effectLst/>
                          <a:latin typeface="+mj-lt"/>
                        </a:rPr>
                        <a:t>⑦</a:t>
                      </a:r>
                      <a:r>
                        <a:rPr lang="en-US" sz="1000" b="0" i="0" u="none" strike="noStrike" noProof="1">
                          <a:solidFill>
                            <a:srgbClr val="000000"/>
                          </a:solidFill>
                          <a:effectLst/>
                          <a:latin typeface="+mj-lt"/>
                        </a:rPr>
                        <a:t>症状徴候および異常臨床所見 (他に分類されないもの)</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11.7%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12.2%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66191273"/>
                  </a:ext>
                </a:extLst>
              </a:tr>
              <a:tr h="497917">
                <a:tc>
                  <a:txBody>
                    <a:bodyPr/>
                    <a:lstStyle/>
                    <a:p>
                      <a:pPr algn="l" fontAlgn="t"/>
                      <a:r>
                        <a:rPr lang="ja-JP" altLang="en-US" sz="1000" noProof="1"/>
                        <a:t>⑧</a:t>
                      </a:r>
                      <a:r>
                        <a:rPr lang="en-US" sz="1000" noProof="1"/>
                        <a:t>周産期に起因する特定の病態</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45197616"/>
                  </a:ext>
                </a:extLst>
              </a:tr>
              <a:tr h="27694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ja-JP" altLang="en-US" sz="1000" b="0" i="0" u="none" strike="noStrike" kern="1200" noProof="1">
                          <a:solidFill>
                            <a:srgbClr val="000000"/>
                          </a:solidFill>
                          <a:effectLst/>
                          <a:latin typeface="+mn-lt"/>
                          <a:ea typeface="+mn-ea"/>
                          <a:cs typeface="+mn-cs"/>
                        </a:rPr>
                        <a:t>⑨</a:t>
                      </a:r>
                      <a:r>
                        <a:rPr kumimoji="1" lang="en-IN" sz="1000" b="0" i="0" u="none" strike="noStrike" kern="1200" noProof="1">
                          <a:solidFill>
                            <a:srgbClr val="000000"/>
                          </a:solidFill>
                          <a:effectLst/>
                          <a:latin typeface="+mn-lt"/>
                          <a:ea typeface="+mn-ea"/>
                          <a:cs typeface="+mn-cs"/>
                        </a:rPr>
                        <a:t>新生物</a:t>
                      </a:r>
                      <a:r>
                        <a:rPr kumimoji="1" lang="ja-JP" altLang="en-US" sz="1000" b="0" i="0" u="none" strike="noStrike" kern="1200" noProof="1">
                          <a:solidFill>
                            <a:srgbClr val="000000"/>
                          </a:solidFill>
                          <a:effectLst/>
                          <a:latin typeface="+mn-lt"/>
                          <a:ea typeface="+mn-ea"/>
                          <a:cs typeface="+mn-cs"/>
                        </a:rPr>
                        <a:t>（腫瘍）</a:t>
                      </a:r>
                      <a:endParaRPr kumimoji="1" lang="en-IN" sz="1000" b="0" i="0" u="none" strike="noStrike" kern="1200" noProof="1">
                        <a:solidFill>
                          <a:srgbClr val="000000"/>
                        </a:solidFill>
                        <a:effectLst/>
                        <a:latin typeface="+mn-lt"/>
                        <a:ea typeface="+mn-ea"/>
                        <a:cs typeface="+mn-cs"/>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5.0%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29306460"/>
                  </a:ext>
                </a:extLst>
              </a:tr>
              <a:tr h="286136">
                <a:tc>
                  <a:txBody>
                    <a:bodyPr/>
                    <a:lstStyle/>
                    <a:p>
                      <a:pPr algn="l" fontAlgn="t"/>
                      <a:r>
                        <a:rPr lang="ja-JP" altLang="en-US" sz="1000" b="0" i="0" u="none" strike="noStrike" noProof="1">
                          <a:solidFill>
                            <a:srgbClr val="000000"/>
                          </a:solidFill>
                          <a:effectLst/>
                          <a:latin typeface="+mj-lt"/>
                        </a:rPr>
                        <a:t>⑩</a:t>
                      </a:r>
                      <a:r>
                        <a:rPr lang="en-IN" sz="1000" b="0" i="0" u="none" strike="noStrike" noProof="1">
                          <a:solidFill>
                            <a:srgbClr val="000000"/>
                          </a:solidFill>
                          <a:effectLst/>
                          <a:latin typeface="+mj-lt"/>
                        </a:rPr>
                        <a:t>その他のグループ</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10.2%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40658855"/>
                  </a:ext>
                </a:extLst>
              </a:tr>
            </a:tbl>
          </a:graphicData>
        </a:graphic>
      </p:graphicFrame>
      <p:graphicFrame>
        <p:nvGraphicFramePr>
          <p:cNvPr id="10" name="Table 10">
            <a:extLst>
              <a:ext uri="{FF2B5EF4-FFF2-40B4-BE49-F238E27FC236}">
                <a16:creationId xmlns:a16="http://schemas.microsoft.com/office/drawing/2014/main" id="{6B493F88-B457-87AD-E9C9-7594A23B62C4}"/>
              </a:ext>
            </a:extLst>
          </p:cNvPr>
          <p:cNvGraphicFramePr>
            <a:graphicFrameLocks noGrp="1"/>
          </p:cNvGraphicFramePr>
          <p:nvPr>
            <p:extLst>
              <p:ext uri="{D42A27DB-BD31-4B8C-83A1-F6EECF244321}">
                <p14:modId xmlns:p14="http://schemas.microsoft.com/office/powerpoint/2010/main" val="3656689130"/>
              </p:ext>
            </p:extLst>
          </p:nvPr>
        </p:nvGraphicFramePr>
        <p:xfrm>
          <a:off x="5028476" y="2217564"/>
          <a:ext cx="1728000" cy="4169613"/>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224111841"/>
                    </a:ext>
                  </a:extLst>
                </a:gridCol>
                <a:gridCol w="360000">
                  <a:extLst>
                    <a:ext uri="{9D8B030D-6E8A-4147-A177-3AD203B41FA5}">
                      <a16:colId xmlns:a16="http://schemas.microsoft.com/office/drawing/2014/main" val="323008129"/>
                    </a:ext>
                  </a:extLst>
                </a:gridCol>
              </a:tblGrid>
              <a:tr h="284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29998465"/>
                  </a:ext>
                </a:extLst>
              </a:tr>
              <a:tr h="34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循環器系の疾患</a:t>
                      </a:r>
                      <a:endParaRPr kumimoji="1" lang="en-IN" sz="1000" b="0" i="0" u="none" strike="noStrike" kern="1200" dirty="0">
                        <a:solidFill>
                          <a:srgbClr val="000000"/>
                        </a:solidFill>
                        <a:effectLst/>
                        <a:latin typeface="+mn-lt"/>
                        <a:ea typeface="+mn-ea"/>
                        <a:cs typeface="+mn-cs"/>
                      </a:endParaRP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27.5</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000" b="0" i="0" u="none" strike="noStrike" kern="1200" noProof="1">
                          <a:solidFill>
                            <a:srgbClr val="000000"/>
                          </a:solidFill>
                          <a:effectLst/>
                          <a:latin typeface="+mn-lt"/>
                          <a:ea typeface="+mn-ea"/>
                          <a:cs typeface="+mn-cs"/>
                        </a:rPr>
                        <a:t>特定の感染症および寄生虫症</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646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症状徴候および異常臨床所見 (他に分類されないもの)</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10.1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3412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呼吸器系の疾患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9.0</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周産期に起因する特定の病態</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3920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消化器系の疾患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1886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新生物</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内分泌・栄養・代謝疾患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4939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1">
                          <a:solidFill>
                            <a:schemeClr val="tx1"/>
                          </a:solidFill>
                        </a:rPr>
                        <a:t>泌尿生殖器系の疾患</a:t>
                      </a:r>
                    </a:p>
                  </a:txBody>
                  <a:tcPr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2.6</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99943950"/>
                  </a:ext>
                </a:extLst>
              </a:tr>
            </a:tbl>
          </a:graphicData>
        </a:graphic>
      </p:graphicFrame>
      <p:sp>
        <p:nvSpPr>
          <p:cNvPr id="13" name="TextBox 64">
            <a:extLst>
              <a:ext uri="{FF2B5EF4-FFF2-40B4-BE49-F238E27FC236}">
                <a16:creationId xmlns:a16="http://schemas.microsoft.com/office/drawing/2014/main" id="{277B4E93-C317-FC33-A53E-BCC3F04064E9}"/>
              </a:ext>
            </a:extLst>
          </p:cNvPr>
          <p:cNvSpPr txBox="1"/>
          <p:nvPr/>
        </p:nvSpPr>
        <p:spPr>
          <a:xfrm>
            <a:off x="8604591" y="1988840"/>
            <a:ext cx="504056" cy="259879"/>
          </a:xfrm>
          <a:prstGeom prst="rect">
            <a:avLst/>
          </a:prstGeom>
          <a:noFill/>
        </p:spPr>
        <p:txBody>
          <a:bodyPr wrap="square" rtlCol="0">
            <a:spAutoFit/>
          </a:bodyPr>
          <a:lstStyle/>
          <a:p>
            <a:pPr algn="l">
              <a:lnSpc>
                <a:spcPct val="120000"/>
              </a:lnSpc>
            </a:pPr>
            <a:r>
              <a:rPr kumimoji="1" lang="en-IN" altLang="ja-JP" sz="1000" b="1" noProof="1"/>
              <a:t>2022</a:t>
            </a:r>
            <a:endParaRPr kumimoji="1" lang="ja-JP" altLang="en-US" sz="1000" b="1" dirty="0"/>
          </a:p>
        </p:txBody>
      </p:sp>
      <p:sp>
        <p:nvSpPr>
          <p:cNvPr id="14" name="Oval 67">
            <a:extLst>
              <a:ext uri="{FF2B5EF4-FFF2-40B4-BE49-F238E27FC236}">
                <a16:creationId xmlns:a16="http://schemas.microsoft.com/office/drawing/2014/main" id="{D71F4987-DCA6-4573-556B-FB8593926F30}"/>
              </a:ext>
            </a:extLst>
          </p:cNvPr>
          <p:cNvSpPr/>
          <p:nvPr/>
        </p:nvSpPr>
        <p:spPr>
          <a:xfrm>
            <a:off x="6809733" y="2586649"/>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graphicFrame>
        <p:nvGraphicFramePr>
          <p:cNvPr id="16" name="Table 24">
            <a:extLst>
              <a:ext uri="{FF2B5EF4-FFF2-40B4-BE49-F238E27FC236}">
                <a16:creationId xmlns:a16="http://schemas.microsoft.com/office/drawing/2014/main" id="{CF6BD531-FAEE-34F6-C7B0-FAD3EEC8A2B9}"/>
              </a:ext>
            </a:extLst>
          </p:cNvPr>
          <p:cNvGraphicFramePr>
            <a:graphicFrameLocks noGrp="1"/>
          </p:cNvGraphicFramePr>
          <p:nvPr>
            <p:extLst>
              <p:ext uri="{D42A27DB-BD31-4B8C-83A1-F6EECF244321}">
                <p14:modId xmlns:p14="http://schemas.microsoft.com/office/powerpoint/2010/main" val="2273991518"/>
              </p:ext>
            </p:extLst>
          </p:nvPr>
        </p:nvGraphicFramePr>
        <p:xfrm>
          <a:off x="7973461" y="2217566"/>
          <a:ext cx="1728000" cy="4172222"/>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2224111841"/>
                    </a:ext>
                  </a:extLst>
                </a:gridCol>
                <a:gridCol w="360000">
                  <a:extLst>
                    <a:ext uri="{9D8B030D-6E8A-4147-A177-3AD203B41FA5}">
                      <a16:colId xmlns:a16="http://schemas.microsoft.com/office/drawing/2014/main" val="323008129"/>
                    </a:ext>
                  </a:extLst>
                </a:gridCol>
              </a:tblGrid>
              <a:tr h="2844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IN" sz="1000" b="1" i="0" u="none" strike="noStrike" kern="1200" noProof="1">
                          <a:solidFill>
                            <a:srgbClr val="000000"/>
                          </a:solidFill>
                          <a:effectLst/>
                          <a:latin typeface="+mn-lt"/>
                          <a:ea typeface="+mn-ea"/>
                          <a:cs typeface="+mn-cs"/>
                        </a:rPr>
                        <a:t>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lang="en-IN" sz="1000" b="1" i="0" u="none" strike="noStrike" noProof="1">
                          <a:solidFill>
                            <a:srgbClr val="000000"/>
                          </a:solidFill>
                          <a:effectLst/>
                          <a:latin typeface="+mj-lt"/>
                        </a:rPr>
                        <a:t>%</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81044678"/>
                  </a:ext>
                </a:extLst>
              </a:tr>
              <a:tr h="354128">
                <a:tc>
                  <a:txBody>
                    <a:bodyPr/>
                    <a:lstStyle/>
                    <a:p>
                      <a:pPr algn="l" fontAlgn="b"/>
                      <a:r>
                        <a:rPr lang="en-US" sz="1000" b="0" i="0" u="none" strike="noStrike" noProof="1">
                          <a:solidFill>
                            <a:srgbClr val="000000"/>
                          </a:solidFill>
                          <a:effectLst/>
                          <a:latin typeface="+mj-lt"/>
                        </a:rPr>
                        <a:t>循環器系の疾患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40.8</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05845450"/>
                  </a:ext>
                </a:extLst>
              </a:tr>
              <a:tr h="639670">
                <a:tc>
                  <a:txBody>
                    <a:bodyPr/>
                    <a:lstStyle/>
                    <a:p>
                      <a:pPr algn="l" fontAlgn="b"/>
                      <a:r>
                        <a:rPr lang="en-US" sz="1000" b="0" i="0" u="none" strike="noStrike" noProof="1">
                          <a:solidFill>
                            <a:srgbClr val="000000"/>
                          </a:solidFill>
                          <a:effectLst/>
                          <a:latin typeface="+mj-lt"/>
                        </a:rPr>
                        <a:t>症状徴候および異常臨床所見 (他に分類されないもの)</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11.9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51712364"/>
                  </a:ext>
                </a:extLst>
              </a:tr>
              <a:tr h="354128">
                <a:tc>
                  <a:txBody>
                    <a:bodyPr/>
                    <a:lstStyle/>
                    <a:p>
                      <a:pPr algn="l" fontAlgn="b"/>
                      <a:r>
                        <a:rPr lang="en-US" sz="1000" b="0" i="0" u="none" strike="noStrike" noProof="1">
                          <a:solidFill>
                            <a:srgbClr val="000000"/>
                          </a:solidFill>
                          <a:effectLst/>
                          <a:latin typeface="+mj-lt"/>
                        </a:rPr>
                        <a:t>呼吸器系疾患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9.7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22571140"/>
                  </a:ext>
                </a:extLst>
              </a:tr>
              <a:tr h="488670">
                <a:tc>
                  <a:txBody>
                    <a:bodyPr/>
                    <a:lstStyle/>
                    <a:p>
                      <a:pPr algn="l" fontAlgn="b"/>
                      <a:r>
                        <a:rPr lang="en-US" sz="1000" b="0" i="0" u="none" strike="noStrike" noProof="1">
                          <a:solidFill>
                            <a:srgbClr val="000000"/>
                          </a:solidFill>
                          <a:effectLst/>
                          <a:latin typeface="+mj-lt"/>
                        </a:rPr>
                        <a:t>特定の感染症および寄生虫疾患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7.4</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229041920"/>
                  </a:ext>
                </a:extLst>
              </a:tr>
              <a:tr h="24754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1" lang="en-IN" sz="1000" b="0" i="0" u="none" strike="noStrike" kern="1200" noProof="1">
                          <a:solidFill>
                            <a:srgbClr val="000000"/>
                          </a:solidFill>
                          <a:effectLst/>
                          <a:latin typeface="+mn-lt"/>
                          <a:ea typeface="+mn-ea"/>
                          <a:cs typeface="+mn-cs"/>
                        </a:rPr>
                        <a:t>新生物</a:t>
                      </a: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4.3</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91385302"/>
                  </a:ext>
                </a:extLst>
              </a:tr>
              <a:tr h="488670">
                <a:tc>
                  <a:txBody>
                    <a:bodyPr/>
                    <a:lstStyle/>
                    <a:p>
                      <a:pPr algn="l" fontAlgn="b"/>
                      <a:r>
                        <a:rPr lang="en-US" sz="1000" noProof="1"/>
                        <a:t>泌尿生殖器系疾患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4.2</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7316667"/>
                  </a:ext>
                </a:extLst>
              </a:tr>
              <a:tr h="488670">
                <a:tc>
                  <a:txBody>
                    <a:bodyPr/>
                    <a:lstStyle/>
                    <a:p>
                      <a:pPr algn="l" fontAlgn="t"/>
                      <a:r>
                        <a:rPr lang="en-US" sz="1000" noProof="1"/>
                        <a:t>内分泌・栄養・代謝疾患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4.1</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69586559"/>
                  </a:ext>
                </a:extLst>
              </a:tr>
              <a:tr h="488670">
                <a:tc>
                  <a:txBody>
                    <a:bodyPr/>
                    <a:lstStyle/>
                    <a:p>
                      <a:pPr algn="l" fontAlgn="t"/>
                      <a:r>
                        <a:rPr lang="en-US" sz="1000" noProof="1"/>
                        <a:t>周産期に起因する特定の病態</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3.9</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90817903"/>
                  </a:ext>
                </a:extLst>
              </a:tr>
              <a:tr h="337670">
                <a:tc>
                  <a:txBody>
                    <a:bodyPr/>
                    <a:lstStyle/>
                    <a:p>
                      <a:pPr algn="l" fontAlgn="t"/>
                      <a:r>
                        <a:rPr lang="en-US" sz="1000" noProof="1"/>
                        <a:t>消化器系の疾患</a:t>
                      </a:r>
                      <a:endParaRPr lang="en-IN" sz="1000" b="0" i="0" u="none" strike="noStrike" dirty="0">
                        <a:solidFill>
                          <a:srgbClr val="000000"/>
                        </a:solidFill>
                        <a:effectLst/>
                        <a:latin typeface="+mj-lt"/>
                      </a:endParaRPr>
                    </a:p>
                  </a:txBody>
                  <a:tcPr marL="90000" marR="90000" marT="18000" marB="180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lang="en-IN" sz="1000" b="0" i="0" u="none" strike="noStrike" noProof="1">
                          <a:solidFill>
                            <a:srgbClr val="000000"/>
                          </a:solidFill>
                          <a:effectLst/>
                          <a:latin typeface="+mj-lt"/>
                        </a:rPr>
                        <a:t>3.7</a:t>
                      </a: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21409127"/>
                  </a:ext>
                </a:extLst>
              </a:tr>
            </a:tbl>
          </a:graphicData>
        </a:graphic>
      </p:graphicFrame>
      <p:sp>
        <p:nvSpPr>
          <p:cNvPr id="17" name="Oval 27">
            <a:extLst>
              <a:ext uri="{FF2B5EF4-FFF2-40B4-BE49-F238E27FC236}">
                <a16:creationId xmlns:a16="http://schemas.microsoft.com/office/drawing/2014/main" id="{2459C270-3D79-AC4F-9CCB-4743313B937E}"/>
              </a:ext>
            </a:extLst>
          </p:cNvPr>
          <p:cNvSpPr/>
          <p:nvPr/>
        </p:nvSpPr>
        <p:spPr>
          <a:xfrm>
            <a:off x="6798603" y="303303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18" name="Oval 28">
            <a:extLst>
              <a:ext uri="{FF2B5EF4-FFF2-40B4-BE49-F238E27FC236}">
                <a16:creationId xmlns:a16="http://schemas.microsoft.com/office/drawing/2014/main" id="{20418CF8-B518-6A3F-E59B-CF5BA92B9AD0}"/>
              </a:ext>
            </a:extLst>
          </p:cNvPr>
          <p:cNvSpPr/>
          <p:nvPr/>
        </p:nvSpPr>
        <p:spPr>
          <a:xfrm>
            <a:off x="6789765" y="355390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19" name="Oval 29">
            <a:extLst>
              <a:ext uri="{FF2B5EF4-FFF2-40B4-BE49-F238E27FC236}">
                <a16:creationId xmlns:a16="http://schemas.microsoft.com/office/drawing/2014/main" id="{61CA5B7A-9C72-A5BB-9705-CBB786EE3F2E}"/>
              </a:ext>
            </a:extLst>
          </p:cNvPr>
          <p:cNvSpPr/>
          <p:nvPr/>
        </p:nvSpPr>
        <p:spPr>
          <a:xfrm>
            <a:off x="6809733" y="402884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20" name="Oval 33">
            <a:extLst>
              <a:ext uri="{FF2B5EF4-FFF2-40B4-BE49-F238E27FC236}">
                <a16:creationId xmlns:a16="http://schemas.microsoft.com/office/drawing/2014/main" id="{E2EE91FB-4A16-5B41-AE2E-805C5070F261}"/>
              </a:ext>
            </a:extLst>
          </p:cNvPr>
          <p:cNvSpPr/>
          <p:nvPr/>
        </p:nvSpPr>
        <p:spPr>
          <a:xfrm>
            <a:off x="6809733" y="446992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21" name="Oval 34">
            <a:extLst>
              <a:ext uri="{FF2B5EF4-FFF2-40B4-BE49-F238E27FC236}">
                <a16:creationId xmlns:a16="http://schemas.microsoft.com/office/drawing/2014/main" id="{F174288C-A499-0DE6-7087-9B058168B852}"/>
              </a:ext>
            </a:extLst>
          </p:cNvPr>
          <p:cNvSpPr/>
          <p:nvPr/>
        </p:nvSpPr>
        <p:spPr>
          <a:xfrm>
            <a:off x="6809733" y="488584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sp>
        <p:nvSpPr>
          <p:cNvPr id="22" name="Oval 35">
            <a:extLst>
              <a:ext uri="{FF2B5EF4-FFF2-40B4-BE49-F238E27FC236}">
                <a16:creationId xmlns:a16="http://schemas.microsoft.com/office/drawing/2014/main" id="{394CB6F1-0A86-5220-F847-507BBB85E04C}"/>
              </a:ext>
            </a:extLst>
          </p:cNvPr>
          <p:cNvSpPr/>
          <p:nvPr/>
        </p:nvSpPr>
        <p:spPr>
          <a:xfrm>
            <a:off x="6809733" y="520770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23" name="Oval 36">
            <a:extLst>
              <a:ext uri="{FF2B5EF4-FFF2-40B4-BE49-F238E27FC236}">
                <a16:creationId xmlns:a16="http://schemas.microsoft.com/office/drawing/2014/main" id="{9595749B-DDFD-55FE-50B9-06F500D9CE87}"/>
              </a:ext>
            </a:extLst>
          </p:cNvPr>
          <p:cNvSpPr/>
          <p:nvPr/>
        </p:nvSpPr>
        <p:spPr>
          <a:xfrm>
            <a:off x="6809733" y="5559820"/>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24" name="Oval 38">
            <a:extLst>
              <a:ext uri="{FF2B5EF4-FFF2-40B4-BE49-F238E27FC236}">
                <a16:creationId xmlns:a16="http://schemas.microsoft.com/office/drawing/2014/main" id="{826ADAE1-A80E-E790-9010-BC534DCCC262}"/>
              </a:ext>
            </a:extLst>
          </p:cNvPr>
          <p:cNvSpPr/>
          <p:nvPr/>
        </p:nvSpPr>
        <p:spPr>
          <a:xfrm>
            <a:off x="7545288" y="3039606"/>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2</a:t>
            </a:r>
          </a:p>
        </p:txBody>
      </p:sp>
      <p:sp>
        <p:nvSpPr>
          <p:cNvPr id="26" name="Oval 39">
            <a:extLst>
              <a:ext uri="{FF2B5EF4-FFF2-40B4-BE49-F238E27FC236}">
                <a16:creationId xmlns:a16="http://schemas.microsoft.com/office/drawing/2014/main" id="{7987B736-8A39-A9C0-0C9E-E0B0484F3A2D}"/>
              </a:ext>
            </a:extLst>
          </p:cNvPr>
          <p:cNvSpPr/>
          <p:nvPr/>
        </p:nvSpPr>
        <p:spPr>
          <a:xfrm>
            <a:off x="7545288" y="355590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3</a:t>
            </a:r>
          </a:p>
        </p:txBody>
      </p:sp>
      <p:sp>
        <p:nvSpPr>
          <p:cNvPr id="27" name="Oval 40">
            <a:extLst>
              <a:ext uri="{FF2B5EF4-FFF2-40B4-BE49-F238E27FC236}">
                <a16:creationId xmlns:a16="http://schemas.microsoft.com/office/drawing/2014/main" id="{E56B2768-7087-D1E2-CE8D-780C5E9015D9}"/>
              </a:ext>
            </a:extLst>
          </p:cNvPr>
          <p:cNvSpPr/>
          <p:nvPr/>
        </p:nvSpPr>
        <p:spPr>
          <a:xfrm>
            <a:off x="7545288" y="3969755"/>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4</a:t>
            </a:r>
          </a:p>
        </p:txBody>
      </p:sp>
      <p:sp>
        <p:nvSpPr>
          <p:cNvPr id="29" name="Oval 41">
            <a:extLst>
              <a:ext uri="{FF2B5EF4-FFF2-40B4-BE49-F238E27FC236}">
                <a16:creationId xmlns:a16="http://schemas.microsoft.com/office/drawing/2014/main" id="{D3078B07-18E8-A38F-2794-EE7A6081A2E1}"/>
              </a:ext>
            </a:extLst>
          </p:cNvPr>
          <p:cNvSpPr/>
          <p:nvPr/>
        </p:nvSpPr>
        <p:spPr>
          <a:xfrm>
            <a:off x="7545288" y="434082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5</a:t>
            </a:r>
          </a:p>
        </p:txBody>
      </p:sp>
      <p:sp>
        <p:nvSpPr>
          <p:cNvPr id="30" name="Oval 42">
            <a:extLst>
              <a:ext uri="{FF2B5EF4-FFF2-40B4-BE49-F238E27FC236}">
                <a16:creationId xmlns:a16="http://schemas.microsoft.com/office/drawing/2014/main" id="{A883D6E9-6285-E535-F283-628B948343AC}"/>
              </a:ext>
            </a:extLst>
          </p:cNvPr>
          <p:cNvSpPr/>
          <p:nvPr/>
        </p:nvSpPr>
        <p:spPr>
          <a:xfrm>
            <a:off x="7545288" y="520259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7</a:t>
            </a:r>
          </a:p>
        </p:txBody>
      </p:sp>
      <p:sp>
        <p:nvSpPr>
          <p:cNvPr id="31" name="Oval 43">
            <a:extLst>
              <a:ext uri="{FF2B5EF4-FFF2-40B4-BE49-F238E27FC236}">
                <a16:creationId xmlns:a16="http://schemas.microsoft.com/office/drawing/2014/main" id="{DE035E6D-D0C7-3E9F-5593-C2D28B65F9EB}"/>
              </a:ext>
            </a:extLst>
          </p:cNvPr>
          <p:cNvSpPr/>
          <p:nvPr/>
        </p:nvSpPr>
        <p:spPr>
          <a:xfrm>
            <a:off x="7545288" y="5694041"/>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8</a:t>
            </a:r>
          </a:p>
        </p:txBody>
      </p:sp>
      <p:sp>
        <p:nvSpPr>
          <p:cNvPr id="33" name="Oval 45">
            <a:extLst>
              <a:ext uri="{FF2B5EF4-FFF2-40B4-BE49-F238E27FC236}">
                <a16:creationId xmlns:a16="http://schemas.microsoft.com/office/drawing/2014/main" id="{7FAA3D0D-27ED-A93C-5045-A66CA9D322CC}"/>
              </a:ext>
            </a:extLst>
          </p:cNvPr>
          <p:cNvSpPr/>
          <p:nvPr/>
        </p:nvSpPr>
        <p:spPr>
          <a:xfrm>
            <a:off x="7545288" y="4726834"/>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6</a:t>
            </a:r>
          </a:p>
        </p:txBody>
      </p:sp>
      <p:cxnSp>
        <p:nvCxnSpPr>
          <p:cNvPr id="34" name="Straight Arrow Connector 49">
            <a:extLst>
              <a:ext uri="{FF2B5EF4-FFF2-40B4-BE49-F238E27FC236}">
                <a16:creationId xmlns:a16="http://schemas.microsoft.com/office/drawing/2014/main" id="{3072AF88-2B5A-950B-6568-FE8F696CE1BE}"/>
              </a:ext>
            </a:extLst>
          </p:cNvPr>
          <p:cNvCxnSpPr>
            <a:cxnSpLocks/>
            <a:stCxn id="14" idx="6"/>
            <a:endCxn id="36" idx="2"/>
          </p:cNvCxnSpPr>
          <p:nvPr/>
        </p:nvCxnSpPr>
        <p:spPr>
          <a:xfrm>
            <a:off x="7169773" y="2703349"/>
            <a:ext cx="378938" cy="4"/>
          </a:xfrm>
          <a:prstGeom prst="straightConnector1">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Curved 51">
            <a:extLst>
              <a:ext uri="{FF2B5EF4-FFF2-40B4-BE49-F238E27FC236}">
                <a16:creationId xmlns:a16="http://schemas.microsoft.com/office/drawing/2014/main" id="{AA16C106-8B69-7BB3-F50C-56BA352C60CC}"/>
              </a:ext>
            </a:extLst>
          </p:cNvPr>
          <p:cNvCxnSpPr>
            <a:cxnSpLocks/>
            <a:stCxn id="17" idx="6"/>
            <a:endCxn id="27" idx="2"/>
          </p:cNvCxnSpPr>
          <p:nvPr/>
        </p:nvCxnSpPr>
        <p:spPr>
          <a:xfrm>
            <a:off x="7158643" y="3149733"/>
            <a:ext cx="386645" cy="936722"/>
          </a:xfrm>
          <a:prstGeom prst="curvedConnector3">
            <a:avLst>
              <a:gd name="adj1" fmla="val 2681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Oval 91">
            <a:extLst>
              <a:ext uri="{FF2B5EF4-FFF2-40B4-BE49-F238E27FC236}">
                <a16:creationId xmlns:a16="http://schemas.microsoft.com/office/drawing/2014/main" id="{3214D91B-CC96-CC57-FB21-E54EF16FEF38}"/>
              </a:ext>
            </a:extLst>
          </p:cNvPr>
          <p:cNvSpPr/>
          <p:nvPr/>
        </p:nvSpPr>
        <p:spPr>
          <a:xfrm>
            <a:off x="7548711" y="2586653"/>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1</a:t>
            </a:r>
          </a:p>
        </p:txBody>
      </p:sp>
      <p:sp>
        <p:nvSpPr>
          <p:cNvPr id="44" name="TextBox 111">
            <a:extLst>
              <a:ext uri="{FF2B5EF4-FFF2-40B4-BE49-F238E27FC236}">
                <a16:creationId xmlns:a16="http://schemas.microsoft.com/office/drawing/2014/main" id="{21DB6F06-EDEE-5F73-E565-81454E525945}"/>
              </a:ext>
            </a:extLst>
          </p:cNvPr>
          <p:cNvSpPr txBox="1"/>
          <p:nvPr/>
        </p:nvSpPr>
        <p:spPr>
          <a:xfrm>
            <a:off x="5599532" y="1988840"/>
            <a:ext cx="504056" cy="259879"/>
          </a:xfrm>
          <a:prstGeom prst="rect">
            <a:avLst/>
          </a:prstGeom>
          <a:noFill/>
        </p:spPr>
        <p:txBody>
          <a:bodyPr wrap="square" rtlCol="0">
            <a:spAutoFit/>
          </a:bodyPr>
          <a:lstStyle/>
          <a:p>
            <a:pPr algn="l">
              <a:lnSpc>
                <a:spcPct val="120000"/>
              </a:lnSpc>
            </a:pPr>
            <a:r>
              <a:rPr kumimoji="1" lang="en-IN" altLang="ja-JP" sz="1000" b="1" noProof="1"/>
              <a:t>2002</a:t>
            </a:r>
            <a:endParaRPr kumimoji="1" lang="ja-JP" altLang="en-US" sz="1000" b="1" dirty="0"/>
          </a:p>
        </p:txBody>
      </p:sp>
      <p:sp>
        <p:nvSpPr>
          <p:cNvPr id="46" name="Oval 13">
            <a:extLst>
              <a:ext uri="{FF2B5EF4-FFF2-40B4-BE49-F238E27FC236}">
                <a16:creationId xmlns:a16="http://schemas.microsoft.com/office/drawing/2014/main" id="{CBF54709-C62F-C07B-F316-32FE4BB43C1D}"/>
              </a:ext>
            </a:extLst>
          </p:cNvPr>
          <p:cNvSpPr/>
          <p:nvPr/>
        </p:nvSpPr>
        <p:spPr>
          <a:xfrm>
            <a:off x="6809733" y="5952582"/>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sp>
        <p:nvSpPr>
          <p:cNvPr id="47" name="Oval 16">
            <a:extLst>
              <a:ext uri="{FF2B5EF4-FFF2-40B4-BE49-F238E27FC236}">
                <a16:creationId xmlns:a16="http://schemas.microsoft.com/office/drawing/2014/main" id="{E8A89EAB-73B3-064C-850E-4DF7B4BD37DD}"/>
              </a:ext>
            </a:extLst>
          </p:cNvPr>
          <p:cNvSpPr/>
          <p:nvPr/>
        </p:nvSpPr>
        <p:spPr>
          <a:xfrm>
            <a:off x="7560164" y="6131878"/>
            <a:ext cx="360040" cy="233400"/>
          </a:xfrm>
          <a:prstGeom prst="ellipse">
            <a:avLst/>
          </a:prstGeom>
          <a:solidFill>
            <a:schemeClr val="accent2">
              <a:lumMod val="60000"/>
              <a:lumOff val="4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lIns="36000" rIns="36000" rtlCol="0" anchor="ctr"/>
          <a:lstStyle/>
          <a:p>
            <a:pPr algn="ctr"/>
            <a:r>
              <a:rPr kumimoji="1" lang="en-IN" sz="1000" noProof="1">
                <a:solidFill>
                  <a:schemeClr val="bg1"/>
                </a:solidFill>
              </a:rPr>
              <a:t>9</a:t>
            </a:r>
          </a:p>
        </p:txBody>
      </p:sp>
      <p:cxnSp>
        <p:nvCxnSpPr>
          <p:cNvPr id="50" name="Connector: Curved 19">
            <a:extLst>
              <a:ext uri="{FF2B5EF4-FFF2-40B4-BE49-F238E27FC236}">
                <a16:creationId xmlns:a16="http://schemas.microsoft.com/office/drawing/2014/main" id="{434CBF11-57C2-9EBF-8FCC-C15ADAABA09D}"/>
              </a:ext>
            </a:extLst>
          </p:cNvPr>
          <p:cNvCxnSpPr>
            <a:cxnSpLocks/>
            <a:stCxn id="18" idx="6"/>
            <a:endCxn id="24" idx="2"/>
          </p:cNvCxnSpPr>
          <p:nvPr/>
        </p:nvCxnSpPr>
        <p:spPr>
          <a:xfrm flipV="1">
            <a:off x="7149805" y="3156306"/>
            <a:ext cx="395483" cy="514302"/>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Curved 25">
            <a:extLst>
              <a:ext uri="{FF2B5EF4-FFF2-40B4-BE49-F238E27FC236}">
                <a16:creationId xmlns:a16="http://schemas.microsoft.com/office/drawing/2014/main" id="{7AA6CEE7-26FE-25D5-7287-05557245D25D}"/>
              </a:ext>
            </a:extLst>
          </p:cNvPr>
          <p:cNvCxnSpPr>
            <a:cxnSpLocks/>
            <a:stCxn id="19" idx="6"/>
            <a:endCxn id="26" idx="2"/>
          </p:cNvCxnSpPr>
          <p:nvPr/>
        </p:nvCxnSpPr>
        <p:spPr>
          <a:xfrm flipV="1">
            <a:off x="7169773" y="3672604"/>
            <a:ext cx="375515" cy="472940"/>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Curved 32">
            <a:extLst>
              <a:ext uri="{FF2B5EF4-FFF2-40B4-BE49-F238E27FC236}">
                <a16:creationId xmlns:a16="http://schemas.microsoft.com/office/drawing/2014/main" id="{4BB66EBE-0C6C-94E9-BBF0-ADA378B5FB68}"/>
              </a:ext>
            </a:extLst>
          </p:cNvPr>
          <p:cNvCxnSpPr>
            <a:cxnSpLocks/>
            <a:stCxn id="20" idx="6"/>
            <a:endCxn id="31" idx="2"/>
          </p:cNvCxnSpPr>
          <p:nvPr/>
        </p:nvCxnSpPr>
        <p:spPr>
          <a:xfrm>
            <a:off x="7169773" y="4586628"/>
            <a:ext cx="375515" cy="1224113"/>
          </a:xfrm>
          <a:prstGeom prst="curvedConnector3">
            <a:avLst>
              <a:gd name="adj1" fmla="val 7148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or: Curved 48">
            <a:extLst>
              <a:ext uri="{FF2B5EF4-FFF2-40B4-BE49-F238E27FC236}">
                <a16:creationId xmlns:a16="http://schemas.microsoft.com/office/drawing/2014/main" id="{D9161384-159F-11F4-8892-2D4728A8054D}"/>
              </a:ext>
            </a:extLst>
          </p:cNvPr>
          <p:cNvCxnSpPr>
            <a:cxnSpLocks/>
            <a:stCxn id="21" idx="6"/>
            <a:endCxn id="47" idx="2"/>
          </p:cNvCxnSpPr>
          <p:nvPr/>
        </p:nvCxnSpPr>
        <p:spPr>
          <a:xfrm>
            <a:off x="7169773" y="5002543"/>
            <a:ext cx="390391" cy="1246035"/>
          </a:xfrm>
          <a:prstGeom prst="curvedConnector3">
            <a:avLst>
              <a:gd name="adj1" fmla="val 15555"/>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or: Curved 54">
            <a:extLst>
              <a:ext uri="{FF2B5EF4-FFF2-40B4-BE49-F238E27FC236}">
                <a16:creationId xmlns:a16="http://schemas.microsoft.com/office/drawing/2014/main" id="{F5B4E761-1898-0422-1A3E-E86C157B5667}"/>
              </a:ext>
            </a:extLst>
          </p:cNvPr>
          <p:cNvCxnSpPr>
            <a:cxnSpLocks/>
            <a:stCxn id="22" idx="6"/>
            <a:endCxn id="29" idx="2"/>
          </p:cNvCxnSpPr>
          <p:nvPr/>
        </p:nvCxnSpPr>
        <p:spPr>
          <a:xfrm flipV="1">
            <a:off x="7169773" y="4457524"/>
            <a:ext cx="375515" cy="866877"/>
          </a:xfrm>
          <a:prstGeom prst="curvedConnector3">
            <a:avLst>
              <a:gd name="adj1" fmla="val 28514"/>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9">
            <a:extLst>
              <a:ext uri="{FF2B5EF4-FFF2-40B4-BE49-F238E27FC236}">
                <a16:creationId xmlns:a16="http://schemas.microsoft.com/office/drawing/2014/main" id="{6D05CD5C-1CCE-604C-1050-C8705A5417B6}"/>
              </a:ext>
            </a:extLst>
          </p:cNvPr>
          <p:cNvCxnSpPr>
            <a:cxnSpLocks/>
            <a:stCxn id="23" idx="6"/>
            <a:endCxn id="30" idx="2"/>
          </p:cNvCxnSpPr>
          <p:nvPr/>
        </p:nvCxnSpPr>
        <p:spPr>
          <a:xfrm flipV="1">
            <a:off x="7169773" y="5319298"/>
            <a:ext cx="375515" cy="357222"/>
          </a:xfrm>
          <a:prstGeom prst="curvedConnector3">
            <a:avLst>
              <a:gd name="adj1" fmla="val 35676"/>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or: Curved 62">
            <a:extLst>
              <a:ext uri="{FF2B5EF4-FFF2-40B4-BE49-F238E27FC236}">
                <a16:creationId xmlns:a16="http://schemas.microsoft.com/office/drawing/2014/main" id="{588F7186-EEE1-B68A-74D6-16B7E143F39D}"/>
              </a:ext>
            </a:extLst>
          </p:cNvPr>
          <p:cNvCxnSpPr>
            <a:cxnSpLocks/>
            <a:stCxn id="46" idx="6"/>
            <a:endCxn id="33" idx="2"/>
          </p:cNvCxnSpPr>
          <p:nvPr/>
        </p:nvCxnSpPr>
        <p:spPr>
          <a:xfrm flipV="1">
            <a:off x="7169773" y="4843534"/>
            <a:ext cx="375515" cy="1225748"/>
          </a:xfrm>
          <a:prstGeom prst="curvedConnector3">
            <a:avLst>
              <a:gd name="adj1" fmla="val 50000"/>
            </a:avLst>
          </a:prstGeom>
          <a:ln w="127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83">
            <a:extLst>
              <a:ext uri="{FF2B5EF4-FFF2-40B4-BE49-F238E27FC236}">
                <a16:creationId xmlns:a16="http://schemas.microsoft.com/office/drawing/2014/main" id="{C8BE5FCC-E77B-D5A9-6FB6-6E0E1937615D}"/>
              </a:ext>
            </a:extLst>
          </p:cNvPr>
          <p:cNvSpPr txBox="1"/>
          <p:nvPr/>
        </p:nvSpPr>
        <p:spPr>
          <a:xfrm>
            <a:off x="6763761" y="2235512"/>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
        <p:nvSpPr>
          <p:cNvPr id="64" name="TextBox 84">
            <a:extLst>
              <a:ext uri="{FF2B5EF4-FFF2-40B4-BE49-F238E27FC236}">
                <a16:creationId xmlns:a16="http://schemas.microsoft.com/office/drawing/2014/main" id="{FD48ACAA-96BF-9951-D98A-CC0DE24CEE20}"/>
              </a:ext>
            </a:extLst>
          </p:cNvPr>
          <p:cNvSpPr txBox="1"/>
          <p:nvPr/>
        </p:nvSpPr>
        <p:spPr>
          <a:xfrm>
            <a:off x="7457963" y="2235512"/>
            <a:ext cx="504056" cy="258661"/>
          </a:xfrm>
          <a:prstGeom prst="rect">
            <a:avLst/>
          </a:prstGeom>
          <a:noFill/>
        </p:spPr>
        <p:txBody>
          <a:bodyPr wrap="square" rtlCol="0">
            <a:spAutoFit/>
          </a:bodyPr>
          <a:lstStyle/>
          <a:p>
            <a:pPr algn="l">
              <a:lnSpc>
                <a:spcPct val="120000"/>
              </a:lnSpc>
            </a:pPr>
            <a:r>
              <a:rPr kumimoji="1" lang="ja-JP" altLang="en-US" sz="1000" noProof="1"/>
              <a:t>順位</a:t>
            </a:r>
            <a:endParaRPr kumimoji="1" lang="en-IN" sz="1000" noProof="1"/>
          </a:p>
        </p:txBody>
      </p:sp>
    </p:spTree>
    <p:extLst>
      <p:ext uri="{BB962C8B-B14F-4D97-AF65-F5344CB8AC3E}">
        <p14:creationId xmlns:p14="http://schemas.microsoft.com/office/powerpoint/2010/main" val="1259682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52AE6-335E-2B7E-2E1C-1B98994E399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B770C8E-A816-5972-0956-7A613353BB28}"/>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9DD74EEA-8EE2-E425-4154-1FBAEA04491F}"/>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a:extLst>
              <a:ext uri="{FF2B5EF4-FFF2-40B4-BE49-F238E27FC236}">
                <a16:creationId xmlns:a16="http://schemas.microsoft.com/office/drawing/2014/main" id="{BCEC616E-641E-F836-78D5-C1EB396937C7}"/>
              </a:ext>
            </a:extLst>
          </p:cNvPr>
          <p:cNvGrpSpPr/>
          <p:nvPr/>
        </p:nvGrpSpPr>
        <p:grpSpPr>
          <a:xfrm>
            <a:off x="199739" y="1663803"/>
            <a:ext cx="9529530" cy="288032"/>
            <a:chOff x="4806241" y="2150989"/>
            <a:chExt cx="2954133" cy="288032"/>
          </a:xfrm>
        </p:grpSpPr>
        <p:cxnSp>
          <p:nvCxnSpPr>
            <p:cNvPr id="6" name="直線コネクタ 5">
              <a:extLst>
                <a:ext uri="{FF2B5EF4-FFF2-40B4-BE49-F238E27FC236}">
                  <a16:creationId xmlns:a16="http://schemas.microsoft.com/office/drawing/2014/main" id="{D640A7E1-1A94-D67D-FB1B-76CB50DCDE5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A298C59-3CCA-4CE1-C732-5E459E3AA070}"/>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sp>
        <p:nvSpPr>
          <p:cNvPr id="20" name="テキスト ボックス 74">
            <a:extLst>
              <a:ext uri="{FF2B5EF4-FFF2-40B4-BE49-F238E27FC236}">
                <a16:creationId xmlns:a16="http://schemas.microsoft.com/office/drawing/2014/main" id="{70199D88-57CF-2D5A-3D37-39D35E03332A}"/>
              </a:ext>
            </a:extLst>
          </p:cNvPr>
          <p:cNvSpPr txBox="1"/>
          <p:nvPr/>
        </p:nvSpPr>
        <p:spPr>
          <a:xfrm>
            <a:off x="218521" y="6597441"/>
            <a:ext cx="5773204" cy="215443"/>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Content Placeholder 4">
            <a:extLst>
              <a:ext uri="{FF2B5EF4-FFF2-40B4-BE49-F238E27FC236}">
                <a16:creationId xmlns:a16="http://schemas.microsoft.com/office/drawing/2014/main" id="{5D99FB50-6FB3-D5DA-74B7-D55CB2931DBD}"/>
              </a:ext>
            </a:extLst>
          </p:cNvPr>
          <p:cNvGraphicFramePr>
            <a:graphicFrameLocks/>
          </p:cNvGraphicFramePr>
          <p:nvPr>
            <p:extLst>
              <p:ext uri="{D42A27DB-BD31-4B8C-83A1-F6EECF244321}">
                <p14:modId xmlns:p14="http://schemas.microsoft.com/office/powerpoint/2010/main" val="2544562811"/>
              </p:ext>
            </p:extLst>
          </p:nvPr>
        </p:nvGraphicFramePr>
        <p:xfrm>
          <a:off x="199739" y="2202552"/>
          <a:ext cx="9529530" cy="18745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(788,049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(513,668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(274,374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3" algn="l"/>
                      <a:r>
                        <a:rPr kumimoji="1" lang="en-IN" altLang="ja-JP" sz="1000" noProof="1"/>
                        <a:t>a.</a:t>
                      </a:r>
                      <a:r>
                        <a:rPr kumimoji="1" lang="en-IN" altLang="ja-JP" sz="1000" dirty="0"/>
                        <a:t> </a:t>
                      </a:r>
                      <a:r>
                        <a:rPr kumimoji="1" lang="en-IN" altLang="ja-JP" sz="1000" noProof="1"/>
                        <a:t>肺循環の疾患その他の心疾患</a:t>
                      </a:r>
                      <a:endParaRPr kumimoji="1" lang="ja-JP" altLang="en-US" sz="1000" baseline="30000"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394,544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50.1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247,122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147,417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53.7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b.</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虚血性心疾患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206,155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26.2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146,957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28.6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59,197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c.</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高血圧性疾患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95,544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61,965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33,578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d.</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脳血管疾患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75,176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9.5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48,044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27,132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3" algn="l" defTabSz="914400" rtl="0" eaLnBrk="1" latinLnBrk="0" hangingPunct="1"/>
                      <a:r>
                        <a:rPr kumimoji="1" lang="en-US" altLang="ja-JP" sz="1000" kern="1200" noProof="1">
                          <a:solidFill>
                            <a:schemeClr val="dk1"/>
                          </a:solidFill>
                          <a:latin typeface="+mn-lt"/>
                          <a:ea typeface="+mn-ea"/>
                          <a:cs typeface="+mn-cs"/>
                        </a:rPr>
                        <a:t>e.</a:t>
                      </a:r>
                      <a:r>
                        <a:rPr kumimoji="1" lang="en-US" altLang="ja-JP" sz="1000" kern="1200" dirty="0">
                          <a:solidFill>
                            <a:schemeClr val="dk1"/>
                          </a:solidFill>
                          <a:latin typeface="+mn-lt"/>
                          <a:ea typeface="+mn-ea"/>
                          <a:cs typeface="+mn-cs"/>
                        </a:rPr>
                        <a:t> </a:t>
                      </a:r>
                      <a:r>
                        <a:rPr kumimoji="1" lang="en-US" altLang="ja-JP" sz="1000" kern="1200" noProof="1">
                          <a:solidFill>
                            <a:schemeClr val="dk1"/>
                          </a:solidFill>
                          <a:latin typeface="+mn-lt"/>
                          <a:ea typeface="+mn-ea"/>
                          <a:cs typeface="+mn-cs"/>
                        </a:rPr>
                        <a:t>その他</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16,630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9,580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7,050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2" name="TextBox 13">
            <a:extLst>
              <a:ext uri="{FF2B5EF4-FFF2-40B4-BE49-F238E27FC236}">
                <a16:creationId xmlns:a16="http://schemas.microsoft.com/office/drawing/2014/main" id="{6B3096F5-81C5-47C7-15B7-18B16D12C350}"/>
              </a:ext>
            </a:extLst>
          </p:cNvPr>
          <p:cNvSpPr txBox="1"/>
          <p:nvPr/>
        </p:nvSpPr>
        <p:spPr>
          <a:xfrm>
            <a:off x="134798" y="1951835"/>
            <a:ext cx="2417448" cy="261610"/>
          </a:xfrm>
          <a:prstGeom prst="rect">
            <a:avLst/>
          </a:prstGeom>
          <a:noFill/>
        </p:spPr>
        <p:txBody>
          <a:bodyPr wrap="square">
            <a:spAutoFit/>
          </a:bodyPr>
          <a:lstStyle/>
          <a:p>
            <a:r>
              <a:rPr kumimoji="1" lang="en-IN" altLang="ja-JP" sz="1100" b="1" dirty="0"/>
              <a:t>① </a:t>
            </a:r>
            <a:r>
              <a:rPr kumimoji="1" lang="en-IN" altLang="ja-JP" sz="1100" b="1" noProof="1"/>
              <a:t>循環器系疾患</a:t>
            </a:r>
            <a:endParaRPr kumimoji="1" lang="ja-JP" altLang="en-US" sz="1100" b="1" dirty="0"/>
          </a:p>
        </p:txBody>
      </p:sp>
      <p:sp>
        <p:nvSpPr>
          <p:cNvPr id="14" name="TextBox 14">
            <a:extLst>
              <a:ext uri="{FF2B5EF4-FFF2-40B4-BE49-F238E27FC236}">
                <a16:creationId xmlns:a16="http://schemas.microsoft.com/office/drawing/2014/main" id="{C9EE15D8-846A-AC0B-3787-1BB6DE838625}"/>
              </a:ext>
            </a:extLst>
          </p:cNvPr>
          <p:cNvSpPr txBox="1"/>
          <p:nvPr/>
        </p:nvSpPr>
        <p:spPr>
          <a:xfrm>
            <a:off x="134798" y="4122072"/>
            <a:ext cx="2417448" cy="261610"/>
          </a:xfrm>
          <a:prstGeom prst="rect">
            <a:avLst/>
          </a:prstGeom>
          <a:noFill/>
        </p:spPr>
        <p:txBody>
          <a:bodyPr wrap="square">
            <a:spAutoFit/>
          </a:bodyPr>
          <a:lstStyle/>
          <a:p>
            <a:r>
              <a:rPr lang="en-IN" altLang="ja-JP" sz="1100" b="1" dirty="0"/>
              <a:t>②</a:t>
            </a:r>
            <a:r>
              <a:rPr kumimoji="1" lang="en-IN" altLang="ja-JP" sz="1100" b="1" dirty="0"/>
              <a:t> </a:t>
            </a:r>
            <a:r>
              <a:rPr lang="en-IN" altLang="ja-JP" sz="1100" b="1" noProof="1"/>
              <a:t>呼吸器系疾患</a:t>
            </a:r>
            <a:endParaRPr kumimoji="1" lang="ja-JP" altLang="en-US" sz="1100" b="1" dirty="0"/>
          </a:p>
        </p:txBody>
      </p:sp>
      <p:graphicFrame>
        <p:nvGraphicFramePr>
          <p:cNvPr id="17" name="Content Placeholder 4">
            <a:extLst>
              <a:ext uri="{FF2B5EF4-FFF2-40B4-BE49-F238E27FC236}">
                <a16:creationId xmlns:a16="http://schemas.microsoft.com/office/drawing/2014/main" id="{8163F1E3-3736-BFCB-0E9E-786E26460629}"/>
              </a:ext>
            </a:extLst>
          </p:cNvPr>
          <p:cNvGraphicFramePr>
            <a:graphicFrameLocks/>
          </p:cNvGraphicFramePr>
          <p:nvPr>
            <p:extLst>
              <p:ext uri="{D42A27DB-BD31-4B8C-83A1-F6EECF244321}">
                <p14:modId xmlns:p14="http://schemas.microsoft.com/office/powerpoint/2010/main" val="962142263"/>
              </p:ext>
            </p:extLst>
          </p:nvPr>
        </p:nvGraphicFramePr>
        <p:xfrm>
          <a:off x="202820" y="4367759"/>
          <a:ext cx="9529530" cy="21183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(187,356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(120,358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(66,996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a.</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肺炎</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32,445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17.3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20,373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12,072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b.</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喘息</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8,865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5,066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3,799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buFont typeface="+mj-lt"/>
                        <a:buNone/>
                        <a:tabLst>
                          <a:tab pos="447675" algn="l"/>
                        </a:tabLst>
                      </a:pPr>
                      <a:r>
                        <a:rPr kumimoji="1" lang="en-US" altLang="ja-JP" sz="1000" b="0" kern="1200" noProof="1">
                          <a:solidFill>
                            <a:schemeClr val="dk1"/>
                          </a:solidFill>
                          <a:latin typeface="+mn-lt"/>
                          <a:ea typeface="+mn-ea"/>
                          <a:cs typeface="+mn-cs"/>
                        </a:rPr>
                        <a:t>c.</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気管支炎、慢性かつ詳細不明。肺気腫</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3,085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1,848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1,237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buFont typeface="+mj-lt"/>
                        <a:buNone/>
                      </a:pPr>
                      <a:r>
                        <a:rPr kumimoji="1" lang="en-US" altLang="ja-JP" sz="1000" b="0" kern="1200" noProof="1">
                          <a:solidFill>
                            <a:schemeClr val="dk1"/>
                          </a:solidFill>
                          <a:latin typeface="+mn-lt"/>
                          <a:ea typeface="+mn-ea"/>
                          <a:cs typeface="+mn-cs"/>
                        </a:rPr>
                        <a:t>d.</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急性気管支炎および急性細気管支炎</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2,158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853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e.</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胸膜炎</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1,068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654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0">
                <a:tc>
                  <a:txBody>
                    <a:bodyPr/>
                    <a:lstStyle/>
                    <a:p>
                      <a:pPr marL="0" lvl="0" indent="-188912" algn="l" defTabSz="914400" rtl="0" eaLnBrk="1" latinLnBrk="0" hangingPunct="1">
                        <a:buFont typeface="+mj-lt"/>
                        <a:buNone/>
                      </a:pPr>
                      <a:r>
                        <a:rPr kumimoji="1" lang="en-US" altLang="ja-JP" sz="1000" b="0" kern="1200" noProof="1">
                          <a:solidFill>
                            <a:schemeClr val="dk1"/>
                          </a:solidFill>
                          <a:latin typeface="+mn-lt"/>
                          <a:ea typeface="+mn-ea"/>
                          <a:cs typeface="+mn-cs"/>
                        </a:rPr>
                        <a:t>f.</a:t>
                      </a:r>
                      <a:r>
                        <a:rPr kumimoji="1" lang="en-US" altLang="ja-JP" sz="1000" b="0" kern="1200" dirty="0">
                          <a:solidFill>
                            <a:schemeClr val="dk1"/>
                          </a:solidFill>
                          <a:latin typeface="+mn-lt"/>
                          <a:ea typeface="+mn-ea"/>
                          <a:cs typeface="+mn-cs"/>
                        </a:rPr>
                        <a:t> </a:t>
                      </a:r>
                      <a:r>
                        <a:rPr kumimoji="1" lang="en-US" altLang="ja-JP" sz="1000" b="0" kern="1200" noProof="1">
                          <a:solidFill>
                            <a:schemeClr val="dk1"/>
                          </a:solidFill>
                          <a:latin typeface="+mn-lt"/>
                          <a:ea typeface="+mn-ea"/>
                          <a:cs typeface="+mn-cs"/>
                        </a:rPr>
                        <a:t>その他</a:t>
                      </a:r>
                      <a:endParaRPr kumimoji="1" lang="ja-JP" altLang="en-US" sz="1000" b="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139,735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74.6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91,112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48,621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72.6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99385280"/>
                  </a:ext>
                </a:extLst>
              </a:tr>
            </a:tbl>
          </a:graphicData>
        </a:graphic>
      </p:graphicFrame>
      <p:sp>
        <p:nvSpPr>
          <p:cNvPr id="21" name="テキスト ボックス 20">
            <a:extLst>
              <a:ext uri="{FF2B5EF4-FFF2-40B4-BE49-F238E27FC236}">
                <a16:creationId xmlns:a16="http://schemas.microsoft.com/office/drawing/2014/main" id="{40D856DD-9B52-FCCD-76B3-5722B4E54DE3}"/>
              </a:ext>
            </a:extLst>
          </p:cNvPr>
          <p:cNvSpPr txBox="1"/>
          <p:nvPr/>
        </p:nvSpPr>
        <p:spPr>
          <a:xfrm>
            <a:off x="217314" y="109309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2022</a:t>
            </a:r>
            <a:r>
              <a:rPr lang="ja-JP" altLang="en-US" sz="1400" noProof="1"/>
              <a:t>年において、循環器疾患では</a:t>
            </a:r>
            <a:r>
              <a:rPr lang="ja-JP" altLang="en-US" sz="1400" dirty="0"/>
              <a:t>肺循環</a:t>
            </a:r>
            <a:r>
              <a:rPr lang="en-IN" altLang="ja-JP" sz="1400" noProof="1"/>
              <a:t>疾患</a:t>
            </a:r>
            <a:r>
              <a:rPr lang="ja-JP" altLang="en-US" sz="1400" noProof="1"/>
              <a:t>が全体の半数で、次いで虚血性心疾患、呼吸器疾患では肺炎、次いで喘息が主な死因であった。</a:t>
            </a:r>
            <a:endParaRPr lang="en-US" altLang="ja-JP" sz="1400" noProof="1"/>
          </a:p>
        </p:txBody>
      </p:sp>
    </p:spTree>
    <p:extLst>
      <p:ext uri="{BB962C8B-B14F-4D97-AF65-F5344CB8AC3E}">
        <p14:creationId xmlns:p14="http://schemas.microsoft.com/office/powerpoint/2010/main" val="2389462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テキスト プレースホルダー 2"/>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grpSp>
        <p:nvGrpSpPr>
          <p:cNvPr id="5" name="グループ化 7"/>
          <p:cNvGrpSpPr/>
          <p:nvPr/>
        </p:nvGrpSpPr>
        <p:grpSpPr>
          <a:xfrm>
            <a:off x="199739" y="1497658"/>
            <a:ext cx="9529530" cy="288032"/>
            <a:chOff x="4806241" y="2150989"/>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sp>
        <p:nvSpPr>
          <p:cNvPr id="20" name="テキスト ボックス 74">
            <a:extLst>
              <a:ext uri="{FF2B5EF4-FFF2-40B4-BE49-F238E27FC236}">
                <a16:creationId xmlns:a16="http://schemas.microsoft.com/office/drawing/2014/main" id="{106CA145-7F79-84B7-141C-CE0D41059A3E}"/>
              </a:ext>
            </a:extLst>
          </p:cNvPr>
          <p:cNvSpPr txBox="1"/>
          <p:nvPr/>
        </p:nvSpPr>
        <p:spPr>
          <a:xfrm>
            <a:off x="218520" y="6597442"/>
            <a:ext cx="5598575" cy="213922"/>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1" name="Content Placeholder 4">
            <a:extLst>
              <a:ext uri="{FF2B5EF4-FFF2-40B4-BE49-F238E27FC236}">
                <a16:creationId xmlns:a16="http://schemas.microsoft.com/office/drawing/2014/main" id="{FCBFC754-7AD1-FB09-76EE-68C14821C8F9}"/>
              </a:ext>
            </a:extLst>
          </p:cNvPr>
          <p:cNvGraphicFramePr>
            <a:graphicFrameLocks/>
          </p:cNvGraphicFramePr>
          <p:nvPr>
            <p:extLst>
              <p:ext uri="{D42A27DB-BD31-4B8C-83A1-F6EECF244321}">
                <p14:modId xmlns:p14="http://schemas.microsoft.com/office/powerpoint/2010/main" val="2111669480"/>
              </p:ext>
            </p:extLst>
          </p:nvPr>
        </p:nvGraphicFramePr>
        <p:xfrm>
          <a:off x="199739" y="2068136"/>
          <a:ext cx="9529530" cy="18649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7732">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64193">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(80,260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(49,518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(30,739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302400">
                <a:tc>
                  <a:txBody>
                    <a:bodyPr/>
                    <a:lstStyle/>
                    <a:p>
                      <a:pPr marL="0" lvl="0" indent="-188913" algn="l"/>
                      <a:r>
                        <a:rPr kumimoji="1" lang="en-IN" altLang="ja-JP" sz="1000" dirty="0"/>
                        <a:t>a.</a:t>
                      </a:r>
                      <a:r>
                        <a:rPr kumimoji="1" lang="ja-JP" altLang="en-US" sz="1000" dirty="0"/>
                        <a:t>腎不全</a:t>
                      </a:r>
                      <a:endParaRPr kumimoji="1" lang="ja-JP" altLang="en-US" sz="1000" baseline="30000"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64,869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a:solidFill>
                            <a:schemeClr val="dk1"/>
                          </a:solidFill>
                          <a:latin typeface="+mn-lt"/>
                          <a:ea typeface="+mn-ea"/>
                          <a:cs typeface="+mn-cs"/>
                        </a:rPr>
                        <a:t>80.8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40,690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24,179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78.7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糸球体疾患（ネフローゼ症候群を含む）</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2,162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a:solidFill>
                            <a:schemeClr val="dk1"/>
                          </a:solidFill>
                          <a:latin typeface="+mn-lt"/>
                          <a:ea typeface="+mn-ea"/>
                          <a:cs typeface="+mn-cs"/>
                        </a:rPr>
                        <a:t>2.7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1,149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1,013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zh-TW" altLang="en-US" sz="1000" kern="1200" dirty="0">
                          <a:solidFill>
                            <a:schemeClr val="dk1"/>
                          </a:solidFill>
                          <a:latin typeface="+mn-lt"/>
                          <a:ea typeface="+mn-ea"/>
                          <a:cs typeface="+mn-cs"/>
                        </a:rPr>
                        <a:t>尿細管間質疾患</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1,805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11,424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b="1" kern="1200" dirty="0">
                          <a:solidFill>
                            <a:schemeClr val="dk1"/>
                          </a:solidFill>
                          <a:latin typeface="+mn-lt"/>
                          <a:ea typeface="+mn-ea"/>
                          <a:cs typeface="+mn-cs"/>
                        </a:rPr>
                        <a:t>14.2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6,621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4,800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bl>
          </a:graphicData>
        </a:graphic>
      </p:graphicFrame>
      <p:sp>
        <p:nvSpPr>
          <p:cNvPr id="22" name="TextBox 13">
            <a:extLst>
              <a:ext uri="{FF2B5EF4-FFF2-40B4-BE49-F238E27FC236}">
                <a16:creationId xmlns:a16="http://schemas.microsoft.com/office/drawing/2014/main" id="{31A0F97F-AA0F-8E0D-E894-91B8B3B81414}"/>
              </a:ext>
            </a:extLst>
          </p:cNvPr>
          <p:cNvSpPr txBox="1"/>
          <p:nvPr/>
        </p:nvSpPr>
        <p:spPr>
          <a:xfrm>
            <a:off x="134798" y="1817419"/>
            <a:ext cx="10578842" cy="261610"/>
          </a:xfrm>
          <a:prstGeom prst="rect">
            <a:avLst/>
          </a:prstGeom>
          <a:noFill/>
        </p:spPr>
        <p:txBody>
          <a:bodyPr wrap="square">
            <a:spAutoFit/>
          </a:bodyPr>
          <a:lstStyle/>
          <a:p>
            <a:r>
              <a:rPr lang="en-IN" altLang="ja-JP" sz="1100" b="1" dirty="0"/>
              <a:t>③</a:t>
            </a:r>
            <a:r>
              <a:rPr kumimoji="1" lang="en-IN" altLang="ja-JP" sz="1100" b="1" dirty="0"/>
              <a:t> </a:t>
            </a:r>
            <a:r>
              <a:rPr lang="en-IN" altLang="ja-JP" sz="1100" b="1" noProof="1"/>
              <a:t>泌尿生殖器系疾患</a:t>
            </a:r>
            <a:endParaRPr kumimoji="1" lang="ja-JP" altLang="en-US" sz="1100" b="1" dirty="0"/>
          </a:p>
        </p:txBody>
      </p:sp>
      <p:sp>
        <p:nvSpPr>
          <p:cNvPr id="23" name="TextBox 14">
            <a:extLst>
              <a:ext uri="{FF2B5EF4-FFF2-40B4-BE49-F238E27FC236}">
                <a16:creationId xmlns:a16="http://schemas.microsoft.com/office/drawing/2014/main" id="{970B40B5-D653-EA86-BD7F-399DC17A9E8F}"/>
              </a:ext>
            </a:extLst>
          </p:cNvPr>
          <p:cNvSpPr txBox="1"/>
          <p:nvPr/>
        </p:nvSpPr>
        <p:spPr>
          <a:xfrm>
            <a:off x="134798" y="3969310"/>
            <a:ext cx="6618402" cy="261610"/>
          </a:xfrm>
          <a:prstGeom prst="rect">
            <a:avLst/>
          </a:prstGeom>
          <a:noFill/>
        </p:spPr>
        <p:txBody>
          <a:bodyPr wrap="square">
            <a:spAutoFit/>
          </a:bodyPr>
          <a:lstStyle/>
          <a:p>
            <a:r>
              <a:rPr kumimoji="1" lang="en-IN" altLang="ja-JP" sz="1100" b="1" dirty="0"/>
              <a:t>④ </a:t>
            </a:r>
            <a:r>
              <a:rPr kumimoji="1" lang="en-IN" altLang="ja-JP" sz="1100" b="1" noProof="1"/>
              <a:t>特定の感染症および寄生虫疾患</a:t>
            </a:r>
            <a:endParaRPr kumimoji="1" lang="ja-JP" altLang="en-US" sz="1100" b="1" dirty="0"/>
          </a:p>
        </p:txBody>
      </p:sp>
      <p:graphicFrame>
        <p:nvGraphicFramePr>
          <p:cNvPr id="24" name="Content Placeholder 4">
            <a:extLst>
              <a:ext uri="{FF2B5EF4-FFF2-40B4-BE49-F238E27FC236}">
                <a16:creationId xmlns:a16="http://schemas.microsoft.com/office/drawing/2014/main" id="{2465A676-13E7-F42C-5E27-D65ED9BE34E2}"/>
              </a:ext>
            </a:extLst>
          </p:cNvPr>
          <p:cNvGraphicFramePr>
            <a:graphicFrameLocks/>
          </p:cNvGraphicFramePr>
          <p:nvPr>
            <p:extLst>
              <p:ext uri="{D42A27DB-BD31-4B8C-83A1-F6EECF244321}">
                <p14:modId xmlns:p14="http://schemas.microsoft.com/office/powerpoint/2010/main" val="3437026317"/>
              </p:ext>
            </p:extLst>
          </p:nvPr>
        </p:nvGraphicFramePr>
        <p:xfrm>
          <a:off x="202820" y="4214997"/>
          <a:ext cx="9529530" cy="235068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80386">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(143,546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(88,637 Medically 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(54,901 Medically </a:t>
                      </a:r>
                    </a:p>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Certified Deaths)</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16000">
                <a:tc>
                  <a:txBody>
                    <a:bodyPr/>
                    <a:lstStyle/>
                    <a:p>
                      <a:pPr marL="0" lvl="0" indent="-188913" algn="l"/>
                      <a:r>
                        <a:rPr kumimoji="1" lang="en-IN" altLang="ja-JP" sz="1000" dirty="0"/>
                        <a:t>a.</a:t>
                      </a:r>
                      <a:r>
                        <a:rPr kumimoji="1" lang="ja-JP" altLang="en-US" sz="1000" dirty="0"/>
                        <a:t>敗血症</a:t>
                      </a:r>
                      <a:endParaRPr kumimoji="1" lang="ja-JP" altLang="en-US" sz="1000" baseline="30000" dirty="0"/>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85,974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51,210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57.8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34,758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63.3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19731">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結核</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27,785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18,799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8,986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60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感染性原因が疑われる下痢と胃腸炎</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1,545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1,227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60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 HIV</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2,212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1,507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219731">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e.</a:t>
                      </a:r>
                      <a:r>
                        <a:rPr kumimoji="1" lang="ja-JP" altLang="en-US" sz="1000" kern="1200" dirty="0">
                          <a:solidFill>
                            <a:schemeClr val="dk1"/>
                          </a:solidFill>
                          <a:latin typeface="+mn-lt"/>
                          <a:ea typeface="+mn-ea"/>
                          <a:cs typeface="+mn-cs"/>
                        </a:rPr>
                        <a:t>マラリア</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1,265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777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488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216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f. </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23,538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14,799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8,737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99385280"/>
                  </a:ext>
                </a:extLst>
              </a:tr>
            </a:tbl>
          </a:graphicData>
        </a:graphic>
      </p:graphicFrame>
      <p:sp>
        <p:nvSpPr>
          <p:cNvPr id="25" name="テキスト ボックス 24">
            <a:extLst>
              <a:ext uri="{FF2B5EF4-FFF2-40B4-BE49-F238E27FC236}">
                <a16:creationId xmlns:a16="http://schemas.microsoft.com/office/drawing/2014/main" id="{6A58DA46-152F-B1AC-475D-2DDE83E56F0D}"/>
              </a:ext>
            </a:extLst>
          </p:cNvPr>
          <p:cNvSpPr txBox="1"/>
          <p:nvPr/>
        </p:nvSpPr>
        <p:spPr>
          <a:xfrm>
            <a:off x="217314" y="109309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t>泌尿生殖器疾患では</a:t>
            </a:r>
            <a:r>
              <a:rPr lang="en-US" altLang="ja-JP" sz="1400" noProof="1"/>
              <a:t>腎不全、感染症・寄生虫症では敗血症が主な死因であった。</a:t>
            </a:r>
          </a:p>
        </p:txBody>
      </p:sp>
    </p:spTree>
    <p:extLst>
      <p:ext uri="{BB962C8B-B14F-4D97-AF65-F5344CB8AC3E}">
        <p14:creationId xmlns:p14="http://schemas.microsoft.com/office/powerpoint/2010/main" val="2437786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88245-CF31-2E00-94F8-86E4E1964CE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8FEFE28-ECBF-370C-163C-B5086FBA0AA0}"/>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96BBF59F-4842-3874-21E0-F8E3B8AEAE3A}"/>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sp>
        <p:nvSpPr>
          <p:cNvPr id="20" name="テキスト ボックス 74">
            <a:extLst>
              <a:ext uri="{FF2B5EF4-FFF2-40B4-BE49-F238E27FC236}">
                <a16:creationId xmlns:a16="http://schemas.microsoft.com/office/drawing/2014/main" id="{536D9FDF-3D96-6F74-3D44-B61463AE85D7}"/>
              </a:ext>
            </a:extLst>
          </p:cNvPr>
          <p:cNvSpPr txBox="1"/>
          <p:nvPr/>
        </p:nvSpPr>
        <p:spPr>
          <a:xfrm>
            <a:off x="218520" y="6597441"/>
            <a:ext cx="5814599" cy="166593"/>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 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 name="グループ化 7">
            <a:extLst>
              <a:ext uri="{FF2B5EF4-FFF2-40B4-BE49-F238E27FC236}">
                <a16:creationId xmlns:a16="http://schemas.microsoft.com/office/drawing/2014/main" id="{72CDEC3B-D7DC-29DC-82CE-F2469273D82F}"/>
              </a:ext>
            </a:extLst>
          </p:cNvPr>
          <p:cNvGrpSpPr/>
          <p:nvPr/>
        </p:nvGrpSpPr>
        <p:grpSpPr>
          <a:xfrm>
            <a:off x="199739" y="1412776"/>
            <a:ext cx="9529530" cy="288032"/>
            <a:chOff x="4806241" y="2150989"/>
            <a:chExt cx="2954133" cy="288032"/>
          </a:xfrm>
        </p:grpSpPr>
        <p:cxnSp>
          <p:nvCxnSpPr>
            <p:cNvPr id="14" name="直線コネクタ 13">
              <a:extLst>
                <a:ext uri="{FF2B5EF4-FFF2-40B4-BE49-F238E27FC236}">
                  <a16:creationId xmlns:a16="http://schemas.microsoft.com/office/drawing/2014/main" id="{521A3CD8-B972-1AA1-3F7A-2344A3CE185D}"/>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a:extLst>
                <a:ext uri="{FF2B5EF4-FFF2-40B4-BE49-F238E27FC236}">
                  <a16:creationId xmlns:a16="http://schemas.microsoft.com/office/drawing/2014/main" id="{AF4F0B84-12FB-36FD-2A6F-790C4C7C73EF}"/>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25" name="Content Placeholder 4">
            <a:extLst>
              <a:ext uri="{FF2B5EF4-FFF2-40B4-BE49-F238E27FC236}">
                <a16:creationId xmlns:a16="http://schemas.microsoft.com/office/drawing/2014/main" id="{410FE2EA-172B-3438-0EBE-1B669DFD119F}"/>
              </a:ext>
            </a:extLst>
          </p:cNvPr>
          <p:cNvGraphicFramePr>
            <a:graphicFrameLocks/>
          </p:cNvGraphicFramePr>
          <p:nvPr>
            <p:extLst>
              <p:ext uri="{D42A27DB-BD31-4B8C-83A1-F6EECF244321}">
                <p14:modId xmlns:p14="http://schemas.microsoft.com/office/powerpoint/2010/main" val="3902267920"/>
              </p:ext>
            </p:extLst>
          </p:nvPr>
        </p:nvGraphicFramePr>
        <p:xfrm>
          <a:off x="201935" y="1941915"/>
          <a:ext cx="9529530" cy="172212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79,104</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46,029</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33,073</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a.</a:t>
                      </a:r>
                      <a:r>
                        <a:rPr kumimoji="1" lang="ja-JP" altLang="en-US" sz="1000" b="0" kern="1200" dirty="0">
                          <a:solidFill>
                            <a:schemeClr val="dk1"/>
                          </a:solidFill>
                          <a:latin typeface="+mn-lt"/>
                          <a:ea typeface="+mn-ea"/>
                          <a:cs typeface="+mn-cs"/>
                        </a:rPr>
                        <a:t>糖尿病</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65,419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82.7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37,932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27,486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83.1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b.</a:t>
                      </a:r>
                      <a:r>
                        <a:rPr kumimoji="1" lang="ja-JP" altLang="en-US" sz="1000" b="0" kern="1200" dirty="0">
                          <a:solidFill>
                            <a:schemeClr val="dk1"/>
                          </a:solidFill>
                          <a:latin typeface="+mn-lt"/>
                          <a:ea typeface="+mn-ea"/>
                          <a:cs typeface="+mn-cs"/>
                        </a:rPr>
                        <a:t>甲状腺機能障害</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1,640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720</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920</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buFont typeface="+mj-lt"/>
                        <a:buNone/>
                        <a:tabLst>
                          <a:tab pos="447675" algn="l"/>
                        </a:tabLst>
                      </a:pPr>
                      <a:r>
                        <a:rPr kumimoji="1" lang="en-US" altLang="ja-JP" sz="1000" b="0" kern="1200" dirty="0">
                          <a:solidFill>
                            <a:schemeClr val="dk1"/>
                          </a:solidFill>
                          <a:latin typeface="+mn-lt"/>
                          <a:ea typeface="+mn-ea"/>
                          <a:cs typeface="+mn-cs"/>
                        </a:rPr>
                        <a:t>c.</a:t>
                      </a:r>
                      <a:r>
                        <a:rPr kumimoji="1" lang="ja-JP" altLang="en-US" sz="1000" b="0" kern="1200" dirty="0">
                          <a:solidFill>
                            <a:schemeClr val="dk1"/>
                          </a:solidFill>
                          <a:latin typeface="+mn-lt"/>
                          <a:ea typeface="+mn-ea"/>
                          <a:cs typeface="+mn-cs"/>
                        </a:rPr>
                        <a:t>栄養失調</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607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328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279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d.</a:t>
                      </a:r>
                      <a:r>
                        <a:rPr kumimoji="1" lang="ja-JP" altLang="en-US" sz="1000" b="0" kern="1200" dirty="0">
                          <a:solidFill>
                            <a:schemeClr val="dk1"/>
                          </a:solidFill>
                          <a:latin typeface="+mn-lt"/>
                          <a:ea typeface="+mn-ea"/>
                          <a:cs typeface="+mn-cs"/>
                        </a:rPr>
                        <a:t>その他の栄養素欠乏症</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461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292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169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e.</a:t>
                      </a:r>
                      <a:r>
                        <a:rPr kumimoji="1" lang="ja-JP" altLang="en-US" sz="1000" b="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10,977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6,757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14.7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4,219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26" name="TextBox 13">
            <a:extLst>
              <a:ext uri="{FF2B5EF4-FFF2-40B4-BE49-F238E27FC236}">
                <a16:creationId xmlns:a16="http://schemas.microsoft.com/office/drawing/2014/main" id="{9B20FE9D-4560-ED4D-6CA5-6549D9938C44}"/>
              </a:ext>
            </a:extLst>
          </p:cNvPr>
          <p:cNvSpPr txBox="1"/>
          <p:nvPr/>
        </p:nvSpPr>
        <p:spPr>
          <a:xfrm>
            <a:off x="134798" y="1692062"/>
            <a:ext cx="8130570" cy="261610"/>
          </a:xfrm>
          <a:prstGeom prst="rect">
            <a:avLst/>
          </a:prstGeom>
          <a:noFill/>
        </p:spPr>
        <p:txBody>
          <a:bodyPr wrap="square">
            <a:spAutoFit/>
          </a:bodyPr>
          <a:lstStyle/>
          <a:p>
            <a:r>
              <a:rPr lang="en-IN" altLang="ja-JP" sz="1100" b="1" dirty="0"/>
              <a:t>⑤ </a:t>
            </a:r>
            <a:r>
              <a:rPr lang="en-IN" altLang="ja-JP" sz="1100" b="1" noProof="1"/>
              <a:t>内分泌・栄養・代謝疾患</a:t>
            </a:r>
            <a:endParaRPr kumimoji="1" lang="ja-JP" altLang="en-US" sz="1100" b="1" dirty="0"/>
          </a:p>
        </p:txBody>
      </p:sp>
      <p:sp>
        <p:nvSpPr>
          <p:cNvPr id="27" name="TextBox 14">
            <a:extLst>
              <a:ext uri="{FF2B5EF4-FFF2-40B4-BE49-F238E27FC236}">
                <a16:creationId xmlns:a16="http://schemas.microsoft.com/office/drawing/2014/main" id="{0D254B30-DD1D-4B39-47BA-EDE8A42523F4}"/>
              </a:ext>
            </a:extLst>
          </p:cNvPr>
          <p:cNvSpPr txBox="1"/>
          <p:nvPr/>
        </p:nvSpPr>
        <p:spPr>
          <a:xfrm>
            <a:off x="134798" y="3861048"/>
            <a:ext cx="7986554" cy="600164"/>
          </a:xfrm>
          <a:prstGeom prst="rect">
            <a:avLst/>
          </a:prstGeom>
          <a:noFill/>
        </p:spPr>
        <p:txBody>
          <a:bodyPr wrap="square">
            <a:spAutoFit/>
          </a:bodyPr>
          <a:lstStyle/>
          <a:p>
            <a:r>
              <a:rPr kumimoji="1" lang="en-IN" altLang="ja-JP" sz="1100" b="1" dirty="0"/>
              <a:t>⑥ </a:t>
            </a:r>
            <a:r>
              <a:rPr kumimoji="1" lang="en-IN" altLang="ja-JP" sz="1100" b="1" noProof="1"/>
              <a:t>消化器疾患</a:t>
            </a:r>
            <a:endParaRPr lang="en-US" altLang="ja-JP" sz="1100" b="1" dirty="0"/>
          </a:p>
          <a:p>
            <a:endParaRPr lang="en-US" altLang="ja-JP" sz="1100" b="1" dirty="0"/>
          </a:p>
          <a:p>
            <a:endParaRPr kumimoji="1" lang="ja-JP" altLang="en-US" sz="1100" b="1" dirty="0"/>
          </a:p>
        </p:txBody>
      </p:sp>
      <p:graphicFrame>
        <p:nvGraphicFramePr>
          <p:cNvPr id="28" name="Content Placeholder 4">
            <a:extLst>
              <a:ext uri="{FF2B5EF4-FFF2-40B4-BE49-F238E27FC236}">
                <a16:creationId xmlns:a16="http://schemas.microsoft.com/office/drawing/2014/main" id="{5B1D1B7B-9FF9-1ABF-9D56-E9D58BDAB334}"/>
              </a:ext>
            </a:extLst>
          </p:cNvPr>
          <p:cNvGraphicFramePr>
            <a:graphicFrameLocks/>
          </p:cNvGraphicFramePr>
          <p:nvPr>
            <p:extLst>
              <p:ext uri="{D42A27DB-BD31-4B8C-83A1-F6EECF244321}">
                <p14:modId xmlns:p14="http://schemas.microsoft.com/office/powerpoint/2010/main" val="1084500573"/>
              </p:ext>
            </p:extLst>
          </p:nvPr>
        </p:nvGraphicFramePr>
        <p:xfrm>
          <a:off x="202820" y="4106735"/>
          <a:ext cx="9529530" cy="2251146"/>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80386">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71,212</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55,184</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16,028</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288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a.</a:t>
                      </a:r>
                      <a:r>
                        <a:rPr kumimoji="1" lang="ja-JP" altLang="en-US" sz="1000" kern="1200" dirty="0">
                          <a:solidFill>
                            <a:schemeClr val="dk1"/>
                          </a:solidFill>
                          <a:latin typeface="+mn-lt"/>
                          <a:ea typeface="+mn-ea"/>
                          <a:cs typeface="+mn-cs"/>
                        </a:rPr>
                        <a:t>肝疾患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50,388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70.8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41,172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74.6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9,216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57.5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288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膵臓の障害</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4,054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3,120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934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288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腹膜炎</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1,183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623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600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腸閉塞</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1,011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683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180000">
                <a:tc>
                  <a:txBody>
                    <a:bodyPr/>
                    <a:lstStyle/>
                    <a:p>
                      <a:pPr marL="0" lvl="0" indent="-188913" algn="l" defTabSz="914400" rtl="0" eaLnBrk="1" latinLnBrk="0" hangingPunct="1"/>
                      <a:r>
                        <a:rPr kumimoji="1" lang="en-IN" altLang="ja-JP" sz="1000" kern="1200" dirty="0">
                          <a:solidFill>
                            <a:schemeClr val="dk1"/>
                          </a:solidFill>
                          <a:latin typeface="+mn-lt"/>
                          <a:ea typeface="+mn-ea"/>
                          <a:cs typeface="+mn-cs"/>
                        </a:rPr>
                        <a:t>e.</a:t>
                      </a:r>
                      <a:r>
                        <a:rPr kumimoji="1" lang="ja-JP" altLang="en-US" sz="1000" kern="1200" dirty="0">
                          <a:solidFill>
                            <a:schemeClr val="dk1"/>
                          </a:solidFill>
                          <a:latin typeface="+mn-lt"/>
                          <a:ea typeface="+mn-ea"/>
                          <a:cs typeface="+mn-cs"/>
                        </a:rPr>
                        <a:t>胃潰瘍および十二指腸潰瘍</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1,174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778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396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11179866"/>
                  </a:ext>
                </a:extLst>
              </a:tr>
              <a:tr h="180000">
                <a:tc>
                  <a:txBody>
                    <a:bodyPr/>
                    <a:lstStyle/>
                    <a:p>
                      <a:pPr marL="0" lvl="0" indent="-188913" algn="l" defTabSz="914400" rtl="0" eaLnBrk="1" latinLnBrk="0" hangingPunct="1"/>
                      <a:r>
                        <a:rPr kumimoji="1" lang="en-IN" altLang="ja-JP" sz="1000" kern="1200" dirty="0">
                          <a:solidFill>
                            <a:schemeClr val="dk1"/>
                          </a:solidFill>
                          <a:latin typeface="+mn-lt"/>
                          <a:ea typeface="+mn-ea"/>
                          <a:cs typeface="+mn-cs"/>
                        </a:rPr>
                        <a:t>f.</a:t>
                      </a:r>
                      <a:r>
                        <a:rPr kumimoji="1" lang="ja-JP" altLang="en-US" sz="1000" b="0" kern="1200" dirty="0">
                          <a:solidFill>
                            <a:schemeClr val="dk1"/>
                          </a:solidFill>
                          <a:latin typeface="+mn-lt"/>
                          <a:ea typeface="+mn-ea"/>
                          <a:cs typeface="+mn-cs"/>
                        </a:rPr>
                        <a:t>その他</a:t>
                      </a:r>
                      <a:endParaRPr kumimoji="1" lang="ja-JP" altLang="en-US"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12,096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17.0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7,920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4,176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317156834"/>
                  </a:ext>
                </a:extLst>
              </a:tr>
            </a:tbl>
          </a:graphicData>
        </a:graphic>
      </p:graphicFrame>
      <p:sp>
        <p:nvSpPr>
          <p:cNvPr id="29" name="テキスト ボックス 28">
            <a:extLst>
              <a:ext uri="{FF2B5EF4-FFF2-40B4-BE49-F238E27FC236}">
                <a16:creationId xmlns:a16="http://schemas.microsoft.com/office/drawing/2014/main" id="{084A6E7E-6535-0E3A-B6ED-4EE71AB7B071}"/>
              </a:ext>
            </a:extLst>
          </p:cNvPr>
          <p:cNvSpPr txBox="1"/>
          <p:nvPr/>
        </p:nvSpPr>
        <p:spPr>
          <a:xfrm>
            <a:off x="217314" y="1093093"/>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t>内分泌</a:t>
            </a:r>
            <a:r>
              <a:rPr lang="en-US" altLang="ja-JP" sz="1400" noProof="1"/>
              <a:t>・栄養・代謝疾患では糖尿病、消化器疾患では肝疾患が主な死因であった。</a:t>
            </a:r>
          </a:p>
        </p:txBody>
      </p:sp>
    </p:spTree>
    <p:extLst>
      <p:ext uri="{BB962C8B-B14F-4D97-AF65-F5344CB8AC3E}">
        <p14:creationId xmlns:p14="http://schemas.microsoft.com/office/powerpoint/2010/main" val="2312137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7AF26-8C1D-7DD1-34CE-483A3D9315F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FC5330A-2256-033A-E039-3E8532C28C7E}"/>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79416935-FBEF-3901-FC38-A00502C06E2A}"/>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sp>
        <p:nvSpPr>
          <p:cNvPr id="20" name="テキスト ボックス 74">
            <a:extLst>
              <a:ext uri="{FF2B5EF4-FFF2-40B4-BE49-F238E27FC236}">
                <a16:creationId xmlns:a16="http://schemas.microsoft.com/office/drawing/2014/main" id="{C2F6EC1D-2953-6A59-D31F-386C535475B6}"/>
              </a:ext>
            </a:extLst>
          </p:cNvPr>
          <p:cNvSpPr txBox="1"/>
          <p:nvPr/>
        </p:nvSpPr>
        <p:spPr>
          <a:xfrm>
            <a:off x="218520" y="6597442"/>
            <a:ext cx="5670583" cy="175696"/>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 name="グループ化 7">
            <a:extLst>
              <a:ext uri="{FF2B5EF4-FFF2-40B4-BE49-F238E27FC236}">
                <a16:creationId xmlns:a16="http://schemas.microsoft.com/office/drawing/2014/main" id="{4B66F956-A67F-FB33-E5DE-7BDB09AE1418}"/>
              </a:ext>
            </a:extLst>
          </p:cNvPr>
          <p:cNvGrpSpPr/>
          <p:nvPr/>
        </p:nvGrpSpPr>
        <p:grpSpPr>
          <a:xfrm>
            <a:off x="199739" y="1556792"/>
            <a:ext cx="9529530" cy="288032"/>
            <a:chOff x="4806241" y="2150989"/>
            <a:chExt cx="2954133" cy="288032"/>
          </a:xfrm>
        </p:grpSpPr>
        <p:cxnSp>
          <p:nvCxnSpPr>
            <p:cNvPr id="5" name="直線コネクタ 4">
              <a:extLst>
                <a:ext uri="{FF2B5EF4-FFF2-40B4-BE49-F238E27FC236}">
                  <a16:creationId xmlns:a16="http://schemas.microsoft.com/office/drawing/2014/main" id="{492FD295-CFF1-4585-B81B-893C8CD0B557}"/>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id="{31717F2A-69BF-ECAD-324E-12F690520E84}"/>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7" name="Content Placeholder 4">
            <a:extLst>
              <a:ext uri="{FF2B5EF4-FFF2-40B4-BE49-F238E27FC236}">
                <a16:creationId xmlns:a16="http://schemas.microsoft.com/office/drawing/2014/main" id="{C5DC1057-BCE6-95C0-7D61-B45BB59BA1CB}"/>
              </a:ext>
            </a:extLst>
          </p:cNvPr>
          <p:cNvGraphicFramePr>
            <a:graphicFrameLocks/>
          </p:cNvGraphicFramePr>
          <p:nvPr>
            <p:extLst>
              <p:ext uri="{D42A27DB-BD31-4B8C-83A1-F6EECF244321}">
                <p14:modId xmlns:p14="http://schemas.microsoft.com/office/powerpoint/2010/main" val="3279870270"/>
              </p:ext>
            </p:extLst>
          </p:nvPr>
        </p:nvGraphicFramePr>
        <p:xfrm>
          <a:off x="199739" y="2086794"/>
          <a:ext cx="9529530" cy="1722120"/>
        </p:xfrm>
        <a:graphic>
          <a:graphicData uri="http://schemas.openxmlformats.org/drawingml/2006/table">
            <a:tbl>
              <a:tblPr firstRow="1" bandRow="1">
                <a:tableStyleId>{5C22544A-7EE6-4342-B048-85BDC9FD1C3A}</a:tableStyleId>
              </a:tblPr>
              <a:tblGrid>
                <a:gridCol w="2449005">
                  <a:extLst>
                    <a:ext uri="{9D8B030D-6E8A-4147-A177-3AD203B41FA5}">
                      <a16:colId xmlns:a16="http://schemas.microsoft.com/office/drawing/2014/main" val="308573993"/>
                    </a:ext>
                  </a:extLst>
                </a:gridCol>
                <a:gridCol w="1615725">
                  <a:extLst>
                    <a:ext uri="{9D8B030D-6E8A-4147-A177-3AD203B41FA5}">
                      <a16:colId xmlns:a16="http://schemas.microsoft.com/office/drawing/2014/main" val="1398525759"/>
                    </a:ext>
                  </a:extLst>
                </a:gridCol>
                <a:gridCol w="760539">
                  <a:extLst>
                    <a:ext uri="{9D8B030D-6E8A-4147-A177-3AD203B41FA5}">
                      <a16:colId xmlns:a16="http://schemas.microsoft.com/office/drawing/2014/main" val="1232521457"/>
                    </a:ext>
                  </a:extLst>
                </a:gridCol>
                <a:gridCol w="1575861">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728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230,375</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145,153</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85,207</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a. </a:t>
                      </a:r>
                      <a:r>
                        <a:rPr kumimoji="1" lang="ja-JP" altLang="en-US" sz="1000" kern="1200" dirty="0">
                          <a:solidFill>
                            <a:schemeClr val="dk1"/>
                          </a:solidFill>
                          <a:latin typeface="+mn-lt"/>
                          <a:ea typeface="+mn-ea"/>
                          <a:cs typeface="+mn-cs"/>
                        </a:rPr>
                        <a:t>ショック</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54,842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34,548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20,289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 </a:t>
                      </a:r>
                      <a:r>
                        <a:rPr kumimoji="1" lang="ja-JP" altLang="en-US" sz="1000" kern="1200" dirty="0">
                          <a:solidFill>
                            <a:schemeClr val="dk1"/>
                          </a:solidFill>
                          <a:latin typeface="+mn-lt"/>
                          <a:ea typeface="+mn-ea"/>
                          <a:cs typeface="+mn-cs"/>
                        </a:rPr>
                        <a:t>老衰</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47,565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20.6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24,049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16.6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23,516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原因不明の発熱</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6,441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3,793</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2,647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腹部および骨盤の痛み</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3,889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3,226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663</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e. </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117,638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51.1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79,537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54.8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38,092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8" name="TextBox 13">
            <a:extLst>
              <a:ext uri="{FF2B5EF4-FFF2-40B4-BE49-F238E27FC236}">
                <a16:creationId xmlns:a16="http://schemas.microsoft.com/office/drawing/2014/main" id="{174C17A9-B6F7-8E13-0A6C-0E1AE0E2FCB3}"/>
              </a:ext>
            </a:extLst>
          </p:cNvPr>
          <p:cNvSpPr txBox="1"/>
          <p:nvPr/>
        </p:nvSpPr>
        <p:spPr>
          <a:xfrm>
            <a:off x="134798" y="1836078"/>
            <a:ext cx="10074786" cy="261610"/>
          </a:xfrm>
          <a:prstGeom prst="rect">
            <a:avLst/>
          </a:prstGeom>
          <a:noFill/>
        </p:spPr>
        <p:txBody>
          <a:bodyPr wrap="square">
            <a:spAutoFit/>
          </a:bodyPr>
          <a:lstStyle/>
          <a:p>
            <a:r>
              <a:rPr lang="en-IN" altLang="ja-JP" sz="1100" b="1" dirty="0"/>
              <a:t>⑦ </a:t>
            </a:r>
            <a:r>
              <a:rPr lang="en-IN" altLang="ja-JP" sz="1100" b="1" noProof="1"/>
              <a:t>他に分類されない症状、徴候および異常な臨床検査所見を伴う疾患</a:t>
            </a:r>
            <a:r>
              <a:rPr lang="en-US" altLang="ja-JP" sz="1100" b="1" dirty="0"/>
              <a:t>(N.E.C)</a:t>
            </a:r>
            <a:endParaRPr kumimoji="1" lang="ja-JP" altLang="en-US" sz="1100" b="1" dirty="0"/>
          </a:p>
        </p:txBody>
      </p:sp>
      <p:sp>
        <p:nvSpPr>
          <p:cNvPr id="9" name="TextBox 7">
            <a:extLst>
              <a:ext uri="{FF2B5EF4-FFF2-40B4-BE49-F238E27FC236}">
                <a16:creationId xmlns:a16="http://schemas.microsoft.com/office/drawing/2014/main" id="{B6B83629-0D87-D1E8-D76A-9CCCD9115CAB}"/>
              </a:ext>
            </a:extLst>
          </p:cNvPr>
          <p:cNvSpPr txBox="1"/>
          <p:nvPr/>
        </p:nvSpPr>
        <p:spPr>
          <a:xfrm>
            <a:off x="134798" y="3933056"/>
            <a:ext cx="7986554" cy="261610"/>
          </a:xfrm>
          <a:prstGeom prst="rect">
            <a:avLst/>
          </a:prstGeom>
          <a:noFill/>
        </p:spPr>
        <p:txBody>
          <a:bodyPr wrap="square">
            <a:spAutoFit/>
          </a:bodyPr>
          <a:lstStyle/>
          <a:p>
            <a:r>
              <a:rPr lang="en-IN" altLang="ja-JP" sz="1100" b="1" dirty="0"/>
              <a:t>⑧ </a:t>
            </a:r>
            <a:r>
              <a:rPr lang="en-IN" altLang="ja-JP" sz="1100" b="1" noProof="1"/>
              <a:t>周産期に起因する特定の疾患</a:t>
            </a:r>
            <a:endParaRPr lang="en-US" altLang="ja-JP" sz="1100" b="1" dirty="0"/>
          </a:p>
        </p:txBody>
      </p:sp>
      <p:graphicFrame>
        <p:nvGraphicFramePr>
          <p:cNvPr id="10" name="Content Placeholder 4">
            <a:extLst>
              <a:ext uri="{FF2B5EF4-FFF2-40B4-BE49-F238E27FC236}">
                <a16:creationId xmlns:a16="http://schemas.microsoft.com/office/drawing/2014/main" id="{1C91F204-59CA-5971-4854-4EFE8F0DD32C}"/>
              </a:ext>
            </a:extLst>
          </p:cNvPr>
          <p:cNvGraphicFramePr>
            <a:graphicFrameLocks/>
          </p:cNvGraphicFramePr>
          <p:nvPr>
            <p:extLst>
              <p:ext uri="{D42A27DB-BD31-4B8C-83A1-F6EECF244321}">
                <p14:modId xmlns:p14="http://schemas.microsoft.com/office/powerpoint/2010/main" val="710586405"/>
              </p:ext>
            </p:extLst>
          </p:nvPr>
        </p:nvGraphicFramePr>
        <p:xfrm>
          <a:off x="199739" y="4175597"/>
          <a:ext cx="9529530" cy="2224526"/>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8612">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65766">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75,248</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a:solidFill>
                            <a:schemeClr val="tx1"/>
                          </a:solidFill>
                          <a:effectLst/>
                          <a:latin typeface="+mn-lt"/>
                          <a:ea typeface="+mn-ea"/>
                          <a:cs typeface="+mn-cs"/>
                        </a:rPr>
                        <a:t>(%)</a:t>
                      </a:r>
                      <a:endParaRPr kumimoji="1" lang="en-IN" sz="1000" b="1" i="0" u="none" strike="noStrike" kern="1200" dirty="0">
                        <a:solidFill>
                          <a:schemeClr val="tx1"/>
                        </a:solidFill>
                        <a:effectLst/>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44,509</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30,730</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a.</a:t>
                      </a:r>
                      <a:r>
                        <a:rPr kumimoji="1" lang="ja-JP" altLang="en-US" sz="1000" kern="1200" dirty="0">
                          <a:solidFill>
                            <a:schemeClr val="dk1"/>
                          </a:solidFill>
                          <a:latin typeface="+mn-lt"/>
                          <a:ea typeface="+mn-ea"/>
                          <a:cs typeface="+mn-cs"/>
                        </a:rPr>
                        <a:t>低酸素症、出生時窒息その他の呼吸器疾患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31,034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41.2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18,179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40.8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12,852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41.8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b.</a:t>
                      </a:r>
                      <a:r>
                        <a:rPr kumimoji="1" lang="ja-JP" altLang="en-US" sz="1000" kern="1200" dirty="0">
                          <a:solidFill>
                            <a:schemeClr val="dk1"/>
                          </a:solidFill>
                          <a:latin typeface="+mn-lt"/>
                          <a:ea typeface="+mn-ea"/>
                          <a:cs typeface="+mn-cs"/>
                        </a:rPr>
                        <a:t>胎児の成長遅延、胎児の栄養不良および未熟性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23,211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14,099</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31.7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9,107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29.6</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c.</a:t>
                      </a:r>
                      <a:r>
                        <a:rPr kumimoji="1" lang="ja-JP" altLang="en-US" sz="1000" kern="1200" dirty="0">
                          <a:solidFill>
                            <a:schemeClr val="dk1"/>
                          </a:solidFill>
                          <a:latin typeface="+mn-lt"/>
                          <a:ea typeface="+mn-ea"/>
                          <a:cs typeface="+mn-cs"/>
                        </a:rPr>
                        <a:t>出生時外傷</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1,085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637</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1.4</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448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1.5</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d.</a:t>
                      </a:r>
                      <a:r>
                        <a:rPr kumimoji="1" lang="ja-JP" altLang="en-US" sz="1000" kern="1200" dirty="0">
                          <a:solidFill>
                            <a:schemeClr val="dk1"/>
                          </a:solidFill>
                          <a:latin typeface="+mn-lt"/>
                          <a:ea typeface="+mn-ea"/>
                          <a:cs typeface="+mn-cs"/>
                        </a:rPr>
                        <a:t>胎児および新生児の溶血性疾患</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134</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0.2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102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32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0.1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302400">
                <a:tc>
                  <a:txBody>
                    <a:bodyPr/>
                    <a:lstStyle/>
                    <a:p>
                      <a:pPr marL="0" lvl="0" indent="-188913" algn="l" defTabSz="914400" rtl="0" eaLnBrk="1" latinLnBrk="0" hangingPunct="1"/>
                      <a:r>
                        <a:rPr kumimoji="1" lang="en-US" altLang="ja-JP" sz="1000" kern="1200" dirty="0">
                          <a:solidFill>
                            <a:schemeClr val="dk1"/>
                          </a:solidFill>
                          <a:latin typeface="+mn-lt"/>
                          <a:ea typeface="+mn-ea"/>
                          <a:cs typeface="+mn-cs"/>
                        </a:rPr>
                        <a:t>e. </a:t>
                      </a:r>
                      <a:r>
                        <a:rPr kumimoji="1" lang="ja-JP" altLang="en-US" sz="100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19,784</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11,492</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25.8</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8,291</a:t>
                      </a:r>
                      <a:endParaRPr kumimoji="1" lang="en-IN" sz="1000" kern="1200" dirty="0">
                        <a:solidFill>
                          <a:schemeClr val="dk1"/>
                        </a:solidFill>
                        <a:latin typeface="+mn-lt"/>
                        <a:ea typeface="+mn-ea"/>
                        <a:cs typeface="+mn-cs"/>
                      </a:endParaRP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bl>
          </a:graphicData>
        </a:graphic>
      </p:graphicFrame>
      <p:sp>
        <p:nvSpPr>
          <p:cNvPr id="13" name="テキスト ボックス 12">
            <a:extLst>
              <a:ext uri="{FF2B5EF4-FFF2-40B4-BE49-F238E27FC236}">
                <a16:creationId xmlns:a16="http://schemas.microsoft.com/office/drawing/2014/main" id="{954F3C53-7707-C202-3B6F-E35B5230CFD3}"/>
              </a:ext>
            </a:extLst>
          </p:cNvPr>
          <p:cNvSpPr txBox="1"/>
          <p:nvPr/>
        </p:nvSpPr>
        <p:spPr>
          <a:xfrm>
            <a:off x="217314" y="109309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t>症状・異常所見ではショックが死因の上位を占めていた。</a:t>
            </a:r>
            <a:r>
              <a:rPr lang="en-US" altLang="ja-JP" sz="1400" dirty="0"/>
              <a:t> </a:t>
            </a:r>
            <a:r>
              <a:rPr lang="en-US" altLang="ja-JP" sz="1400" noProof="1"/>
              <a:t>周産期に起因する疾患では、低酸素症</a:t>
            </a:r>
            <a:r>
              <a:rPr lang="ja-JP" altLang="en-US" sz="1400" noProof="1"/>
              <a:t>や</a:t>
            </a:r>
            <a:r>
              <a:rPr lang="en-US" altLang="ja-JP" sz="1400" noProof="1"/>
              <a:t>、</a:t>
            </a:r>
            <a:r>
              <a:rPr lang="ja-JP" altLang="en-US" sz="1400" noProof="1"/>
              <a:t>胎児の発育遅延</a:t>
            </a:r>
            <a:r>
              <a:rPr lang="en-US" altLang="ja-JP" sz="1400" noProof="1"/>
              <a:t>が死因の上位を占めていた。</a:t>
            </a:r>
            <a:endParaRPr lang="en-IN" altLang="ja-JP" sz="1400" dirty="0"/>
          </a:p>
        </p:txBody>
      </p:sp>
    </p:spTree>
    <p:extLst>
      <p:ext uri="{BB962C8B-B14F-4D97-AF65-F5344CB8AC3E}">
        <p14:creationId xmlns:p14="http://schemas.microsoft.com/office/powerpoint/2010/main" val="1793204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2CB95-DB27-E568-5C66-F5F2C9DDC76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4B089E9-37E1-082C-B155-8708CB9D76AE}"/>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テキスト プレースホルダー 2">
            <a:extLst>
              <a:ext uri="{FF2B5EF4-FFF2-40B4-BE49-F238E27FC236}">
                <a16:creationId xmlns:a16="http://schemas.microsoft.com/office/drawing/2014/main" id="{54CC0D04-918B-E6A6-6A7B-04DD4F112BBB}"/>
              </a:ext>
            </a:extLst>
          </p:cNvPr>
          <p:cNvSpPr>
            <a:spLocks noGrp="1"/>
          </p:cNvSpPr>
          <p:nvPr>
            <p:ph type="body" sz="quarter" idx="15"/>
          </p:nvPr>
        </p:nvSpPr>
        <p:spPr>
          <a:xfrm>
            <a:off x="200025" y="540808"/>
            <a:ext cx="9505950" cy="359445"/>
          </a:xfrm>
        </p:spPr>
        <p:txBody>
          <a:bodyPr/>
          <a:lstStyle/>
          <a:p>
            <a:r>
              <a:rPr lang="ja-JP" altLang="en-US" sz="2000" noProof="1"/>
              <a:t>疾病構造・死亡要因 </a:t>
            </a:r>
            <a:r>
              <a:rPr lang="en-US" altLang="ja-JP" dirty="0"/>
              <a:t>【</a:t>
            </a:r>
            <a:r>
              <a:rPr lang="ja-JP" altLang="en-US" dirty="0"/>
              <a:t>小分類</a:t>
            </a:r>
            <a:r>
              <a:rPr lang="en-US" altLang="ja-JP" dirty="0"/>
              <a:t>】</a:t>
            </a:r>
            <a:endParaRPr lang="ja-JP" altLang="en-US" sz="2000" noProof="1"/>
          </a:p>
        </p:txBody>
      </p:sp>
      <p:sp>
        <p:nvSpPr>
          <p:cNvPr id="20" name="テキスト ボックス 74">
            <a:extLst>
              <a:ext uri="{FF2B5EF4-FFF2-40B4-BE49-F238E27FC236}">
                <a16:creationId xmlns:a16="http://schemas.microsoft.com/office/drawing/2014/main" id="{392B7C2B-E285-F398-E0C5-DEBB84509E39}"/>
              </a:ext>
            </a:extLst>
          </p:cNvPr>
          <p:cNvSpPr txBox="1"/>
          <p:nvPr/>
        </p:nvSpPr>
        <p:spPr>
          <a:xfrm>
            <a:off x="218520" y="6597442"/>
            <a:ext cx="6246647" cy="215934"/>
          </a:xfrm>
          <a:prstGeom prst="rect">
            <a:avLst/>
          </a:prstGeom>
          <a:noFill/>
        </p:spPr>
        <p:txBody>
          <a:bodyPr wrap="square" lIns="0" tIns="0" rIns="0" bIns="0" rtlCol="0">
            <a:noAutofit/>
          </a:bodyPr>
          <a:lstStyle/>
          <a:p>
            <a:pPr>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IN" altLang="ja-JP" sz="800" dirty="0"/>
              <a:t>https://censusindia.gov.in/nada/index.php/catalog/45565/download/49762/Annual_Report_on_MCCD_2022.pdf</a:t>
            </a:r>
          </a:p>
          <a:p>
            <a:pPr marL="0" marR="0" lvl="0" indent="0" algn="l" defTabSz="914400" rtl="0" eaLnBrk="1" fontAlgn="auto" latinLnBrk="0" hangingPunct="1">
              <a:lnSpc>
                <a:spcPct val="100000"/>
              </a:lnSpc>
              <a:spcBef>
                <a:spcPts val="0"/>
              </a:spcBef>
              <a:spcAft>
                <a:spcPts val="100"/>
              </a:spcAft>
              <a:buClrTx/>
              <a:buSzTx/>
              <a:buFontTx/>
              <a:buNone/>
              <a:tabLst/>
              <a:defRPr/>
            </a:pPr>
            <a:endPar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2" name="グループ化 7">
            <a:extLst>
              <a:ext uri="{FF2B5EF4-FFF2-40B4-BE49-F238E27FC236}">
                <a16:creationId xmlns:a16="http://schemas.microsoft.com/office/drawing/2014/main" id="{B5F622D4-BAE8-D8D5-E9EA-3BF55D8358E2}"/>
              </a:ext>
            </a:extLst>
          </p:cNvPr>
          <p:cNvGrpSpPr/>
          <p:nvPr/>
        </p:nvGrpSpPr>
        <p:grpSpPr>
          <a:xfrm>
            <a:off x="199739" y="1825773"/>
            <a:ext cx="9529530" cy="288032"/>
            <a:chOff x="4806241" y="2150989"/>
            <a:chExt cx="2954133" cy="288032"/>
          </a:xfrm>
        </p:grpSpPr>
        <p:cxnSp>
          <p:nvCxnSpPr>
            <p:cNvPr id="14" name="直線コネクタ 13">
              <a:extLst>
                <a:ext uri="{FF2B5EF4-FFF2-40B4-BE49-F238E27FC236}">
                  <a16:creationId xmlns:a16="http://schemas.microsoft.com/office/drawing/2014/main" id="{43D13E33-61E4-20A7-1974-872985B82E8F}"/>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a:extLst>
                <a:ext uri="{FF2B5EF4-FFF2-40B4-BE49-F238E27FC236}">
                  <a16:creationId xmlns:a16="http://schemas.microsoft.com/office/drawing/2014/main" id="{3D3F3BA9-B7A8-2E1A-BA61-F97D8606C3ED}"/>
                </a:ext>
              </a:extLst>
            </p:cNvPr>
            <p:cNvSpPr>
              <a:spLocks noChangeArrowheads="1"/>
            </p:cNvSpPr>
            <p:nvPr/>
          </p:nvSpPr>
          <p:spPr bwMode="auto">
            <a:xfrm>
              <a:off x="4806241" y="2150989"/>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2022</a:t>
              </a:r>
              <a:r>
                <a:rPr lang="ja-JP" altLang="en-US" sz="1400" noProof="1">
                  <a:solidFill>
                    <a:srgbClr val="000000"/>
                  </a:solidFill>
                  <a:latin typeface="Arial Black" pitchFamily="34" charset="0"/>
                  <a:ea typeface="HGP創英角ｺﾞｼｯｸUB" pitchFamily="50" charset="-128"/>
                </a:rPr>
                <a:t>年における疾病要因別の医学的診断による死亡者数とその割合（％）</a:t>
              </a:r>
              <a:endParaRPr lang="en-US" altLang="zh-TW" sz="1400" noProof="1">
                <a:solidFill>
                  <a:srgbClr val="000000"/>
                </a:solidFill>
                <a:latin typeface="Arial Black" pitchFamily="34" charset="0"/>
                <a:ea typeface="HGP創英角ｺﾞｼｯｸUB" pitchFamily="50" charset="-128"/>
              </a:endParaRPr>
            </a:p>
          </p:txBody>
        </p:sp>
      </p:grpSp>
      <p:graphicFrame>
        <p:nvGraphicFramePr>
          <p:cNvPr id="4" name="Content Placeholder 4">
            <a:extLst>
              <a:ext uri="{FF2B5EF4-FFF2-40B4-BE49-F238E27FC236}">
                <a16:creationId xmlns:a16="http://schemas.microsoft.com/office/drawing/2014/main" id="{04C9807B-133E-06DD-1F03-D285A20C2876}"/>
              </a:ext>
            </a:extLst>
          </p:cNvPr>
          <p:cNvGraphicFramePr>
            <a:graphicFrameLocks/>
          </p:cNvGraphicFramePr>
          <p:nvPr>
            <p:extLst>
              <p:ext uri="{D42A27DB-BD31-4B8C-83A1-F6EECF244321}">
                <p14:modId xmlns:p14="http://schemas.microsoft.com/office/powerpoint/2010/main" val="3944784294"/>
              </p:ext>
            </p:extLst>
          </p:nvPr>
        </p:nvGraphicFramePr>
        <p:xfrm>
          <a:off x="199739" y="2355776"/>
          <a:ext cx="9529530" cy="2549160"/>
        </p:xfrm>
        <a:graphic>
          <a:graphicData uri="http://schemas.openxmlformats.org/drawingml/2006/table">
            <a:tbl>
              <a:tblPr firstRow="1" bandRow="1">
                <a:tableStyleId>{5C22544A-7EE6-4342-B048-85BDC9FD1C3A}</a:tableStyleId>
              </a:tblPr>
              <a:tblGrid>
                <a:gridCol w="2520000">
                  <a:extLst>
                    <a:ext uri="{9D8B030D-6E8A-4147-A177-3AD203B41FA5}">
                      <a16:colId xmlns:a16="http://schemas.microsoft.com/office/drawing/2014/main" val="308573993"/>
                    </a:ext>
                  </a:extLst>
                </a:gridCol>
                <a:gridCol w="1544730">
                  <a:extLst>
                    <a:ext uri="{9D8B030D-6E8A-4147-A177-3AD203B41FA5}">
                      <a16:colId xmlns:a16="http://schemas.microsoft.com/office/drawing/2014/main" val="1398525759"/>
                    </a:ext>
                  </a:extLst>
                </a:gridCol>
                <a:gridCol w="792000">
                  <a:extLst>
                    <a:ext uri="{9D8B030D-6E8A-4147-A177-3AD203B41FA5}">
                      <a16:colId xmlns:a16="http://schemas.microsoft.com/office/drawing/2014/main" val="1232521457"/>
                    </a:ext>
                  </a:extLst>
                </a:gridCol>
                <a:gridCol w="1544400">
                  <a:extLst>
                    <a:ext uri="{9D8B030D-6E8A-4147-A177-3AD203B41FA5}">
                      <a16:colId xmlns:a16="http://schemas.microsoft.com/office/drawing/2014/main" val="1888546081"/>
                    </a:ext>
                  </a:extLst>
                </a:gridCol>
                <a:gridCol w="792000">
                  <a:extLst>
                    <a:ext uri="{9D8B030D-6E8A-4147-A177-3AD203B41FA5}">
                      <a16:colId xmlns:a16="http://schemas.microsoft.com/office/drawing/2014/main" val="3571872651"/>
                    </a:ext>
                  </a:extLst>
                </a:gridCol>
                <a:gridCol w="1544400">
                  <a:extLst>
                    <a:ext uri="{9D8B030D-6E8A-4147-A177-3AD203B41FA5}">
                      <a16:colId xmlns:a16="http://schemas.microsoft.com/office/drawing/2014/main" val="2745727857"/>
                    </a:ext>
                  </a:extLst>
                </a:gridCol>
                <a:gridCol w="792000">
                  <a:extLst>
                    <a:ext uri="{9D8B030D-6E8A-4147-A177-3AD203B41FA5}">
                      <a16:colId xmlns:a16="http://schemas.microsoft.com/office/drawing/2014/main" val="2078436179"/>
                    </a:ext>
                  </a:extLst>
                </a:gridCol>
              </a:tblGrid>
              <a:tr h="144000">
                <a:tc rowSpan="2">
                  <a:txBody>
                    <a:bodyPr/>
                    <a:lstStyle/>
                    <a:p>
                      <a:pPr algn="l"/>
                      <a:r>
                        <a:rPr kumimoji="1" lang="ja-JP" altLang="en-US" sz="1100" dirty="0">
                          <a:solidFill>
                            <a:schemeClr val="bg1"/>
                          </a:solidFill>
                        </a:rPr>
                        <a:t>死因</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合計</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endParaRPr dirty="0"/>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男性</a:t>
                      </a:r>
                    </a:p>
                  </a:txBody>
                  <a:tcPr anchor="ctr">
                    <a:lnL w="12700" cap="flat" cmpd="sng" algn="ctr">
                      <a:solidFill>
                        <a:schemeClr val="bg1"/>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gridSpan="2">
                  <a:txBody>
                    <a:bodyPr/>
                    <a:lstStyle/>
                    <a:p>
                      <a:pPr algn="ctr" fontAlgn="b"/>
                      <a:r>
                        <a:rPr lang="en-IN" sz="1100" b="1" i="0" u="none" strike="noStrike" noProof="1">
                          <a:solidFill>
                            <a:schemeClr val="bg1"/>
                          </a:solidFill>
                          <a:effectLst/>
                          <a:latin typeface="+mj-lt"/>
                        </a:rPr>
                        <a:t>女性</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tc hMerge="1">
                  <a:txBody>
                    <a:bodyPr/>
                    <a:lstStyle/>
                    <a:p>
                      <a:pPr algn="ctr" fontAlgn="b"/>
                      <a:endParaRPr lang="en-IN" sz="1100" b="1" i="0" u="none" strike="noStrike" dirty="0">
                        <a:solidFill>
                          <a:schemeClr val="bg1"/>
                        </a:solidFill>
                        <a:effectLst/>
                        <a:latin typeface="+mj-lt"/>
                      </a:endParaRPr>
                    </a:p>
                  </a:txBody>
                  <a:tcPr marL="6350" marR="6350" marT="6350" marB="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tcPr>
                </a:tc>
                <a:extLst>
                  <a:ext uri="{0D108BD9-81ED-4DB2-BD59-A6C34878D82A}">
                    <a16:rowId xmlns:a16="http://schemas.microsoft.com/office/drawing/2014/main" val="3938621568"/>
                  </a:ext>
                </a:extLst>
              </a:tr>
              <a:tr h="288000">
                <a:tc vMerge="1">
                  <a:txBody>
                    <a:bodyPr/>
                    <a:lstStyle/>
                    <a:p>
                      <a:endParaRPr kumimoji="1" lang="ja-JP" altLang="en-US"/>
                    </a:p>
                  </a:txBody>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82,258</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47,154</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1" lang="en-IN" sz="1000" b="1" i="0" u="none" strike="noStrike" kern="1200" dirty="0">
                          <a:solidFill>
                            <a:schemeClr val="tx1"/>
                          </a:solidFill>
                          <a:effectLst/>
                          <a:latin typeface="+mn-lt"/>
                          <a:ea typeface="+mn-ea"/>
                          <a:cs typeface="+mn-cs"/>
                        </a:rPr>
                        <a:t>(</a:t>
                      </a:r>
                      <a:r>
                        <a:rPr kumimoji="1" lang="ja-JP" altLang="en-US" sz="1000" b="1" i="0" u="none" strike="noStrike" kern="1200" dirty="0">
                          <a:solidFill>
                            <a:schemeClr val="tx1"/>
                          </a:solidFill>
                          <a:effectLst/>
                          <a:latin typeface="+mn-lt"/>
                          <a:ea typeface="+mn-ea"/>
                          <a:cs typeface="+mn-cs"/>
                        </a:rPr>
                        <a:t>総死亡者数：</a:t>
                      </a:r>
                      <a:r>
                        <a:rPr kumimoji="1" lang="en-IN" sz="1000" b="1" i="0" u="none" strike="noStrike" kern="1200" dirty="0">
                          <a:solidFill>
                            <a:schemeClr val="tx1"/>
                          </a:solidFill>
                          <a:effectLst/>
                          <a:latin typeface="+mn-lt"/>
                          <a:ea typeface="+mn-ea"/>
                          <a:cs typeface="+mn-cs"/>
                        </a:rPr>
                        <a:t>35,102</a:t>
                      </a:r>
                      <a:r>
                        <a:rPr kumimoji="1" lang="ja-JP" altLang="en-US" sz="1000" b="1" i="0" u="none" strike="noStrike" kern="1200" dirty="0">
                          <a:solidFill>
                            <a:schemeClr val="tx1"/>
                          </a:solidFill>
                          <a:effectLst/>
                          <a:latin typeface="+mn-lt"/>
                          <a:ea typeface="+mn-ea"/>
                          <a:cs typeface="+mn-cs"/>
                        </a:rPr>
                        <a:t>人</a:t>
                      </a:r>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algn="ctr" fontAlgn="b"/>
                      <a:r>
                        <a:rPr kumimoji="1" lang="en-IN" sz="1000" b="1" i="0" u="none" strike="noStrike" kern="1200" dirty="0">
                          <a:solidFill>
                            <a:schemeClr val="tx1"/>
                          </a:solidFill>
                          <a:effectLst/>
                          <a:latin typeface="+mn-lt"/>
                          <a:ea typeface="+mn-ea"/>
                          <a:cs typeface="+mn-cs"/>
                        </a:rPr>
                        <a:t>(%)</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2995158"/>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a.</a:t>
                      </a:r>
                      <a:r>
                        <a:rPr kumimoji="1" lang="ja-JP" altLang="en-US" sz="1000" b="0" kern="1200" dirty="0">
                          <a:solidFill>
                            <a:schemeClr val="dk1"/>
                          </a:solidFill>
                          <a:latin typeface="+mn-lt"/>
                          <a:ea typeface="+mn-ea"/>
                          <a:cs typeface="+mn-cs"/>
                        </a:rPr>
                        <a:t>消化器の悪性新生物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20,399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a:solidFill>
                            <a:schemeClr val="dk1"/>
                          </a:solidFill>
                          <a:latin typeface="+mn-lt"/>
                          <a:ea typeface="+mn-ea"/>
                          <a:cs typeface="+mn-cs"/>
                        </a:rPr>
                        <a:t>24.8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12,808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27.2</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7,591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09891682"/>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b.</a:t>
                      </a:r>
                      <a:r>
                        <a:rPr kumimoji="1" lang="ja-JP" altLang="en-US" sz="1000" b="0" kern="1200" dirty="0">
                          <a:solidFill>
                            <a:schemeClr val="dk1"/>
                          </a:solidFill>
                          <a:latin typeface="+mn-lt"/>
                          <a:ea typeface="+mn-ea"/>
                          <a:cs typeface="+mn-cs"/>
                        </a:rPr>
                        <a:t>呼吸器および胸腔内臓器の悪性新生物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10,174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7,474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2,700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7.7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204954602"/>
                  </a:ext>
                </a:extLst>
              </a:tr>
              <a:tr h="302400">
                <a:tc>
                  <a:txBody>
                    <a:bodyPr/>
                    <a:lstStyle/>
                    <a:p>
                      <a:pPr marL="0" lvl="0" indent="-188913" algn="l" defTabSz="914400" rtl="0" eaLnBrk="1" latinLnBrk="0" hangingPunct="1">
                        <a:buFont typeface="+mj-lt"/>
                        <a:buNone/>
                        <a:tabLst>
                          <a:tab pos="447675" algn="l"/>
                        </a:tabLst>
                      </a:pPr>
                      <a:r>
                        <a:rPr kumimoji="1" lang="en-US" altLang="ja-JP" sz="1000" b="0" kern="1200" dirty="0">
                          <a:solidFill>
                            <a:schemeClr val="dk1"/>
                          </a:solidFill>
                          <a:latin typeface="+mn-lt"/>
                          <a:ea typeface="+mn-ea"/>
                          <a:cs typeface="+mn-cs"/>
                        </a:rPr>
                        <a:t>c.</a:t>
                      </a:r>
                      <a:r>
                        <a:rPr kumimoji="1" lang="ja-JP" altLang="en-US" sz="1000" b="0" kern="1200" dirty="0">
                          <a:solidFill>
                            <a:schemeClr val="dk1"/>
                          </a:solidFill>
                          <a:latin typeface="+mn-lt"/>
                          <a:ea typeface="+mn-ea"/>
                          <a:cs typeface="+mn-cs"/>
                        </a:rPr>
                        <a:t>リンパ系、造血系および関連組織の悪性新生物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9,894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12.0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6,198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13.1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3,695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10.5</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33209850"/>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d.</a:t>
                      </a:r>
                      <a:r>
                        <a:rPr kumimoji="1" lang="ja-JP" altLang="en-US" sz="1000" b="0" kern="1200" dirty="0">
                          <a:solidFill>
                            <a:schemeClr val="dk1"/>
                          </a:solidFill>
                          <a:latin typeface="+mn-lt"/>
                          <a:ea typeface="+mn-ea"/>
                          <a:cs typeface="+mn-cs"/>
                        </a:rPr>
                        <a:t>泌尿生殖器の悪性新生物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8,510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3,260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5,250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53473101"/>
                  </a:ext>
                </a:extLst>
              </a:tr>
              <a:tr h="302400">
                <a:tc>
                  <a:txBody>
                    <a:bodyPr/>
                    <a:lstStyle/>
                    <a:p>
                      <a:pPr marL="0" lvl="0" indent="-188913" algn="l" defTabSz="914400" rtl="0" eaLnBrk="1" latinLnBrk="0" hangingPunct="1">
                        <a:buFont typeface="+mj-lt"/>
                        <a:buNone/>
                      </a:pPr>
                      <a:r>
                        <a:rPr kumimoji="1" lang="en-US" altLang="ja-JP" sz="1000" b="0" kern="1200" dirty="0">
                          <a:solidFill>
                            <a:schemeClr val="dk1"/>
                          </a:solidFill>
                          <a:latin typeface="+mn-lt"/>
                          <a:ea typeface="+mn-ea"/>
                          <a:cs typeface="+mn-cs"/>
                        </a:rPr>
                        <a:t>e.</a:t>
                      </a:r>
                      <a:r>
                        <a:rPr kumimoji="1" lang="ja-JP" altLang="en-US" sz="1000" b="0" kern="1200" dirty="0">
                          <a:solidFill>
                            <a:schemeClr val="dk1"/>
                          </a:solidFill>
                          <a:latin typeface="+mn-lt"/>
                          <a:ea typeface="+mn-ea"/>
                          <a:cs typeface="+mn-cs"/>
                        </a:rPr>
                        <a:t>骨、間葉系、軟部組織、皮膚および乳房の悪性新生物</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7,484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9.1</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1,068</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a:solidFill>
                            <a:schemeClr val="dk1"/>
                          </a:solidFill>
                          <a:latin typeface="+mn-lt"/>
                          <a:ea typeface="+mn-ea"/>
                          <a:cs typeface="+mn-cs"/>
                        </a:rPr>
                        <a:t>2.3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6,416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18.3</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822290664"/>
                  </a:ext>
                </a:extLst>
              </a:tr>
              <a:tr h="302400">
                <a:tc>
                  <a:txBody>
                    <a:bodyPr/>
                    <a:lstStyle/>
                    <a:p>
                      <a:pPr marL="0" lvl="0" indent="-188912" algn="l" defTabSz="914400" rtl="0" eaLnBrk="1" latinLnBrk="0" hangingPunct="1">
                        <a:buFont typeface="+mj-lt"/>
                        <a:buNone/>
                      </a:pPr>
                      <a:r>
                        <a:rPr kumimoji="1" lang="en-US" altLang="ja-JP" sz="1000" b="0" kern="1200" dirty="0">
                          <a:solidFill>
                            <a:schemeClr val="dk1"/>
                          </a:solidFill>
                          <a:latin typeface="+mn-lt"/>
                          <a:ea typeface="+mn-ea"/>
                          <a:cs typeface="+mn-cs"/>
                        </a:rPr>
                        <a:t>f.</a:t>
                      </a:r>
                      <a:r>
                        <a:rPr kumimoji="1" lang="ja-JP" altLang="en-US" sz="1000" b="0" kern="1200" dirty="0">
                          <a:solidFill>
                            <a:schemeClr val="dk1"/>
                          </a:solidFill>
                          <a:latin typeface="+mn-lt"/>
                          <a:ea typeface="+mn-ea"/>
                          <a:cs typeface="+mn-cs"/>
                        </a:rPr>
                        <a:t>その他</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25,797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31.4</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16,346</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34.7</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9,450</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tc>
                  <a:txBody>
                    <a:bodyPr/>
                    <a:lstStyle/>
                    <a:p>
                      <a:pPr marL="0" algn="ctr" defTabSz="914400" rtl="0" eaLnBrk="1" fontAlgn="b" latinLnBrk="0" hangingPunct="1"/>
                      <a:r>
                        <a:rPr kumimoji="1" lang="en-IN" sz="1000" kern="1200" dirty="0">
                          <a:solidFill>
                            <a:schemeClr val="dk1"/>
                          </a:solidFill>
                          <a:latin typeface="+mn-lt"/>
                          <a:ea typeface="+mn-ea"/>
                          <a:cs typeface="+mn-cs"/>
                        </a:rPr>
                        <a:t>26.9</a:t>
                      </a:r>
                    </a:p>
                  </a:txBody>
                  <a:tcPr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40000"/>
                          <a:lumOff val="60000"/>
                        </a:schemeClr>
                      </a:solidFill>
                      <a:prstDash val="solid"/>
                      <a:round/>
                      <a:headEnd type="none" w="med" len="med"/>
                      <a:tailEnd type="none" w="med" len="med"/>
                    </a:lnR>
                    <a:lnT w="12700" cap="flat" cmpd="sng" algn="ctr">
                      <a:solidFill>
                        <a:schemeClr val="bg2">
                          <a:lumMod val="40000"/>
                          <a:lumOff val="60000"/>
                        </a:schemeClr>
                      </a:solidFill>
                      <a:prstDash val="solid"/>
                      <a:round/>
                      <a:headEnd type="none" w="med" len="med"/>
                      <a:tailEnd type="none" w="med" len="med"/>
                    </a:lnT>
                    <a:lnB w="12700" cap="flat" cmpd="sng" algn="ctr">
                      <a:solidFill>
                        <a:schemeClr val="bg2">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25195255"/>
                  </a:ext>
                </a:extLst>
              </a:tr>
            </a:tbl>
          </a:graphicData>
        </a:graphic>
      </p:graphicFrame>
      <p:sp>
        <p:nvSpPr>
          <p:cNvPr id="5" name="TextBox 13">
            <a:extLst>
              <a:ext uri="{FF2B5EF4-FFF2-40B4-BE49-F238E27FC236}">
                <a16:creationId xmlns:a16="http://schemas.microsoft.com/office/drawing/2014/main" id="{9691B507-F885-7E2A-0F40-4EF2EB226670}"/>
              </a:ext>
            </a:extLst>
          </p:cNvPr>
          <p:cNvSpPr txBox="1"/>
          <p:nvPr/>
        </p:nvSpPr>
        <p:spPr>
          <a:xfrm>
            <a:off x="134798" y="2105059"/>
            <a:ext cx="7770530" cy="261610"/>
          </a:xfrm>
          <a:prstGeom prst="rect">
            <a:avLst/>
          </a:prstGeom>
          <a:noFill/>
        </p:spPr>
        <p:txBody>
          <a:bodyPr wrap="square">
            <a:spAutoFit/>
          </a:bodyPr>
          <a:lstStyle/>
          <a:p>
            <a:r>
              <a:rPr lang="en-IN" altLang="ja-JP" sz="1100" b="1" dirty="0"/>
              <a:t>⑨ </a:t>
            </a:r>
            <a:r>
              <a:rPr lang="ja-JP" altLang="en-US" sz="1100" b="1" dirty="0"/>
              <a:t>新生物</a:t>
            </a:r>
            <a:endParaRPr kumimoji="1" lang="ja-JP" altLang="en-US" sz="1100" b="1" dirty="0"/>
          </a:p>
        </p:txBody>
      </p:sp>
      <p:sp>
        <p:nvSpPr>
          <p:cNvPr id="6" name="テキスト ボックス 5">
            <a:extLst>
              <a:ext uri="{FF2B5EF4-FFF2-40B4-BE49-F238E27FC236}">
                <a16:creationId xmlns:a16="http://schemas.microsoft.com/office/drawing/2014/main" id="{13E66602-35AC-72E4-4471-F3C6EC591CCE}"/>
              </a:ext>
            </a:extLst>
          </p:cNvPr>
          <p:cNvSpPr txBox="1"/>
          <p:nvPr/>
        </p:nvSpPr>
        <p:spPr>
          <a:xfrm>
            <a:off x="217314" y="1093093"/>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新生物では、消化器悪性新生物、呼吸器および胸腔内臓器の悪性新生物、リンパ系、造血系およびその他の関連組織の悪性新生物の順に多い。</a:t>
            </a:r>
            <a:endParaRPr lang="en-IN" altLang="ja-JP" sz="1400" dirty="0"/>
          </a:p>
        </p:txBody>
      </p:sp>
    </p:spTree>
    <p:extLst>
      <p:ext uri="{BB962C8B-B14F-4D97-AF65-F5344CB8AC3E}">
        <p14:creationId xmlns:p14="http://schemas.microsoft.com/office/powerpoint/2010/main" val="3250812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　</a:t>
            </a:r>
            <a:endParaRPr lang="en-US" altLang="ja-JP" dirty="0">
              <a:solidFill>
                <a:schemeClr val="accent5"/>
              </a:solidFill>
            </a:endParaRPr>
          </a:p>
        </p:txBody>
      </p:sp>
      <p:cxnSp>
        <p:nvCxnSpPr>
          <p:cNvPr id="22" name="直線コネクタ 21"/>
          <p:cNvCxnSpPr>
            <a:cxnSpLocks/>
          </p:cNvCxnSpPr>
          <p:nvPr/>
        </p:nvCxnSpPr>
        <p:spPr>
          <a:xfrm>
            <a:off x="5099018" y="2355108"/>
            <a:ext cx="456762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5090523" y="2087880"/>
            <a:ext cx="4576120" cy="243840"/>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a:t>
            </a: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次医療機関の分類</a:t>
            </a:r>
            <a:endParaRPr lang="zh-TW" altLang="en-US" sz="1400" dirty="0">
              <a:solidFill>
                <a:srgbClr val="000000"/>
              </a:solidFill>
              <a:latin typeface="Arial Black" pitchFamily="34" charset="0"/>
              <a:ea typeface="HGP創英角ｺﾞｼｯｸUB" pitchFamily="50" charset="-128"/>
            </a:endParaRPr>
          </a:p>
        </p:txBody>
      </p:sp>
      <p:sp>
        <p:nvSpPr>
          <p:cNvPr id="25" name="テキスト ボックス 24"/>
          <p:cNvSpPr txBox="1"/>
          <p:nvPr/>
        </p:nvSpPr>
        <p:spPr>
          <a:xfrm>
            <a:off x="200472" y="1124744"/>
            <a:ext cx="9505056" cy="826893"/>
          </a:xfrm>
          <a:prstGeom prst="rect">
            <a:avLst/>
          </a:prstGeom>
          <a:noFill/>
        </p:spPr>
        <p:txBody>
          <a:bodyPr wrap="square" lIns="0" tIns="0" rIns="0" bIns="0" rtlCol="0">
            <a:spAutoFit/>
          </a:bodyPr>
          <a:lstStyle/>
          <a:p>
            <a:pPr marL="190500" indent="-190500" algn="just">
              <a:lnSpc>
                <a:spcPct val="9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インドでの病院セクターは、公的医療機関と民間医療機関に分類され、民間医療機関が全医療機関数の約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90000"/>
              </a:lnSpc>
              <a:spcAft>
                <a:spcPts val="200"/>
              </a:spcAft>
              <a:buClr>
                <a:srgbClr val="5F8AC3"/>
              </a:buClr>
              <a:buFont typeface="Wingdings" panose="05000000000000000000" pitchFamily="2" charset="2"/>
              <a:buChar char="n"/>
            </a:pPr>
            <a:r>
              <a:rPr lang="ja-JP" altLang="en-US" sz="1400" dirty="0"/>
              <a:t>規模の大きな民間病院は、大都市での高次医療を中心に展開しているが、近年は人口の少ない都市や高次医療ではない</a:t>
            </a:r>
            <a:r>
              <a:rPr lang="en-US" altLang="ja-JP" sz="1400" dirty="0"/>
              <a:t>2</a:t>
            </a:r>
            <a:r>
              <a:rPr lang="ja-JP" altLang="en-US" sz="1400" dirty="0"/>
              <a:t>次医療等にも積極的に進出している。</a:t>
            </a:r>
            <a:endParaRPr lang="en-US" altLang="ja-JP" sz="1400" dirty="0"/>
          </a:p>
          <a:p>
            <a:pPr marL="190500" indent="-190500" algn="just">
              <a:lnSpc>
                <a:spcPct val="9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近年、大都市圏では、民間医療機関の株式会社病院チェーンが拡大している。</a:t>
            </a:r>
          </a:p>
        </p:txBody>
      </p:sp>
      <p:cxnSp>
        <p:nvCxnSpPr>
          <p:cNvPr id="27" name="直線コネクタ 26"/>
          <p:cNvCxnSpPr>
            <a:cxnSpLocks/>
          </p:cNvCxnSpPr>
          <p:nvPr/>
        </p:nvCxnSpPr>
        <p:spPr>
          <a:xfrm>
            <a:off x="208459" y="2355108"/>
            <a:ext cx="467338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203900" y="2087880"/>
            <a:ext cx="4677944" cy="243840"/>
          </a:xfrm>
          <a:prstGeom prst="rect">
            <a:avLst/>
          </a:prstGeom>
          <a:noFill/>
          <a:ln w="9525">
            <a:noFill/>
            <a:miter lim="800000"/>
            <a:headEnd/>
            <a:tailEnd/>
          </a:ln>
        </p:spPr>
        <p:txBody>
          <a:bodyPr wrap="square" lIns="0" tIns="0" rIns="0" bIns="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インドにおける病院セクターの構造</a:t>
            </a:r>
            <a:endParaRPr lang="en-US" altLang="ko-KR" sz="1400" dirty="0">
              <a:solidFill>
                <a:srgbClr val="000000"/>
              </a:solidFill>
              <a:latin typeface="Arial Black" pitchFamily="34" charset="0"/>
              <a:ea typeface="HGP創英角ｺﾞｼｯｸUB" pitchFamily="50" charset="-128"/>
            </a:endParaRPr>
          </a:p>
        </p:txBody>
      </p:sp>
      <p:sp>
        <p:nvSpPr>
          <p:cNvPr id="29" name="テキスト ボックス 28"/>
          <p:cNvSpPr txBox="1"/>
          <p:nvPr/>
        </p:nvSpPr>
        <p:spPr>
          <a:xfrm>
            <a:off x="200472" y="641996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err="1"/>
              <a:t>、</a:t>
            </a:r>
            <a:r>
              <a:rPr lang="en-US" altLang="ja-JP" sz="800" dirty="0"/>
              <a:t>Ministry</a:t>
            </a:r>
            <a:r>
              <a:rPr lang="ja-JP" altLang="en-US" sz="800" dirty="0"/>
              <a:t> </a:t>
            </a:r>
            <a:r>
              <a:rPr lang="en-US" altLang="ja-JP" sz="800" dirty="0"/>
              <a:t>of</a:t>
            </a:r>
            <a:r>
              <a:rPr lang="ja-JP" altLang="en-US" sz="800" dirty="0"/>
              <a:t> </a:t>
            </a:r>
            <a:r>
              <a:rPr lang="en-US" altLang="ja-JP" sz="800" dirty="0"/>
              <a:t>Health</a:t>
            </a:r>
            <a:r>
              <a:rPr lang="ja-JP" altLang="en-US" sz="800" dirty="0"/>
              <a:t> </a:t>
            </a:r>
            <a:r>
              <a:rPr lang="en-US" altLang="ja-JP" sz="800" dirty="0"/>
              <a:t>&amp;</a:t>
            </a:r>
            <a:r>
              <a:rPr lang="ja-JP" altLang="en-US" sz="800" dirty="0"/>
              <a:t> </a:t>
            </a:r>
            <a:r>
              <a:rPr lang="en-US" altLang="ja-JP" sz="800" dirty="0"/>
              <a:t>Family</a:t>
            </a:r>
            <a:r>
              <a:rPr lang="ja-JP" altLang="en-US" sz="800" dirty="0"/>
              <a:t> </a:t>
            </a:r>
            <a:r>
              <a:rPr lang="en-US" altLang="ja-JP" sz="800" dirty="0"/>
              <a:t>Welfare,</a:t>
            </a:r>
            <a:r>
              <a:rPr lang="ja-JP" altLang="en-US" sz="800" dirty="0"/>
              <a:t> </a:t>
            </a:r>
            <a:r>
              <a:rPr lang="en-US" altLang="ja-JP" sz="800" dirty="0"/>
              <a:t>Health and Family Welfare Statistics in India 2015</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a:p>
            <a:pPr marL="355600" indent="-355600"/>
            <a:endParaRPr kumimoji="0" lang="en-US" altLang="ja-JP" sz="800" dirty="0" bmk=""/>
          </a:p>
        </p:txBody>
      </p:sp>
      <p:graphicFrame>
        <p:nvGraphicFramePr>
          <p:cNvPr id="32" name="表 31"/>
          <p:cNvGraphicFramePr>
            <a:graphicFrameLocks noGrp="1"/>
          </p:cNvGraphicFramePr>
          <p:nvPr>
            <p:extLst>
              <p:ext uri="{D42A27DB-BD31-4B8C-83A1-F6EECF244321}">
                <p14:modId xmlns:p14="http://schemas.microsoft.com/office/powerpoint/2010/main" val="1530742576"/>
              </p:ext>
            </p:extLst>
          </p:nvPr>
        </p:nvGraphicFramePr>
        <p:xfrm>
          <a:off x="5051408" y="5364195"/>
          <a:ext cx="4615236" cy="974841"/>
        </p:xfrm>
        <a:graphic>
          <a:graphicData uri="http://schemas.openxmlformats.org/drawingml/2006/table">
            <a:tbl>
              <a:tblPr firstRow="1" bandRow="1">
                <a:tableStyleId>{5C22544A-7EE6-4342-B048-85BDC9FD1C3A}</a:tableStyleId>
              </a:tblPr>
              <a:tblGrid>
                <a:gridCol w="1153809">
                  <a:extLst>
                    <a:ext uri="{9D8B030D-6E8A-4147-A177-3AD203B41FA5}">
                      <a16:colId xmlns:a16="http://schemas.microsoft.com/office/drawing/2014/main" val="20000"/>
                    </a:ext>
                  </a:extLst>
                </a:gridCol>
                <a:gridCol w="1153809">
                  <a:extLst>
                    <a:ext uri="{9D8B030D-6E8A-4147-A177-3AD203B41FA5}">
                      <a16:colId xmlns:a16="http://schemas.microsoft.com/office/drawing/2014/main" val="20001"/>
                    </a:ext>
                  </a:extLst>
                </a:gridCol>
                <a:gridCol w="1153809">
                  <a:extLst>
                    <a:ext uri="{9D8B030D-6E8A-4147-A177-3AD203B41FA5}">
                      <a16:colId xmlns:a16="http://schemas.microsoft.com/office/drawing/2014/main" val="20002"/>
                    </a:ext>
                  </a:extLst>
                </a:gridCol>
                <a:gridCol w="1153809">
                  <a:extLst>
                    <a:ext uri="{9D8B030D-6E8A-4147-A177-3AD203B41FA5}">
                      <a16:colId xmlns:a16="http://schemas.microsoft.com/office/drawing/2014/main" val="20003"/>
                    </a:ext>
                  </a:extLst>
                </a:gridCol>
              </a:tblGrid>
              <a:tr h="360040">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スーパー</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endParaRPr kumimoji="1" lang="en-US" altLang="ja-JP" sz="10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マルチ</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シングル</a:t>
                      </a:r>
                      <a:endParaRPr kumimoji="1" lang="en-US" altLang="ja-JP" sz="1000" b="0" dirty="0">
                        <a:latin typeface="HGP創英角ｺﾞｼｯｸUB" panose="020B0900000000000000" pitchFamily="50" charset="-128"/>
                        <a:ea typeface="HGP創英角ｺﾞｼｯｸUB" panose="020B0900000000000000" pitchFamily="50" charset="-128"/>
                      </a:endParaRPr>
                    </a:p>
                    <a:p>
                      <a:pPr algn="ctr"/>
                      <a:r>
                        <a:rPr kumimoji="1" lang="ja-JP" altLang="en-US" sz="1000" b="0" dirty="0">
                          <a:latin typeface="HGP創英角ｺﾞｼｯｸUB" panose="020B0900000000000000" pitchFamily="50" charset="-128"/>
                          <a:ea typeface="HGP創英角ｺﾞｼｯｸUB" panose="020B0900000000000000" pitchFamily="50" charset="-128"/>
                        </a:rPr>
                        <a:t>スペシャリティ病院</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00" b="0" dirty="0">
                          <a:latin typeface="HGP創英角ｺﾞｼｯｸUB" panose="020B0900000000000000" pitchFamily="50" charset="-128"/>
                          <a:ea typeface="HGP創英角ｺﾞｼｯｸUB" panose="020B0900000000000000" pitchFamily="50" charset="-128"/>
                        </a:rPr>
                        <a:t>専門病院</a:t>
                      </a:r>
                      <a:r>
                        <a:rPr kumimoji="1" lang="en-US" altLang="ja-JP" sz="1000" b="0" dirty="0">
                          <a:latin typeface="HGP創英角ｺﾞｼｯｸUB" panose="020B0900000000000000" pitchFamily="50" charset="-128"/>
                          <a:ea typeface="HGP創英角ｺﾞｼｯｸUB" panose="020B0900000000000000" pitchFamily="50" charset="-128"/>
                        </a:rPr>
                        <a:t>/</a:t>
                      </a:r>
                    </a:p>
                    <a:p>
                      <a:pPr algn="ctr"/>
                      <a:r>
                        <a:rPr kumimoji="1" lang="ja-JP" altLang="en-US" sz="1000" b="0" dirty="0">
                          <a:latin typeface="HGP創英角ｺﾞｼｯｸUB" panose="020B0900000000000000" pitchFamily="50" charset="-128"/>
                          <a:ea typeface="HGP創英角ｺﾞｼｯｸUB" panose="020B0900000000000000" pitchFamily="50" charset="-128"/>
                        </a:rPr>
                        <a:t>総合病院</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78601">
                <a:tc>
                  <a:txBody>
                    <a:bodyPr/>
                    <a:lstStyle/>
                    <a:p>
                      <a:pPr algn="just"/>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特定の疾病に対して先端技術を持つ。</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1" lang="ja-JP" altLang="en-US" sz="1000" dirty="0"/>
                        <a:t>第</a:t>
                      </a:r>
                      <a:r>
                        <a:rPr kumimoji="1" lang="en-US" altLang="ja-JP" sz="1000" dirty="0"/>
                        <a:t>3</a:t>
                      </a:r>
                      <a:r>
                        <a:rPr kumimoji="1" lang="ja-JP" altLang="en-US" sz="1000" dirty="0"/>
                        <a:t>次医療を提供し、病床数</a:t>
                      </a:r>
                      <a:r>
                        <a:rPr kumimoji="1" lang="en-US" altLang="ja-JP" sz="1000" dirty="0"/>
                        <a:t>300</a:t>
                      </a:r>
                      <a:r>
                        <a:rPr kumimoji="1" lang="ja-JP" altLang="en-US" sz="1000" dirty="0"/>
                        <a:t>床以上。</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ガンや心臓病など特定の治療に特化している。</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kumimoji="1" lang="ja-JP" altLang="en-US" sz="1000" dirty="0"/>
                        <a:t>第</a:t>
                      </a:r>
                      <a:r>
                        <a:rPr kumimoji="1" lang="en-US" altLang="ja-JP" sz="1000" dirty="0"/>
                        <a:t>2</a:t>
                      </a:r>
                      <a:r>
                        <a:rPr kumimoji="1" lang="ja-JP" altLang="en-US" sz="1000" dirty="0"/>
                        <a:t>次医療を提供し、中間所得層向け。</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grpSp>
        <p:nvGrpSpPr>
          <p:cNvPr id="33" name="グループ化 7"/>
          <p:cNvGrpSpPr/>
          <p:nvPr/>
        </p:nvGrpSpPr>
        <p:grpSpPr>
          <a:xfrm>
            <a:off x="5051408" y="5114900"/>
            <a:ext cx="4615686" cy="288032"/>
            <a:chOff x="4803500" y="2209302"/>
            <a:chExt cx="3127688" cy="288032"/>
          </a:xfrm>
        </p:grpSpPr>
        <p:cxnSp>
          <p:nvCxnSpPr>
            <p:cNvPr id="34" name="直線コネクタ 33"/>
            <p:cNvCxnSpPr/>
            <p:nvPr/>
          </p:nvCxnSpPr>
          <p:spPr>
            <a:xfrm>
              <a:off x="4808984" y="2401838"/>
              <a:ext cx="312220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2209302"/>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民間病院の分類</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38" name="表 37"/>
          <p:cNvGraphicFramePr>
            <a:graphicFrameLocks noGrp="1"/>
          </p:cNvGraphicFramePr>
          <p:nvPr>
            <p:extLst>
              <p:ext uri="{D42A27DB-BD31-4B8C-83A1-F6EECF244321}">
                <p14:modId xmlns:p14="http://schemas.microsoft.com/office/powerpoint/2010/main" val="2576212599"/>
              </p:ext>
            </p:extLst>
          </p:nvPr>
        </p:nvGraphicFramePr>
        <p:xfrm>
          <a:off x="203900" y="2738636"/>
          <a:ext cx="4677944" cy="3554259"/>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gridCol w="1906924">
                  <a:extLst>
                    <a:ext uri="{9D8B030D-6E8A-4147-A177-3AD203B41FA5}">
                      <a16:colId xmlns:a16="http://schemas.microsoft.com/office/drawing/2014/main" val="20001"/>
                    </a:ext>
                  </a:extLst>
                </a:gridCol>
                <a:gridCol w="1906924">
                  <a:extLst>
                    <a:ext uri="{9D8B030D-6E8A-4147-A177-3AD203B41FA5}">
                      <a16:colId xmlns:a16="http://schemas.microsoft.com/office/drawing/2014/main" val="20002"/>
                    </a:ext>
                  </a:extLst>
                </a:gridCol>
              </a:tblGrid>
              <a:tr h="265606">
                <a:tc>
                  <a:txBody>
                    <a:bodyPr/>
                    <a:lstStyle/>
                    <a:p>
                      <a:pPr 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ケアレベル</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rPr>
                        <a:t>公的医療機関</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mn-cs"/>
                        </a:rPr>
                        <a:t>民間医療機関</a:t>
                      </a:r>
                      <a:endPar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67618">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3</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zh-TW"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altLang="ja-JP"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4207">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2</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544207">
                <a:tc rowSpan="2">
                  <a:txBody>
                    <a:bodyPr/>
                    <a:lstStyle/>
                    <a:p>
                      <a:pPr algn="ctr"/>
                      <a:r>
                        <a:rPr lang="en-US" altLang="ja-JP"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1</a:t>
                      </a:r>
                      <a:r>
                        <a:rPr lang="ja-JP" altLang="en-US" sz="1100" b="0" dirty="0">
                          <a:solidFill>
                            <a:schemeClr val="tx1"/>
                          </a:solidFill>
                          <a:latin typeface="HG創英角ｺﾞｼｯｸUB" panose="020B0909000000000000" pitchFamily="49" charset="-128"/>
                          <a:ea typeface="HG創英角ｺﾞｼｯｸUB" panose="020B0909000000000000" pitchFamily="49" charset="-128"/>
                          <a:cs typeface="Arial" panose="020B0604020202020204" pitchFamily="34" charset="0"/>
                        </a:rPr>
                        <a:t>次医療</a:t>
                      </a: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544207">
                <a:tc vMerge="1">
                  <a:txBody>
                    <a:bodyPr/>
                    <a:lstStyle/>
                    <a:p>
                      <a:pPr algn="ctr"/>
                      <a:endParaRPr lang="ja-JP" altLang="en-US" sz="1100" b="0" dirty="0">
                        <a:latin typeface="+mn-ea"/>
                        <a:ea typeface="+mn-ea"/>
                        <a:cs typeface="Arial" panose="020B0604020202020204" pitchFamily="34" charset="0"/>
                      </a:endParaRPr>
                    </a:p>
                  </a:txBody>
                  <a:tcPr marL="36000" marR="36000" marT="31502" marB="315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100" b="0" kern="1200" dirty="0">
                        <a:solidFill>
                          <a:schemeClr val="dk1"/>
                        </a:solidFill>
                        <a:latin typeface="+mn-ea"/>
                        <a:ea typeface="+mn-ea"/>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en-US" sz="1100" b="0" dirty="0">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
        <p:nvSpPr>
          <p:cNvPr id="7" name="正方形/長方形 6"/>
          <p:cNvSpPr/>
          <p:nvPr/>
        </p:nvSpPr>
        <p:spPr>
          <a:xfrm>
            <a:off x="1212012" y="3076250"/>
            <a:ext cx="1656184" cy="936427"/>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ja-JP" altLang="en-US" sz="900" dirty="0">
                <a:solidFill>
                  <a:schemeClr val="bg1"/>
                </a:solidFill>
              </a:rPr>
              <a:t>総合・スペシャリティ病院</a:t>
            </a:r>
            <a:r>
              <a:rPr kumimoji="1" lang="en-US" altLang="ja-JP" sz="900" dirty="0">
                <a:solidFill>
                  <a:schemeClr val="bg1"/>
                </a:solidFill>
              </a:rPr>
              <a:t>/</a:t>
            </a:r>
            <a:br>
              <a:rPr kumimoji="1" lang="en-US" altLang="ja-JP" sz="900" dirty="0">
                <a:solidFill>
                  <a:schemeClr val="bg1"/>
                </a:solidFill>
              </a:rPr>
            </a:br>
            <a:r>
              <a:rPr kumimoji="1" lang="ja-JP" altLang="en-US" sz="900" dirty="0">
                <a:solidFill>
                  <a:schemeClr val="bg1"/>
                </a:solidFill>
              </a:rPr>
              <a:t>大学病院</a:t>
            </a:r>
          </a:p>
        </p:txBody>
      </p:sp>
      <p:sp>
        <p:nvSpPr>
          <p:cNvPr id="39" name="正方形/長方形 38"/>
          <p:cNvSpPr/>
          <p:nvPr/>
        </p:nvSpPr>
        <p:spPr>
          <a:xfrm>
            <a:off x="3077191" y="3076250"/>
            <a:ext cx="1656184" cy="936427"/>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ja-JP" altLang="en-US" sz="900" dirty="0">
                <a:solidFill>
                  <a:schemeClr val="bg1"/>
                </a:solidFill>
              </a:rPr>
              <a:t>民間病院</a:t>
            </a:r>
          </a:p>
        </p:txBody>
      </p:sp>
      <p:sp>
        <p:nvSpPr>
          <p:cNvPr id="41" name="正方形/長方形 40"/>
          <p:cNvSpPr/>
          <p:nvPr/>
        </p:nvSpPr>
        <p:spPr>
          <a:xfrm>
            <a:off x="3933631" y="3888493"/>
            <a:ext cx="799743" cy="1286875"/>
          </a:xfrm>
          <a:prstGeom prst="rect">
            <a:avLst/>
          </a:prstGeom>
          <a:solidFill>
            <a:srgbClr val="366A8D"/>
          </a:solidFill>
        </p:spPr>
        <p:txBody>
          <a:bodyPr wrap="square" rtlCol="0" anchor="ctr">
            <a:noAutofit/>
          </a:bodyPr>
          <a:lstStyle/>
          <a:p>
            <a:pPr marL="0" algn="ctr" fontAlgn="ctr">
              <a:lnSpc>
                <a:spcPct val="114000"/>
              </a:lnSpc>
              <a:spcAft>
                <a:spcPts val="400"/>
              </a:spcAft>
            </a:pPr>
            <a:r>
              <a:rPr kumimoji="1" lang="en-US" altLang="ja-JP" sz="900" dirty="0">
                <a:solidFill>
                  <a:schemeClr val="bg1"/>
                </a:solidFill>
              </a:rPr>
              <a:t>Tier2&amp;3</a:t>
            </a:r>
            <a:r>
              <a:rPr lang="ja-JP" altLang="en-US" sz="900" dirty="0">
                <a:solidFill>
                  <a:schemeClr val="bg1"/>
                </a:solidFill>
              </a:rPr>
              <a:t>都市での</a:t>
            </a:r>
            <a:r>
              <a:rPr lang="en-US" altLang="ja-JP" sz="900" dirty="0">
                <a:solidFill>
                  <a:schemeClr val="bg1"/>
                </a:solidFill>
              </a:rPr>
              <a:t>2</a:t>
            </a:r>
            <a:r>
              <a:rPr lang="ja-JP" altLang="en-US" sz="900" dirty="0">
                <a:solidFill>
                  <a:schemeClr val="bg1"/>
                </a:solidFill>
              </a:rPr>
              <a:t>次医療に進出</a:t>
            </a:r>
            <a:endParaRPr kumimoji="1" lang="ja-JP" altLang="en-US" sz="900" dirty="0">
              <a:solidFill>
                <a:schemeClr val="bg1"/>
              </a:solidFill>
            </a:endParaRPr>
          </a:p>
        </p:txBody>
      </p:sp>
      <p:sp>
        <p:nvSpPr>
          <p:cNvPr id="42" name="正方形/長方形 41"/>
          <p:cNvSpPr/>
          <p:nvPr/>
        </p:nvSpPr>
        <p:spPr>
          <a:xfrm>
            <a:off x="1212012" y="4156371"/>
            <a:ext cx="1656184" cy="1018998"/>
          </a:xfrm>
          <a:prstGeom prst="rect">
            <a:avLst/>
          </a:prstGeom>
          <a:solidFill>
            <a:srgbClr val="A2BBDC"/>
          </a:solidFill>
        </p:spPr>
        <p:txBody>
          <a:bodyPr wrap="square" rtlCol="0" anchor="ctr">
            <a:noAutofit/>
          </a:bodyPr>
          <a:lstStyle/>
          <a:p>
            <a:pPr marL="0" algn="ctr" fontAlgn="ctr">
              <a:lnSpc>
                <a:spcPct val="114000"/>
              </a:lnSpc>
              <a:spcAft>
                <a:spcPts val="400"/>
              </a:spcAft>
            </a:pPr>
            <a:r>
              <a:rPr lang="ja-JP" altLang="en-US" sz="900" dirty="0"/>
              <a:t>県立病院</a:t>
            </a:r>
            <a:endParaRPr kumimoji="1" lang="ja-JP" altLang="en-US" sz="900" dirty="0"/>
          </a:p>
        </p:txBody>
      </p:sp>
      <p:sp>
        <p:nvSpPr>
          <p:cNvPr id="43" name="正方形/長方形 42"/>
          <p:cNvSpPr/>
          <p:nvPr/>
        </p:nvSpPr>
        <p:spPr>
          <a:xfrm>
            <a:off x="3083109" y="4156371"/>
            <a:ext cx="793199" cy="1018998"/>
          </a:xfrm>
          <a:prstGeom prst="rect">
            <a:avLst/>
          </a:prstGeom>
          <a:solidFill>
            <a:srgbClr val="A2BBDC"/>
          </a:solidFill>
        </p:spPr>
        <p:txBody>
          <a:bodyPr wrap="square" rtlCol="0" anchor="ctr">
            <a:noAutofit/>
          </a:bodyPr>
          <a:lstStyle/>
          <a:p>
            <a:pPr marL="0" algn="ctr" fontAlgn="ctr">
              <a:lnSpc>
                <a:spcPct val="114000"/>
              </a:lnSpc>
              <a:spcAft>
                <a:spcPts val="400"/>
              </a:spcAft>
            </a:pPr>
            <a:r>
              <a:rPr kumimoji="1" lang="ja-JP" altLang="en-US" sz="900" dirty="0"/>
              <a:t>ジェネラル・プラクティショナー、</a:t>
            </a:r>
            <a:endParaRPr kumimoji="1" lang="en-US" altLang="ja-JP" sz="900" dirty="0"/>
          </a:p>
          <a:p>
            <a:pPr marL="0" algn="ctr" fontAlgn="ctr">
              <a:lnSpc>
                <a:spcPct val="114000"/>
              </a:lnSpc>
              <a:spcAft>
                <a:spcPts val="400"/>
              </a:spcAft>
            </a:pPr>
            <a:r>
              <a:rPr lang="ja-JP" altLang="en-US" sz="900" dirty="0"/>
              <a:t>コンサルタント</a:t>
            </a:r>
            <a:endParaRPr kumimoji="1" lang="ja-JP" altLang="en-US" sz="900" dirty="0"/>
          </a:p>
        </p:txBody>
      </p:sp>
      <p:sp>
        <p:nvSpPr>
          <p:cNvPr id="44" name="正方形/長方形 43"/>
          <p:cNvSpPr/>
          <p:nvPr/>
        </p:nvSpPr>
        <p:spPr>
          <a:xfrm>
            <a:off x="1212012" y="5236490"/>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地域医療センター（</a:t>
            </a:r>
            <a:r>
              <a:rPr lang="en-US" altLang="ja-JP" sz="900" dirty="0"/>
              <a:t>CHC</a:t>
            </a:r>
            <a:r>
              <a:rPr lang="ja-JP" altLang="en-US" sz="900" dirty="0"/>
              <a:t>）</a:t>
            </a:r>
            <a:endParaRPr kumimoji="1" lang="ja-JP" altLang="en-US" sz="900" dirty="0"/>
          </a:p>
        </p:txBody>
      </p:sp>
      <p:sp>
        <p:nvSpPr>
          <p:cNvPr id="45" name="正方形/長方形 44"/>
          <p:cNvSpPr/>
          <p:nvPr/>
        </p:nvSpPr>
        <p:spPr>
          <a:xfrm>
            <a:off x="1212012" y="5584674"/>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kumimoji="1" lang="ja-JP" altLang="en-US" sz="900" dirty="0"/>
              <a:t>一次医療センター（</a:t>
            </a:r>
            <a:r>
              <a:rPr kumimoji="1" lang="en-US" altLang="ja-JP" sz="900" dirty="0"/>
              <a:t>PHC</a:t>
            </a:r>
            <a:r>
              <a:rPr kumimoji="1" lang="ja-JP" altLang="en-US" sz="900" dirty="0"/>
              <a:t>）</a:t>
            </a:r>
          </a:p>
        </p:txBody>
      </p:sp>
      <p:sp>
        <p:nvSpPr>
          <p:cNvPr id="46" name="正方形/長方形 45"/>
          <p:cNvSpPr/>
          <p:nvPr/>
        </p:nvSpPr>
        <p:spPr>
          <a:xfrm>
            <a:off x="1212012" y="5932858"/>
            <a:ext cx="1656184" cy="322630"/>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サブセンター</a:t>
            </a:r>
            <a:endParaRPr kumimoji="1" lang="ja-JP" altLang="en-US" sz="900" dirty="0"/>
          </a:p>
        </p:txBody>
      </p:sp>
      <p:sp>
        <p:nvSpPr>
          <p:cNvPr id="47" name="正方形/長方形 46"/>
          <p:cNvSpPr/>
          <p:nvPr/>
        </p:nvSpPr>
        <p:spPr>
          <a:xfrm>
            <a:off x="3077191" y="5247374"/>
            <a:ext cx="1656184" cy="996255"/>
          </a:xfrm>
          <a:prstGeom prst="rect">
            <a:avLst/>
          </a:prstGeom>
          <a:solidFill>
            <a:srgbClr val="B5D1E2"/>
          </a:solidFill>
        </p:spPr>
        <p:txBody>
          <a:bodyPr wrap="square" rtlCol="0" anchor="ctr">
            <a:noAutofit/>
          </a:bodyPr>
          <a:lstStyle/>
          <a:p>
            <a:pPr marL="0" algn="ctr" fontAlgn="ctr">
              <a:lnSpc>
                <a:spcPct val="114000"/>
              </a:lnSpc>
              <a:spcAft>
                <a:spcPts val="400"/>
              </a:spcAft>
            </a:pPr>
            <a:r>
              <a:rPr lang="ja-JP" altLang="en-US" sz="900" dirty="0"/>
              <a:t>チャリティー病院</a:t>
            </a:r>
            <a:endParaRPr lang="en-US" altLang="ja-JP" sz="900" dirty="0"/>
          </a:p>
          <a:p>
            <a:pPr marL="0" algn="ctr" fontAlgn="ctr">
              <a:lnSpc>
                <a:spcPct val="114000"/>
              </a:lnSpc>
              <a:spcAft>
                <a:spcPts val="400"/>
              </a:spcAft>
            </a:pPr>
            <a:r>
              <a:rPr kumimoji="1" lang="en-US" altLang="ja-JP" sz="900" dirty="0"/>
              <a:t>NPO</a:t>
            </a:r>
            <a:endParaRPr kumimoji="1" lang="ja-JP" altLang="en-US" sz="900" dirty="0"/>
          </a:p>
        </p:txBody>
      </p:sp>
      <p:sp>
        <p:nvSpPr>
          <p:cNvPr id="48" name="Rectangle 13"/>
          <p:cNvSpPr>
            <a:spLocks noChangeArrowheads="1"/>
          </p:cNvSpPr>
          <p:nvPr/>
        </p:nvSpPr>
        <p:spPr bwMode="blackWhite">
          <a:xfrm>
            <a:off x="995988" y="2310583"/>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25%</a:t>
            </a:r>
            <a:endParaRPr lang="ja-JP" altLang="en-US" sz="1050"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49" name="Rectangle 13"/>
          <p:cNvSpPr>
            <a:spLocks noChangeArrowheads="1"/>
          </p:cNvSpPr>
          <p:nvPr/>
        </p:nvSpPr>
        <p:spPr bwMode="blackWhite">
          <a:xfrm>
            <a:off x="2969179" y="2306589"/>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75%</a:t>
            </a:r>
            <a:endParaRPr lang="ja-JP" altLang="en-US" sz="1050"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0" name="下矢印 49"/>
          <p:cNvSpPr/>
          <p:nvPr/>
        </p:nvSpPr>
        <p:spPr>
          <a:xfrm>
            <a:off x="4222826" y="3860947"/>
            <a:ext cx="221352" cy="31057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4" name="表 23"/>
          <p:cNvGraphicFramePr>
            <a:graphicFrameLocks noGrp="1"/>
          </p:cNvGraphicFramePr>
          <p:nvPr>
            <p:extLst>
              <p:ext uri="{D42A27DB-BD31-4B8C-83A1-F6EECF244321}">
                <p14:modId xmlns:p14="http://schemas.microsoft.com/office/powerpoint/2010/main" val="3985712982"/>
              </p:ext>
            </p:extLst>
          </p:nvPr>
        </p:nvGraphicFramePr>
        <p:xfrm>
          <a:off x="5090523" y="2436852"/>
          <a:ext cx="4616170" cy="2636520"/>
        </p:xfrm>
        <a:graphic>
          <a:graphicData uri="http://schemas.openxmlformats.org/drawingml/2006/table">
            <a:tbl>
              <a:tblPr firstRow="1" bandRow="1">
                <a:tableStyleId>{5C22544A-7EE6-4342-B048-85BDC9FD1C3A}</a:tableStyleId>
              </a:tblPr>
              <a:tblGrid>
                <a:gridCol w="65456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488942">
                  <a:extLst>
                    <a:ext uri="{9D8B030D-6E8A-4147-A177-3AD203B41FA5}">
                      <a16:colId xmlns:a16="http://schemas.microsoft.com/office/drawing/2014/main" val="20002"/>
                    </a:ext>
                  </a:extLst>
                </a:gridCol>
                <a:gridCol w="1320535">
                  <a:extLst>
                    <a:ext uri="{9D8B030D-6E8A-4147-A177-3AD203B41FA5}">
                      <a16:colId xmlns:a16="http://schemas.microsoft.com/office/drawing/2014/main" val="20003"/>
                    </a:ext>
                  </a:extLst>
                </a:gridCol>
              </a:tblGrid>
              <a:tr h="231263">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医療</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ja-JP" altLang="en-US" sz="1100" b="0" dirty="0">
                          <a:latin typeface="HGP創英角ｺﾞｼｯｸUB" panose="020B0900000000000000" pitchFamily="50" charset="-128"/>
                          <a:ea typeface="HGP創英角ｺﾞｼｯｸUB" panose="020B0900000000000000" pitchFamily="50" charset="-128"/>
                        </a:rPr>
                        <a:t>機関</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サブセンター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900" b="0" dirty="0">
                          <a:latin typeface="HGP創英角ｺﾞｼｯｸUB" panose="020B0900000000000000" pitchFamily="50" charset="-128"/>
                          <a:ea typeface="HGP創英角ｺﾞｼｯｸUB" panose="020B0900000000000000" pitchFamily="50" charset="-128"/>
                        </a:rPr>
                        <a:t>SC: Sub-Centre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一次医療センター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900" b="0" dirty="0">
                          <a:latin typeface="HGP創英角ｺﾞｼｯｸUB" panose="020B0900000000000000" pitchFamily="50" charset="-128"/>
                          <a:ea typeface="HGP創英角ｺﾞｼｯｸUB" panose="020B0900000000000000" pitchFamily="50" charset="-128"/>
                        </a:rPr>
                        <a:t>PHC: Primary Health Centre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地域医療センター</a:t>
                      </a:r>
                      <a:endParaRPr kumimoji="1" lang="en-US" altLang="ja-JP" sz="1100" b="0" dirty="0">
                        <a:latin typeface="HGP創英角ｺﾞｼｯｸUB" panose="020B0900000000000000" pitchFamily="50" charset="-128"/>
                        <a:ea typeface="HGP創英角ｺﾞｼｯｸUB" panose="020B0900000000000000" pitchFamily="50" charset="-128"/>
                      </a:endParaRPr>
                    </a:p>
                    <a:p>
                      <a:pPr algn="ctr"/>
                      <a:r>
                        <a:rPr kumimoji="1" lang="en-US" altLang="ja-JP" sz="800" b="0" dirty="0">
                          <a:latin typeface="HGP創英角ｺﾞｼｯｸUB" panose="020B0900000000000000" pitchFamily="50" charset="-128"/>
                          <a:ea typeface="HGP創英角ｺﾞｼｯｸUB" panose="020B0900000000000000" pitchFamily="50" charset="-128"/>
                        </a:rPr>
                        <a:t>CHC:</a:t>
                      </a:r>
                      <a:r>
                        <a:rPr kumimoji="1" lang="en-US" altLang="ja-JP" sz="800" b="0" baseline="0" dirty="0">
                          <a:latin typeface="HGP創英角ｺﾞｼｯｸUB" panose="020B0900000000000000" pitchFamily="50" charset="-128"/>
                          <a:ea typeface="HGP創英角ｺﾞｼｯｸUB" panose="020B0900000000000000" pitchFamily="50" charset="-128"/>
                        </a:rPr>
                        <a:t> Community Health Centre</a:t>
                      </a:r>
                      <a:endParaRPr kumimoji="1" lang="en-US" altLang="ja-JP" sz="80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algn="ctr"/>
                      <a:r>
                        <a:rPr kumimoji="1" lang="ja-JP" altLang="en-US" sz="900" b="1" dirty="0">
                          <a:solidFill>
                            <a:schemeClr val="bg1"/>
                          </a:solidFill>
                        </a:rPr>
                        <a:t>施設数</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800" dirty="0"/>
                        <a:t>約</a:t>
                      </a:r>
                      <a:r>
                        <a:rPr kumimoji="1" lang="en-US" altLang="ja-JP" sz="800" dirty="0"/>
                        <a:t>154,000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t>約</a:t>
                      </a:r>
                      <a:r>
                        <a:rPr kumimoji="1" lang="en-US" altLang="ja-JP" sz="800" dirty="0"/>
                        <a:t>25,300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ja-JP" altLang="en-US" sz="800" dirty="0"/>
                        <a:t>約</a:t>
                      </a:r>
                      <a:r>
                        <a:rPr kumimoji="1" lang="en-US" altLang="ja-JP" sz="800" dirty="0"/>
                        <a:t>5,400</a:t>
                      </a:r>
                      <a:r>
                        <a:rPr kumimoji="1" lang="ja-JP" altLang="en-US" sz="800" dirty="0"/>
                        <a:t>ヶ所</a:t>
                      </a:r>
                    </a:p>
                  </a:txBody>
                  <a:tcPr anchor="ctr">
                    <a:lnL w="127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0">
                <a:tc>
                  <a:txBody>
                    <a:bodyPr/>
                    <a:lstStyle/>
                    <a:p>
                      <a:pPr algn="ctr"/>
                      <a:r>
                        <a:rPr kumimoji="1" lang="ja-JP" altLang="en-US" sz="900" b="1" dirty="0">
                          <a:solidFill>
                            <a:schemeClr val="bg1"/>
                          </a:solidFill>
                        </a:rPr>
                        <a:t>施設概要</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800" b="0" i="0" u="none" strike="noStrike" dirty="0">
                          <a:solidFill>
                            <a:srgbClr val="000000"/>
                          </a:solidFill>
                          <a:latin typeface="ＭＳ Ｐゴシック"/>
                        </a:rPr>
                        <a:t>末梢の一次医療施設</a:t>
                      </a:r>
                      <a:endParaRPr lang="en-US" altLang="ja-JP" sz="800" b="0" i="0" u="none" strike="noStrike" dirty="0">
                        <a:solidFill>
                          <a:srgbClr val="000000"/>
                        </a:solidFill>
                        <a:latin typeface="ＭＳ Ｐゴシック"/>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a:t>SC6</a:t>
                      </a:r>
                      <a:r>
                        <a:rPr kumimoji="1" lang="ja-JP" altLang="en-US" sz="800" dirty="0"/>
                        <a:t>施設の相談先</a:t>
                      </a:r>
                      <a:endParaRPr kumimoji="1" lang="en-US" altLang="ja-JP"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800" dirty="0"/>
                        <a:t>PHC4</a:t>
                      </a:r>
                      <a:r>
                        <a:rPr kumimoji="1" lang="ja-JP" altLang="en-US" sz="800" dirty="0"/>
                        <a:t>施設の相談先</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462526">
                <a:tc>
                  <a:txBody>
                    <a:bodyPr/>
                    <a:lstStyle/>
                    <a:p>
                      <a:pPr algn="ctr"/>
                      <a:r>
                        <a:rPr kumimoji="1" lang="ja-JP" altLang="en-US" sz="900" b="1" dirty="0">
                          <a:solidFill>
                            <a:schemeClr val="bg1"/>
                          </a:solidFill>
                        </a:rPr>
                        <a:t>医療提供レベル</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男性の多目的医療補助員と女性の准看護士の</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名を配置。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妊婦や子供も簡易的な治療、予防接種、営業管理など、最低限の医療を提供</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医師数名と准医療従事者数名で</a:t>
                      </a:r>
                      <a:r>
                        <a:rPr lang="en-US" altLang="ja-JP" sz="800" b="0" i="0" u="none" strike="noStrike" dirty="0">
                          <a:solidFill>
                            <a:srgbClr val="000000"/>
                          </a:solidFill>
                          <a:latin typeface="ＭＳ Ｐゴシック"/>
                        </a:rPr>
                        <a:t>15</a:t>
                      </a:r>
                      <a:r>
                        <a:rPr lang="ja-JP" altLang="en-US" sz="800" b="0" i="0" u="none" strike="noStrike" dirty="0">
                          <a:solidFill>
                            <a:srgbClr val="000000"/>
                          </a:solidFill>
                          <a:latin typeface="ＭＳ Ｐゴシック"/>
                        </a:rPr>
                        <a:t>名程を配置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一部、医師</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名（うち住み込み</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名）、常勤看護士</a:t>
                      </a:r>
                      <a:r>
                        <a:rPr lang="en-US" altLang="ja-JP" sz="800" b="0" i="0" u="none" strike="noStrike" dirty="0">
                          <a:solidFill>
                            <a:srgbClr val="000000"/>
                          </a:solidFill>
                          <a:latin typeface="ＭＳ Ｐゴシック"/>
                        </a:rPr>
                        <a:t>5</a:t>
                      </a:r>
                      <a:r>
                        <a:rPr lang="ja-JP" altLang="en-US" sz="800" b="0" i="0" u="none" strike="noStrike" dirty="0">
                          <a:solidFill>
                            <a:srgbClr val="000000"/>
                          </a:solidFill>
                          <a:latin typeface="ＭＳ Ｐゴシック"/>
                        </a:rPr>
                        <a:t>名を配置し、</a:t>
                      </a:r>
                      <a:r>
                        <a:rPr lang="en-US" altLang="ja-JP" sz="800" b="0" i="0" u="none" strike="noStrike" dirty="0">
                          <a:solidFill>
                            <a:srgbClr val="000000"/>
                          </a:solidFill>
                          <a:latin typeface="ＭＳ Ｐゴシック"/>
                        </a:rPr>
                        <a:t>3</a:t>
                      </a:r>
                      <a:r>
                        <a:rPr lang="ja-JP" altLang="en-US" sz="800" b="0" i="0" u="none" strike="noStrike" dirty="0">
                          <a:solidFill>
                            <a:srgbClr val="000000"/>
                          </a:solidFill>
                          <a:latin typeface="ＭＳ Ｐゴシック"/>
                        </a:rPr>
                        <a:t>交代制勤務で出産・新生児ケア・救急搬送を実施できる</a:t>
                      </a:r>
                      <a:r>
                        <a:rPr lang="en-US" altLang="ja-JP" sz="800" b="0" i="0" u="none" strike="noStrike" dirty="0">
                          <a:solidFill>
                            <a:srgbClr val="000000"/>
                          </a:solidFill>
                          <a:latin typeface="ＭＳ Ｐゴシック"/>
                        </a:rPr>
                        <a:t>24</a:t>
                      </a:r>
                      <a:r>
                        <a:rPr lang="ja-JP" altLang="en-US" sz="800" b="0" i="0" u="none" strike="noStrike" dirty="0">
                          <a:solidFill>
                            <a:srgbClr val="000000"/>
                          </a:solidFill>
                          <a:latin typeface="ＭＳ Ｐゴシック"/>
                        </a:rPr>
                        <a:t>時間体制に組み換えを進めている</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87313" indent="-87313" algn="ctr" fontAlgn="ctr">
                        <a:buFont typeface="Arial" pitchFamily="34" charset="0"/>
                        <a:buChar char="•"/>
                      </a:pPr>
                      <a:r>
                        <a:rPr lang="ja-JP" altLang="en-US" sz="800" b="0" i="0" u="none" strike="noStrike" dirty="0">
                          <a:solidFill>
                            <a:srgbClr val="000000"/>
                          </a:solidFill>
                          <a:latin typeface="ＭＳ Ｐゴシック"/>
                        </a:rPr>
                        <a:t>外科医、内科医、婦人科医、小児科医の専門医</a:t>
                      </a:r>
                      <a:r>
                        <a:rPr lang="en-US" altLang="ja-JP" sz="800" b="0" i="0" u="none" strike="noStrike" dirty="0">
                          <a:solidFill>
                            <a:srgbClr val="000000"/>
                          </a:solidFill>
                          <a:latin typeface="ＭＳ Ｐゴシック"/>
                        </a:rPr>
                        <a:t>4</a:t>
                      </a:r>
                      <a:r>
                        <a:rPr lang="ja-JP" altLang="en-US" sz="800" b="0" i="0" u="none" strike="noStrike" dirty="0">
                          <a:solidFill>
                            <a:srgbClr val="000000"/>
                          </a:solidFill>
                          <a:latin typeface="ＭＳ Ｐゴシック"/>
                        </a:rPr>
                        <a:t>名と、準医療従事者</a:t>
                      </a:r>
                      <a:r>
                        <a:rPr lang="en-US" altLang="ja-JP" sz="800" b="0" i="0" u="none" strike="noStrike" dirty="0">
                          <a:solidFill>
                            <a:srgbClr val="000000"/>
                          </a:solidFill>
                          <a:latin typeface="ＭＳ Ｐゴシック"/>
                        </a:rPr>
                        <a:t>21</a:t>
                      </a:r>
                      <a:r>
                        <a:rPr lang="ja-JP" altLang="en-US" sz="800" b="0" i="0" u="none" strike="noStrike" dirty="0">
                          <a:solidFill>
                            <a:srgbClr val="000000"/>
                          </a:solidFill>
                          <a:latin typeface="ＭＳ Ｐゴシック"/>
                        </a:rPr>
                        <a:t>名を配置</a:t>
                      </a:r>
                      <a:endParaRPr lang="en-US" altLang="ja-JP" sz="800" b="0" i="0" u="none" strike="noStrike" dirty="0">
                        <a:solidFill>
                          <a:srgbClr val="000000"/>
                        </a:solidFill>
                        <a:latin typeface="ＭＳ Ｐゴシック"/>
                      </a:endParaRPr>
                    </a:p>
                    <a:p>
                      <a:pPr marL="87313" indent="-87313" algn="ctr" fontAlgn="ctr">
                        <a:buFont typeface="Arial" pitchFamily="34" charset="0"/>
                        <a:buChar char="•"/>
                      </a:pPr>
                      <a:r>
                        <a:rPr lang="ja-JP" altLang="en-US" sz="800" b="0" i="0" u="none" strike="noStrike" dirty="0">
                          <a:solidFill>
                            <a:srgbClr val="000000"/>
                          </a:solidFill>
                          <a:latin typeface="ＭＳ Ｐゴシック"/>
                        </a:rPr>
                        <a:t>州が運営、管理を担う</a:t>
                      </a:r>
                      <a:endParaRPr lang="en-US" altLang="ja-JP" sz="800" b="0" i="0" u="none" strike="noStrike" dirty="0">
                        <a:solidFill>
                          <a:srgbClr val="000000"/>
                        </a:solidFill>
                        <a:latin typeface="ＭＳ Ｐゴシック"/>
                      </a:endParaRP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51086">
                <a:tc>
                  <a:txBody>
                    <a:bodyPr/>
                    <a:lstStyle/>
                    <a:p>
                      <a:pPr algn="ctr"/>
                      <a:r>
                        <a:rPr kumimoji="1" lang="ja-JP" altLang="en-US" sz="900" b="1" dirty="0">
                          <a:solidFill>
                            <a:schemeClr val="bg1"/>
                          </a:solidFill>
                        </a:rPr>
                        <a:t>設置基準</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D6AA7"/>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5,000</a:t>
                      </a:r>
                      <a:r>
                        <a:rPr lang="ja-JP" altLang="en-US" sz="800" b="0" i="0" u="none" strike="noStrike" dirty="0">
                          <a:solidFill>
                            <a:srgbClr val="000000"/>
                          </a:solidFill>
                          <a:latin typeface="ＭＳ Ｐゴシック"/>
                        </a:rPr>
                        <a:t>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br>
                        <a:rPr lang="ja-JP" altLang="en-US" sz="800" b="0" i="0" u="none" strike="noStrike" dirty="0">
                          <a:solidFill>
                            <a:srgbClr val="000000"/>
                          </a:solidFill>
                          <a:latin typeface="ＭＳ Ｐゴシック"/>
                        </a:rPr>
                      </a:b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3,000</a:t>
                      </a:r>
                      <a:r>
                        <a:rPr lang="ja-JP" altLang="en-US" sz="800" b="0" i="0" u="none" strike="noStrike" dirty="0">
                          <a:solidFill>
                            <a:srgbClr val="000000"/>
                          </a:solidFill>
                          <a:latin typeface="ＭＳ Ｐゴシック"/>
                        </a:rPr>
                        <a:t>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endParaRPr kumimoji="1" lang="ja-JP" altLang="en-US" sz="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3</a:t>
                      </a:r>
                      <a:r>
                        <a:rPr lang="ja-JP" altLang="en-US" sz="800" b="0" i="0" u="none" strike="noStrike" dirty="0">
                          <a:solidFill>
                            <a:srgbClr val="000000"/>
                          </a:solidFill>
                          <a:latin typeface="ＭＳ Ｐゴシック"/>
                        </a:rPr>
                        <a:t>万人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br>
                        <a:rPr lang="ja-JP" altLang="en-US" sz="800" b="0" i="0" u="none" strike="noStrike" dirty="0">
                          <a:solidFill>
                            <a:srgbClr val="000000"/>
                          </a:solidFill>
                          <a:latin typeface="ＭＳ Ｐゴシック"/>
                        </a:rPr>
                      </a:b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2</a:t>
                      </a:r>
                      <a:r>
                        <a:rPr lang="ja-JP" altLang="en-US" sz="800" b="0" i="0" u="none" strike="noStrike" dirty="0">
                          <a:solidFill>
                            <a:srgbClr val="000000"/>
                          </a:solidFill>
                          <a:latin typeface="ＭＳ Ｐゴシック"/>
                        </a:rPr>
                        <a:t>万人に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ja-JP" altLang="en-US" sz="800" b="0" i="0" u="none" strike="noStrike" dirty="0">
                          <a:solidFill>
                            <a:srgbClr val="000000"/>
                          </a:solidFill>
                          <a:latin typeface="ＭＳ Ｐゴシック"/>
                        </a:rPr>
                        <a:t>人口</a:t>
                      </a:r>
                      <a:r>
                        <a:rPr lang="en-US" altLang="ja-JP" sz="800" b="0" i="0" u="none" strike="noStrike" dirty="0">
                          <a:solidFill>
                            <a:srgbClr val="000000"/>
                          </a:solidFill>
                          <a:latin typeface="ＭＳ Ｐゴシック"/>
                        </a:rPr>
                        <a:t>12</a:t>
                      </a:r>
                      <a:r>
                        <a:rPr lang="ja-JP" altLang="en-US" sz="800" b="0" i="0" u="none" strike="noStrike" dirty="0">
                          <a:solidFill>
                            <a:srgbClr val="000000"/>
                          </a:solidFill>
                          <a:latin typeface="ＭＳ Ｐゴシック"/>
                        </a:rPr>
                        <a:t>万人</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につき</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endParaRPr lang="en-US" altLang="ja-JP" sz="800" b="0" i="0" u="none" strike="noStrike" dirty="0">
                        <a:solidFill>
                          <a:srgbClr val="000000"/>
                        </a:solidFill>
                        <a:latin typeface="ＭＳ Ｐゴシック"/>
                      </a:endParaRPr>
                    </a:p>
                    <a:p>
                      <a:pPr algn="ctr" fontAlgn="ctr"/>
                      <a:r>
                        <a:rPr lang="ja-JP" altLang="en-US" sz="800" b="0" i="0" u="none" strike="noStrike" dirty="0">
                          <a:solidFill>
                            <a:srgbClr val="000000"/>
                          </a:solidFill>
                          <a:latin typeface="ＭＳ Ｐゴシック"/>
                        </a:rPr>
                        <a:t>（丘陵地域では</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万</a:t>
                      </a:r>
                      <a:r>
                        <a:rPr lang="en-US" altLang="ja-JP" sz="800" b="0" i="0" u="none" strike="noStrike" dirty="0">
                          <a:solidFill>
                            <a:srgbClr val="000000"/>
                          </a:solidFill>
                          <a:latin typeface="ＭＳ Ｐゴシック"/>
                        </a:rPr>
                        <a:t>8,000</a:t>
                      </a:r>
                      <a:r>
                        <a:rPr lang="ja-JP" altLang="en-US" sz="800" b="0" i="0" u="none" strike="noStrike" dirty="0">
                          <a:solidFill>
                            <a:srgbClr val="000000"/>
                          </a:solidFill>
                          <a:latin typeface="ＭＳ Ｐゴシック"/>
                        </a:rPr>
                        <a:t>人に</a:t>
                      </a:r>
                      <a:r>
                        <a:rPr lang="en-US" altLang="ja-JP" sz="800" b="0" i="0" u="none" strike="noStrike" dirty="0">
                          <a:solidFill>
                            <a:srgbClr val="000000"/>
                          </a:solidFill>
                          <a:latin typeface="ＭＳ Ｐゴシック"/>
                        </a:rPr>
                        <a:t>1</a:t>
                      </a:r>
                      <a:r>
                        <a:rPr lang="ja-JP" altLang="en-US" sz="800" b="0" i="0" u="none" strike="noStrike" dirty="0">
                          <a:solidFill>
                            <a:srgbClr val="000000"/>
                          </a:solidFill>
                          <a:latin typeface="ＭＳ Ｐゴシック"/>
                        </a:rPr>
                        <a:t>施設）</a:t>
                      </a:r>
                    </a:p>
                  </a:txBody>
                  <a:tcPr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91035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D97DDF0-788E-4D40-B1CD-E865C4EDB5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9D97DDF0-788E-4D40-B1CD-E865C4EDB5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087757519"/>
              </p:ext>
            </p:extLst>
          </p:nvPr>
        </p:nvGraphicFramePr>
        <p:xfrm>
          <a:off x="201600" y="1152000"/>
          <a:ext cx="4500000" cy="493514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6746">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7845897"/>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68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838770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018407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69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分野別医療機器の市場規模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764602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分野別医療機器の市場成長要因と市場動向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1060935"/>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37553">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市場規模</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9769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89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592749520"/>
              </p:ext>
            </p:extLst>
          </p:nvPr>
        </p:nvGraphicFramePr>
        <p:xfrm>
          <a:off x="5089547" y="1152000"/>
          <a:ext cx="4643943" cy="5818008"/>
        </p:xfrm>
        <a:graphic>
          <a:graphicData uri="http://schemas.openxmlformats.org/drawingml/2006/table">
            <a:tbl>
              <a:tblPr firstRow="1" bandRow="1">
                <a:tableStyleId>{5940675A-B579-460E-94D1-54222C63F5DA}</a:tableStyleId>
              </a:tblPr>
              <a:tblGrid>
                <a:gridCol w="222909">
                  <a:extLst>
                    <a:ext uri="{9D8B030D-6E8A-4147-A177-3AD203B41FA5}">
                      <a16:colId xmlns:a16="http://schemas.microsoft.com/office/drawing/2014/main" val="20000"/>
                    </a:ext>
                  </a:extLst>
                </a:gridCol>
                <a:gridCol w="222909">
                  <a:extLst>
                    <a:ext uri="{9D8B030D-6E8A-4147-A177-3AD203B41FA5}">
                      <a16:colId xmlns:a16="http://schemas.microsoft.com/office/drawing/2014/main" val="20001"/>
                    </a:ext>
                  </a:extLst>
                </a:gridCol>
                <a:gridCol w="3603699">
                  <a:extLst>
                    <a:ext uri="{9D8B030D-6E8A-4147-A177-3AD203B41FA5}">
                      <a16:colId xmlns:a16="http://schemas.microsoft.com/office/drawing/2014/main" val="20002"/>
                    </a:ext>
                  </a:extLst>
                </a:gridCol>
                <a:gridCol w="297213">
                  <a:extLst>
                    <a:ext uri="{9D8B030D-6E8A-4147-A177-3AD203B41FA5}">
                      <a16:colId xmlns:a16="http://schemas.microsoft.com/office/drawing/2014/main" val="20003"/>
                    </a:ext>
                  </a:extLst>
                </a:gridCol>
                <a:gridCol w="297213">
                  <a:extLst>
                    <a:ext uri="{9D8B030D-6E8A-4147-A177-3AD203B41FA5}">
                      <a16:colId xmlns:a16="http://schemas.microsoft.com/office/drawing/2014/main" val="20004"/>
                    </a:ext>
                  </a:extLst>
                </a:gridCol>
              </a:tblGrid>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lvl="0">
                        <a:lnSpc>
                          <a:spcPct val="85000"/>
                        </a:lnSpc>
                      </a:pPr>
                      <a:r>
                        <a:rPr kumimoji="1" lang="ja-JP" altLang="en-US" sz="1050" dirty="0">
                          <a:solidFill>
                            <a:schemeClr val="tx1"/>
                          </a:solidFill>
                          <a:latin typeface="+mn-lt"/>
                          <a:ea typeface="+mj-ea"/>
                        </a:rPr>
                        <a:t>歯科</a:t>
                      </a:r>
                    </a:p>
                  </a:txBody>
                  <a:tcPr marL="36000" marR="36000" marT="36000" marB="3600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hMerge="1">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市場規模</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901408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69053624"/>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nSpc>
                          <a:spcPct val="85000"/>
                        </a:lnSpc>
                      </a:pP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292151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57250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オンライン診療の主要プラットフォーマー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85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n-lt"/>
                          <a:ea typeface="+mn-ea"/>
                          <a:cs typeface="+mn-cs"/>
                        </a:rPr>
                        <a:t>94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9606852"/>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学会および業界団体</a:t>
                      </a:r>
                      <a:endParaRPr lang="en-US" altLang="ja-JP" sz="1050" dirty="0">
                        <a:solidFill>
                          <a:schemeClr val="tx1"/>
                        </a:solidFill>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chemeClr val="tx1"/>
                          </a:solidFill>
                        </a:rPr>
                        <a:t>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solidFill>
                            <a:schemeClr val="tx1"/>
                          </a:solidFill>
                        </a:rPr>
                        <a:t>外国人患者受入／医療渡航</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98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7001">
                <a:tc gridSpan="3">
                  <a:txBody>
                    <a:bodyPr/>
                    <a:lstStyle/>
                    <a:p>
                      <a:pPr lvl="0">
                        <a:lnSpc>
                          <a:spcPct val="85000"/>
                        </a:lnSpc>
                      </a:pPr>
                      <a:endPar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7001">
                <a:tc gridSpan="3">
                  <a:txBody>
                    <a:bodyPr/>
                    <a:lstStyle/>
                    <a:p>
                      <a:pPr lvl="0">
                        <a:lnSpc>
                          <a:spcPct val="85000"/>
                        </a:lnSpc>
                      </a:pP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latin typeface="HGP創英角ｺﾞｼｯｸUB" panose="020B0900000000000000" pitchFamily="50" charset="-128"/>
                        </a:rPr>
                        <a:t>主な医療関連政策、</a:t>
                      </a:r>
                      <a:r>
                        <a:rPr lang="en-US" altLang="ja-JP" sz="1050" dirty="0">
                          <a:solidFill>
                            <a:schemeClr val="tx1"/>
                          </a:solidFill>
                          <a:latin typeface="HGP創英角ｺﾞｼｯｸUB" panose="020B0900000000000000" pitchFamily="50" charset="-128"/>
                        </a:rPr>
                        <a:t>IT</a:t>
                      </a:r>
                      <a:r>
                        <a:rPr lang="ja-JP" altLang="en-US" sz="1050" dirty="0">
                          <a:solidFill>
                            <a:schemeClr val="tx1"/>
                          </a:solidFill>
                          <a:latin typeface="HGP創英角ｺﾞｼｯｸUB" panose="020B0900000000000000" pitchFamily="50" charset="-128"/>
                        </a:rPr>
                        <a:t>活用促進に向けた政策動向</a:t>
                      </a:r>
                      <a:endParaRPr lang="ja-JP"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ctr" latinLnBrk="0" hangingPunct="1">
                        <a:lnSpc>
                          <a:spcPct val="85000"/>
                        </a:lnSpc>
                        <a:spcBef>
                          <a:spcPts val="0"/>
                        </a:spcBef>
                        <a:spcAft>
                          <a:spcPts val="0"/>
                        </a:spcAft>
                        <a:buClrTx/>
                        <a:buSzTx/>
                        <a:buFontTx/>
                        <a:buNone/>
                        <a:tabLst/>
                        <a:defRPr/>
                      </a:pPr>
                      <a:r>
                        <a:rPr kumimoji="1" lang="en-US" altLang="ja-JP" sz="1050" b="0" i="0" u="none" strike="noStrike" kern="1200" dirty="0">
                          <a:solidFill>
                            <a:schemeClr val="tx1"/>
                          </a:solidFill>
                          <a:effectLst/>
                          <a:latin typeface="+mn-lt"/>
                          <a:ea typeface="+mn-ea"/>
                          <a:cs typeface="+mn-cs"/>
                        </a:rPr>
                        <a:t>101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医療関連政策の将来動向</a:t>
                      </a: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104</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54372612"/>
                  </a:ext>
                </a:extLst>
              </a:tr>
              <a:tr h="185341">
                <a:tc gridSpan="3">
                  <a:txBody>
                    <a:bodyPr/>
                    <a:lstStyle/>
                    <a:p>
                      <a:pPr lvl="0">
                        <a:lnSpc>
                          <a:spcPct val="85000"/>
                        </a:lnSpc>
                      </a:pPr>
                      <a:r>
                        <a:rPr kumimoji="1" lang="ja-JP" altLang="en-US" sz="1200" b="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nSpc>
                          <a:spcPct val="85000"/>
                        </a:lnSpc>
                      </a:pP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1085016"/>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外交関係</a:t>
                      </a: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111</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1767591"/>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経済産業省の主な医療国際化関連事業</a:t>
                      </a: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114</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2261832"/>
                  </a:ext>
                </a:extLst>
              </a:tr>
              <a:tr h="185341">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119</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厚生労働省とインド</a:t>
                      </a:r>
                      <a:r>
                        <a:rPr lang="ja-JP" altLang="en-US" sz="1050" dirty="0">
                          <a:solidFill>
                            <a:schemeClr val="tx1"/>
                          </a:solidFill>
                          <a:latin typeface="+mn-lt"/>
                        </a:rPr>
                        <a:t>保健省の協力覚書（</a:t>
                      </a:r>
                      <a:r>
                        <a:rPr lang="en-US" altLang="ja-JP" sz="1050" dirty="0">
                          <a:solidFill>
                            <a:schemeClr val="tx1"/>
                          </a:solidFill>
                          <a:latin typeface="+mn-lt"/>
                        </a:rPr>
                        <a:t>MOC</a:t>
                      </a:r>
                      <a:r>
                        <a:rPr lang="ja-JP" altLang="en-US" sz="1050" dirty="0">
                          <a:solidFill>
                            <a:schemeClr val="tx1"/>
                          </a:solidFill>
                          <a:latin typeface="+mn-lt"/>
                        </a:rPr>
                        <a:t>）</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120</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厚生労働省が関係するその他の協力覚書（</a:t>
                      </a:r>
                      <a:r>
                        <a:rPr lang="en-US" altLang="ja-JP" sz="1050" dirty="0">
                          <a:solidFill>
                            <a:schemeClr val="tx1"/>
                          </a:solidFill>
                        </a:rPr>
                        <a:t>MOC</a:t>
                      </a:r>
                      <a:r>
                        <a:rPr lang="ja-JP" altLang="en-US" sz="1050" dirty="0">
                          <a:solidFill>
                            <a:schemeClr val="tx1"/>
                          </a:solidFill>
                        </a:rPr>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121</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122</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123</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JICA</a:t>
                      </a:r>
                      <a:r>
                        <a:rPr lang="ja-JP" altLang="en-US" sz="1050" dirty="0">
                          <a:solidFill>
                            <a:schemeClr val="tx1"/>
                          </a:solidFill>
                        </a:rPr>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124</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AMED</a:t>
                      </a:r>
                      <a:r>
                        <a:rPr lang="ja-JP" altLang="en-US" sz="1050" dirty="0">
                          <a:solidFill>
                            <a:schemeClr val="tx1"/>
                          </a:solidFill>
                        </a:rPr>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126</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solidFill>
                            <a:schemeClr val="tx1"/>
                          </a:solidFill>
                        </a:rPr>
                        <a:t>JETRO</a:t>
                      </a:r>
                      <a:r>
                        <a:rPr lang="ja-JP" altLang="en-US" sz="1050" dirty="0">
                          <a:solidFill>
                            <a:schemeClr val="tx1"/>
                          </a:solidFill>
                        </a:rPr>
                        <a:t>の主な医療国際化関連事業</a:t>
                      </a:r>
                      <a:endParaRPr lang="en-US" altLang="ja-JP"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chemeClr val="tx1"/>
                          </a:solidFill>
                          <a:effectLst/>
                          <a:latin typeface="+mn-lt"/>
                          <a:ea typeface="+mj-ea"/>
                        </a:rPr>
                        <a:t>127</a:t>
                      </a: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85341">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85341">
                <a:tc gridSpan="3">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chemeClr val="tx1"/>
                        </a:solidFill>
                        <a:effectLst/>
                        <a:latin typeface="+mn-lt"/>
                        <a:ea typeface="+mj-ea"/>
                      </a:endParaRPr>
                    </a:p>
                  </a:txBody>
                  <a:tcPr marL="3600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cxnSp>
        <p:nvCxnSpPr>
          <p:cNvPr id="7" name="Straight Connector 6">
            <a:extLst>
              <a:ext uri="{FF2B5EF4-FFF2-40B4-BE49-F238E27FC236}">
                <a16:creationId xmlns:a16="http://schemas.microsoft.com/office/drawing/2014/main" id="{C000513A-27B2-4F64-BC1C-274018B1EE93}"/>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135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5" imgW="360" imgH="360" progId="TCLayout.ActiveDocument.1">
                  <p:embed/>
                </p:oleObj>
              </mc:Choice>
              <mc:Fallback>
                <p:oleObj name="think-cellスライド" r:id="rId25" imgW="360" imgH="360" progId="TCLayout.ActiveDocument.1">
                  <p:embed/>
                  <p:pic>
                    <p:nvPicPr>
                      <p:cNvPr id="8" name="Object 7"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2" name="タイトル 1"/>
          <p:cNvSpPr>
            <a:spLocks noGrp="1"/>
          </p:cNvSpPr>
          <p:nvPr>
            <p:ph type="title"/>
          </p:nvPr>
        </p:nvSpPr>
        <p:spPr/>
        <p:txBody>
          <a:bodyPr vert="horz">
            <a:normAutofit/>
          </a:bodyPr>
          <a:lstStyle/>
          <a:p>
            <a:r>
              <a:rPr lang="ja-JP" altLang="en-US" sz="1400" noProof="1"/>
              <a:t>インド／医療関連／医療・公衆衛生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4787" y="2172131"/>
            <a:ext cx="4737735"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施設数（公的医療機関のみ）</a:t>
              </a:r>
            </a:p>
          </p:txBody>
        </p:sp>
      </p:grpSp>
      <p:grpSp>
        <p:nvGrpSpPr>
          <p:cNvPr id="21" name="グループ化 7"/>
          <p:cNvGrpSpPr/>
          <p:nvPr/>
        </p:nvGrpSpPr>
        <p:grpSpPr>
          <a:xfrm>
            <a:off x="5173786" y="2172131"/>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latin typeface="Arial Black" pitchFamily="34" charset="0"/>
                  <a:ea typeface="HGP創英角ｺﾞｼｯｸUB" pitchFamily="50" charset="-128"/>
                </a:rPr>
                <a:t>病床数（国営病院のみ）</a:t>
              </a:r>
              <a:endParaRPr lang="zh-TW" altLang="en-US" sz="1400" dirty="0">
                <a:latin typeface="Arial Black" pitchFamily="34" charset="0"/>
                <a:ea typeface="HGP創英角ｺﾞｼｯｸUB" pitchFamily="50" charset="-128"/>
              </a:endParaRPr>
            </a:p>
          </p:txBody>
        </p:sp>
      </p:grpSp>
      <p:sp>
        <p:nvSpPr>
          <p:cNvPr id="27" name="テキスト ボックス 26"/>
          <p:cNvSpPr txBox="1"/>
          <p:nvPr/>
        </p:nvSpPr>
        <p:spPr>
          <a:xfrm>
            <a:off x="200472" y="2638276"/>
            <a:ext cx="504056" cy="144016"/>
          </a:xfrm>
          <a:prstGeom prst="rect">
            <a:avLst/>
          </a:prstGeom>
          <a:noFill/>
        </p:spPr>
        <p:txBody>
          <a:bodyPr wrap="square" lIns="0" tIns="0" rIns="0" bIns="0" rtlCol="0" anchor="ctr" anchorCtr="0">
            <a:noAutofit/>
          </a:bodyPr>
          <a:lstStyle/>
          <a:p>
            <a:pPr algn="ctr"/>
            <a:r>
              <a:rPr kumimoji="1" lang="ja-JP" altLang="en-US" sz="800" noProof="1">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32" name="テキスト ボックス 31"/>
          <p:cNvSpPr txBox="1"/>
          <p:nvPr/>
        </p:nvSpPr>
        <p:spPr>
          <a:xfrm>
            <a:off x="200472" y="1028174"/>
            <a:ext cx="9432478"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新型コロナウイルス感染症</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により、2020年には国営病院の数が大幅に増加した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が、その後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年以降で減少傾向にある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一方でその他の医療機関数は、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2021年以降徐々に増加している。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病床数については、2017年に一度大幅に減少していたが、病院数同様にパンデミック以降大幅に増加している。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人口1,000人当たりの病床数は、2015から2021年まで0.5~0.6床で推移しており、2023年においては1.3床に急増した。</a:t>
            </a:r>
          </a:p>
        </p:txBody>
      </p:sp>
      <p:sp>
        <p:nvSpPr>
          <p:cNvPr id="45" name="Rectangle 44"/>
          <p:cNvSpPr/>
          <p:nvPr>
            <p:custDataLst>
              <p:tags r:id="rId3"/>
            </p:custDataLst>
          </p:nvPr>
        </p:nvSpPr>
        <p:spPr bwMode="gray">
          <a:xfrm>
            <a:off x="5839175" y="2566566"/>
            <a:ext cx="142875" cy="106363"/>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76" name="Straight Connector 275">
            <a:extLst>
              <a:ext uri="{FF2B5EF4-FFF2-40B4-BE49-F238E27FC236}">
                <a16:creationId xmlns:a16="http://schemas.microsoft.com/office/drawing/2014/main" id="{CBFC250B-FA19-41EB-B74C-7B7CE4E11F0F}"/>
              </a:ext>
            </a:extLst>
          </p:cNvPr>
          <p:cNvCxnSpPr/>
          <p:nvPr>
            <p:custDataLst>
              <p:tags r:id="rId4"/>
            </p:custDataLst>
          </p:nvPr>
        </p:nvCxnSpPr>
        <p:spPr bwMode="gray">
          <a:xfrm>
            <a:off x="6951069" y="2619747"/>
            <a:ext cx="228600"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6" name="Oval 45"/>
          <p:cNvSpPr/>
          <p:nvPr>
            <p:custDataLst>
              <p:tags r:id="rId5"/>
            </p:custDataLst>
          </p:nvPr>
        </p:nvSpPr>
        <p:spPr bwMode="gray">
          <a:xfrm>
            <a:off x="7027269" y="2581647"/>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テキスト プレースホルダ 9"/>
          <p:cNvSpPr>
            <a:spLocks noGrp="1"/>
          </p:cNvSpPr>
          <p:nvPr>
            <p:custDataLst>
              <p:tags r:id="rId6"/>
            </p:custDataLst>
          </p:nvPr>
        </p:nvSpPr>
        <p:spPr bwMode="auto">
          <a:xfrm>
            <a:off x="6047038" y="2558628"/>
            <a:ext cx="7112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noProof="1">
                <a:sym typeface="+mn-lt"/>
              </a:rPr>
              <a:t>政府病院病床数</a:t>
            </a:r>
          </a:p>
        </p:txBody>
      </p:sp>
      <p:sp>
        <p:nvSpPr>
          <p:cNvPr id="48" name="テキスト プレースホルダ 9"/>
          <p:cNvSpPr>
            <a:spLocks noGrp="1"/>
          </p:cNvSpPr>
          <p:nvPr>
            <p:custDataLst>
              <p:tags r:id="rId7"/>
            </p:custDataLst>
          </p:nvPr>
        </p:nvSpPr>
        <p:spPr bwMode="auto">
          <a:xfrm>
            <a:off x="7228087" y="2558628"/>
            <a:ext cx="900113"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ja-JP" sz="800" noProof="1"/>
              <a:t>人口1,000人当たりの病床数</a:t>
            </a:r>
            <a:endParaRPr kumimoji="0" lang="ja-JP" altLang="en-US" sz="800" dirty="0">
              <a:sym typeface="+mn-lt"/>
            </a:endParaRPr>
          </a:p>
        </p:txBody>
      </p:sp>
      <p:sp>
        <p:nvSpPr>
          <p:cNvPr id="200" name="Rectangle 199">
            <a:extLst>
              <a:ext uri="{FF2B5EF4-FFF2-40B4-BE49-F238E27FC236}">
                <a16:creationId xmlns:a16="http://schemas.microsoft.com/office/drawing/2014/main" id="{AE4FB7E9-6BC2-4338-8C1C-450FA11E7B3F}"/>
              </a:ext>
            </a:extLst>
          </p:cNvPr>
          <p:cNvSpPr/>
          <p:nvPr>
            <p:custDataLst>
              <p:tags r:id="rId8"/>
            </p:custDataLst>
          </p:nvPr>
        </p:nvSpPr>
        <p:spPr bwMode="auto">
          <a:xfrm>
            <a:off x="2876550" y="2576348"/>
            <a:ext cx="142875" cy="106363"/>
          </a:xfrm>
          <a:prstGeom prst="rect">
            <a:avLst/>
          </a:prstGeom>
          <a:solidFill>
            <a:schemeClr val="accent3"/>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960" dirty="0"/>
          </a:p>
        </p:txBody>
      </p:sp>
      <p:sp>
        <p:nvSpPr>
          <p:cNvPr id="198" name="Rectangle 197">
            <a:extLst>
              <a:ext uri="{FF2B5EF4-FFF2-40B4-BE49-F238E27FC236}">
                <a16:creationId xmlns:a16="http://schemas.microsoft.com/office/drawing/2014/main" id="{C7F60256-4DFA-4F95-ADC6-0C64F879650E}"/>
              </a:ext>
            </a:extLst>
          </p:cNvPr>
          <p:cNvSpPr/>
          <p:nvPr>
            <p:custDataLst>
              <p:tags r:id="rId9"/>
            </p:custDataLst>
          </p:nvPr>
        </p:nvSpPr>
        <p:spPr bwMode="auto">
          <a:xfrm>
            <a:off x="973137" y="2576348"/>
            <a:ext cx="142875" cy="106363"/>
          </a:xfrm>
          <a:prstGeom prst="rect">
            <a:avLst/>
          </a:prstGeom>
          <a:solidFill>
            <a:schemeClr val="accent1"/>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960" dirty="0"/>
          </a:p>
        </p:txBody>
      </p:sp>
      <p:sp>
        <p:nvSpPr>
          <p:cNvPr id="199" name="Rectangle 198">
            <a:extLst>
              <a:ext uri="{FF2B5EF4-FFF2-40B4-BE49-F238E27FC236}">
                <a16:creationId xmlns:a16="http://schemas.microsoft.com/office/drawing/2014/main" id="{96E7B80D-7E37-4CD9-9276-65DEBFF7CAD1}"/>
              </a:ext>
            </a:extLst>
          </p:cNvPr>
          <p:cNvSpPr/>
          <p:nvPr>
            <p:custDataLst>
              <p:tags r:id="rId10"/>
            </p:custDataLst>
          </p:nvPr>
        </p:nvSpPr>
        <p:spPr bwMode="auto">
          <a:xfrm>
            <a:off x="1817687" y="2576348"/>
            <a:ext cx="142875" cy="106363"/>
          </a:xfrm>
          <a:prstGeom prst="rect">
            <a:avLst/>
          </a:prstGeom>
          <a:solidFill>
            <a:schemeClr val="accent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960" dirty="0"/>
          </a:p>
        </p:txBody>
      </p:sp>
      <p:sp>
        <p:nvSpPr>
          <p:cNvPr id="201" name="Rectangle 200">
            <a:extLst>
              <a:ext uri="{FF2B5EF4-FFF2-40B4-BE49-F238E27FC236}">
                <a16:creationId xmlns:a16="http://schemas.microsoft.com/office/drawing/2014/main" id="{D0F30AA6-F27F-431C-AE5D-FAEC9CC08F58}"/>
              </a:ext>
            </a:extLst>
          </p:cNvPr>
          <p:cNvSpPr/>
          <p:nvPr>
            <p:custDataLst>
              <p:tags r:id="rId11"/>
            </p:custDataLst>
          </p:nvPr>
        </p:nvSpPr>
        <p:spPr bwMode="auto">
          <a:xfrm>
            <a:off x="3935412" y="2576348"/>
            <a:ext cx="142875" cy="106363"/>
          </a:xfrm>
          <a:prstGeom prst="rect">
            <a:avLst/>
          </a:prstGeom>
          <a:solidFill>
            <a:schemeClr val="tx2"/>
          </a:solidFill>
          <a:ln w="9525" algn="ctr">
            <a:noFill/>
          </a:ln>
          <a:effectLst/>
          <a:extLst>
            <a:ext uri="{91240B29-F687-4F45-9708-019B960494DF}">
              <a14:hiddenLine xmlns:a14="http://schemas.microsoft.com/office/drawing/2010/main" w="9525" algn="ctr">
                <a:solidFill>
                  <a:srgbClr val="808080"/>
                </a:solidFill>
              </a14:hiddenLine>
            </a:ext>
          </a:extLst>
        </p:spPr>
        <p:txBody>
          <a:bodyPr wrap="square" rtlCol="0" anchor="ctr">
            <a:noAutofit/>
          </a:bodyPr>
          <a:lstStyle/>
          <a:p>
            <a:pPr marL="0" algn="ctr" fontAlgn="ctr">
              <a:lnSpc>
                <a:spcPct val="114000"/>
              </a:lnSpc>
              <a:spcAft>
                <a:spcPts val="400"/>
              </a:spcAft>
            </a:pPr>
            <a:endParaRPr kumimoji="1" lang="en-US" sz="960" dirty="0"/>
          </a:p>
        </p:txBody>
      </p:sp>
      <p:sp>
        <p:nvSpPr>
          <p:cNvPr id="105" name="テキスト プレースホルダ 9">
            <a:extLst>
              <a:ext uri="{FF2B5EF4-FFF2-40B4-BE49-F238E27FC236}">
                <a16:creationId xmlns:a16="http://schemas.microsoft.com/office/drawing/2014/main" id="{A2EA9E1C-8925-408B-A501-850AF88FF9FD}"/>
              </a:ext>
            </a:extLst>
          </p:cNvPr>
          <p:cNvSpPr>
            <a:spLocks noGrp="1"/>
          </p:cNvSpPr>
          <p:nvPr>
            <p:custDataLst>
              <p:tags r:id="rId12"/>
            </p:custDataLst>
          </p:nvPr>
        </p:nvSpPr>
        <p:spPr bwMode="auto">
          <a:xfrm>
            <a:off x="1166812" y="2571586"/>
            <a:ext cx="549275"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758D22D-0A59-4461-A9CC-19C963534EE7}" type="datetime'''サ''''''''ブ''''セ''''''''''''''ン''''タ''''''''ー'">
              <a:rPr kumimoji="0" lang="ja-JP" altLang="en-US" sz="800" smtClean="0"/>
              <a:pPr marL="0" indent="0">
                <a:spcBef>
                  <a:spcPct val="0"/>
                </a:spcBef>
                <a:buNone/>
              </a:pPr>
              <a:t>サブセンター</a:t>
            </a:fld>
            <a:endParaRPr kumimoji="0" lang="ja-JP" altLang="en-US" sz="640">
              <a:sym typeface="+mn-lt"/>
            </a:endParaRPr>
          </a:p>
        </p:txBody>
      </p:sp>
      <p:sp>
        <p:nvSpPr>
          <p:cNvPr id="108" name="テキスト プレースホルダ 9">
            <a:extLst>
              <a:ext uri="{FF2B5EF4-FFF2-40B4-BE49-F238E27FC236}">
                <a16:creationId xmlns:a16="http://schemas.microsoft.com/office/drawing/2014/main" id="{2DE01A1B-4786-4932-8950-4CEB372E16F1}"/>
              </a:ext>
            </a:extLst>
          </p:cNvPr>
          <p:cNvSpPr>
            <a:spLocks noGrp="1"/>
          </p:cNvSpPr>
          <p:nvPr>
            <p:custDataLst>
              <p:tags r:id="rId13"/>
            </p:custDataLst>
          </p:nvPr>
        </p:nvSpPr>
        <p:spPr bwMode="auto">
          <a:xfrm>
            <a:off x="4129087" y="2571586"/>
            <a:ext cx="406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5DD0634-C4B8-4E82-9E0C-BE806BED78F4}" type="datetime'''国''営''''''''''''病''''''''''''''''''''''''''''''''''院'''''''">
              <a:rPr kumimoji="0" lang="ja-JP" altLang="en-US" sz="800" smtClean="0"/>
              <a:pPr marL="0" indent="0">
                <a:spcBef>
                  <a:spcPct val="0"/>
                </a:spcBef>
                <a:buNone/>
              </a:pPr>
              <a:t>国営病院</a:t>
            </a:fld>
            <a:endParaRPr kumimoji="0" lang="ja-JP" altLang="en-US" sz="640">
              <a:sym typeface="+mn-lt"/>
            </a:endParaRPr>
          </a:p>
        </p:txBody>
      </p:sp>
      <p:sp>
        <p:nvSpPr>
          <p:cNvPr id="106" name="テキスト プレースホルダ 9">
            <a:extLst>
              <a:ext uri="{FF2B5EF4-FFF2-40B4-BE49-F238E27FC236}">
                <a16:creationId xmlns:a16="http://schemas.microsoft.com/office/drawing/2014/main" id="{7D293B55-AA25-4489-9B54-5940AEA3A9C5}"/>
              </a:ext>
            </a:extLst>
          </p:cNvPr>
          <p:cNvSpPr>
            <a:spLocks noGrp="1"/>
          </p:cNvSpPr>
          <p:nvPr>
            <p:custDataLst>
              <p:tags r:id="rId14"/>
            </p:custDataLst>
          </p:nvPr>
        </p:nvSpPr>
        <p:spPr bwMode="auto">
          <a:xfrm>
            <a:off x="2011362" y="2571586"/>
            <a:ext cx="7635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8326339-F863-4F3D-8841-A260B8C0B358}" type="datetime'''''''一''''次医療''''''''セ''''ン''''''''''''タ''ー'''''">
              <a:rPr kumimoji="0" lang="ja-JP" altLang="en-US" sz="800" smtClean="0"/>
              <a:pPr marL="0" indent="0">
                <a:spcBef>
                  <a:spcPct val="0"/>
                </a:spcBef>
                <a:buNone/>
              </a:pPr>
              <a:t>一次医療センター</a:t>
            </a:fld>
            <a:endParaRPr kumimoji="0" lang="ja-JP" altLang="en-US" sz="640">
              <a:sym typeface="+mn-lt"/>
            </a:endParaRPr>
          </a:p>
        </p:txBody>
      </p:sp>
      <p:sp>
        <p:nvSpPr>
          <p:cNvPr id="107" name="テキスト プレースホルダ 9">
            <a:extLst>
              <a:ext uri="{FF2B5EF4-FFF2-40B4-BE49-F238E27FC236}">
                <a16:creationId xmlns:a16="http://schemas.microsoft.com/office/drawing/2014/main" id="{6FBF57A9-065E-47AC-A06C-07460DE255A0}"/>
              </a:ext>
            </a:extLst>
          </p:cNvPr>
          <p:cNvSpPr>
            <a:spLocks noGrp="1"/>
          </p:cNvSpPr>
          <p:nvPr>
            <p:custDataLst>
              <p:tags r:id="rId15"/>
            </p:custDataLst>
          </p:nvPr>
        </p:nvSpPr>
        <p:spPr bwMode="auto">
          <a:xfrm>
            <a:off x="3062683" y="2555170"/>
            <a:ext cx="549275" cy="14401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noProof="1"/>
              <a:t>地域医療センター</a:t>
            </a:r>
            <a:endParaRPr kumimoji="0" lang="en-US" altLang="ja-JP" sz="800" dirty="0"/>
          </a:p>
        </p:txBody>
      </p:sp>
      <p:graphicFrame>
        <p:nvGraphicFramePr>
          <p:cNvPr id="4" name="Chart 69">
            <a:extLst>
              <a:ext uri="{FF2B5EF4-FFF2-40B4-BE49-F238E27FC236}">
                <a16:creationId xmlns:a16="http://schemas.microsoft.com/office/drawing/2014/main" id="{6137A91D-5147-4540-2BDB-32B0B32B4F0A}"/>
              </a:ext>
            </a:extLst>
          </p:cNvPr>
          <p:cNvGraphicFramePr/>
          <p:nvPr>
            <p:custDataLst>
              <p:tags r:id="rId16"/>
            </p:custDataLst>
            <p:extLst>
              <p:ext uri="{D42A27DB-BD31-4B8C-83A1-F6EECF244321}">
                <p14:modId xmlns:p14="http://schemas.microsoft.com/office/powerpoint/2010/main" val="2134567438"/>
              </p:ext>
            </p:extLst>
          </p:nvPr>
        </p:nvGraphicFramePr>
        <p:xfrm>
          <a:off x="101600" y="2831802"/>
          <a:ext cx="4789488" cy="3625850"/>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15" name="Chart 66">
            <a:extLst>
              <a:ext uri="{FF2B5EF4-FFF2-40B4-BE49-F238E27FC236}">
                <a16:creationId xmlns:a16="http://schemas.microsoft.com/office/drawing/2014/main" id="{9AFBFE96-4241-4A81-C76F-D0F06CE25B56}"/>
              </a:ext>
            </a:extLst>
          </p:cNvPr>
          <p:cNvGraphicFramePr/>
          <p:nvPr>
            <p:custDataLst>
              <p:tags r:id="rId17"/>
            </p:custDataLst>
            <p:extLst>
              <p:ext uri="{D42A27DB-BD31-4B8C-83A1-F6EECF244321}">
                <p14:modId xmlns:p14="http://schemas.microsoft.com/office/powerpoint/2010/main" val="3409430422"/>
              </p:ext>
            </p:extLst>
          </p:nvPr>
        </p:nvGraphicFramePr>
        <p:xfrm>
          <a:off x="5070475" y="2619746"/>
          <a:ext cx="4697413" cy="3837906"/>
        </p:xfrm>
        <a:graphic>
          <a:graphicData uri="http://schemas.openxmlformats.org/drawingml/2006/chart">
            <c:chart xmlns:c="http://schemas.openxmlformats.org/drawingml/2006/chart" xmlns:r="http://schemas.openxmlformats.org/officeDocument/2006/relationships" r:id="rId28"/>
          </a:graphicData>
        </a:graphic>
      </p:graphicFrame>
      <p:sp>
        <p:nvSpPr>
          <p:cNvPr id="16" name="テキスト プレースホルダ 9">
            <a:extLst>
              <a:ext uri="{FF2B5EF4-FFF2-40B4-BE49-F238E27FC236}">
                <a16:creationId xmlns:a16="http://schemas.microsoft.com/office/drawing/2014/main" id="{7155A9A7-4472-CC0A-EA76-DA91C62443BA}"/>
              </a:ext>
            </a:extLst>
          </p:cNvPr>
          <p:cNvSpPr>
            <a:spLocks noGrp="1"/>
          </p:cNvSpPr>
          <p:nvPr>
            <p:custDataLst>
              <p:tags r:id="rId18"/>
            </p:custDataLst>
          </p:nvPr>
        </p:nvSpPr>
        <p:spPr bwMode="auto">
          <a:xfrm>
            <a:off x="5889104" y="64449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74F4430-FB5D-4679-9D04-F22BA4DF1E87}" type="datetime'''''''''''''''''''''''''''''''''''''''1''''''''''''''''5'''''">
              <a:rPr lang="ja-JP" altLang="en-US" sz="1000"/>
              <a:pPr marL="0" indent="0" algn="ctr">
                <a:spcBef>
                  <a:spcPct val="0"/>
                </a:spcBef>
                <a:buNone/>
              </a:pPr>
              <a:t>15</a:t>
            </a:fld>
            <a:endParaRPr kumimoji="0" lang="ja-JP" altLang="en-US" sz="640">
              <a:sym typeface="+mn-lt"/>
            </a:endParaRPr>
          </a:p>
        </p:txBody>
      </p:sp>
      <p:sp>
        <p:nvSpPr>
          <p:cNvPr id="17" name="テキスト プレースホルダ 9">
            <a:extLst>
              <a:ext uri="{FF2B5EF4-FFF2-40B4-BE49-F238E27FC236}">
                <a16:creationId xmlns:a16="http://schemas.microsoft.com/office/drawing/2014/main" id="{BD1A465A-614C-249A-183B-FEEAAB4BD1F4}"/>
              </a:ext>
            </a:extLst>
          </p:cNvPr>
          <p:cNvSpPr>
            <a:spLocks noGrp="1"/>
          </p:cNvSpPr>
          <p:nvPr/>
        </p:nvSpPr>
        <p:spPr bwMode="auto">
          <a:xfrm>
            <a:off x="6292694" y="64393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42AE9B33-78F6-403E-A74B-4DD99C419A11}" type="datetime'''1''''''''''6'''''''''''''''''''''''''''">
              <a:rPr lang="ja-JP" altLang="en-US" sz="1000"/>
              <a:pPr marL="0" indent="0" algn="ctr">
                <a:spcBef>
                  <a:spcPct val="0"/>
                </a:spcBef>
                <a:buNone/>
              </a:pPr>
              <a:t>16</a:t>
            </a:fld>
            <a:endParaRPr kumimoji="0" lang="ja-JP" altLang="en-US" sz="640">
              <a:sym typeface="+mn-lt"/>
            </a:endParaRPr>
          </a:p>
        </p:txBody>
      </p:sp>
      <p:sp>
        <p:nvSpPr>
          <p:cNvPr id="24" name="テキスト プレースホルダ 9">
            <a:extLst>
              <a:ext uri="{FF2B5EF4-FFF2-40B4-BE49-F238E27FC236}">
                <a16:creationId xmlns:a16="http://schemas.microsoft.com/office/drawing/2014/main" id="{8B3872DA-1E12-A5C9-16D1-3AF08297D592}"/>
              </a:ext>
            </a:extLst>
          </p:cNvPr>
          <p:cNvSpPr>
            <a:spLocks noGrp="1"/>
          </p:cNvSpPr>
          <p:nvPr>
            <p:custDataLst>
              <p:tags r:id="rId19"/>
            </p:custDataLst>
          </p:nvPr>
        </p:nvSpPr>
        <p:spPr bwMode="auto">
          <a:xfrm>
            <a:off x="6655225" y="64393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F2E84FD-D293-431D-8B4C-D6000CF82139}" type="datetime'''''''''''''''''''1''''''''7'''''''''''''''''''''''''''''">
              <a:rPr lang="ja-JP" altLang="en-US" sz="1000"/>
              <a:pPr marL="0" indent="0" algn="ctr">
                <a:spcBef>
                  <a:spcPct val="0"/>
                </a:spcBef>
                <a:buNone/>
              </a:pPr>
              <a:t>17</a:t>
            </a:fld>
            <a:endParaRPr kumimoji="0" lang="ja-JP" altLang="en-US" sz="640">
              <a:sym typeface="+mn-lt"/>
            </a:endParaRPr>
          </a:p>
        </p:txBody>
      </p:sp>
      <p:sp>
        <p:nvSpPr>
          <p:cNvPr id="26" name="テキスト プレースホルダ 9">
            <a:extLst>
              <a:ext uri="{FF2B5EF4-FFF2-40B4-BE49-F238E27FC236}">
                <a16:creationId xmlns:a16="http://schemas.microsoft.com/office/drawing/2014/main" id="{F92F293D-3AF1-AF0A-1C85-211A62874E98}"/>
              </a:ext>
            </a:extLst>
          </p:cNvPr>
          <p:cNvSpPr>
            <a:spLocks noGrp="1"/>
          </p:cNvSpPr>
          <p:nvPr>
            <p:custDataLst>
              <p:tags r:id="rId20"/>
            </p:custDataLst>
          </p:nvPr>
        </p:nvSpPr>
        <p:spPr bwMode="auto">
          <a:xfrm>
            <a:off x="7085657" y="64393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1E2DCF8-D8D9-49E6-84C8-70E3D7D5BC97}" type="datetime'''''''''''''''''''''''''''''''''''1''8'''''''''''''">
              <a:rPr lang="ja-JP" altLang="en-US" sz="1000" smtClean="0"/>
              <a:pPr marL="0" indent="0" algn="ctr">
                <a:spcBef>
                  <a:spcPct val="0"/>
                </a:spcBef>
                <a:buNone/>
              </a:pPr>
              <a:t>18</a:t>
            </a:fld>
            <a:endParaRPr kumimoji="0" lang="ja-JP" altLang="en-US" sz="640">
              <a:sym typeface="+mn-lt"/>
            </a:endParaRPr>
          </a:p>
        </p:txBody>
      </p:sp>
      <p:sp>
        <p:nvSpPr>
          <p:cNvPr id="31" name="テキスト プレースホルダ 9">
            <a:extLst>
              <a:ext uri="{FF2B5EF4-FFF2-40B4-BE49-F238E27FC236}">
                <a16:creationId xmlns:a16="http://schemas.microsoft.com/office/drawing/2014/main" id="{5D903B69-0504-AE60-E1C6-849FA8CEEDFD}"/>
              </a:ext>
            </a:extLst>
          </p:cNvPr>
          <p:cNvSpPr>
            <a:spLocks noGrp="1"/>
          </p:cNvSpPr>
          <p:nvPr/>
        </p:nvSpPr>
        <p:spPr bwMode="auto">
          <a:xfrm>
            <a:off x="7475639" y="6432147"/>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6BD7D52C-804A-403E-B16B-1D27968D0F73}" type="datetime'''''''''''''''''''1''''''''''9'''''''''''''''''''''''''''''">
              <a:rPr lang="en-US" altLang="en-US" sz="1000" smtClean="0"/>
              <a:pPr marL="0" indent="0" algn="ctr">
                <a:spcBef>
                  <a:spcPct val="0"/>
                </a:spcBef>
                <a:buNone/>
              </a:pPr>
              <a:t>19</a:t>
            </a:fld>
            <a:endParaRPr kumimoji="0" lang="ja-JP" altLang="en-US" sz="640">
              <a:sym typeface="+mn-lt"/>
            </a:endParaRPr>
          </a:p>
        </p:txBody>
      </p:sp>
      <p:sp>
        <p:nvSpPr>
          <p:cNvPr id="33" name="テキスト プレースホルダ 9">
            <a:extLst>
              <a:ext uri="{FF2B5EF4-FFF2-40B4-BE49-F238E27FC236}">
                <a16:creationId xmlns:a16="http://schemas.microsoft.com/office/drawing/2014/main" id="{46687690-3B61-4D3E-4360-EAE93EB4D4F1}"/>
              </a:ext>
            </a:extLst>
          </p:cNvPr>
          <p:cNvSpPr>
            <a:spLocks noGrp="1"/>
          </p:cNvSpPr>
          <p:nvPr/>
        </p:nvSpPr>
        <p:spPr bwMode="auto">
          <a:xfrm>
            <a:off x="7871610" y="64393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20</a:t>
            </a:r>
            <a:endParaRPr lang="ja-JP" altLang="en-US" sz="1000">
              <a:sym typeface="+mn-lt"/>
            </a:endParaRPr>
          </a:p>
        </p:txBody>
      </p:sp>
      <p:sp>
        <p:nvSpPr>
          <p:cNvPr id="34" name="テキスト プレースホルダ 9">
            <a:extLst>
              <a:ext uri="{FF2B5EF4-FFF2-40B4-BE49-F238E27FC236}">
                <a16:creationId xmlns:a16="http://schemas.microsoft.com/office/drawing/2014/main" id="{3CD0E020-DCC8-6920-6B39-10CB731E03E6}"/>
              </a:ext>
            </a:extLst>
          </p:cNvPr>
          <p:cNvSpPr>
            <a:spLocks noGrp="1"/>
          </p:cNvSpPr>
          <p:nvPr/>
        </p:nvSpPr>
        <p:spPr bwMode="auto">
          <a:xfrm>
            <a:off x="8296053" y="643938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21</a:t>
            </a:r>
            <a:endParaRPr lang="ja-JP" altLang="en-US" sz="1000">
              <a:sym typeface="+mn-lt"/>
            </a:endParaRPr>
          </a:p>
        </p:txBody>
      </p:sp>
      <p:sp>
        <p:nvSpPr>
          <p:cNvPr id="14" name="テキスト プレースホルダ 9">
            <a:extLst>
              <a:ext uri="{FF2B5EF4-FFF2-40B4-BE49-F238E27FC236}">
                <a16:creationId xmlns:a16="http://schemas.microsoft.com/office/drawing/2014/main" id="{842E4515-340F-2777-64F9-76163FB176A8}"/>
              </a:ext>
            </a:extLst>
          </p:cNvPr>
          <p:cNvSpPr>
            <a:spLocks noGrp="1"/>
          </p:cNvSpPr>
          <p:nvPr/>
        </p:nvSpPr>
        <p:spPr bwMode="auto">
          <a:xfrm>
            <a:off x="8718550" y="643802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22</a:t>
            </a:r>
            <a:endParaRPr lang="ja-JP" altLang="en-US" sz="1000">
              <a:sym typeface="+mn-lt"/>
            </a:endParaRPr>
          </a:p>
        </p:txBody>
      </p:sp>
      <p:sp>
        <p:nvSpPr>
          <p:cNvPr id="35" name="テキスト プレースホルダ 9">
            <a:extLst>
              <a:ext uri="{FF2B5EF4-FFF2-40B4-BE49-F238E27FC236}">
                <a16:creationId xmlns:a16="http://schemas.microsoft.com/office/drawing/2014/main" id="{53C82ACF-C540-EFB6-FCCB-53E828698F55}"/>
              </a:ext>
            </a:extLst>
          </p:cNvPr>
          <p:cNvSpPr>
            <a:spLocks noGrp="1"/>
          </p:cNvSpPr>
          <p:nvPr/>
        </p:nvSpPr>
        <p:spPr bwMode="auto">
          <a:xfrm>
            <a:off x="9114521" y="64341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23</a:t>
            </a:r>
            <a:endParaRPr lang="ja-JP" altLang="en-US" sz="1000">
              <a:sym typeface="+mn-lt"/>
            </a:endParaRPr>
          </a:p>
        </p:txBody>
      </p:sp>
      <p:sp>
        <p:nvSpPr>
          <p:cNvPr id="61" name="テキスト プレースホルダ 9">
            <a:extLst>
              <a:ext uri="{FF2B5EF4-FFF2-40B4-BE49-F238E27FC236}">
                <a16:creationId xmlns:a16="http://schemas.microsoft.com/office/drawing/2014/main" id="{6F7BD9CE-25A8-62A8-7BD2-E1EAE53D1F8C}"/>
              </a:ext>
            </a:extLst>
          </p:cNvPr>
          <p:cNvSpPr>
            <a:spLocks noGrp="1"/>
          </p:cNvSpPr>
          <p:nvPr/>
        </p:nvSpPr>
        <p:spPr bwMode="auto">
          <a:xfrm>
            <a:off x="926206"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74F4430-FB5D-4679-9D04-F22BA4DF1E87}" type="datetime'''''''''''''''''''''''''''''''''''''''1''''''''''''''''5'''''">
              <a:rPr lang="ja-JP" altLang="en-US" sz="1000"/>
              <a:pPr marL="0" indent="0" algn="ctr">
                <a:spcBef>
                  <a:spcPct val="0"/>
                </a:spcBef>
                <a:buNone/>
              </a:pPr>
              <a:t>15</a:t>
            </a:fld>
            <a:endParaRPr kumimoji="0" lang="ja-JP" altLang="en-US" sz="640">
              <a:sym typeface="+mn-lt"/>
            </a:endParaRPr>
          </a:p>
        </p:txBody>
      </p:sp>
      <p:sp>
        <p:nvSpPr>
          <p:cNvPr id="62" name="テキスト プレースホルダ 9">
            <a:extLst>
              <a:ext uri="{FF2B5EF4-FFF2-40B4-BE49-F238E27FC236}">
                <a16:creationId xmlns:a16="http://schemas.microsoft.com/office/drawing/2014/main" id="{018F81B6-2AF6-2808-89D4-5DCC1109A49D}"/>
              </a:ext>
            </a:extLst>
          </p:cNvPr>
          <p:cNvSpPr>
            <a:spLocks noGrp="1"/>
          </p:cNvSpPr>
          <p:nvPr>
            <p:custDataLst>
              <p:tags r:id="rId21"/>
            </p:custDataLst>
          </p:nvPr>
        </p:nvSpPr>
        <p:spPr bwMode="auto">
          <a:xfrm>
            <a:off x="1377949"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42AE9B33-78F6-403E-A74B-4DD99C419A11}" type="datetime'''1''''''''''6'''''''''''''''''''''''''''">
              <a:rPr lang="ja-JP" altLang="en-US" sz="1000"/>
              <a:pPr marL="0" indent="0" algn="ctr">
                <a:spcBef>
                  <a:spcPct val="0"/>
                </a:spcBef>
                <a:buNone/>
              </a:pPr>
              <a:t>16</a:t>
            </a:fld>
            <a:endParaRPr kumimoji="0" lang="ja-JP" altLang="en-US" sz="640">
              <a:sym typeface="+mn-lt"/>
            </a:endParaRPr>
          </a:p>
        </p:txBody>
      </p:sp>
      <p:sp>
        <p:nvSpPr>
          <p:cNvPr id="63" name="テキスト プレースホルダ 9">
            <a:extLst>
              <a:ext uri="{FF2B5EF4-FFF2-40B4-BE49-F238E27FC236}">
                <a16:creationId xmlns:a16="http://schemas.microsoft.com/office/drawing/2014/main" id="{B1CD374F-47B9-F6B5-625D-55C92B359547}"/>
              </a:ext>
            </a:extLst>
          </p:cNvPr>
          <p:cNvSpPr>
            <a:spLocks noGrp="1"/>
          </p:cNvSpPr>
          <p:nvPr/>
        </p:nvSpPr>
        <p:spPr bwMode="auto">
          <a:xfrm>
            <a:off x="1829692"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EF2E84FD-D293-431D-8B4C-D6000CF82139}" type="datetime'''''''''''''''''''1''''''''7'''''''''''''''''''''''''''''">
              <a:rPr lang="ja-JP" altLang="en-US" sz="1000"/>
              <a:pPr marL="0" indent="0" algn="ctr">
                <a:spcBef>
                  <a:spcPct val="0"/>
                </a:spcBef>
                <a:buNone/>
              </a:pPr>
              <a:t>17</a:t>
            </a:fld>
            <a:endParaRPr kumimoji="0" lang="ja-JP" altLang="en-US" sz="640">
              <a:sym typeface="+mn-lt"/>
            </a:endParaRPr>
          </a:p>
        </p:txBody>
      </p:sp>
      <p:sp>
        <p:nvSpPr>
          <p:cNvPr id="64" name="テキスト プレースホルダ 9">
            <a:extLst>
              <a:ext uri="{FF2B5EF4-FFF2-40B4-BE49-F238E27FC236}">
                <a16:creationId xmlns:a16="http://schemas.microsoft.com/office/drawing/2014/main" id="{F3406B0A-BB6D-FA53-894E-6B2C09ABA47E}"/>
              </a:ext>
            </a:extLst>
          </p:cNvPr>
          <p:cNvSpPr>
            <a:spLocks noGrp="1"/>
          </p:cNvSpPr>
          <p:nvPr/>
        </p:nvSpPr>
        <p:spPr bwMode="auto">
          <a:xfrm>
            <a:off x="2281435"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01E2DCF8-D8D9-49E6-84C8-70E3D7D5BC97}" type="datetime'''''''''''''''''''''''''''''''''''1''8'''''''''''''">
              <a:rPr lang="ja-JP" altLang="en-US" sz="1000" smtClean="0"/>
              <a:pPr marL="0" indent="0" algn="ctr">
                <a:spcBef>
                  <a:spcPct val="0"/>
                </a:spcBef>
                <a:buNone/>
              </a:pPr>
              <a:t>18</a:t>
            </a:fld>
            <a:endParaRPr kumimoji="0" lang="ja-JP" altLang="en-US" sz="640">
              <a:sym typeface="+mn-lt"/>
            </a:endParaRPr>
          </a:p>
        </p:txBody>
      </p:sp>
      <p:sp>
        <p:nvSpPr>
          <p:cNvPr id="65" name="テキスト プレースホルダ 9">
            <a:extLst>
              <a:ext uri="{FF2B5EF4-FFF2-40B4-BE49-F238E27FC236}">
                <a16:creationId xmlns:a16="http://schemas.microsoft.com/office/drawing/2014/main" id="{AE9BF9E2-A521-CB09-8A9E-6B584AADE825}"/>
              </a:ext>
            </a:extLst>
          </p:cNvPr>
          <p:cNvSpPr>
            <a:spLocks noGrp="1"/>
          </p:cNvSpPr>
          <p:nvPr/>
        </p:nvSpPr>
        <p:spPr bwMode="auto">
          <a:xfrm>
            <a:off x="2733178"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024"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896"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896"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768"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768"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indent="0" algn="ctr">
              <a:spcBef>
                <a:spcPct val="0"/>
              </a:spcBef>
              <a:buNone/>
            </a:pPr>
            <a:fld id="{6BD7D52C-804A-403E-B16B-1D27968D0F73}" type="datetime'''''''''''''''''''1''''''''''9'''''''''''''''''''''''''''''">
              <a:rPr lang="en-US" altLang="en-US" sz="1000" smtClean="0"/>
              <a:pPr marL="0" indent="0" algn="ctr">
                <a:spcBef>
                  <a:spcPct val="0"/>
                </a:spcBef>
                <a:buNone/>
              </a:pPr>
              <a:t>19</a:t>
            </a:fld>
            <a:endParaRPr kumimoji="0" lang="ja-JP" altLang="en-US" sz="640">
              <a:sym typeface="+mn-lt"/>
            </a:endParaRPr>
          </a:p>
        </p:txBody>
      </p:sp>
      <p:sp>
        <p:nvSpPr>
          <p:cNvPr id="66" name="テキスト プレースホルダ 9">
            <a:extLst>
              <a:ext uri="{FF2B5EF4-FFF2-40B4-BE49-F238E27FC236}">
                <a16:creationId xmlns:a16="http://schemas.microsoft.com/office/drawing/2014/main" id="{F3C0F794-F0EB-5442-A403-26C21EC1D258}"/>
              </a:ext>
            </a:extLst>
          </p:cNvPr>
          <p:cNvSpPr>
            <a:spLocks noGrp="1"/>
          </p:cNvSpPr>
          <p:nvPr/>
        </p:nvSpPr>
        <p:spPr bwMode="auto">
          <a:xfrm>
            <a:off x="3184921"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20</a:t>
            </a:r>
            <a:endParaRPr lang="ja-JP" altLang="en-US" sz="1000">
              <a:sym typeface="+mn-lt"/>
            </a:endParaRPr>
          </a:p>
        </p:txBody>
      </p:sp>
      <p:sp>
        <p:nvSpPr>
          <p:cNvPr id="67" name="テキスト プレースホルダ 9">
            <a:extLst>
              <a:ext uri="{FF2B5EF4-FFF2-40B4-BE49-F238E27FC236}">
                <a16:creationId xmlns:a16="http://schemas.microsoft.com/office/drawing/2014/main" id="{559091D8-28E2-1B5F-7416-CAC78B7FD98E}"/>
              </a:ext>
            </a:extLst>
          </p:cNvPr>
          <p:cNvSpPr>
            <a:spLocks noGrp="1"/>
          </p:cNvSpPr>
          <p:nvPr/>
        </p:nvSpPr>
        <p:spPr bwMode="auto">
          <a:xfrm>
            <a:off x="3636664"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21</a:t>
            </a:r>
            <a:endParaRPr lang="ja-JP" altLang="en-US" sz="1000">
              <a:sym typeface="+mn-lt"/>
            </a:endParaRPr>
          </a:p>
        </p:txBody>
      </p:sp>
      <p:sp>
        <p:nvSpPr>
          <p:cNvPr id="68" name="テキスト プレースホルダ 9">
            <a:extLst>
              <a:ext uri="{FF2B5EF4-FFF2-40B4-BE49-F238E27FC236}">
                <a16:creationId xmlns:a16="http://schemas.microsoft.com/office/drawing/2014/main" id="{9C04318C-D9DA-85DF-378D-D4D59340408D}"/>
              </a:ext>
            </a:extLst>
          </p:cNvPr>
          <p:cNvSpPr>
            <a:spLocks noGrp="1"/>
          </p:cNvSpPr>
          <p:nvPr>
            <p:custDataLst>
              <p:tags r:id="rId22"/>
            </p:custDataLst>
          </p:nvPr>
        </p:nvSpPr>
        <p:spPr bwMode="auto">
          <a:xfrm>
            <a:off x="4088407"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22</a:t>
            </a:r>
            <a:endParaRPr lang="ja-JP" altLang="en-US" sz="1000">
              <a:sym typeface="+mn-lt"/>
            </a:endParaRPr>
          </a:p>
        </p:txBody>
      </p:sp>
      <p:sp>
        <p:nvSpPr>
          <p:cNvPr id="69" name="テキスト プレースホルダ 9">
            <a:extLst>
              <a:ext uri="{FF2B5EF4-FFF2-40B4-BE49-F238E27FC236}">
                <a16:creationId xmlns:a16="http://schemas.microsoft.com/office/drawing/2014/main" id="{276BFD77-642C-487B-DFFC-AC3D3E7CD74F}"/>
              </a:ext>
            </a:extLst>
          </p:cNvPr>
          <p:cNvSpPr>
            <a:spLocks noGrp="1"/>
          </p:cNvSpPr>
          <p:nvPr/>
        </p:nvSpPr>
        <p:spPr bwMode="auto">
          <a:xfrm>
            <a:off x="4540151" y="636851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defTabSz="863600" fontAlgn="base">
              <a:spcBef>
                <a:spcPct val="0"/>
              </a:spcBef>
              <a:spcAft>
                <a:spcPct val="0"/>
              </a:spcAft>
              <a:buClr>
                <a:schemeClr val="bg1">
                  <a:lumMod val="75000"/>
                </a:schemeClr>
              </a:buClr>
              <a:buFont typeface="Wingdings" pitchFamily="2" charset="2"/>
              <a:buNone/>
            </a:pPr>
            <a:r>
              <a:rPr lang="en-US" altLang="en-US" sz="1000" noProof="1"/>
              <a:t>23</a:t>
            </a:r>
            <a:endParaRPr lang="ja-JP" altLang="en-US" sz="1000">
              <a:sym typeface="+mn-lt"/>
            </a:endParaRPr>
          </a:p>
        </p:txBody>
      </p:sp>
      <p:sp>
        <p:nvSpPr>
          <p:cNvPr id="9" name="テキスト ボックス 74">
            <a:extLst>
              <a:ext uri="{FF2B5EF4-FFF2-40B4-BE49-F238E27FC236}">
                <a16:creationId xmlns:a16="http://schemas.microsoft.com/office/drawing/2014/main" id="{32FE40DD-76CB-D28A-DAA3-B3B477CCD292}"/>
              </a:ext>
            </a:extLst>
          </p:cNvPr>
          <p:cNvSpPr txBox="1"/>
          <p:nvPr/>
        </p:nvSpPr>
        <p:spPr>
          <a:xfrm>
            <a:off x="218521" y="6613266"/>
            <a:ext cx="5105022"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（出所）インド政府「</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National Health Profile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A6C6CB18-AC64-EC00-0AA1-63EF57CB4F10}"/>
              </a:ext>
            </a:extLst>
          </p:cNvPr>
          <p:cNvSpPr txBox="1"/>
          <p:nvPr/>
        </p:nvSpPr>
        <p:spPr>
          <a:xfrm>
            <a:off x="9377906" y="2476590"/>
            <a:ext cx="389982" cy="215444"/>
          </a:xfrm>
          <a:prstGeom prst="rect">
            <a:avLst/>
          </a:prstGeom>
          <a:noFill/>
        </p:spPr>
        <p:txBody>
          <a:bodyPr wrap="square">
            <a:sp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5" name="テキスト ボックス 6">
            <a:extLst>
              <a:ext uri="{FF2B5EF4-FFF2-40B4-BE49-F238E27FC236}">
                <a16:creationId xmlns:a16="http://schemas.microsoft.com/office/drawing/2014/main" id="{2DE0A9FE-E105-4B5F-BB34-82963AC90D78}"/>
              </a:ext>
            </a:extLst>
          </p:cNvPr>
          <p:cNvSpPr txBox="1"/>
          <p:nvPr/>
        </p:nvSpPr>
        <p:spPr>
          <a:xfrm>
            <a:off x="5233775" y="2476590"/>
            <a:ext cx="389982" cy="215444"/>
          </a:xfrm>
          <a:prstGeom prst="rect">
            <a:avLst/>
          </a:prstGeom>
          <a:noFill/>
        </p:spPr>
        <p:txBody>
          <a:bodyPr wrap="square">
            <a:sp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Tree>
    <p:extLst>
      <p:ext uri="{BB962C8B-B14F-4D97-AF65-F5344CB8AC3E}">
        <p14:creationId xmlns:p14="http://schemas.microsoft.com/office/powerpoint/2010/main" val="599742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Health &amp; Family Welfare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cs typeface="Arial" panose="020B0604020202020204" pitchFamily="34" charset="0"/>
              </a:rPr>
              <a:t>ホームページ、</a:t>
            </a:r>
            <a:r>
              <a:rPr kumimoji="0" lang="ja-JP" altLang="en-US" sz="800" dirty="0" bmk=""/>
              <a:t>各病院ホームページ</a:t>
            </a:r>
            <a:endParaRPr lang="ja-JP" altLang="ja-JP" sz="800" dirty="0"/>
          </a:p>
        </p:txBody>
      </p:sp>
      <p:sp>
        <p:nvSpPr>
          <p:cNvPr id="18" name="Rectangle 6"/>
          <p:cNvSpPr>
            <a:spLocks noChangeArrowheads="1"/>
          </p:cNvSpPr>
          <p:nvPr/>
        </p:nvSpPr>
        <p:spPr bwMode="auto">
          <a:xfrm>
            <a:off x="200025" y="1773176"/>
            <a:ext cx="799333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2908726469"/>
              </p:ext>
            </p:extLst>
          </p:nvPr>
        </p:nvGraphicFramePr>
        <p:xfrm>
          <a:off x="200025" y="2133296"/>
          <a:ext cx="9505056" cy="4267504"/>
        </p:xfrm>
        <a:graphic>
          <a:graphicData uri="http://schemas.openxmlformats.org/drawingml/2006/table">
            <a:tbl>
              <a:tblPr firstRow="1" bandRow="1">
                <a:tableStyleId>{5C22544A-7EE6-4342-B048-85BDC9FD1C3A}</a:tableStyleId>
              </a:tblPr>
              <a:tblGrid>
                <a:gridCol w="1289971">
                  <a:extLst>
                    <a:ext uri="{9D8B030D-6E8A-4147-A177-3AD203B41FA5}">
                      <a16:colId xmlns:a16="http://schemas.microsoft.com/office/drawing/2014/main" val="20000"/>
                    </a:ext>
                  </a:extLst>
                </a:gridCol>
                <a:gridCol w="678933">
                  <a:extLst>
                    <a:ext uri="{9D8B030D-6E8A-4147-A177-3AD203B41FA5}">
                      <a16:colId xmlns:a16="http://schemas.microsoft.com/office/drawing/2014/main" val="20001"/>
                    </a:ext>
                  </a:extLst>
                </a:gridCol>
                <a:gridCol w="3462554">
                  <a:extLst>
                    <a:ext uri="{9D8B030D-6E8A-4147-A177-3AD203B41FA5}">
                      <a16:colId xmlns:a16="http://schemas.microsoft.com/office/drawing/2014/main" val="20002"/>
                    </a:ext>
                  </a:extLst>
                </a:gridCol>
                <a:gridCol w="678933">
                  <a:extLst>
                    <a:ext uri="{9D8B030D-6E8A-4147-A177-3AD203B41FA5}">
                      <a16:colId xmlns:a16="http://schemas.microsoft.com/office/drawing/2014/main" val="20003"/>
                    </a:ext>
                  </a:extLst>
                </a:gridCol>
                <a:gridCol w="678933">
                  <a:extLst>
                    <a:ext uri="{9D8B030D-6E8A-4147-A177-3AD203B41FA5}">
                      <a16:colId xmlns:a16="http://schemas.microsoft.com/office/drawing/2014/main" val="20004"/>
                    </a:ext>
                  </a:extLst>
                </a:gridCol>
                <a:gridCol w="678933">
                  <a:extLst>
                    <a:ext uri="{9D8B030D-6E8A-4147-A177-3AD203B41FA5}">
                      <a16:colId xmlns:a16="http://schemas.microsoft.com/office/drawing/2014/main" val="20005"/>
                    </a:ext>
                  </a:extLst>
                </a:gridCol>
                <a:gridCol w="678933">
                  <a:extLst>
                    <a:ext uri="{9D8B030D-6E8A-4147-A177-3AD203B41FA5}">
                      <a16:colId xmlns:a16="http://schemas.microsoft.com/office/drawing/2014/main" val="20006"/>
                    </a:ext>
                  </a:extLst>
                </a:gridCol>
                <a:gridCol w="678933">
                  <a:extLst>
                    <a:ext uri="{9D8B030D-6E8A-4147-A177-3AD203B41FA5}">
                      <a16:colId xmlns:a16="http://schemas.microsoft.com/office/drawing/2014/main" val="20007"/>
                    </a:ext>
                  </a:extLst>
                </a:gridCol>
                <a:gridCol w="678933">
                  <a:extLst>
                    <a:ext uri="{9D8B030D-6E8A-4147-A177-3AD203B41FA5}">
                      <a16:colId xmlns:a16="http://schemas.microsoft.com/office/drawing/2014/main" val="291275959"/>
                    </a:ext>
                  </a:extLst>
                </a:gridCol>
              </a:tblGrid>
              <a:tr h="351211">
                <a:tc gridSpan="2">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algn="ctr" fontAlgn="ctr">
                        <a:spcAft>
                          <a:spcPts val="0"/>
                        </a:spcAft>
                      </a:pP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年入院</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54884">
                <a:tc gridSpan="2">
                  <a:txBody>
                    <a:bodyPr/>
                    <a:lstStyle/>
                    <a:p>
                      <a:pPr algn="l" fontAlgn="ctr">
                        <a:lnSpc>
                          <a:spcPct val="90000"/>
                        </a:lnSpc>
                        <a:spcAft>
                          <a:spcPts val="0"/>
                        </a:spcAft>
                      </a:pP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Safdarjung</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900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インドにおいて最も大規模な公的病院の一つである。第</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次世界大戦中の軍隊基地専用に</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1942</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年に設立され、</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1954</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年にインド政府へと運営権が移った。</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1973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年には、医科大学を設立している。</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年は、</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25,000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のメジャー手術と</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70,000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のマイナー手術を実施した。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2873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6,000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147,797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sz="1000" b="0" i="0" u="none" strike="noStrike" noProof="1">
                          <a:solidFill>
                            <a:srgbClr val="000000"/>
                          </a:solidFill>
                          <a:effectLst/>
                          <a:latin typeface="+mn-lt"/>
                        </a:rPr>
                        <a:t>52,394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95,403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spcAft>
                          <a:spcPts val="0"/>
                        </a:spcAft>
                      </a:pPr>
                      <a:r>
                        <a:rPr lang="en-US" altLang="ja-JP" sz="1000" kern="100" noProof="1">
                          <a:effectLst/>
                          <a:latin typeface="+mn-lt"/>
                          <a:ea typeface="ＭＳ Ｐゴシック" panose="020B0600070205080204" pitchFamily="50" charset="-128"/>
                          <a:cs typeface="Arial" panose="020B0604020202020204" pitchFamily="34" charset="0"/>
                        </a:rPr>
                        <a:t>2023</a:t>
                      </a:r>
                      <a:endParaRPr lang="ja-JP" sz="1000" kern="100" dirty="0">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55169">
                <a:tc gridSpan="2">
                  <a:txBody>
                    <a:bodyPr/>
                    <a:lstStyle/>
                    <a:p>
                      <a:pPr algn="l" fontAlgn="ctr">
                        <a:lnSpc>
                          <a:spcPct val="90000"/>
                        </a:lnSpc>
                        <a:spcAft>
                          <a:spcPts val="0"/>
                        </a:spcAft>
                      </a:pPr>
                      <a:r>
                        <a:rPr lang="pt-BR"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Dr. Ram Manohar Lohia Hospital</a:t>
                      </a:r>
                    </a:p>
                    <a:p>
                      <a:pPr algn="l" fontAlgn="ctr">
                        <a:lnSpc>
                          <a:spcPct val="90000"/>
                        </a:lnSpc>
                        <a:spcAft>
                          <a:spcPts val="0"/>
                        </a:spcAft>
                      </a:pP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kumimoji="1" lang="ja-JP"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lnSpc>
                          <a:spcPct val="90000"/>
                        </a:lnSpc>
                        <a:spcAft>
                          <a:spcPts val="0"/>
                        </a:spcAft>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インド政府保険省から</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の出資を受けて運営されている。その立地から政府と連携することが多く、政策対象方向けの介護施設なども運営している。</a:t>
                      </a:r>
                      <a:r>
                        <a:rPr lang="en-US" altLang="ja-JP" sz="1000" kern="0" dirty="0" err="1">
                          <a:effectLst/>
                          <a:latin typeface="Arial" panose="020B0604020202020204" pitchFamily="34" charset="0"/>
                          <a:ea typeface="ＭＳ Ｐゴシック" panose="020B0600070205080204" pitchFamily="50" charset="-128"/>
                          <a:cs typeface="Arial" panose="020B0604020202020204" pitchFamily="34" charset="0"/>
                        </a:rPr>
                        <a:t>Willingdon</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Hospital</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という名前でイギリス政府によって設立されたが、ニューデリー自治体へ運営権が移動し、その後</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1954</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年にインド政府へと移された。</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年で</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9,000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のメジャー手術と</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40,000</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のマイナー手術を実施している。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noProof="1">
                          <a:solidFill>
                            <a:srgbClr val="000000"/>
                          </a:solidFill>
                          <a:effectLst/>
                          <a:latin typeface="+mn-lt"/>
                        </a:rPr>
                        <a:t>1,532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mn-lt"/>
                        </a:rPr>
                        <a:t>3,164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mn-lt"/>
                        </a:rPr>
                        <a:t> </a:t>
                      </a:r>
                      <a:r>
                        <a:rPr lang="en-US" altLang="ja-JP" sz="1000" b="0" i="0" u="none" strike="noStrike" dirty="0">
                          <a:solidFill>
                            <a:srgbClr val="000000"/>
                          </a:solidFill>
                          <a:effectLst/>
                          <a:latin typeface="+mn-lt"/>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mn-lt"/>
                        </a:rPr>
                        <a:t>180</a:t>
                      </a:r>
                      <a:r>
                        <a:rPr lang="ja-JP" altLang="en-US" sz="1000" b="0" i="0" u="none" strike="noStrike" dirty="0">
                          <a:solidFill>
                            <a:srgbClr val="000000"/>
                          </a:solidFill>
                          <a:effectLst/>
                          <a:latin typeface="+mn-lt"/>
                        </a:rPr>
                        <a:t>万</a:t>
                      </a:r>
                      <a:endParaRPr lang="en-US" altLang="ja-JP"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dirty="0">
                          <a:solidFill>
                            <a:srgbClr val="000000"/>
                          </a:solidFill>
                          <a:effectLst/>
                          <a:latin typeface="+mn-lt"/>
                        </a:rPr>
                        <a:t>67,000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90000"/>
                        </a:lnSpc>
                        <a:spcBef>
                          <a:spcPts val="0"/>
                        </a:spcBef>
                        <a:spcAft>
                          <a:spcPts val="0"/>
                        </a:spcAft>
                        <a:buClrTx/>
                        <a:buSzTx/>
                        <a:buFontTx/>
                        <a:buNone/>
                        <a:tabLst/>
                        <a:defRPr/>
                      </a:pPr>
                      <a:r>
                        <a:rPr lang="en-US" altLang="zh-CN" sz="1000" kern="0" noProof="1">
                          <a:effectLst/>
                          <a:latin typeface="+mn-lt"/>
                          <a:ea typeface="ＭＳ Ｐゴシック" panose="020B0600070205080204" pitchFamily="50" charset="-128"/>
                          <a:cs typeface="Arial" panose="020B0604020202020204" pitchFamily="34" charset="0"/>
                        </a:rPr>
                        <a:t>2024</a:t>
                      </a:r>
                      <a:endParaRPr lang="zh-CN" altLang="en-US" sz="1000" kern="0" dirty="0">
                        <a:effectLst/>
                        <a:latin typeface="+mn-lt"/>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44756">
                <a:tc rowSpan="2">
                  <a:txBody>
                    <a:bodyPr/>
                    <a:lstStyle/>
                    <a:p>
                      <a:pPr algn="l" fontAlgn="ctr">
                        <a:spcAft>
                          <a:spcPts val="0"/>
                        </a:spcAft>
                      </a:pP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All</a:t>
                      </a:r>
                      <a:r>
                        <a:rPr lang="en-US" altLang="ja-JP" sz="1000" b="1" kern="0" baseline="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India Institute Of Medical Sciences: AIIMS</a:t>
                      </a:r>
                    </a:p>
                    <a:p>
                      <a:pPr algn="l" fontAlgn="ctr">
                        <a:spcAft>
                          <a:spcPts val="0"/>
                        </a:spcAft>
                      </a:pPr>
                      <a:r>
                        <a:rPr kumimoji="1" lang="ja-JP" altLang="en-US"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ニューデリー等）</a:t>
                      </a:r>
                      <a:endParaRPr kumimoji="1" lang="en-US" altLang="ja-JP" sz="10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b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全体</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1956</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年に創立されたインドの国立医科大学。ニューデリー校を筆頭に、インド各地にキャンパスを展開している。</a:t>
                      </a:r>
                      <a:r>
                        <a:rPr lang="ja-JP" altLang="en-US" sz="1000" dirty="0"/>
                        <a:t>第三次医療を行う医療機関としても機能できるよう、附属の大学病院が併設されている。様々な賞を獲得しており、インドにおける医学の革新や診断法・外科技術の教育に果たした役割は非常に大きい。</a:t>
                      </a:r>
                      <a:endPar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noProof="1">
                          <a:solidFill>
                            <a:srgbClr val="000000"/>
                          </a:solidFill>
                          <a:effectLst/>
                          <a:latin typeface="+mn-lt"/>
                        </a:rPr>
                        <a:t>5,500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dirty="0">
                          <a:solidFill>
                            <a:srgbClr val="000000"/>
                          </a:solidFill>
                          <a:effectLst/>
                          <a:latin typeface="+mn-lt"/>
                        </a:rPr>
                        <a:t>4,800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mn-lt"/>
                        </a:rPr>
                        <a:t>460</a:t>
                      </a:r>
                      <a:r>
                        <a:rPr lang="ja-JP" altLang="en-US" sz="1000" b="0" i="0" u="none" strike="noStrike" dirty="0">
                          <a:solidFill>
                            <a:srgbClr val="000000"/>
                          </a:solidFill>
                          <a:effectLst/>
                          <a:latin typeface="+mn-lt"/>
                        </a:rPr>
                        <a:t>万以上</a:t>
                      </a:r>
                      <a:endParaRPr lang="en-US"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mn-lt"/>
                        </a:rPr>
                        <a:t>440</a:t>
                      </a:r>
                      <a:r>
                        <a:rPr lang="ja-JP" altLang="en-US" sz="1000" b="0" i="0" u="none" strike="noStrike" dirty="0">
                          <a:solidFill>
                            <a:srgbClr val="000000"/>
                          </a:solidFill>
                          <a:effectLst/>
                          <a:latin typeface="+mn-lt"/>
                        </a:rPr>
                        <a:t>万以上</a:t>
                      </a:r>
                      <a:endParaRPr lang="en-US"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sz="1000" b="0" i="0" u="none" strike="noStrike" dirty="0">
                          <a:solidFill>
                            <a:srgbClr val="000000"/>
                          </a:solidFill>
                          <a:effectLst/>
                          <a:latin typeface="+mn-lt"/>
                        </a:rPr>
                        <a:t>20</a:t>
                      </a:r>
                      <a:r>
                        <a:rPr lang="ja-JP" altLang="en-US" sz="1000" b="0" i="0" u="none" strike="noStrike" dirty="0">
                          <a:solidFill>
                            <a:srgbClr val="000000"/>
                          </a:solidFill>
                          <a:effectLst/>
                          <a:latin typeface="+mn-lt"/>
                        </a:rPr>
                        <a:t>万以上</a:t>
                      </a:r>
                      <a:endParaRPr lang="en-US" sz="1000" b="0"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noProof="1">
                          <a:effectLst/>
                          <a:latin typeface="+mn-lt"/>
                          <a:ea typeface="ＭＳ Ｐゴシック" panose="020B0600070205080204" pitchFamily="50" charset="-128"/>
                          <a:cs typeface="Arial" panose="020B0604020202020204" pitchFamily="34" charset="0"/>
                        </a:rPr>
                        <a:t>2024</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0742">
                <a:tc vMerge="1">
                  <a:txBody>
                    <a:bodyPr/>
                    <a:lstStyle/>
                    <a:p>
                      <a:endParaRPr kumimoji="1" lang="ja-JP" alt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l" fontAlgn="ctr">
                        <a:lnSpc>
                          <a:spcPct val="90000"/>
                        </a:lnSpc>
                        <a:spcAft>
                          <a:spcPts val="0"/>
                        </a:spcAft>
                      </a:pP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Main</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ニューデリー校に付属する</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AIMS</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内で最も大きな病院。年間</a:t>
                      </a: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rPr>
                        <a:t>万件以上の手術を行う。</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spcAft>
                          <a:spcPts val="0"/>
                        </a:spcAft>
                      </a:pP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spcAft>
                          <a:spcPts val="0"/>
                        </a:spcAft>
                      </a:pPr>
                      <a:endParaRPr lang="ja-JP" sz="8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80742">
                <a:tc gridSpan="2">
                  <a:txBody>
                    <a:bodyPr/>
                    <a:lstStyle/>
                    <a:p>
                      <a:pPr algn="l" fontAlgn="ctr">
                        <a:lnSpc>
                          <a:spcPct val="90000"/>
                        </a:lnSpc>
                        <a:spcAft>
                          <a:spcPts val="0"/>
                        </a:spcAft>
                      </a:pP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Smt. </a:t>
                      </a: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Sucheta</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Kirpalani</a:t>
                      </a:r>
                      <a:r>
                        <a:rPr lang="en-US" altLang="ja-JP" sz="10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Hospital</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0">
                        <a:lnSpc>
                          <a:spcPct val="90000"/>
                        </a:lnSpc>
                        <a:spcBef>
                          <a:spcPts val="0"/>
                        </a:spcBef>
                        <a:spcAft>
                          <a:spcPts val="0"/>
                        </a:spcAft>
                        <a:buClrTx/>
                        <a:buSzTx/>
                        <a:buFontTx/>
                        <a:buNone/>
                        <a:tabLst/>
                        <a:defRPr/>
                      </a:pPr>
                      <a:r>
                        <a:rPr lang="en-US" altLang="ja-JP" sz="1000" kern="0" dirty="0">
                          <a:effectLst/>
                          <a:latin typeface="Arial" panose="020B0604020202020204" pitchFamily="34" charset="0"/>
                          <a:ea typeface="ＭＳ Ｐゴシック" panose="020B0600070205080204" pitchFamily="50" charset="-128"/>
                          <a:cs typeface="Arial" panose="020B0604020202020204" pitchFamily="34" charset="0"/>
                        </a:rPr>
                        <a:t>N/A</a:t>
                      </a:r>
                      <a:endParaRPr lang="ja-JP" altLang="en-US" sz="1000" kern="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a:solidFill>
                            <a:srgbClr val="000000"/>
                          </a:solidFill>
                          <a:effectLst/>
                          <a:latin typeface="Arial" panose="020B0604020202020204" pitchFamily="34" charset="0"/>
                        </a:rPr>
                        <a:t>877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主な公的医療機関として、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Safdarjung Hospital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AIMS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インドでの公的医療機関は医療体制の整備が進んでいない。</a:t>
            </a:r>
          </a:p>
        </p:txBody>
      </p:sp>
    </p:spTree>
    <p:extLst>
      <p:ext uri="{BB962C8B-B14F-4D97-AF65-F5344CB8AC3E}">
        <p14:creationId xmlns:p14="http://schemas.microsoft.com/office/powerpoint/2010/main" val="1887799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366693315"/>
              </p:ext>
            </p:extLst>
          </p:nvPr>
        </p:nvGraphicFramePr>
        <p:xfrm>
          <a:off x="200025" y="1927361"/>
          <a:ext cx="9504335" cy="4519157"/>
        </p:xfrm>
        <a:graphic>
          <a:graphicData uri="http://schemas.openxmlformats.org/drawingml/2006/table">
            <a:tbl>
              <a:tblPr firstRow="1" bandRow="1">
                <a:tableStyleId>{5C22544A-7EE6-4342-B048-85BDC9FD1C3A}</a:tableStyleId>
              </a:tblPr>
              <a:tblGrid>
                <a:gridCol w="821348">
                  <a:extLst>
                    <a:ext uri="{9D8B030D-6E8A-4147-A177-3AD203B41FA5}">
                      <a16:colId xmlns:a16="http://schemas.microsoft.com/office/drawing/2014/main" val="20000"/>
                    </a:ext>
                  </a:extLst>
                </a:gridCol>
                <a:gridCol w="1051307">
                  <a:extLst>
                    <a:ext uri="{9D8B030D-6E8A-4147-A177-3AD203B41FA5}">
                      <a16:colId xmlns:a16="http://schemas.microsoft.com/office/drawing/2014/main" val="20001"/>
                    </a:ext>
                  </a:extLst>
                </a:gridCol>
                <a:gridCol w="3959680">
                  <a:extLst>
                    <a:ext uri="{9D8B030D-6E8A-4147-A177-3AD203B41FA5}">
                      <a16:colId xmlns:a16="http://schemas.microsoft.com/office/drawing/2014/main" val="20002"/>
                    </a:ext>
                  </a:extLst>
                </a:gridCol>
                <a:gridCol w="612000">
                  <a:extLst>
                    <a:ext uri="{9D8B030D-6E8A-4147-A177-3AD203B41FA5}">
                      <a16:colId xmlns:a16="http://schemas.microsoft.com/office/drawing/2014/main" val="20003"/>
                    </a:ext>
                  </a:extLst>
                </a:gridCol>
                <a:gridCol w="612000">
                  <a:extLst>
                    <a:ext uri="{9D8B030D-6E8A-4147-A177-3AD203B41FA5}">
                      <a16:colId xmlns:a16="http://schemas.microsoft.com/office/drawing/2014/main" val="20004"/>
                    </a:ext>
                  </a:extLst>
                </a:gridCol>
                <a:gridCol w="612000">
                  <a:extLst>
                    <a:ext uri="{9D8B030D-6E8A-4147-A177-3AD203B41FA5}">
                      <a16:colId xmlns:a16="http://schemas.microsoft.com/office/drawing/2014/main" val="20005"/>
                    </a:ext>
                  </a:extLst>
                </a:gridCol>
                <a:gridCol w="612000">
                  <a:extLst>
                    <a:ext uri="{9D8B030D-6E8A-4147-A177-3AD203B41FA5}">
                      <a16:colId xmlns:a16="http://schemas.microsoft.com/office/drawing/2014/main" val="20006"/>
                    </a:ext>
                  </a:extLst>
                </a:gridCol>
                <a:gridCol w="612000">
                  <a:extLst>
                    <a:ext uri="{9D8B030D-6E8A-4147-A177-3AD203B41FA5}">
                      <a16:colId xmlns:a16="http://schemas.microsoft.com/office/drawing/2014/main" val="20007"/>
                    </a:ext>
                  </a:extLst>
                </a:gridCol>
                <a:gridCol w="612000">
                  <a:extLst>
                    <a:ext uri="{9D8B030D-6E8A-4147-A177-3AD203B41FA5}">
                      <a16:colId xmlns:a16="http://schemas.microsoft.com/office/drawing/2014/main" val="1988628168"/>
                    </a:ext>
                  </a:extLst>
                </a:gridCol>
              </a:tblGrid>
              <a:tr h="284232">
                <a:tc gridSpan="2">
                  <a:txBody>
                    <a:bodyPr/>
                    <a:lstStyle/>
                    <a:p>
                      <a:pPr algn="ctr" fontAlgn="ctr">
                        <a:lnSpc>
                          <a:spcPct val="90000"/>
                        </a:lnSpc>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年入院</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lnSpc>
                          <a:spcPct val="90000"/>
                        </a:lnSpc>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564570">
                <a:tc rowSpan="2">
                  <a:txBody>
                    <a:bodyPr/>
                    <a:lstStyle/>
                    <a:p>
                      <a:pPr algn="l" fontAlgn="ctr">
                        <a:lnSpc>
                          <a:spcPct val="90000"/>
                        </a:lnSpc>
                        <a:spcAft>
                          <a:spcPts val="0"/>
                        </a:spcAft>
                      </a:pPr>
                      <a:r>
                        <a:rPr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Apollo Hospitals</a:t>
                      </a:r>
                    </a:p>
                    <a:p>
                      <a:pPr algn="l" fontAlgn="ctr">
                        <a:lnSpc>
                          <a:spcPct val="90000"/>
                        </a:lnSpc>
                        <a:spcAft>
                          <a:spcPts val="0"/>
                        </a:spcAft>
                      </a:pP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（チェンナイ他）</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グループ全体</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fontAlgn="ctr" hangingPunct="0">
                        <a:lnSpc>
                          <a:spcPct val="90000"/>
                        </a:lnSpc>
                        <a:spcAft>
                          <a:spcPts val="200"/>
                        </a:spcAft>
                      </a:pP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インド最大の株式病院チェーンであると同時に、中東、スリランカ、バングラデシュ、アフリカにまたがるアジア最大の病院チェーンである。</a:t>
                      </a: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64</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の総合病院を保有し、薬局や健康保険ビジネスも手掛ける総合ヘルスケア企業である。チェンナイに本拠地を構えている。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7,994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3.2</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万以上</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470</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万以上</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420</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万以上</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352,000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2024</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424401">
                <a:tc vMerge="1">
                  <a:txBody>
                    <a:bodyPr/>
                    <a:lstStyle/>
                    <a:p>
                      <a:endParaRPr kumimoji="1" lang="ja-JP" altLang="en-US"/>
                    </a:p>
                  </a:txBody>
                  <a:tcPr/>
                </a:tc>
                <a:tc>
                  <a:txBody>
                    <a:bodyPr/>
                    <a:lstStyle/>
                    <a:p>
                      <a:pPr algn="l" fontAlgn="ctr">
                        <a:lnSpc>
                          <a:spcPct val="90000"/>
                        </a:lnSpc>
                        <a:spcAft>
                          <a:spcPts val="0"/>
                        </a:spcAft>
                      </a:pPr>
                      <a:r>
                        <a:rPr lang="en-US" alt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Indraprastha</a:t>
                      </a: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病院（ニューデリー）</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just" fontAlgn="ctr" hangingPunct="0">
                        <a:lnSpc>
                          <a:spcPct val="90000"/>
                        </a:lnSpc>
                        <a:spcAft>
                          <a:spcPts val="200"/>
                        </a:spcAft>
                      </a:pP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Apollo</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グループによって経営されるデリーで</a:t>
                      </a: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2</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番目に大規模な病院。</a:t>
                      </a: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1988</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年に設立された。また、インドで</a:t>
                      </a: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1000" kern="100" baseline="0" dirty="0">
                          <a:effectLst/>
                          <a:latin typeface="Arial" panose="020B0604020202020204" pitchFamily="34" charset="0"/>
                          <a:ea typeface="ＭＳ Ｐゴシック" panose="020B0600070205080204" pitchFamily="50" charset="-128"/>
                          <a:cs typeface="Arial" panose="020B0604020202020204" pitchFamily="34" charset="0"/>
                        </a:rPr>
                        <a:t>認定を受けた最初の病院でもある。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64570">
                <a:tc rowSpan="2">
                  <a:txBody>
                    <a:bodyPr/>
                    <a:lstStyle/>
                    <a:p>
                      <a:pPr algn="l" fontAlgn="ctr">
                        <a:lnSpc>
                          <a:spcPct val="90000"/>
                        </a:lnSpc>
                        <a:spcAft>
                          <a:spcPts val="0"/>
                        </a:spcAft>
                      </a:pPr>
                      <a:r>
                        <a:rPr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Fortis</a:t>
                      </a:r>
                      <a:r>
                        <a:rPr lang="ja-JP" altLang="en-US"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Healthcare</a:t>
                      </a:r>
                      <a:br>
                        <a:rPr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（デリー他）</a:t>
                      </a:r>
                      <a:endParaRPr lang="ja-JP" sz="10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lnSpc>
                          <a:spcPct val="90000"/>
                        </a:lnSpc>
                        <a:spcAft>
                          <a:spcPts val="0"/>
                        </a:spcAft>
                      </a:pP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グループ全体</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Apollo</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グループに次ぎ大きなインド株式会社病院。インド国内で</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66</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の病院を保有し、</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M&amp;A</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を通じてインドおよびアジア・中東・アフリカでの事業拡大を図る。また、薬局や健康保険ビジネスも手掛ける総合ヘルスケア企業に成長している。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noProof="1">
                          <a:solidFill>
                            <a:srgbClr val="000000"/>
                          </a:solidFill>
                          <a:effectLst/>
                          <a:latin typeface="Arial" panose="020B0604020202020204" pitchFamily="34" charset="0"/>
                          <a:ea typeface="ＭＳ Ｐゴシック" panose="020B0600070205080204" pitchFamily="50" charset="-128"/>
                        </a:rPr>
                        <a:t>4,500+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23,000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1110</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81961">
                <a:tc vMerge="1">
                  <a:txBody>
                    <a:bodyPr/>
                    <a:lstStyle/>
                    <a:p>
                      <a:endParaRPr kumimoji="1" lang="ja-JP" altLang="en-US"/>
                    </a:p>
                  </a:txBody>
                  <a:tcPr/>
                </a:tc>
                <a:tc>
                  <a:txBody>
                    <a:bodyPr/>
                    <a:lstStyle/>
                    <a:p>
                      <a:pPr algn="l" fontAlgn="ctr">
                        <a:lnSpc>
                          <a:spcPct val="90000"/>
                        </a:lnSpc>
                        <a:spcAft>
                          <a:spcPts val="0"/>
                        </a:spcAft>
                      </a:pPr>
                      <a:r>
                        <a:rPr lang="en-US" alt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Fortis</a:t>
                      </a: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Malar</a:t>
                      </a: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病院（チェンナイ）</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1992</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malar</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病院として設立されたが、</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Fortis</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グループが買収し、</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Fortis</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Malar</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病院へと変わった。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15057">
                <a:tc gridSpan="2">
                  <a:txBody>
                    <a:bodyPr/>
                    <a:lstStyle/>
                    <a:p>
                      <a:pPr marL="0" algn="l" defTabSz="914400" rtl="0" eaLnBrk="1" fontAlgn="ctr" latinLnBrk="0" hangingPunct="1">
                        <a:lnSpc>
                          <a:spcPct val="90000"/>
                        </a:lnSpc>
                        <a:spcAft>
                          <a:spcPts val="0"/>
                        </a:spcAft>
                      </a:pPr>
                      <a:r>
                        <a:rPr kumimoji="1"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Max</a:t>
                      </a:r>
                      <a:r>
                        <a:rPr kumimoji="1" lang="ja-JP" altLang="en-US"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Healthcare</a:t>
                      </a:r>
                    </a:p>
                    <a:p>
                      <a:pPr algn="l" fontAlgn="ctr">
                        <a:lnSpc>
                          <a:spcPct val="90000"/>
                        </a:lnSpc>
                        <a:spcAft>
                          <a:spcPts val="0"/>
                        </a:spcAft>
                      </a:pPr>
                      <a:r>
                        <a:rPr kumimoji="1"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（ニューデリー他）</a:t>
                      </a:r>
                      <a:endParaRPr kumimoji="1"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1985</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年に設立され、首都デリーを中心に、パンジャブ州などインド北部に</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病院を展開する。</a:t>
                      </a:r>
                      <a:endPar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noProof="1">
                          <a:solidFill>
                            <a:srgbClr val="000000"/>
                          </a:solidFill>
                          <a:effectLst/>
                          <a:latin typeface="Arial" panose="020B0604020202020204" pitchFamily="34" charset="0"/>
                          <a:ea typeface="ＭＳ Ｐゴシック" panose="020B0600070205080204" pitchFamily="50" charset="-128"/>
                        </a:rPr>
                        <a:t>~5,000</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1.5</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万以上</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280</a:t>
                      </a: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万以上</a:t>
                      </a:r>
                      <a:endPar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noProof="1">
                          <a:effectLst/>
                          <a:latin typeface="Arial" panose="020B0604020202020204" pitchFamily="34" charset="0"/>
                          <a:ea typeface="ＭＳ Ｐゴシック" panose="020B0600070205080204" pitchFamily="50" charset="-128"/>
                          <a:cs typeface="Arial" panose="020B0604020202020204" pitchFamily="34" charset="0"/>
                        </a:rPr>
                        <a:t>2024</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15057">
                <a:tc gridSpan="2">
                  <a:txBody>
                    <a:bodyPr/>
                    <a:lstStyle/>
                    <a:p>
                      <a:pPr algn="l" fontAlgn="ctr">
                        <a:lnSpc>
                          <a:spcPct val="90000"/>
                        </a:lnSpc>
                        <a:spcAft>
                          <a:spcPts val="0"/>
                        </a:spcAft>
                      </a:pPr>
                      <a:r>
                        <a:rPr kumimoji="1" lang="en-US" altLang="ja-JP" sz="10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Manipal</a:t>
                      </a:r>
                      <a:endParaRPr kumimoji="1"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lnSpc>
                          <a:spcPct val="90000"/>
                        </a:lnSpc>
                        <a:spcAft>
                          <a:spcPts val="0"/>
                        </a:spcAft>
                      </a:pPr>
                      <a:r>
                        <a:rPr kumimoji="1"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（バンガロール他）</a:t>
                      </a:r>
                      <a:endParaRPr kumimoji="1"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インド第</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位の規模を誇り、アポロ病院やフォルティス病院と同様、早くから南インド地域で事業を展開し、初期参入プレーヤーとしての優位性を確保している。ネパールやマレーシアでも病院を経営する。</a:t>
                      </a:r>
                      <a:endPar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noProof="1">
                          <a:solidFill>
                            <a:srgbClr val="000000"/>
                          </a:solidFill>
                          <a:effectLst/>
                          <a:latin typeface="Arial" panose="020B0604020202020204" pitchFamily="34" charset="0"/>
                          <a:ea typeface="ＭＳ Ｐゴシック" panose="020B0600070205080204" pitchFamily="50" charset="-128"/>
                        </a:rPr>
                        <a:t>9,500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chemeClr val="tx1"/>
                          </a:solidFill>
                          <a:effectLst/>
                          <a:latin typeface="Arial" panose="020B0604020202020204" pitchFamily="34" charset="0"/>
                          <a:ea typeface="ＭＳ Ｐゴシック" panose="020B0600070205080204" pitchFamily="50" charset="-128"/>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chemeClr val="tx1"/>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a:solidFill>
                            <a:srgbClr val="000000"/>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noProof="1">
                          <a:effectLst/>
                          <a:latin typeface="Arial" panose="020B0604020202020204" pitchFamily="34" charset="0"/>
                          <a:ea typeface="ＭＳ Ｐゴシック" panose="020B0600070205080204" pitchFamily="50" charset="-128"/>
                          <a:cs typeface="Arial" panose="020B0604020202020204" pitchFamily="34" charset="0"/>
                        </a:rPr>
                        <a:t>2023</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704739">
                <a:tc gridSpan="2">
                  <a:txBody>
                    <a:bodyPr/>
                    <a:lstStyle/>
                    <a:p>
                      <a:pPr algn="l" fontAlgn="ctr">
                        <a:lnSpc>
                          <a:spcPct val="90000"/>
                        </a:lnSpc>
                        <a:spcAft>
                          <a:spcPts val="0"/>
                        </a:spcAft>
                      </a:pPr>
                      <a:r>
                        <a:rPr kumimoji="1"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Alchemist Ltd</a:t>
                      </a:r>
                    </a:p>
                    <a:p>
                      <a:pPr algn="l" fontAlgn="ctr">
                        <a:lnSpc>
                          <a:spcPct val="90000"/>
                        </a:lnSpc>
                        <a:spcAft>
                          <a:spcPts val="0"/>
                        </a:spcAft>
                      </a:pP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（パンチクラ、グルガオン）</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l" defTabSz="914400" rtl="0" eaLnBrk="1" fontAlgn="ctr" latinLnBrk="0" hangingPunct="0">
                        <a:lnSpc>
                          <a:spcPct val="90000"/>
                        </a:lnSpc>
                        <a:spcBef>
                          <a:spcPts val="0"/>
                        </a:spcBef>
                        <a:spcAft>
                          <a:spcPts val="200"/>
                        </a:spcAft>
                        <a:buClrTx/>
                        <a:buSzTx/>
                        <a:buFontTx/>
                        <a:buNone/>
                        <a:tabLst/>
                        <a:defRPr/>
                      </a:pP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1988</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年に設立された商社。ヘルスケア以外には、ホテル・リゾート事業、食品加工、道路交通技術、情報技術等を扱う。インド国内において、</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00" baseline="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病院と</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kern="100" baseline="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つのクリ</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ニックを運営している。ヘルスケアにおいては、</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年までにインドのリーディングプレーヤーになる目標を掲げている。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noProof="1">
                          <a:solidFill>
                            <a:srgbClr val="000000"/>
                          </a:solidFill>
                          <a:effectLst/>
                          <a:latin typeface="Arial" panose="020B0604020202020204" pitchFamily="34" charset="0"/>
                          <a:ea typeface="ＭＳ Ｐゴシック" panose="020B0600070205080204" pitchFamily="50" charset="-128"/>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chemeClr val="tx1"/>
                          </a:solidFill>
                          <a:effectLst/>
                          <a:latin typeface="Arial" panose="020B0604020202020204" pitchFamily="34" charset="0"/>
                          <a:ea typeface="ＭＳ Ｐゴシック" panose="020B0600070205080204" pitchFamily="50" charset="-128"/>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chemeClr val="tx1"/>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noProof="1">
                          <a:effectLst/>
                          <a:latin typeface="Arial" panose="020B0604020202020204" pitchFamily="34" charset="0"/>
                          <a:ea typeface="ＭＳ Ｐゴシック" panose="020B0600070205080204" pitchFamily="50" charset="-128"/>
                          <a:cs typeface="Arial" panose="020B0604020202020204" pitchFamily="34" charset="0"/>
                        </a:rPr>
                        <a:t>2024</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564570">
                <a:tc gridSpan="2">
                  <a:txBody>
                    <a:bodyPr/>
                    <a:lstStyle/>
                    <a:p>
                      <a:pPr algn="l" fontAlgn="ctr">
                        <a:lnSpc>
                          <a:spcPct val="90000"/>
                        </a:lnSpc>
                        <a:spcAft>
                          <a:spcPts val="0"/>
                        </a:spcAft>
                      </a:pPr>
                      <a:r>
                        <a:rPr kumimoji="1" lang="en-US" altLang="ja-JP" sz="1000" b="1" kern="100" baseline="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Agarwal's Eye Hospital Ltd</a:t>
                      </a:r>
                    </a:p>
                    <a:p>
                      <a:pPr algn="l" fontAlgn="ctr">
                        <a:lnSpc>
                          <a:spcPct val="90000"/>
                        </a:lnSpc>
                        <a:spcAft>
                          <a:spcPts val="0"/>
                        </a:spcAft>
                      </a:pPr>
                      <a:r>
                        <a:rPr lang="ja-JP" altLang="en-US"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（チェンナイ他）</a:t>
                      </a:r>
                      <a:endParaRPr lang="ja-JP" sz="900" b="0"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endParaRPr kumimoji="1" lang="ja-JP" altLang="en-US"/>
                    </a:p>
                  </a:txBody>
                  <a:tcPr/>
                </a:tc>
                <a:tc>
                  <a:txBody>
                    <a:bodyPr/>
                    <a:lstStyle/>
                    <a:p>
                      <a:pPr marL="0" marR="0" indent="0" algn="just" defTabSz="914400" rtl="0" eaLnBrk="1" fontAlgn="ctr" latinLnBrk="0" hangingPunct="0">
                        <a:lnSpc>
                          <a:spcPct val="90000"/>
                        </a:lnSpc>
                        <a:spcBef>
                          <a:spcPts val="0"/>
                        </a:spcBef>
                        <a:spcAft>
                          <a:spcPts val="200"/>
                        </a:spcAft>
                        <a:buClrTx/>
                        <a:buSzTx/>
                        <a:buFontTx/>
                        <a:buNone/>
                        <a:tabLst/>
                        <a:defRPr/>
                      </a:pP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チェンナイに本拠地を持つ、インド最大の眼科病院チェーン。</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1954</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年に設立された。</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の国内病院と、</a:t>
                      </a:r>
                      <a:r>
                        <a:rPr kumimoji="1" lang="en-US" altLang="ja-JP"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1000" kern="100" baseline="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の海外病院を持つ。海外展開は、モーリシャス、モザンビーク、セーシェル、カンボジア、ナイジェリア、マダガスカル、ルワンダ、ウガンダで行われている。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914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lnSpc>
                          <a:spcPct val="90000"/>
                        </a:lnSpc>
                      </a:pPr>
                      <a:r>
                        <a:rPr lang="ja-JP" altLang="en-US" sz="1000" b="0" i="0" u="none" strike="noStrike" baseline="0" dirty="0">
                          <a:solidFill>
                            <a:srgbClr val="000000"/>
                          </a:solidFill>
                          <a:effectLst/>
                          <a:latin typeface="Arial" panose="020B0604020202020204" pitchFamily="34" charset="0"/>
                          <a:ea typeface="ＭＳ Ｐゴシック" panose="020B0600070205080204" pitchFamily="50" charset="-128"/>
                        </a:rPr>
                        <a:t> </a:t>
                      </a:r>
                      <a:r>
                        <a:rPr lang="en-US" altLang="ja-JP" sz="1000" b="0" i="0" u="none" strike="noStrike" baseline="0" dirty="0">
                          <a:solidFill>
                            <a:srgbClr val="000000"/>
                          </a:solidFill>
                          <a:effectLst/>
                          <a:latin typeface="Arial" panose="020B0604020202020204" pitchFamily="34" charset="0"/>
                          <a:ea typeface="ＭＳ Ｐゴシック" panose="020B0600070205080204" pitchFamily="50" charset="-128"/>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90000"/>
                        </a:lnSpc>
                        <a:spcBef>
                          <a:spcPts val="0"/>
                        </a:spcBef>
                        <a:spcAft>
                          <a:spcPts val="0"/>
                        </a:spcAft>
                        <a:buClrTx/>
                        <a:buSzTx/>
                        <a:buFontTx/>
                        <a:buNone/>
                        <a:tabLst/>
                        <a:defRPr/>
                      </a:pPr>
                      <a:r>
                        <a:rPr lang="en-US"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1000" kern="100" baseline="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200918" y="1598320"/>
            <a:ext cx="9505057"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各病院ホームページ、アイ・ビー・ティー「新興国（特にインド）における医療機器システムの展開可能性及び海外主要医療機器メーカーの海外展開戦略の調査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kumimoji="0" lang="ja-JP" altLang="en-US" sz="800" dirty="0" bmk=""/>
          </a:p>
        </p:txBody>
      </p:sp>
      <p:sp>
        <p:nvSpPr>
          <p:cNvPr id="11" name="テキスト ボックス 10"/>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Apollo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グループや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Fortis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グループなどの大規模株式会社病院グループが存在する。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近年の傾向として、民間大手病院は、外資提携を活発化させることで、事業の拡大を図っている。</a:t>
            </a:r>
          </a:p>
        </p:txBody>
      </p:sp>
    </p:spTree>
    <p:extLst>
      <p:ext uri="{BB962C8B-B14F-4D97-AF65-F5344CB8AC3E}">
        <p14:creationId xmlns:p14="http://schemas.microsoft.com/office/powerpoint/2010/main" val="192188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4938-5CB6-595D-4182-AB160EC0DA9F}"/>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Text Placeholder 2">
            <a:extLst>
              <a:ext uri="{FF2B5EF4-FFF2-40B4-BE49-F238E27FC236}">
                <a16:creationId xmlns:a16="http://schemas.microsoft.com/office/drawing/2014/main" id="{6E8A352E-0A54-815C-AF1E-2DC4A31BDD9C}"/>
              </a:ext>
            </a:extLst>
          </p:cNvPr>
          <p:cNvSpPr>
            <a:spLocks noGrp="1"/>
          </p:cNvSpPr>
          <p:nvPr>
            <p:ph type="body" sz="quarter" idx="15"/>
          </p:nvPr>
        </p:nvSpPr>
        <p:spPr/>
        <p:txBody>
          <a:bodyPr/>
          <a:lstStyle/>
          <a:p>
            <a:r>
              <a:rPr kumimoji="1" lang="ja-JP" altLang="en-US" dirty="0"/>
              <a:t>各州の医療機関構造（公的医療機関）（</a:t>
            </a:r>
            <a:r>
              <a:rPr kumimoji="1" lang="ja-JP" altLang="en-US" sz="2000" noProof="1"/>
              <a:t>1/2）</a:t>
            </a:r>
          </a:p>
        </p:txBody>
      </p:sp>
      <p:sp>
        <p:nvSpPr>
          <p:cNvPr id="4" name="テキスト ボックス 31">
            <a:extLst>
              <a:ext uri="{FF2B5EF4-FFF2-40B4-BE49-F238E27FC236}">
                <a16:creationId xmlns:a16="http://schemas.microsoft.com/office/drawing/2014/main" id="{37105903-52F9-D360-6C05-1AAD70FD6997}"/>
              </a:ext>
            </a:extLst>
          </p:cNvPr>
          <p:cNvSpPr txBox="1"/>
          <p:nvPr/>
        </p:nvSpPr>
        <p:spPr>
          <a:xfrm>
            <a:off x="200472" y="1043949"/>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ウッタル・プラデーシュ州は公衆衛生機関とサブセンターの数が最も多い。</a:t>
            </a:r>
            <a:endPar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以下</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のグラフは、2022年</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時点における各州</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/地域ごとの医療機関構造を示している。</a:t>
            </a:r>
          </a:p>
        </p:txBody>
      </p:sp>
      <p:graphicFrame>
        <p:nvGraphicFramePr>
          <p:cNvPr id="13" name="Chart 12">
            <a:extLst>
              <a:ext uri="{FF2B5EF4-FFF2-40B4-BE49-F238E27FC236}">
                <a16:creationId xmlns:a16="http://schemas.microsoft.com/office/drawing/2014/main" id="{55C3EE76-6681-C06C-4A83-7B0052AA4D15}"/>
              </a:ext>
            </a:extLst>
          </p:cNvPr>
          <p:cNvGraphicFramePr/>
          <p:nvPr>
            <p:extLst>
              <p:ext uri="{D42A27DB-BD31-4B8C-83A1-F6EECF244321}">
                <p14:modId xmlns:p14="http://schemas.microsoft.com/office/powerpoint/2010/main" val="1358233974"/>
              </p:ext>
            </p:extLst>
          </p:nvPr>
        </p:nvGraphicFramePr>
        <p:xfrm>
          <a:off x="375385" y="1572408"/>
          <a:ext cx="9114119" cy="4736317"/>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74">
            <a:extLst>
              <a:ext uri="{FF2B5EF4-FFF2-40B4-BE49-F238E27FC236}">
                <a16:creationId xmlns:a16="http://schemas.microsoft.com/office/drawing/2014/main" id="{A9392C07-7565-3B46-B686-2C586044935C}"/>
              </a:ext>
            </a:extLst>
          </p:cNvPr>
          <p:cNvSpPr txBox="1"/>
          <p:nvPr/>
        </p:nvSpPr>
        <p:spPr>
          <a:xfrm>
            <a:off x="218521" y="6597442"/>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インド政府「</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National Health Profile（202</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30496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04938-5CB6-595D-4182-AB160EC0DA9F}"/>
              </a:ext>
            </a:extLst>
          </p:cNvPr>
          <p:cNvSpPr>
            <a:spLocks noGrp="1"/>
          </p:cNvSpPr>
          <p:nvPr>
            <p:ph type="title"/>
          </p:nvPr>
        </p:nvSpPr>
        <p:spPr/>
        <p:txBody>
          <a:bodyPr>
            <a:normAutofit/>
          </a:bodyPr>
          <a:lstStyle/>
          <a:p>
            <a:r>
              <a:rPr lang="ja-JP" altLang="en-US" sz="1400" noProof="1"/>
              <a:t>インド／医療関連／医療・公衆衛生</a:t>
            </a:r>
            <a:endParaRPr kumimoji="1" lang="ja-JP" altLang="en-US" sz="1400" dirty="0"/>
          </a:p>
        </p:txBody>
      </p:sp>
      <p:sp>
        <p:nvSpPr>
          <p:cNvPr id="3" name="Text Placeholder 2">
            <a:extLst>
              <a:ext uri="{FF2B5EF4-FFF2-40B4-BE49-F238E27FC236}">
                <a16:creationId xmlns:a16="http://schemas.microsoft.com/office/drawing/2014/main" id="{6E8A352E-0A54-815C-AF1E-2DC4A31BDD9C}"/>
              </a:ext>
            </a:extLst>
          </p:cNvPr>
          <p:cNvSpPr>
            <a:spLocks noGrp="1"/>
          </p:cNvSpPr>
          <p:nvPr>
            <p:ph type="body" sz="quarter" idx="15"/>
          </p:nvPr>
        </p:nvSpPr>
        <p:spPr/>
        <p:txBody>
          <a:bodyPr/>
          <a:lstStyle/>
          <a:p>
            <a:r>
              <a:rPr kumimoji="1" lang="ja-JP" altLang="en-US" dirty="0"/>
              <a:t>各州の医療機関構造（公的医療機関）（</a:t>
            </a:r>
            <a:r>
              <a:rPr kumimoji="1" lang="ja-JP" altLang="en-US" sz="2000" noProof="1"/>
              <a:t>2/2）</a:t>
            </a:r>
          </a:p>
        </p:txBody>
      </p:sp>
      <p:graphicFrame>
        <p:nvGraphicFramePr>
          <p:cNvPr id="13" name="Chart 12">
            <a:extLst>
              <a:ext uri="{FF2B5EF4-FFF2-40B4-BE49-F238E27FC236}">
                <a16:creationId xmlns:a16="http://schemas.microsoft.com/office/drawing/2014/main" id="{55C3EE76-6681-C06C-4A83-7B0052AA4D15}"/>
              </a:ext>
            </a:extLst>
          </p:cNvPr>
          <p:cNvGraphicFramePr/>
          <p:nvPr>
            <p:extLst>
              <p:ext uri="{D42A27DB-BD31-4B8C-83A1-F6EECF244321}">
                <p14:modId xmlns:p14="http://schemas.microsoft.com/office/powerpoint/2010/main" val="1124345169"/>
              </p:ext>
            </p:extLst>
          </p:nvPr>
        </p:nvGraphicFramePr>
        <p:xfrm>
          <a:off x="375385" y="1010653"/>
          <a:ext cx="9114119" cy="5656226"/>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74">
            <a:extLst>
              <a:ext uri="{FF2B5EF4-FFF2-40B4-BE49-F238E27FC236}">
                <a16:creationId xmlns:a16="http://schemas.microsoft.com/office/drawing/2014/main" id="{FF20115F-073C-7DF7-0602-C3EF37B913D8}"/>
              </a:ext>
            </a:extLst>
          </p:cNvPr>
          <p:cNvSpPr txBox="1"/>
          <p:nvPr/>
        </p:nvSpPr>
        <p:spPr>
          <a:xfrm>
            <a:off x="218521" y="6624796"/>
            <a:ext cx="5105022"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（出所）インド政府「National Health Profile （2023）」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87139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9BDB-F731-0EDD-2A7A-EC419DC85719}"/>
              </a:ext>
            </a:extLst>
          </p:cNvPr>
          <p:cNvSpPr>
            <a:spLocks noGrp="1"/>
          </p:cNvSpPr>
          <p:nvPr>
            <p:ph type="title"/>
          </p:nvPr>
        </p:nvSpPr>
        <p:spPr/>
        <p:txBody>
          <a:bodyPr/>
          <a:lstStyle/>
          <a:p>
            <a:r>
              <a:rPr lang="ja-JP" altLang="en-US" dirty="0"/>
              <a:t>インド／医療関連／医療・公衆衛生</a:t>
            </a:r>
            <a:endParaRPr kumimoji="1" lang="ja-JP" altLang="en-US" dirty="0"/>
          </a:p>
        </p:txBody>
      </p:sp>
      <p:sp>
        <p:nvSpPr>
          <p:cNvPr id="3" name="Text Placeholder 2">
            <a:extLst>
              <a:ext uri="{FF2B5EF4-FFF2-40B4-BE49-F238E27FC236}">
                <a16:creationId xmlns:a16="http://schemas.microsoft.com/office/drawing/2014/main" id="{12034F4C-7C5B-B750-DFAC-D3A398AEE485}"/>
              </a:ext>
            </a:extLst>
          </p:cNvPr>
          <p:cNvSpPr>
            <a:spLocks noGrp="1"/>
          </p:cNvSpPr>
          <p:nvPr>
            <p:ph type="body" sz="quarter" idx="15"/>
          </p:nvPr>
        </p:nvSpPr>
        <p:spPr/>
        <p:txBody>
          <a:bodyPr/>
          <a:lstStyle/>
          <a:p>
            <a:r>
              <a:rPr kumimoji="1" lang="ja-JP" altLang="en-US" dirty="0"/>
              <a:t>各州における伝統医学医療機関</a:t>
            </a:r>
          </a:p>
        </p:txBody>
      </p:sp>
      <p:sp>
        <p:nvSpPr>
          <p:cNvPr id="4" name="テキスト ボックス 31">
            <a:extLst>
              <a:ext uri="{FF2B5EF4-FFF2-40B4-BE49-F238E27FC236}">
                <a16:creationId xmlns:a16="http://schemas.microsoft.com/office/drawing/2014/main" id="{A9D804CC-4128-65E0-5FC0-4C32FE4F35CE}"/>
              </a:ext>
            </a:extLst>
          </p:cNvPr>
          <p:cNvSpPr txBox="1"/>
          <p:nvPr/>
        </p:nvSpPr>
        <p:spPr>
          <a:xfrm>
            <a:off x="200472" y="1075570"/>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AYUSH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（伝統医学）を管轄する省庁があり、伝統医学を使って治療を受けられる病院や診療所がインド各地にある。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インド南西部に位置する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Karnataka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が最も多く、約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7900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の伝統医学に対応している医療機関がある。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AYUSH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は伝統医学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Ayurveda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Yoga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&amp;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Naturopathy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Unani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Siddha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Sowa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Rigpa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Homeopathy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の頭文字をとったもので、治療法として選択することができる。</a:t>
            </a:r>
          </a:p>
        </p:txBody>
      </p:sp>
      <p:sp>
        <p:nvSpPr>
          <p:cNvPr id="8" name="テキスト ボックス 29">
            <a:extLst>
              <a:ext uri="{FF2B5EF4-FFF2-40B4-BE49-F238E27FC236}">
                <a16:creationId xmlns:a16="http://schemas.microsoft.com/office/drawing/2014/main" id="{9097F045-48ED-3E89-D750-003C7BD6D737}"/>
              </a:ext>
            </a:extLst>
          </p:cNvPr>
          <p:cNvSpPr txBox="1"/>
          <p:nvPr/>
        </p:nvSpPr>
        <p:spPr>
          <a:xfrm>
            <a:off x="200472" y="6597650"/>
            <a:ext cx="9289032" cy="188550"/>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インド政府「</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Profile2022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graphicFrame>
        <p:nvGraphicFramePr>
          <p:cNvPr id="7" name="Table 6">
            <a:extLst>
              <a:ext uri="{FF2B5EF4-FFF2-40B4-BE49-F238E27FC236}">
                <a16:creationId xmlns:a16="http://schemas.microsoft.com/office/drawing/2014/main" id="{284A93B5-546E-533A-88EE-512B6BDDBED6}"/>
              </a:ext>
            </a:extLst>
          </p:cNvPr>
          <p:cNvGraphicFramePr>
            <a:graphicFrameLocks noGrp="1"/>
          </p:cNvGraphicFramePr>
          <p:nvPr>
            <p:extLst>
              <p:ext uri="{D42A27DB-BD31-4B8C-83A1-F6EECF244321}">
                <p14:modId xmlns:p14="http://schemas.microsoft.com/office/powerpoint/2010/main" val="4025561197"/>
              </p:ext>
            </p:extLst>
          </p:nvPr>
        </p:nvGraphicFramePr>
        <p:xfrm>
          <a:off x="200025" y="2114551"/>
          <a:ext cx="4752975" cy="4459452"/>
        </p:xfrm>
        <a:graphic>
          <a:graphicData uri="http://schemas.openxmlformats.org/drawingml/2006/table">
            <a:tbl>
              <a:tblPr>
                <a:tableStyleId>{D03447BB-5D67-496B-8E87-E561075AD55C}</a:tableStyleId>
              </a:tblPr>
              <a:tblGrid>
                <a:gridCol w="1008559">
                  <a:extLst>
                    <a:ext uri="{9D8B030D-6E8A-4147-A177-3AD203B41FA5}">
                      <a16:colId xmlns:a16="http://schemas.microsoft.com/office/drawing/2014/main" val="563277907"/>
                    </a:ext>
                  </a:extLst>
                </a:gridCol>
                <a:gridCol w="342038">
                  <a:extLst>
                    <a:ext uri="{9D8B030D-6E8A-4147-A177-3AD203B41FA5}">
                      <a16:colId xmlns:a16="http://schemas.microsoft.com/office/drawing/2014/main" val="101833451"/>
                    </a:ext>
                  </a:extLst>
                </a:gridCol>
                <a:gridCol w="486054">
                  <a:extLst>
                    <a:ext uri="{9D8B030D-6E8A-4147-A177-3AD203B41FA5}">
                      <a16:colId xmlns:a16="http://schemas.microsoft.com/office/drawing/2014/main" val="124327531"/>
                    </a:ext>
                  </a:extLst>
                </a:gridCol>
                <a:gridCol w="486054">
                  <a:extLst>
                    <a:ext uri="{9D8B030D-6E8A-4147-A177-3AD203B41FA5}">
                      <a16:colId xmlns:a16="http://schemas.microsoft.com/office/drawing/2014/main" val="1163773115"/>
                    </a:ext>
                  </a:extLst>
                </a:gridCol>
                <a:gridCol w="486054">
                  <a:extLst>
                    <a:ext uri="{9D8B030D-6E8A-4147-A177-3AD203B41FA5}">
                      <a16:colId xmlns:a16="http://schemas.microsoft.com/office/drawing/2014/main" val="1009973669"/>
                    </a:ext>
                  </a:extLst>
                </a:gridCol>
                <a:gridCol w="486054">
                  <a:extLst>
                    <a:ext uri="{9D8B030D-6E8A-4147-A177-3AD203B41FA5}">
                      <a16:colId xmlns:a16="http://schemas.microsoft.com/office/drawing/2014/main" val="3278935694"/>
                    </a:ext>
                  </a:extLst>
                </a:gridCol>
                <a:gridCol w="486054">
                  <a:extLst>
                    <a:ext uri="{9D8B030D-6E8A-4147-A177-3AD203B41FA5}">
                      <a16:colId xmlns:a16="http://schemas.microsoft.com/office/drawing/2014/main" val="2094137694"/>
                    </a:ext>
                  </a:extLst>
                </a:gridCol>
                <a:gridCol w="486054">
                  <a:extLst>
                    <a:ext uri="{9D8B030D-6E8A-4147-A177-3AD203B41FA5}">
                      <a16:colId xmlns:a16="http://schemas.microsoft.com/office/drawing/2014/main" val="1965039378"/>
                    </a:ext>
                  </a:extLst>
                </a:gridCol>
                <a:gridCol w="486054">
                  <a:extLst>
                    <a:ext uri="{9D8B030D-6E8A-4147-A177-3AD203B41FA5}">
                      <a16:colId xmlns:a16="http://schemas.microsoft.com/office/drawing/2014/main" val="841024552"/>
                    </a:ext>
                  </a:extLst>
                </a:gridCol>
              </a:tblGrid>
              <a:tr h="340362">
                <a:tc rowSpan="2">
                  <a:txBody>
                    <a:bodyPr/>
                    <a:lstStyle/>
                    <a:p>
                      <a:pPr algn="ctr" fontAlgn="ctr"/>
                      <a:r>
                        <a:rPr lang="ja-JP" altLang="en-US" sz="1000" u="none" strike="noStrike" dirty="0">
                          <a:effectLst/>
                        </a:rPr>
                        <a:t>州</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fontAlgn="ctr"/>
                      <a:r>
                        <a:rPr lang="ja-JP" altLang="en-US" sz="1100" u="none" strike="noStrike" dirty="0">
                          <a:effectLst/>
                        </a:rPr>
                        <a:t>アーユルヴェーダ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ホメオパシー</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その他</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rPr>
                        <a:t>合計</a:t>
                      </a:r>
                      <a:endParaRPr lang="en-US" sz="1100" b="0" i="0" u="none" strike="noStrike" dirty="0">
                        <a:solidFill>
                          <a:schemeClr val="bg1"/>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extLst>
                  <a:ext uri="{0D108BD9-81ED-4DB2-BD59-A6C34878D82A}">
                    <a16:rowId xmlns:a16="http://schemas.microsoft.com/office/drawing/2014/main" val="2984119334"/>
                  </a:ext>
                </a:extLst>
              </a:tr>
              <a:tr h="174882">
                <a:tc vMerge="1">
                  <a:txBody>
                    <a:bodyPr/>
                    <a:lstStyle/>
                    <a:p>
                      <a:endParaRPr kumimoji="1" lang="ja-JP" altLang="en-US"/>
                    </a:p>
                  </a:txBody>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a:effectLst/>
                        </a:rPr>
                        <a:t>診療所</a:t>
                      </a:r>
                      <a:endParaRPr lang="ja-JP" altLang="en-US" sz="1100" b="1"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3">
                        <a:lumMod val="50000"/>
                      </a:schemeClr>
                    </a:solidFill>
                  </a:tcPr>
                </a:tc>
                <a:extLst>
                  <a:ext uri="{0D108BD9-81ED-4DB2-BD59-A6C34878D82A}">
                    <a16:rowId xmlns:a16="http://schemas.microsoft.com/office/drawing/2014/main" val="2139755991"/>
                  </a:ext>
                </a:extLst>
              </a:tr>
              <a:tr h="218749">
                <a:tc>
                  <a:txBody>
                    <a:bodyPr/>
                    <a:lstStyle/>
                    <a:p>
                      <a:pPr algn="l" fontAlgn="ctr"/>
                      <a:r>
                        <a:rPr lang="en-US" sz="900" u="none" strike="noStrike" dirty="0">
                          <a:effectLst/>
                        </a:rPr>
                        <a:t>Andhra Pradesh</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372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616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602054294"/>
                  </a:ext>
                </a:extLst>
              </a:tr>
              <a:tr h="218749">
                <a:tc>
                  <a:txBody>
                    <a:bodyPr/>
                    <a:lstStyle/>
                    <a:p>
                      <a:pPr algn="l" fontAlgn="ctr"/>
                      <a:r>
                        <a:rPr lang="en-US" sz="900" u="none" strike="noStrike" dirty="0">
                          <a:effectLst/>
                        </a:rPr>
                        <a:t>Arunachal Pradesh</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133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28903076"/>
                  </a:ext>
                </a:extLst>
              </a:tr>
              <a:tr h="218749">
                <a:tc>
                  <a:txBody>
                    <a:bodyPr/>
                    <a:lstStyle/>
                    <a:p>
                      <a:pPr algn="l" fontAlgn="ctr"/>
                      <a:r>
                        <a:rPr lang="en-US" sz="1100" u="none" strike="noStrike">
                          <a:effectLst/>
                        </a:rPr>
                        <a:t>Assam</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87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611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798587842"/>
                  </a:ext>
                </a:extLst>
              </a:tr>
              <a:tr h="218749">
                <a:tc>
                  <a:txBody>
                    <a:bodyPr/>
                    <a:lstStyle/>
                    <a:p>
                      <a:pPr algn="l" fontAlgn="ctr"/>
                      <a:r>
                        <a:rPr lang="en-US" sz="1100" u="none" strike="noStrike">
                          <a:effectLst/>
                        </a:rPr>
                        <a:t>Bihar</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458</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1257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256521784"/>
                  </a:ext>
                </a:extLst>
              </a:tr>
              <a:tr h="218749">
                <a:tc>
                  <a:txBody>
                    <a:bodyPr/>
                    <a:lstStyle/>
                    <a:p>
                      <a:pPr algn="l" fontAlgn="ctr"/>
                      <a:r>
                        <a:rPr lang="en-US" sz="1100" u="none" strike="noStrike" dirty="0" err="1">
                          <a:effectLst/>
                        </a:rPr>
                        <a:t>Chattisgarh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956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1068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001269235"/>
                  </a:ext>
                </a:extLst>
              </a:tr>
              <a:tr h="218749">
                <a:tc>
                  <a:txBody>
                    <a:bodyPr/>
                    <a:lstStyle/>
                    <a:p>
                      <a:pPr algn="l" fontAlgn="ctr"/>
                      <a:r>
                        <a:rPr lang="en-US" sz="1100" u="none" strike="noStrike">
                          <a:effectLst/>
                        </a:rPr>
                        <a:t>Delhi</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858675295"/>
                  </a:ext>
                </a:extLst>
              </a:tr>
              <a:tr h="218749">
                <a:tc>
                  <a:txBody>
                    <a:bodyPr/>
                    <a:lstStyle/>
                    <a:p>
                      <a:pPr algn="l" fontAlgn="ctr"/>
                      <a:r>
                        <a:rPr lang="en-US" sz="1100" u="none" strike="noStrike">
                          <a:effectLst/>
                        </a:rPr>
                        <a:t>Goa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186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119089200"/>
                  </a:ext>
                </a:extLst>
              </a:tr>
              <a:tr h="218749">
                <a:tc>
                  <a:txBody>
                    <a:bodyPr/>
                    <a:lstStyle/>
                    <a:p>
                      <a:pPr algn="l" fontAlgn="ctr"/>
                      <a:r>
                        <a:rPr lang="en-US" sz="1100" u="none" strike="noStrike">
                          <a:effectLst/>
                        </a:rPr>
                        <a:t>Gujarat</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39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567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273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840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968814775"/>
                  </a:ext>
                </a:extLst>
              </a:tr>
              <a:tr h="218749">
                <a:tc>
                  <a:txBody>
                    <a:bodyPr/>
                    <a:lstStyle/>
                    <a:p>
                      <a:pPr algn="l" fontAlgn="ctr"/>
                      <a:r>
                        <a:rPr lang="en-US" sz="1100" u="none" strike="noStrike">
                          <a:effectLst/>
                        </a:rPr>
                        <a:t>Haryana</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536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322634066"/>
                  </a:ext>
                </a:extLst>
              </a:tr>
              <a:tr h="218749">
                <a:tc>
                  <a:txBody>
                    <a:bodyPr/>
                    <a:lstStyle/>
                    <a:p>
                      <a:pPr algn="l" fontAlgn="ctr"/>
                      <a:r>
                        <a:rPr lang="en-US" sz="900" u="none" strike="noStrike" dirty="0">
                          <a:effectLst/>
                        </a:rPr>
                        <a:t>Himachal Pradesh</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33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1183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33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1197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13873400"/>
                  </a:ext>
                </a:extLst>
              </a:tr>
              <a:tr h="218749">
                <a:tc>
                  <a:txBody>
                    <a:bodyPr/>
                    <a:lstStyle/>
                    <a:p>
                      <a:pPr algn="l" fontAlgn="ctr"/>
                      <a:r>
                        <a:rPr lang="en-US" sz="900" u="none" strike="noStrike" dirty="0">
                          <a:effectLst/>
                        </a:rPr>
                        <a:t>Jammu &amp;Kashmir</a:t>
                      </a:r>
                      <a:endParaRPr lang="en-US"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298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314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739661003"/>
                  </a:ext>
                </a:extLst>
              </a:tr>
              <a:tr h="218749">
                <a:tc>
                  <a:txBody>
                    <a:bodyPr/>
                    <a:lstStyle/>
                    <a:p>
                      <a:pPr algn="l" fontAlgn="ctr"/>
                      <a:r>
                        <a:rPr lang="en-US" sz="1100" u="none" strike="noStrike" dirty="0">
                          <a:effectLst/>
                        </a:rPr>
                        <a:t>Jharkhand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305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518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245145892"/>
                  </a:ext>
                </a:extLst>
              </a:tr>
              <a:tr h="218749">
                <a:tc>
                  <a:txBody>
                    <a:bodyPr/>
                    <a:lstStyle/>
                    <a:p>
                      <a:pPr algn="l" fontAlgn="ctr"/>
                      <a:r>
                        <a:rPr lang="en-US" sz="1100" u="none" strike="noStrike" dirty="0">
                          <a:effectLst/>
                        </a:rPr>
                        <a:t>Karnataka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b="0" u="none" strike="noStrike" dirty="0">
                          <a:solidFill>
                            <a:sysClr val="windowText" lastClr="000000"/>
                          </a:solidFill>
                          <a:effectLst/>
                        </a:rPr>
                        <a:t>193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7432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35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96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228</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b="0" u="none" strike="noStrike" dirty="0">
                          <a:solidFill>
                            <a:sysClr val="windowText" lastClr="000000"/>
                          </a:solidFill>
                          <a:effectLst/>
                        </a:rPr>
                        <a:t>7528</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235888289"/>
                  </a:ext>
                </a:extLst>
              </a:tr>
              <a:tr h="218749">
                <a:tc>
                  <a:txBody>
                    <a:bodyPr/>
                    <a:lstStyle/>
                    <a:p>
                      <a:pPr algn="l" fontAlgn="ctr"/>
                      <a:r>
                        <a:rPr lang="en-US" sz="1100" u="none" strike="noStrike" dirty="0">
                          <a:effectLst/>
                        </a:rPr>
                        <a:t>Kerala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129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1041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1078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163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2119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946339798"/>
                  </a:ext>
                </a:extLst>
              </a:tr>
              <a:tr h="218749">
                <a:tc>
                  <a:txBody>
                    <a:bodyPr/>
                    <a:lstStyle/>
                    <a:p>
                      <a:pPr algn="l" fontAlgn="ctr"/>
                      <a:r>
                        <a:rPr lang="en-US" sz="1000" u="none" strike="noStrike" dirty="0">
                          <a:effectLst/>
                        </a:rPr>
                        <a:t>Madhya Pradesh</a:t>
                      </a:r>
                      <a:endParaRPr lang="en-US" sz="1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1496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213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67</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1709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827869593"/>
                  </a:ext>
                </a:extLst>
              </a:tr>
              <a:tr h="218749">
                <a:tc>
                  <a:txBody>
                    <a:bodyPr/>
                    <a:lstStyle/>
                    <a:p>
                      <a:pPr algn="l" fontAlgn="ctr"/>
                      <a:r>
                        <a:rPr lang="en-US" sz="1100" u="none" strike="noStrike" dirty="0">
                          <a:effectLst/>
                        </a:rPr>
                        <a:t>Maharashtra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78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462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56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134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462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451209086"/>
                  </a:ext>
                </a:extLst>
              </a:tr>
              <a:tr h="218749">
                <a:tc>
                  <a:txBody>
                    <a:bodyPr/>
                    <a:lstStyle/>
                    <a:p>
                      <a:pPr algn="l" fontAlgn="ctr"/>
                      <a:r>
                        <a:rPr lang="en-US" sz="1100" u="none" strike="noStrike" dirty="0">
                          <a:effectLst/>
                        </a:rPr>
                        <a:t>Manipur</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253704097"/>
                  </a:ext>
                </a:extLst>
              </a:tr>
              <a:tr h="218749">
                <a:tc>
                  <a:txBody>
                    <a:bodyPr/>
                    <a:lstStyle/>
                    <a:p>
                      <a:pPr algn="l" fontAlgn="ctr"/>
                      <a:r>
                        <a:rPr lang="en-US" sz="1100" u="none" strike="noStrike" dirty="0">
                          <a:effectLst/>
                        </a:rPr>
                        <a:t>Meghalaya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55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95</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66661206"/>
                  </a:ext>
                </a:extLst>
              </a:tr>
            </a:tbl>
          </a:graphicData>
        </a:graphic>
      </p:graphicFrame>
      <p:graphicFrame>
        <p:nvGraphicFramePr>
          <p:cNvPr id="9" name="Table 8">
            <a:extLst>
              <a:ext uri="{FF2B5EF4-FFF2-40B4-BE49-F238E27FC236}">
                <a16:creationId xmlns:a16="http://schemas.microsoft.com/office/drawing/2014/main" id="{A49EF0A2-44EE-441F-BD80-0ABD551331B4}"/>
              </a:ext>
            </a:extLst>
          </p:cNvPr>
          <p:cNvGraphicFramePr>
            <a:graphicFrameLocks noGrp="1"/>
          </p:cNvGraphicFramePr>
          <p:nvPr>
            <p:extLst>
              <p:ext uri="{D42A27DB-BD31-4B8C-83A1-F6EECF244321}">
                <p14:modId xmlns:p14="http://schemas.microsoft.com/office/powerpoint/2010/main" val="2725194087"/>
              </p:ext>
            </p:extLst>
          </p:nvPr>
        </p:nvGraphicFramePr>
        <p:xfrm>
          <a:off x="5025007" y="2114550"/>
          <a:ext cx="4680961" cy="4461847"/>
        </p:xfrm>
        <a:graphic>
          <a:graphicData uri="http://schemas.openxmlformats.org/drawingml/2006/table">
            <a:tbl>
              <a:tblPr>
                <a:tableStyleId>{D03447BB-5D67-496B-8E87-E561075AD55C}</a:tableStyleId>
              </a:tblPr>
              <a:tblGrid>
                <a:gridCol w="1008113">
                  <a:extLst>
                    <a:ext uri="{9D8B030D-6E8A-4147-A177-3AD203B41FA5}">
                      <a16:colId xmlns:a16="http://schemas.microsoft.com/office/drawing/2014/main" val="5139423"/>
                    </a:ext>
                  </a:extLst>
                </a:gridCol>
                <a:gridCol w="459106">
                  <a:extLst>
                    <a:ext uri="{9D8B030D-6E8A-4147-A177-3AD203B41FA5}">
                      <a16:colId xmlns:a16="http://schemas.microsoft.com/office/drawing/2014/main" val="3261164666"/>
                    </a:ext>
                  </a:extLst>
                </a:gridCol>
                <a:gridCol w="459106">
                  <a:extLst>
                    <a:ext uri="{9D8B030D-6E8A-4147-A177-3AD203B41FA5}">
                      <a16:colId xmlns:a16="http://schemas.microsoft.com/office/drawing/2014/main" val="2703047289"/>
                    </a:ext>
                  </a:extLst>
                </a:gridCol>
                <a:gridCol w="459106">
                  <a:extLst>
                    <a:ext uri="{9D8B030D-6E8A-4147-A177-3AD203B41FA5}">
                      <a16:colId xmlns:a16="http://schemas.microsoft.com/office/drawing/2014/main" val="610439552"/>
                    </a:ext>
                  </a:extLst>
                </a:gridCol>
                <a:gridCol w="459106">
                  <a:extLst>
                    <a:ext uri="{9D8B030D-6E8A-4147-A177-3AD203B41FA5}">
                      <a16:colId xmlns:a16="http://schemas.microsoft.com/office/drawing/2014/main" val="441750664"/>
                    </a:ext>
                  </a:extLst>
                </a:gridCol>
                <a:gridCol w="459106">
                  <a:extLst>
                    <a:ext uri="{9D8B030D-6E8A-4147-A177-3AD203B41FA5}">
                      <a16:colId xmlns:a16="http://schemas.microsoft.com/office/drawing/2014/main" val="1818256652"/>
                    </a:ext>
                  </a:extLst>
                </a:gridCol>
                <a:gridCol w="459106">
                  <a:extLst>
                    <a:ext uri="{9D8B030D-6E8A-4147-A177-3AD203B41FA5}">
                      <a16:colId xmlns:a16="http://schemas.microsoft.com/office/drawing/2014/main" val="2926888172"/>
                    </a:ext>
                  </a:extLst>
                </a:gridCol>
                <a:gridCol w="459106">
                  <a:extLst>
                    <a:ext uri="{9D8B030D-6E8A-4147-A177-3AD203B41FA5}">
                      <a16:colId xmlns:a16="http://schemas.microsoft.com/office/drawing/2014/main" val="1919907655"/>
                    </a:ext>
                  </a:extLst>
                </a:gridCol>
                <a:gridCol w="459106">
                  <a:extLst>
                    <a:ext uri="{9D8B030D-6E8A-4147-A177-3AD203B41FA5}">
                      <a16:colId xmlns:a16="http://schemas.microsoft.com/office/drawing/2014/main" val="4163483655"/>
                    </a:ext>
                  </a:extLst>
                </a:gridCol>
              </a:tblGrid>
              <a:tr h="324000">
                <a:tc rowSpan="2">
                  <a:txBody>
                    <a:bodyPr/>
                    <a:lstStyle/>
                    <a:p>
                      <a:pPr algn="ctr" fontAlgn="ctr"/>
                      <a:r>
                        <a:rPr lang="ja-JP" altLang="en-US" sz="1000" u="none" strike="noStrike" dirty="0">
                          <a:effectLst/>
                        </a:rPr>
                        <a:t>州</a:t>
                      </a:r>
                      <a:endParaRPr lang="ja-JP" altLang="en-US" sz="1000" b="1"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gridSpan="2">
                  <a:txBody>
                    <a:bodyPr/>
                    <a:lstStyle/>
                    <a:p>
                      <a:pPr algn="ctr" fontAlgn="ctr"/>
                      <a:r>
                        <a:rPr lang="ja-JP" altLang="en-US" sz="1100" u="none" strike="noStrike" dirty="0">
                          <a:effectLst/>
                        </a:rPr>
                        <a:t>アーユルヴェーダ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ホメオパシー</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その他</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tc gridSpan="2">
                  <a:txBody>
                    <a:bodyPr/>
                    <a:lstStyle/>
                    <a:p>
                      <a:pPr algn="ctr" fontAlgn="ctr"/>
                      <a:r>
                        <a:rPr lang="ja-JP" altLang="en-US" sz="1100" u="none" strike="noStrike" dirty="0">
                          <a:effectLst/>
                        </a:rPr>
                        <a:t>合計</a:t>
                      </a:r>
                      <a:endParaRPr 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3">
                        <a:lumMod val="50000"/>
                      </a:schemeClr>
                    </a:solidFill>
                  </a:tcPr>
                </a:tc>
                <a:tc hMerge="1">
                  <a:txBody>
                    <a:bodyPr/>
                    <a:lstStyle/>
                    <a:p>
                      <a:endParaRPr kumimoji="1" lang="ja-JP" altLang="en-US"/>
                    </a:p>
                  </a:txBody>
                  <a:tcPr/>
                </a:tc>
                <a:extLst>
                  <a:ext uri="{0D108BD9-81ED-4DB2-BD59-A6C34878D82A}">
                    <a16:rowId xmlns:a16="http://schemas.microsoft.com/office/drawing/2014/main" val="2164254359"/>
                  </a:ext>
                </a:extLst>
              </a:tr>
              <a:tr h="187311">
                <a:tc vMerge="1">
                  <a:txBody>
                    <a:bodyPr/>
                    <a:lstStyle/>
                    <a:p>
                      <a:endParaRPr kumimoji="1" lang="ja-JP" altLang="en-US"/>
                    </a:p>
                  </a:txBody>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病院</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ctr" fontAlgn="ctr"/>
                      <a:r>
                        <a:rPr lang="ja-JP" altLang="en-US" sz="1100" u="none" strike="noStrike" dirty="0">
                          <a:effectLst/>
                        </a:rPr>
                        <a:t>診療所</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3">
                        <a:lumMod val="50000"/>
                      </a:schemeClr>
                    </a:solidFill>
                  </a:tcPr>
                </a:tc>
                <a:extLst>
                  <a:ext uri="{0D108BD9-81ED-4DB2-BD59-A6C34878D82A}">
                    <a16:rowId xmlns:a16="http://schemas.microsoft.com/office/drawing/2014/main" val="2853491746"/>
                  </a:ext>
                </a:extLst>
              </a:tr>
              <a:tr h="234000">
                <a:tc>
                  <a:txBody>
                    <a:bodyPr/>
                    <a:lstStyle/>
                    <a:p>
                      <a:pPr algn="l" fontAlgn="ctr"/>
                      <a:r>
                        <a:rPr lang="en-US" sz="1100" u="none" strike="noStrike" dirty="0">
                          <a:effectLst/>
                        </a:rPr>
                        <a:t>Mizoram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790215812"/>
                  </a:ext>
                </a:extLst>
              </a:tr>
              <a:tr h="207955">
                <a:tc>
                  <a:txBody>
                    <a:bodyPr/>
                    <a:lstStyle/>
                    <a:p>
                      <a:pPr algn="l" fontAlgn="ctr"/>
                      <a:r>
                        <a:rPr lang="en-US" sz="1100" u="none" strike="noStrike" dirty="0">
                          <a:effectLst/>
                        </a:rPr>
                        <a:t>Nagaland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3710574"/>
                  </a:ext>
                </a:extLst>
              </a:tr>
              <a:tr h="207955">
                <a:tc>
                  <a:txBody>
                    <a:bodyPr/>
                    <a:lstStyle/>
                    <a:p>
                      <a:pPr algn="l" fontAlgn="ctr"/>
                      <a:r>
                        <a:rPr lang="en-US" sz="1100" u="none" strike="noStrike" dirty="0">
                          <a:effectLst/>
                        </a:rPr>
                        <a:t>Odisha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dirty="0">
                          <a:solidFill>
                            <a:sysClr val="windowText" lastClr="000000"/>
                          </a:solidFill>
                          <a:effectLst/>
                        </a:rPr>
                        <a:t>6</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620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562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1182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10496159"/>
                  </a:ext>
                </a:extLst>
              </a:tr>
              <a:tr h="207955">
                <a:tc>
                  <a:txBody>
                    <a:bodyPr/>
                    <a:lstStyle/>
                    <a:p>
                      <a:pPr algn="l" fontAlgn="ctr"/>
                      <a:r>
                        <a:rPr lang="en-US" sz="1100" u="none" strike="noStrike">
                          <a:effectLst/>
                        </a:rPr>
                        <a:t>Punjab</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774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225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82920904"/>
                  </a:ext>
                </a:extLst>
              </a:tr>
              <a:tr h="207955">
                <a:tc>
                  <a:txBody>
                    <a:bodyPr/>
                    <a:lstStyle/>
                    <a:p>
                      <a:pPr algn="l" fontAlgn="ctr"/>
                      <a:r>
                        <a:rPr lang="en-US" sz="1100" u="none" strike="noStrike">
                          <a:effectLst/>
                        </a:rPr>
                        <a:t>Rajasthan</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118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3581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3829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359271654"/>
                  </a:ext>
                </a:extLst>
              </a:tr>
              <a:tr h="207955">
                <a:tc>
                  <a:txBody>
                    <a:bodyPr/>
                    <a:lstStyle/>
                    <a:p>
                      <a:pPr algn="l" fontAlgn="ctr"/>
                      <a:r>
                        <a:rPr lang="en-US" sz="1100" u="none" strike="noStrike">
                          <a:effectLst/>
                        </a:rPr>
                        <a:t>Sikkim</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346289515"/>
                  </a:ext>
                </a:extLst>
              </a:tr>
              <a:tr h="207955">
                <a:tc>
                  <a:txBody>
                    <a:bodyPr/>
                    <a:lstStyle/>
                    <a:p>
                      <a:pPr algn="l" fontAlgn="ctr"/>
                      <a:r>
                        <a:rPr lang="en-US" sz="1100" u="none" strike="noStrike">
                          <a:effectLst/>
                        </a:rPr>
                        <a:t>Tamil Nadu</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209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730510458"/>
                  </a:ext>
                </a:extLst>
              </a:tr>
              <a:tr h="207955">
                <a:tc>
                  <a:txBody>
                    <a:bodyPr/>
                    <a:lstStyle/>
                    <a:p>
                      <a:pPr algn="l" fontAlgn="ctr"/>
                      <a:r>
                        <a:rPr lang="en-US" sz="1100" u="none" strike="noStrike" dirty="0">
                          <a:effectLst/>
                        </a:rPr>
                        <a:t>Telangana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423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622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576418854"/>
                  </a:ext>
                </a:extLst>
              </a:tr>
              <a:tr h="207955">
                <a:tc>
                  <a:txBody>
                    <a:bodyPr/>
                    <a:lstStyle/>
                    <a:p>
                      <a:pPr algn="l" fontAlgn="ctr"/>
                      <a:r>
                        <a:rPr lang="en-US" sz="1100" u="none" strike="noStrike" dirty="0">
                          <a:effectLst/>
                        </a:rPr>
                        <a:t>Tripura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73</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4147660784"/>
                  </a:ext>
                </a:extLst>
              </a:tr>
              <a:tr h="207955">
                <a:tc>
                  <a:txBody>
                    <a:bodyPr/>
                    <a:lstStyle/>
                    <a:p>
                      <a:pPr algn="l" fontAlgn="ctr"/>
                      <a:r>
                        <a:rPr lang="en-US" sz="1100" u="none" strike="noStrike" dirty="0">
                          <a:effectLst/>
                        </a:rPr>
                        <a:t>Uttar Pradesh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1788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2112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1576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1799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3688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563915121"/>
                  </a:ext>
                </a:extLst>
              </a:tr>
              <a:tr h="207955">
                <a:tc>
                  <a:txBody>
                    <a:bodyPr/>
                    <a:lstStyle/>
                    <a:p>
                      <a:pPr algn="l" fontAlgn="ctr"/>
                      <a:r>
                        <a:rPr lang="en-US" sz="1100" u="none" strike="noStrike" dirty="0" err="1">
                          <a:effectLst/>
                        </a:rPr>
                        <a:t>Uttrakhand</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431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411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148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431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559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902612651"/>
                  </a:ext>
                </a:extLst>
              </a:tr>
              <a:tr h="207955">
                <a:tc>
                  <a:txBody>
                    <a:bodyPr/>
                    <a:lstStyle/>
                    <a:p>
                      <a:pPr algn="l" fontAlgn="ctr"/>
                      <a:r>
                        <a:rPr lang="en-US" sz="1100" u="none" strike="noStrike" dirty="0">
                          <a:effectLst/>
                        </a:rPr>
                        <a:t>West Bengal</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567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16</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1857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2424</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495391312"/>
                  </a:ext>
                </a:extLst>
              </a:tr>
              <a:tr h="207955">
                <a:tc>
                  <a:txBody>
                    <a:bodyPr/>
                    <a:lstStyle/>
                    <a:p>
                      <a:pPr algn="l" fontAlgn="ctr"/>
                      <a:r>
                        <a:rPr lang="en-US" sz="1100" u="none" strike="noStrike" dirty="0">
                          <a:effectLst/>
                        </a:rPr>
                        <a:t>A&amp;N Islands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13</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2</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249313875"/>
                  </a:ext>
                </a:extLst>
              </a:tr>
              <a:tr h="207955">
                <a:tc>
                  <a:txBody>
                    <a:bodyPr/>
                    <a:lstStyle/>
                    <a:p>
                      <a:pPr algn="l" fontAlgn="ctr"/>
                      <a:r>
                        <a:rPr lang="en-US" sz="1100" u="none" strike="noStrike" dirty="0">
                          <a:effectLst/>
                        </a:rPr>
                        <a:t>Chandigarh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15</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30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1340303599"/>
                  </a:ext>
                </a:extLst>
              </a:tr>
              <a:tr h="368451">
                <a:tc>
                  <a:txBody>
                    <a:bodyPr/>
                    <a:lstStyle/>
                    <a:p>
                      <a:pPr algn="l" fontAlgn="ctr"/>
                      <a:r>
                        <a:rPr lang="pt-BR" sz="900" u="none" strike="noStrike" dirty="0">
                          <a:effectLst/>
                        </a:rPr>
                        <a:t>D &amp; N Haveli &amp; Daman &amp; diu</a:t>
                      </a:r>
                      <a:endParaRPr lang="pt-BR" sz="9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4</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19</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793744769"/>
                  </a:ext>
                </a:extLst>
              </a:tr>
              <a:tr h="207955">
                <a:tc>
                  <a:txBody>
                    <a:bodyPr/>
                    <a:lstStyle/>
                    <a:p>
                      <a:pPr algn="l" fontAlgn="ctr"/>
                      <a:r>
                        <a:rPr lang="en-US" sz="1100" u="none" strike="noStrike" dirty="0">
                          <a:effectLst/>
                        </a:rPr>
                        <a:t>Ladakh</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11</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3990752612"/>
                  </a:ext>
                </a:extLst>
              </a:tr>
              <a:tr h="207955">
                <a:tc>
                  <a:txBody>
                    <a:bodyPr/>
                    <a:lstStyle/>
                    <a:p>
                      <a:pPr algn="l" fontAlgn="ctr"/>
                      <a:r>
                        <a:rPr lang="en-US" sz="1100" u="none" strike="noStrike" dirty="0">
                          <a:effectLst/>
                        </a:rPr>
                        <a:t>Lakshadweep</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9</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ctr"/>
                      <a:r>
                        <a:rPr lang="en-US" altLang="ja-JP" sz="1100" u="none" strike="noStrike" dirty="0">
                          <a:solidFill>
                            <a:sysClr val="windowText" lastClr="000000"/>
                          </a:solidFill>
                          <a:effectLst/>
                        </a:rPr>
                        <a:t>0</a:t>
                      </a:r>
                      <a:endParaRPr lang="en-US" altLang="ja-JP" sz="1100" b="0" i="0" u="none" strike="noStrike" dirty="0">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2</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18</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3">
                          <a:lumMod val="75000"/>
                        </a:schemeClr>
                      </a:solidFill>
                      <a:prstDash val="solid"/>
                      <a:round/>
                      <a:headEnd type="none" w="med" len="med"/>
                      <a:tailEnd type="none" w="med" len="med"/>
                    </a:lnB>
                    <a:noFill/>
                  </a:tcPr>
                </a:tc>
                <a:extLst>
                  <a:ext uri="{0D108BD9-81ED-4DB2-BD59-A6C34878D82A}">
                    <a16:rowId xmlns:a16="http://schemas.microsoft.com/office/drawing/2014/main" val="226461523"/>
                  </a:ext>
                </a:extLst>
              </a:tr>
              <a:tr h="207955">
                <a:tc>
                  <a:txBody>
                    <a:bodyPr/>
                    <a:lstStyle/>
                    <a:p>
                      <a:pPr algn="l" fontAlgn="ctr"/>
                      <a:r>
                        <a:rPr lang="en-US" sz="1100" u="none" strike="noStrike" dirty="0">
                          <a:effectLst/>
                        </a:rPr>
                        <a:t>Puducherry</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lnT w="12700" cap="flat" cmpd="sng" algn="ctr">
                      <a:solidFill>
                        <a:schemeClr val="bg1"/>
                      </a:solidFill>
                      <a:prstDash val="solid"/>
                      <a:round/>
                      <a:headEnd type="none" w="med" len="med"/>
                      <a:tailEnd type="none" w="med" len="med"/>
                    </a:lnT>
                    <a:solidFill>
                      <a:schemeClr val="accent3">
                        <a:lumMod val="50000"/>
                      </a:schemeClr>
                    </a:solidFill>
                  </a:tcPr>
                </a:tc>
                <a:tc>
                  <a:txBody>
                    <a:bodyPr/>
                    <a:lstStyle/>
                    <a:p>
                      <a:pPr algn="r" fontAlgn="ctr"/>
                      <a:r>
                        <a:rPr lang="en-US" altLang="ja-JP" sz="1100" u="none" strike="noStrike">
                          <a:solidFill>
                            <a:sysClr val="windowText" lastClr="000000"/>
                          </a:solidFill>
                          <a:effectLst/>
                        </a:rPr>
                        <a:t>1</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28</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17</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ctr"/>
                      <a:r>
                        <a:rPr lang="en-US" altLang="ja-JP" sz="1100" u="none" strike="noStrike">
                          <a:solidFill>
                            <a:sysClr val="windowText" lastClr="000000"/>
                          </a:solidFill>
                          <a:effectLst/>
                        </a:rPr>
                        <a:t>0</a:t>
                      </a:r>
                      <a:endParaRPr lang="en-US" altLang="ja-JP" sz="1100" b="0" i="0" u="none" strike="noStrike">
                        <a:solidFill>
                          <a:sysClr val="windowText" lastClr="000000"/>
                        </a:solidFill>
                        <a:effectLst/>
                        <a:latin typeface="游ゴシック" panose="020B0400000000000000" pitchFamily="50" charset="-128"/>
                        <a:ea typeface="游ゴシック" panose="020B0400000000000000" pitchFamily="50" charset="-128"/>
                      </a:endParaRPr>
                    </a:p>
                  </a:txBody>
                  <a:tcPr marL="36000" marR="36000" marT="9525" marB="0" anchor="ctr">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1</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3">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algn="r" fontAlgn="b"/>
                      <a:r>
                        <a:rPr lang="en-US" altLang="ja-JP" sz="1000" u="none" strike="noStrike" dirty="0">
                          <a:solidFill>
                            <a:sysClr val="windowText" lastClr="000000"/>
                          </a:solidFill>
                          <a:effectLst/>
                        </a:rPr>
                        <a:t>45</a:t>
                      </a:r>
                      <a:endParaRPr lang="en-US" altLang="ja-JP" sz="1000" b="0" i="0" u="none" strike="noStrike" dirty="0">
                        <a:solidFill>
                          <a:sysClr val="windowText" lastClr="000000"/>
                        </a:solidFill>
                        <a:effectLst/>
                        <a:latin typeface="Arial" panose="020B0604020202020204" pitchFamily="34" charset="0"/>
                        <a:ea typeface="游ゴシック" panose="020B0400000000000000" pitchFamily="50" charset="-128"/>
                      </a:endParaRPr>
                    </a:p>
                  </a:txBody>
                  <a:tcPr marL="36000" marR="36000" marT="9525" marB="0" anchor="b">
                    <a:lnL w="12700" cap="flat" cmpd="sng" algn="ctr">
                      <a:solidFill>
                        <a:schemeClr val="accent3">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3">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30277921"/>
                  </a:ext>
                </a:extLst>
              </a:tr>
            </a:tbl>
          </a:graphicData>
        </a:graphic>
      </p:graphicFrame>
    </p:spTree>
    <p:extLst>
      <p:ext uri="{BB962C8B-B14F-4D97-AF65-F5344CB8AC3E}">
        <p14:creationId xmlns:p14="http://schemas.microsoft.com/office/powerpoint/2010/main" val="1338061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Chart 101">
            <a:extLst>
              <a:ext uri="{FF2B5EF4-FFF2-40B4-BE49-F238E27FC236}">
                <a16:creationId xmlns:a16="http://schemas.microsoft.com/office/drawing/2014/main" id="{1D6796D1-80C4-9B5F-D51E-F1103E4EEBA3}"/>
              </a:ext>
            </a:extLst>
          </p:cNvPr>
          <p:cNvGraphicFramePr/>
          <p:nvPr>
            <p:custDataLst>
              <p:tags r:id="rId1"/>
            </p:custDataLst>
            <p:extLst>
              <p:ext uri="{D42A27DB-BD31-4B8C-83A1-F6EECF244321}">
                <p14:modId xmlns:p14="http://schemas.microsoft.com/office/powerpoint/2010/main" val="3091745571"/>
              </p:ext>
            </p:extLst>
          </p:nvPr>
        </p:nvGraphicFramePr>
        <p:xfrm>
          <a:off x="5097463" y="2239963"/>
          <a:ext cx="4589462" cy="3951287"/>
        </p:xfrm>
        <a:graphic>
          <a:graphicData uri="http://schemas.openxmlformats.org/drawingml/2006/chart">
            <c:chart xmlns:c="http://schemas.openxmlformats.org/drawingml/2006/chart" xmlns:r="http://schemas.openxmlformats.org/officeDocument/2006/relationships" r:id="rId55"/>
          </a:graphicData>
        </a:graphic>
      </p:graphicFrame>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5144205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6" imgW="360" imgH="360" progId="TCLayout.ActiveDocument.1">
                  <p:embed/>
                </p:oleObj>
              </mc:Choice>
              <mc:Fallback>
                <p:oleObj name="think-cellスライド" r:id="rId56" imgW="360" imgH="360" progId="TCLayout.ActiveDocument.1">
                  <p:embed/>
                  <p:pic>
                    <p:nvPicPr>
                      <p:cNvPr id="8" name="Object 7" hidden="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インド／医療関連／医療・公衆衛生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200471" y="1761853"/>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69024" y="1761853"/>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万人当たり医療従事者数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薬剤師数は微増傾向にあるが、看護師・准看護師、医師、歯科医師は微減または大幅に減少している。</a:t>
            </a:r>
          </a:p>
        </p:txBody>
      </p:sp>
      <p:sp>
        <p:nvSpPr>
          <p:cNvPr id="30" name="テキスト ボックス 29"/>
          <p:cNvSpPr txBox="1"/>
          <p:nvPr/>
        </p:nvSpPr>
        <p:spPr>
          <a:xfrm>
            <a:off x="200472" y="6525344"/>
            <a:ext cx="9001000" cy="144016"/>
          </a:xfrm>
          <a:prstGeom prst="rect">
            <a:avLst/>
          </a:prstGeom>
          <a:noFill/>
        </p:spPr>
        <p:txBody>
          <a:bodyPr wrap="square" lIns="0" tIns="0" rIns="0" bIns="0" rtlCol="0">
            <a:noAutofit/>
          </a:bodyPr>
          <a:lstStyle/>
          <a:p>
            <a:pPr marL="360363" indent="-36036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zh-TW" altLang="en-US" sz="800" dirty="0" bmk=""/>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t>「</a:t>
            </a:r>
            <a:r>
              <a:rPr kumimoji="0" lang="en-US" altLang="ja-JP" sz="800" dirty="0" bmk=""/>
              <a:t>Global Health Observatory</a:t>
            </a:r>
            <a:r>
              <a:rPr kumimoji="0" lang="ja-JP" altLang="en-US" sz="800" dirty="0" bmk=""/>
              <a:t>（</a:t>
            </a:r>
            <a:r>
              <a:rPr kumimoji="0" lang="en-US" altLang="ja-JP" sz="800" dirty="0" bmk=""/>
              <a:t>GHO</a:t>
            </a:r>
            <a:r>
              <a:rPr kumimoji="0" lang="ja-JP" altLang="en-US" sz="800" dirty="0" bmk=""/>
              <a:t>）</a:t>
            </a:r>
            <a:r>
              <a:rPr kumimoji="0" lang="en-US" altLang="ja-JP" sz="800" dirty="0" bmk=""/>
              <a:t>data</a:t>
            </a:r>
            <a:r>
              <a:rPr kumimoji="0" lang="ja-JP" altLang="en-US" sz="800" dirty="0" bmk=""/>
              <a:t>（</a:t>
            </a:r>
            <a:r>
              <a:rPr kumimoji="0" lang="en-US" altLang="ja-JP" sz="800" dirty="0" bmk=""/>
              <a:t>2021</a:t>
            </a:r>
            <a:r>
              <a:rPr kumimoji="0" lang="ja-JP" altLang="en-US" sz="800" dirty="0" bmk=""/>
              <a:t>年</a:t>
            </a:r>
            <a:r>
              <a:rPr kumimoji="0" lang="en-US" altLang="ja-JP" sz="800" dirty="0" bmk=""/>
              <a:t>11</a:t>
            </a:r>
            <a:r>
              <a:rPr kumimoji="0" lang="ja-JP" altLang="en-US" sz="800" dirty="0" bmk=""/>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33375" indent="-333375"/>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テキスト ボックス 30"/>
          <p:cNvSpPr txBox="1"/>
          <p:nvPr/>
        </p:nvSpPr>
        <p:spPr>
          <a:xfrm>
            <a:off x="234318" y="2203450"/>
            <a:ext cx="360040" cy="157411"/>
          </a:xfrm>
          <a:prstGeom prst="rect">
            <a:avLst/>
          </a:prstGeom>
          <a:noFill/>
        </p:spPr>
        <p:txBody>
          <a:bodyPr wrap="square" lIns="0" tIns="0" rIns="0" bIns="0" rtlCol="0" anchor="ctr" anchorCtr="0">
            <a:noAutofit/>
          </a:bodyPr>
          <a:lstStyle/>
          <a:p>
            <a:pPr algn="ct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a:t>
            </a:r>
          </a:p>
        </p:txBody>
      </p:sp>
      <p:sp>
        <p:nvSpPr>
          <p:cNvPr id="32" name="テキスト ボックス 31"/>
          <p:cNvSpPr txBox="1"/>
          <p:nvPr/>
        </p:nvSpPr>
        <p:spPr>
          <a:xfrm>
            <a:off x="5169024" y="2203450"/>
            <a:ext cx="292100" cy="165095"/>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2" name="テキスト プレースホルダ 9">
            <a:extLst>
              <a:ext uri="{FF2B5EF4-FFF2-40B4-BE49-F238E27FC236}">
                <a16:creationId xmlns:a16="http://schemas.microsoft.com/office/drawing/2014/main" id="{96566FFE-F278-658D-6335-818F11CC1087}"/>
              </a:ext>
            </a:extLst>
          </p:cNvPr>
          <p:cNvSpPr>
            <a:spLocks noGrp="1"/>
          </p:cNvSpPr>
          <p:nvPr>
            <p:custDataLst>
              <p:tags r:id="rId4"/>
            </p:custDataLst>
          </p:nvPr>
        </p:nvSpPr>
        <p:spPr bwMode="auto">
          <a:xfrm>
            <a:off x="1903813"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0E9FC1D-0290-41B3-89A7-BA2A0C790AF6}" type="datetime'15'''''''''''''''''''''''''''''''''''''''''''''''''''''''''''">
              <a:rPr kumimoji="0" lang="ja-JP" altLang="en-US" sz="1000" smtClean="0"/>
              <a:pPr/>
              <a:t>15</a:t>
            </a:fld>
            <a:endParaRPr kumimoji="0" lang="ja-JP" altLang="en-US" sz="800" dirty="0">
              <a:sym typeface="+mn-lt"/>
            </a:endParaRPr>
          </a:p>
        </p:txBody>
      </p:sp>
      <p:sp>
        <p:nvSpPr>
          <p:cNvPr id="3" name="テキスト プレースホルダ 9">
            <a:extLst>
              <a:ext uri="{FF2B5EF4-FFF2-40B4-BE49-F238E27FC236}">
                <a16:creationId xmlns:a16="http://schemas.microsoft.com/office/drawing/2014/main" id="{B1EA930F-64A8-EB04-BD67-0968508C3E8B}"/>
              </a:ext>
            </a:extLst>
          </p:cNvPr>
          <p:cNvSpPr>
            <a:spLocks noGrp="1"/>
          </p:cNvSpPr>
          <p:nvPr>
            <p:custDataLst>
              <p:tags r:id="rId5"/>
            </p:custDataLst>
          </p:nvPr>
        </p:nvSpPr>
        <p:spPr bwMode="auto">
          <a:xfrm>
            <a:off x="414338" y="613568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40FE8C-202B-4BCC-B137-2A07A8D70380}" type="datetime'''''''''''2''''''0''''''1''''''2'''''''''''''''">
              <a:rPr lang="ja-JP" altLang="en-US" sz="1000" smtClean="0"/>
              <a:pPr/>
              <a:t>2012</a:t>
            </a:fld>
            <a:endParaRPr kumimoji="0" lang="ja-JP" altLang="en-US" sz="800" dirty="0">
              <a:sym typeface="+mn-lt"/>
            </a:endParaRPr>
          </a:p>
        </p:txBody>
      </p:sp>
      <p:sp>
        <p:nvSpPr>
          <p:cNvPr id="4" name="テキスト プレースホルダ 9">
            <a:extLst>
              <a:ext uri="{FF2B5EF4-FFF2-40B4-BE49-F238E27FC236}">
                <a16:creationId xmlns:a16="http://schemas.microsoft.com/office/drawing/2014/main" id="{1F9DEBA7-F50C-1EA6-08B6-61C01A1E9ADE}"/>
              </a:ext>
            </a:extLst>
          </p:cNvPr>
          <p:cNvSpPr>
            <a:spLocks noGrp="1"/>
          </p:cNvSpPr>
          <p:nvPr>
            <p:custDataLst>
              <p:tags r:id="rId6"/>
            </p:custDataLst>
          </p:nvPr>
        </p:nvSpPr>
        <p:spPr bwMode="auto">
          <a:xfrm>
            <a:off x="974801"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6FE1F7-6AA4-48A0-A70F-4C089196FB5D}" type="datetime'''''''''''''''''''''''''''''''''''''''''''''''''''''13'">
              <a:rPr lang="ja-JP" altLang="en-US" sz="1000" smtClean="0"/>
              <a:pPr/>
              <a:t>13</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5CE2AD6C-41AD-0D57-F52F-71ABE23F09EE}"/>
              </a:ext>
            </a:extLst>
          </p:cNvPr>
          <p:cNvSpPr>
            <a:spLocks noGrp="1"/>
          </p:cNvSpPr>
          <p:nvPr>
            <p:custDataLst>
              <p:tags r:id="rId7"/>
            </p:custDataLst>
          </p:nvPr>
        </p:nvSpPr>
        <p:spPr bwMode="auto">
          <a:xfrm>
            <a:off x="1450257"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E05B0-92F2-4191-885D-4EB952171B2D}" type="datetime'''''''''''''''''''''''''''''''''''''''''''1''''''''''4'">
              <a:rPr kumimoji="0" lang="ja-JP" altLang="en-US" sz="1000" smtClean="0"/>
              <a:pPr/>
              <a:t>14</a:t>
            </a:fld>
            <a:endParaRPr kumimoji="0" lang="ja-JP" altLang="en-US" sz="800" dirty="0">
              <a:sym typeface="+mn-lt"/>
            </a:endParaRPr>
          </a:p>
        </p:txBody>
      </p:sp>
      <p:sp>
        <p:nvSpPr>
          <p:cNvPr id="10" name="テキスト プレースホルダ 9">
            <a:extLst>
              <a:ext uri="{FF2B5EF4-FFF2-40B4-BE49-F238E27FC236}">
                <a16:creationId xmlns:a16="http://schemas.microsoft.com/office/drawing/2014/main" id="{AA0D6BC4-8F79-121C-391D-20FF96FB91D4}"/>
              </a:ext>
            </a:extLst>
          </p:cNvPr>
          <p:cNvSpPr>
            <a:spLocks noGrp="1"/>
          </p:cNvSpPr>
          <p:nvPr>
            <p:custDataLst>
              <p:tags r:id="rId8"/>
            </p:custDataLst>
          </p:nvPr>
        </p:nvSpPr>
        <p:spPr bwMode="auto">
          <a:xfrm>
            <a:off x="2455862"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56480DC-276F-4FF6-819A-0576DFCAA002}" type="datetime'''''''''''''''''''''''1''''''''''''''''''''6'">
              <a:rPr kumimoji="0" lang="ja-JP" altLang="en-US" sz="1000" smtClean="0"/>
              <a:pPr/>
              <a:t>16</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7FDFB575-6F50-23D5-46CC-65C2CECC782C}"/>
              </a:ext>
            </a:extLst>
          </p:cNvPr>
          <p:cNvSpPr>
            <a:spLocks noGrp="1"/>
          </p:cNvSpPr>
          <p:nvPr>
            <p:custDataLst>
              <p:tags r:id="rId9"/>
            </p:custDataLst>
          </p:nvPr>
        </p:nvSpPr>
        <p:spPr bwMode="auto">
          <a:xfrm>
            <a:off x="2931318"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7D1F0D4-3087-40A7-88E1-A4ECA6BDFEED}" type="datetime'''''1''''''''''''''''''''''''''''''''''7'''">
              <a:rPr kumimoji="0" lang="ja-JP" altLang="en-US" sz="1000" smtClean="0"/>
              <a:pPr/>
              <a:t>17</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F6A205A5-C107-B74A-B22C-2D7DA19FF246}"/>
              </a:ext>
            </a:extLst>
          </p:cNvPr>
          <p:cNvSpPr>
            <a:spLocks noGrp="1"/>
          </p:cNvSpPr>
          <p:nvPr>
            <p:custDataLst>
              <p:tags r:id="rId10"/>
            </p:custDataLst>
          </p:nvPr>
        </p:nvSpPr>
        <p:spPr bwMode="auto">
          <a:xfrm>
            <a:off x="3406774"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F33CD02-E385-4E73-B554-A1323F904C15}" type="datetime'''1''''''''8'''''''''''''''''''''''''''''''''">
              <a:rPr kumimoji="0" lang="ja-JP" altLang="en-US" sz="1000" smtClean="0"/>
              <a:pPr/>
              <a:t>18</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9BAE9489-D7B0-6FF0-C119-D86A9BCE1E40}"/>
              </a:ext>
            </a:extLst>
          </p:cNvPr>
          <p:cNvSpPr>
            <a:spLocks noGrp="1"/>
          </p:cNvSpPr>
          <p:nvPr/>
        </p:nvSpPr>
        <p:spPr bwMode="auto">
          <a:xfrm>
            <a:off x="3882230"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D2B4C2B-0E41-48E9-981E-D5B00F62693B}" type="datetime'''''''''''''''1''''''''''''''''''''''''''''''''''9'''''''''''">
              <a:rPr lang="ja-JP" altLang="en-US" sz="1000" smtClean="0"/>
              <a:pPr/>
              <a:t>19</a:t>
            </a:fld>
            <a:endParaRPr kumimoji="0" lang="ja-JP" altLang="en-US" sz="800" dirty="0">
              <a:sym typeface="+mn-lt"/>
            </a:endParaRPr>
          </a:p>
        </p:txBody>
      </p:sp>
      <p:sp useBgFill="1">
        <p:nvSpPr>
          <p:cNvPr id="35" name="テキスト プレースホルダ 9">
            <a:extLst>
              <a:ext uri="{FF2B5EF4-FFF2-40B4-BE49-F238E27FC236}">
                <a16:creationId xmlns:a16="http://schemas.microsoft.com/office/drawing/2014/main" id="{E4595C06-E222-2706-A606-0EDA31CFFBAA}"/>
              </a:ext>
            </a:extLst>
          </p:cNvPr>
          <p:cNvSpPr>
            <a:spLocks noGrp="1"/>
          </p:cNvSpPr>
          <p:nvPr>
            <p:custDataLst>
              <p:tags r:id="rId11"/>
            </p:custDataLst>
          </p:nvPr>
        </p:nvSpPr>
        <p:spPr bwMode="gray">
          <a:xfrm>
            <a:off x="8799513" y="325437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34FC896-9284-4F5D-8B5D-712BA2374A88}" type="datetime'''1''7.''''''''''''''''''''''''''''''''''''''''''''''''3'''">
              <a:rPr lang="ja-JP" altLang="en-US" sz="1000" smtClean="0"/>
              <a:pPr/>
              <a:t>17.3</a:t>
            </a:fld>
            <a:endParaRPr lang="ja-JP" altLang="en-US" sz="800" dirty="0">
              <a:sym typeface="+mn-lt"/>
            </a:endParaRPr>
          </a:p>
        </p:txBody>
      </p:sp>
      <p:graphicFrame>
        <p:nvGraphicFramePr>
          <p:cNvPr id="39" name="Chart 1">
            <a:extLst>
              <a:ext uri="{FF2B5EF4-FFF2-40B4-BE49-F238E27FC236}">
                <a16:creationId xmlns:a16="http://schemas.microsoft.com/office/drawing/2014/main" id="{7FEA1503-E0D0-3CEA-6A03-5EC8B3DADA53}"/>
              </a:ext>
            </a:extLst>
          </p:cNvPr>
          <p:cNvGraphicFramePr/>
          <p:nvPr>
            <p:custDataLst>
              <p:tags r:id="rId12"/>
            </p:custDataLst>
            <p:extLst>
              <p:ext uri="{D42A27DB-BD31-4B8C-83A1-F6EECF244321}">
                <p14:modId xmlns:p14="http://schemas.microsoft.com/office/powerpoint/2010/main" val="3975271924"/>
              </p:ext>
            </p:extLst>
          </p:nvPr>
        </p:nvGraphicFramePr>
        <p:xfrm>
          <a:off x="130175" y="2368550"/>
          <a:ext cx="4505325" cy="3822700"/>
        </p:xfrm>
        <a:graphic>
          <a:graphicData uri="http://schemas.openxmlformats.org/drawingml/2006/chart">
            <c:chart xmlns:c="http://schemas.openxmlformats.org/drawingml/2006/chart" xmlns:r="http://schemas.openxmlformats.org/officeDocument/2006/relationships" r:id="rId58"/>
          </a:graphicData>
        </a:graphic>
      </p:graphicFrame>
      <p:cxnSp>
        <p:nvCxnSpPr>
          <p:cNvPr id="40" name="Straight Connector 3">
            <a:extLst>
              <a:ext uri="{FF2B5EF4-FFF2-40B4-BE49-F238E27FC236}">
                <a16:creationId xmlns:a16="http://schemas.microsoft.com/office/drawing/2014/main" id="{75794EA7-B942-A8D3-ECFD-9AC6EB7C67A0}"/>
              </a:ext>
            </a:extLst>
          </p:cNvPr>
          <p:cNvCxnSpPr/>
          <p:nvPr>
            <p:custDataLst>
              <p:tags r:id="rId13"/>
            </p:custDataLst>
          </p:nvPr>
        </p:nvCxnSpPr>
        <p:spPr bwMode="gray">
          <a:xfrm>
            <a:off x="806227" y="3300553"/>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8">
            <a:extLst>
              <a:ext uri="{FF2B5EF4-FFF2-40B4-BE49-F238E27FC236}">
                <a16:creationId xmlns:a16="http://schemas.microsoft.com/office/drawing/2014/main" id="{05919DC1-FB45-9963-3568-2438AF4B7F66}"/>
              </a:ext>
            </a:extLst>
          </p:cNvPr>
          <p:cNvCxnSpPr/>
          <p:nvPr>
            <p:custDataLst>
              <p:tags r:id="rId14"/>
            </p:custDataLst>
          </p:nvPr>
        </p:nvCxnSpPr>
        <p:spPr bwMode="gray">
          <a:xfrm>
            <a:off x="806227"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2" name="Straight Connector 9">
            <a:extLst>
              <a:ext uri="{FF2B5EF4-FFF2-40B4-BE49-F238E27FC236}">
                <a16:creationId xmlns:a16="http://schemas.microsoft.com/office/drawing/2014/main" id="{486B0BB7-238A-7114-A776-3D8E44E628A3}"/>
              </a:ext>
            </a:extLst>
          </p:cNvPr>
          <p:cNvCxnSpPr/>
          <p:nvPr>
            <p:custDataLst>
              <p:tags r:id="rId15"/>
            </p:custDataLst>
          </p:nvPr>
        </p:nvCxnSpPr>
        <p:spPr bwMode="gray">
          <a:xfrm>
            <a:off x="806227" y="309735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10">
            <a:extLst>
              <a:ext uri="{FF2B5EF4-FFF2-40B4-BE49-F238E27FC236}">
                <a16:creationId xmlns:a16="http://schemas.microsoft.com/office/drawing/2014/main" id="{7F50AE61-606A-2264-60C0-846064591E8F}"/>
              </a:ext>
            </a:extLst>
          </p:cNvPr>
          <p:cNvCxnSpPr/>
          <p:nvPr>
            <p:custDataLst>
              <p:tags r:id="rId16"/>
            </p:custDataLst>
          </p:nvPr>
        </p:nvCxnSpPr>
        <p:spPr bwMode="gray">
          <a:xfrm>
            <a:off x="806227" y="289415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4" name="Oval 12">
            <a:extLst>
              <a:ext uri="{FF2B5EF4-FFF2-40B4-BE49-F238E27FC236}">
                <a16:creationId xmlns:a16="http://schemas.microsoft.com/office/drawing/2014/main" id="{08A9CEA4-71E0-0B4F-06BE-CF9C7EFC344C}"/>
              </a:ext>
            </a:extLst>
          </p:cNvPr>
          <p:cNvSpPr/>
          <p:nvPr>
            <p:custDataLst>
              <p:tags r:id="rId17"/>
            </p:custDataLst>
          </p:nvPr>
        </p:nvSpPr>
        <p:spPr bwMode="gray">
          <a:xfrm>
            <a:off x="895127"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Isosceles Triangle 13">
            <a:extLst>
              <a:ext uri="{FF2B5EF4-FFF2-40B4-BE49-F238E27FC236}">
                <a16:creationId xmlns:a16="http://schemas.microsoft.com/office/drawing/2014/main" id="{C784F946-8055-75A7-C5AA-AEF289068396}"/>
              </a:ext>
            </a:extLst>
          </p:cNvPr>
          <p:cNvSpPr/>
          <p:nvPr>
            <p:custDataLst>
              <p:tags r:id="rId18"/>
            </p:custDataLst>
          </p:nvPr>
        </p:nvSpPr>
        <p:spPr bwMode="auto">
          <a:xfrm>
            <a:off x="895127" y="305925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960" dirty="0"/>
          </a:p>
        </p:txBody>
      </p:sp>
      <p:sp>
        <p:nvSpPr>
          <p:cNvPr id="46" name="Rectangle 14">
            <a:extLst>
              <a:ext uri="{FF2B5EF4-FFF2-40B4-BE49-F238E27FC236}">
                <a16:creationId xmlns:a16="http://schemas.microsoft.com/office/drawing/2014/main" id="{A4429A9E-074C-BCCD-DECD-0FB42C3DEDCA}"/>
              </a:ext>
            </a:extLst>
          </p:cNvPr>
          <p:cNvSpPr/>
          <p:nvPr>
            <p:custDataLst>
              <p:tags r:id="rId19"/>
            </p:custDataLst>
          </p:nvPr>
        </p:nvSpPr>
        <p:spPr bwMode="gray">
          <a:xfrm>
            <a:off x="895127" y="285605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Diamond 15">
            <a:extLst>
              <a:ext uri="{FF2B5EF4-FFF2-40B4-BE49-F238E27FC236}">
                <a16:creationId xmlns:a16="http://schemas.microsoft.com/office/drawing/2014/main" id="{51B5DAE2-F6CF-91EA-1D49-26E43F958A91}"/>
              </a:ext>
            </a:extLst>
          </p:cNvPr>
          <p:cNvSpPr/>
          <p:nvPr>
            <p:custDataLst>
              <p:tags r:id="rId20"/>
            </p:custDataLst>
          </p:nvPr>
        </p:nvSpPr>
        <p:spPr bwMode="auto">
          <a:xfrm>
            <a:off x="895127"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sp>
        <p:nvSpPr>
          <p:cNvPr id="48" name="テキスト プレースホルダ 9">
            <a:extLst>
              <a:ext uri="{FF2B5EF4-FFF2-40B4-BE49-F238E27FC236}">
                <a16:creationId xmlns:a16="http://schemas.microsoft.com/office/drawing/2014/main" id="{C83D0FAB-863C-0896-F0B8-995CEF371055}"/>
              </a:ext>
            </a:extLst>
          </p:cNvPr>
          <p:cNvSpPr>
            <a:spLocks noGrp="1"/>
          </p:cNvSpPr>
          <p:nvPr>
            <p:custDataLst>
              <p:tags r:id="rId21"/>
            </p:custDataLst>
          </p:nvPr>
        </p:nvSpPr>
        <p:spPr bwMode="auto">
          <a:xfrm>
            <a:off x="1117377" y="2619516"/>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看護師・准看護師</a:t>
            </a:r>
          </a:p>
        </p:txBody>
      </p:sp>
      <p:sp>
        <p:nvSpPr>
          <p:cNvPr id="49" name="テキスト プレースホルダ 9">
            <a:extLst>
              <a:ext uri="{FF2B5EF4-FFF2-40B4-BE49-F238E27FC236}">
                <a16:creationId xmlns:a16="http://schemas.microsoft.com/office/drawing/2014/main" id="{8DDECF7C-8700-B197-BB99-BD5EC4DE72CB}"/>
              </a:ext>
            </a:extLst>
          </p:cNvPr>
          <p:cNvSpPr>
            <a:spLocks noGrp="1"/>
          </p:cNvSpPr>
          <p:nvPr>
            <p:custDataLst>
              <p:tags r:id="rId22"/>
            </p:custDataLst>
          </p:nvPr>
        </p:nvSpPr>
        <p:spPr bwMode="auto">
          <a:xfrm>
            <a:off x="1117377" y="282271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sym typeface="+mn-lt"/>
              </a:rPr>
              <a:t>医師</a:t>
            </a:r>
          </a:p>
        </p:txBody>
      </p:sp>
      <p:sp>
        <p:nvSpPr>
          <p:cNvPr id="52" name="テキスト プレースホルダ 9">
            <a:extLst>
              <a:ext uri="{FF2B5EF4-FFF2-40B4-BE49-F238E27FC236}">
                <a16:creationId xmlns:a16="http://schemas.microsoft.com/office/drawing/2014/main" id="{128A444F-F0F3-32DA-1855-ACA31A58AC5E}"/>
              </a:ext>
            </a:extLst>
          </p:cNvPr>
          <p:cNvSpPr>
            <a:spLocks noGrp="1"/>
          </p:cNvSpPr>
          <p:nvPr>
            <p:custDataLst>
              <p:tags r:id="rId23"/>
            </p:custDataLst>
          </p:nvPr>
        </p:nvSpPr>
        <p:spPr bwMode="auto">
          <a:xfrm>
            <a:off x="1117377" y="32291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歯科医</a:t>
            </a:r>
          </a:p>
        </p:txBody>
      </p:sp>
      <p:sp>
        <p:nvSpPr>
          <p:cNvPr id="53" name="テキスト プレースホルダ 9">
            <a:extLst>
              <a:ext uri="{FF2B5EF4-FFF2-40B4-BE49-F238E27FC236}">
                <a16:creationId xmlns:a16="http://schemas.microsoft.com/office/drawing/2014/main" id="{942F00AE-11C0-3F10-8FE3-C4C06D9A3667}"/>
              </a:ext>
            </a:extLst>
          </p:cNvPr>
          <p:cNvSpPr>
            <a:spLocks noGrp="1"/>
          </p:cNvSpPr>
          <p:nvPr>
            <p:custDataLst>
              <p:tags r:id="rId24"/>
            </p:custDataLst>
          </p:nvPr>
        </p:nvSpPr>
        <p:spPr bwMode="auto">
          <a:xfrm>
            <a:off x="1117377" y="30259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薬剤師</a:t>
            </a:r>
          </a:p>
        </p:txBody>
      </p:sp>
      <p:cxnSp>
        <p:nvCxnSpPr>
          <p:cNvPr id="54" name="Straight Connector 38">
            <a:extLst>
              <a:ext uri="{FF2B5EF4-FFF2-40B4-BE49-F238E27FC236}">
                <a16:creationId xmlns:a16="http://schemas.microsoft.com/office/drawing/2014/main" id="{45C82E83-F92C-058A-BACD-B1C39748074A}"/>
              </a:ext>
            </a:extLst>
          </p:cNvPr>
          <p:cNvCxnSpPr/>
          <p:nvPr>
            <p:custDataLst>
              <p:tags r:id="rId25"/>
            </p:custDataLst>
          </p:nvPr>
        </p:nvCxnSpPr>
        <p:spPr bwMode="gray">
          <a:xfrm>
            <a:off x="803275"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5" name="Oval 39">
            <a:extLst>
              <a:ext uri="{FF2B5EF4-FFF2-40B4-BE49-F238E27FC236}">
                <a16:creationId xmlns:a16="http://schemas.microsoft.com/office/drawing/2014/main" id="{4177D582-3672-9DD1-07FA-1DD0B263097A}"/>
              </a:ext>
            </a:extLst>
          </p:cNvPr>
          <p:cNvSpPr/>
          <p:nvPr>
            <p:custDataLst>
              <p:tags r:id="rId26"/>
            </p:custDataLst>
          </p:nvPr>
        </p:nvSpPr>
        <p:spPr bwMode="gray">
          <a:xfrm>
            <a:off x="892175"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プレースホルダ 9">
            <a:extLst>
              <a:ext uri="{FF2B5EF4-FFF2-40B4-BE49-F238E27FC236}">
                <a16:creationId xmlns:a16="http://schemas.microsoft.com/office/drawing/2014/main" id="{55E6F2AF-2103-6359-D8EF-5ED02D4A51E4}"/>
              </a:ext>
            </a:extLst>
          </p:cNvPr>
          <p:cNvSpPr>
            <a:spLocks noGrp="1"/>
          </p:cNvSpPr>
          <p:nvPr>
            <p:custDataLst>
              <p:tags r:id="rId27"/>
            </p:custDataLst>
          </p:nvPr>
        </p:nvSpPr>
        <p:spPr bwMode="auto">
          <a:xfrm>
            <a:off x="1114425" y="2619516"/>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3DBCCDF6-FE50-FF69-1BCD-56EAB47951F8}"/>
              </a:ext>
            </a:extLst>
          </p:cNvPr>
          <p:cNvSpPr>
            <a:spLocks noGrp="1"/>
          </p:cNvSpPr>
          <p:nvPr>
            <p:custDataLst>
              <p:tags r:id="rId28"/>
            </p:custDataLst>
          </p:nvPr>
        </p:nvSpPr>
        <p:spPr bwMode="auto">
          <a:xfrm>
            <a:off x="1114425" y="282271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sp>
        <p:nvSpPr>
          <p:cNvPr id="58" name="テキスト プレースホルダ 9">
            <a:extLst>
              <a:ext uri="{FF2B5EF4-FFF2-40B4-BE49-F238E27FC236}">
                <a16:creationId xmlns:a16="http://schemas.microsoft.com/office/drawing/2014/main" id="{8E397F97-8EE2-54A7-A7A3-59947802C24D}"/>
              </a:ext>
            </a:extLst>
          </p:cNvPr>
          <p:cNvSpPr>
            <a:spLocks noGrp="1"/>
          </p:cNvSpPr>
          <p:nvPr>
            <p:custDataLst>
              <p:tags r:id="rId29"/>
            </p:custDataLst>
          </p:nvPr>
        </p:nvSpPr>
        <p:spPr bwMode="auto">
          <a:xfrm>
            <a:off x="1114425" y="30259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sp>
        <p:nvSpPr>
          <p:cNvPr id="59" name="Diamond 44">
            <a:extLst>
              <a:ext uri="{FF2B5EF4-FFF2-40B4-BE49-F238E27FC236}">
                <a16:creationId xmlns:a16="http://schemas.microsoft.com/office/drawing/2014/main" id="{DFB77D0B-E0F2-1F64-211A-E756485CB502}"/>
              </a:ext>
            </a:extLst>
          </p:cNvPr>
          <p:cNvSpPr/>
          <p:nvPr>
            <p:custDataLst>
              <p:tags r:id="rId30"/>
            </p:custDataLst>
          </p:nvPr>
        </p:nvSpPr>
        <p:spPr bwMode="auto">
          <a:xfrm>
            <a:off x="895077"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cxnSp>
        <p:nvCxnSpPr>
          <p:cNvPr id="61" name="Straight Connector 46">
            <a:extLst>
              <a:ext uri="{FF2B5EF4-FFF2-40B4-BE49-F238E27FC236}">
                <a16:creationId xmlns:a16="http://schemas.microsoft.com/office/drawing/2014/main" id="{D17C299A-336D-F39E-C289-E897AF9A79DC}"/>
              </a:ext>
            </a:extLst>
          </p:cNvPr>
          <p:cNvCxnSpPr/>
          <p:nvPr>
            <p:custDataLst>
              <p:tags r:id="rId31"/>
            </p:custDataLst>
          </p:nvPr>
        </p:nvCxnSpPr>
        <p:spPr bwMode="gray">
          <a:xfrm>
            <a:off x="803225"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3" name="Oval 47">
            <a:extLst>
              <a:ext uri="{FF2B5EF4-FFF2-40B4-BE49-F238E27FC236}">
                <a16:creationId xmlns:a16="http://schemas.microsoft.com/office/drawing/2014/main" id="{B9934F16-BE08-2A46-66E0-3C1DD2D26CFE}"/>
              </a:ext>
            </a:extLst>
          </p:cNvPr>
          <p:cNvSpPr/>
          <p:nvPr>
            <p:custDataLst>
              <p:tags r:id="rId32"/>
            </p:custDataLst>
          </p:nvPr>
        </p:nvSpPr>
        <p:spPr bwMode="gray">
          <a:xfrm>
            <a:off x="892125"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プレースホルダ 9">
            <a:extLst>
              <a:ext uri="{FF2B5EF4-FFF2-40B4-BE49-F238E27FC236}">
                <a16:creationId xmlns:a16="http://schemas.microsoft.com/office/drawing/2014/main" id="{5BC54B02-49F4-82D9-8CA0-FAD5FEAED43E}"/>
              </a:ext>
            </a:extLst>
          </p:cNvPr>
          <p:cNvSpPr>
            <a:spLocks noGrp="1"/>
          </p:cNvSpPr>
          <p:nvPr>
            <p:custDataLst>
              <p:tags r:id="rId33"/>
            </p:custDataLst>
          </p:nvPr>
        </p:nvSpPr>
        <p:spPr bwMode="auto">
          <a:xfrm>
            <a:off x="1114375" y="2822716"/>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latin typeface="+mn-ea"/>
              <a:sym typeface="+mn-lt"/>
            </a:endParaRPr>
          </a:p>
        </p:txBody>
      </p:sp>
      <p:sp>
        <p:nvSpPr>
          <p:cNvPr id="65" name="テキスト プレースホルダ 9">
            <a:extLst>
              <a:ext uri="{FF2B5EF4-FFF2-40B4-BE49-F238E27FC236}">
                <a16:creationId xmlns:a16="http://schemas.microsoft.com/office/drawing/2014/main" id="{14A9D4CE-7CB4-D4ED-FFBF-700B0B64BEDC}"/>
              </a:ext>
            </a:extLst>
          </p:cNvPr>
          <p:cNvSpPr>
            <a:spLocks noGrp="1"/>
          </p:cNvSpPr>
          <p:nvPr>
            <p:custDataLst>
              <p:tags r:id="rId34"/>
            </p:custDataLst>
          </p:nvPr>
        </p:nvSpPr>
        <p:spPr bwMode="auto">
          <a:xfrm>
            <a:off x="1114375" y="3025916"/>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sym typeface="+mn-lt"/>
            </a:endParaRPr>
          </a:p>
        </p:txBody>
      </p:sp>
      <p:cxnSp>
        <p:nvCxnSpPr>
          <p:cNvPr id="67" name="Straight Connector 54">
            <a:extLst>
              <a:ext uri="{FF2B5EF4-FFF2-40B4-BE49-F238E27FC236}">
                <a16:creationId xmlns:a16="http://schemas.microsoft.com/office/drawing/2014/main" id="{1FE41CE2-2EE4-B3FC-07C2-257CC2DB638F}"/>
              </a:ext>
            </a:extLst>
          </p:cNvPr>
          <p:cNvCxnSpPr/>
          <p:nvPr>
            <p:custDataLst>
              <p:tags r:id="rId35"/>
            </p:custDataLst>
          </p:nvPr>
        </p:nvCxnSpPr>
        <p:spPr bwMode="gray">
          <a:xfrm>
            <a:off x="5701968"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9" name="Straight Connector 55">
            <a:extLst>
              <a:ext uri="{FF2B5EF4-FFF2-40B4-BE49-F238E27FC236}">
                <a16:creationId xmlns:a16="http://schemas.microsoft.com/office/drawing/2014/main" id="{F1807402-73C0-29D9-369E-95A973613881}"/>
              </a:ext>
            </a:extLst>
          </p:cNvPr>
          <p:cNvCxnSpPr>
            <a:cxnSpLocks/>
          </p:cNvCxnSpPr>
          <p:nvPr>
            <p:custDataLst>
              <p:tags r:id="rId36"/>
            </p:custDataLst>
          </p:nvPr>
        </p:nvCxnSpPr>
        <p:spPr bwMode="gray">
          <a:xfrm>
            <a:off x="5701968" y="3097353"/>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56">
            <a:extLst>
              <a:ext uri="{FF2B5EF4-FFF2-40B4-BE49-F238E27FC236}">
                <a16:creationId xmlns:a16="http://schemas.microsoft.com/office/drawing/2014/main" id="{2CD4AB8E-92CD-520D-9E40-92C992B24490}"/>
              </a:ext>
            </a:extLst>
          </p:cNvPr>
          <p:cNvCxnSpPr/>
          <p:nvPr>
            <p:custDataLst>
              <p:tags r:id="rId37"/>
            </p:custDataLst>
          </p:nvPr>
        </p:nvCxnSpPr>
        <p:spPr bwMode="gray">
          <a:xfrm>
            <a:off x="5701968" y="2894153"/>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1" name="Oval 58">
            <a:extLst>
              <a:ext uri="{FF2B5EF4-FFF2-40B4-BE49-F238E27FC236}">
                <a16:creationId xmlns:a16="http://schemas.microsoft.com/office/drawing/2014/main" id="{BA8CE7F5-6663-C4C1-41C4-619194976845}"/>
              </a:ext>
            </a:extLst>
          </p:cNvPr>
          <p:cNvSpPr/>
          <p:nvPr>
            <p:custDataLst>
              <p:tags r:id="rId38"/>
            </p:custDataLst>
          </p:nvPr>
        </p:nvSpPr>
        <p:spPr bwMode="gray">
          <a:xfrm>
            <a:off x="5790868"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Isosceles Triangle 59">
            <a:extLst>
              <a:ext uri="{FF2B5EF4-FFF2-40B4-BE49-F238E27FC236}">
                <a16:creationId xmlns:a16="http://schemas.microsoft.com/office/drawing/2014/main" id="{3C320B1A-1573-D521-4C87-4658EC288506}"/>
              </a:ext>
            </a:extLst>
          </p:cNvPr>
          <p:cNvSpPr/>
          <p:nvPr>
            <p:custDataLst>
              <p:tags r:id="rId39"/>
            </p:custDataLst>
          </p:nvPr>
        </p:nvSpPr>
        <p:spPr bwMode="auto">
          <a:xfrm>
            <a:off x="5790868" y="3059253"/>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960" dirty="0"/>
          </a:p>
        </p:txBody>
      </p:sp>
      <p:sp>
        <p:nvSpPr>
          <p:cNvPr id="73" name="Rectangle 60">
            <a:extLst>
              <a:ext uri="{FF2B5EF4-FFF2-40B4-BE49-F238E27FC236}">
                <a16:creationId xmlns:a16="http://schemas.microsoft.com/office/drawing/2014/main" id="{A2F02737-9E94-488C-9C67-8AE54C8AB2B2}"/>
              </a:ext>
            </a:extLst>
          </p:cNvPr>
          <p:cNvSpPr/>
          <p:nvPr>
            <p:custDataLst>
              <p:tags r:id="rId40"/>
            </p:custDataLst>
          </p:nvPr>
        </p:nvSpPr>
        <p:spPr bwMode="gray">
          <a:xfrm>
            <a:off x="5790868" y="2856053"/>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Diamond 62">
            <a:extLst>
              <a:ext uri="{FF2B5EF4-FFF2-40B4-BE49-F238E27FC236}">
                <a16:creationId xmlns:a16="http://schemas.microsoft.com/office/drawing/2014/main" id="{3DC941EB-B702-913F-FEAB-1882316C5DD7}"/>
              </a:ext>
            </a:extLst>
          </p:cNvPr>
          <p:cNvSpPr/>
          <p:nvPr>
            <p:custDataLst>
              <p:tags r:id="rId41"/>
            </p:custDataLst>
          </p:nvPr>
        </p:nvSpPr>
        <p:spPr bwMode="auto">
          <a:xfrm>
            <a:off x="5790868"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cxnSp>
        <p:nvCxnSpPr>
          <p:cNvPr id="85" name="Straight Connector 71">
            <a:extLst>
              <a:ext uri="{FF2B5EF4-FFF2-40B4-BE49-F238E27FC236}">
                <a16:creationId xmlns:a16="http://schemas.microsoft.com/office/drawing/2014/main" id="{45D9D927-AF2F-6D84-625D-A84C5E139B40}"/>
              </a:ext>
            </a:extLst>
          </p:cNvPr>
          <p:cNvCxnSpPr/>
          <p:nvPr>
            <p:custDataLst>
              <p:tags r:id="rId42"/>
            </p:custDataLst>
          </p:nvPr>
        </p:nvCxnSpPr>
        <p:spPr bwMode="gray">
          <a:xfrm>
            <a:off x="5699016"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6" name="Oval 72">
            <a:extLst>
              <a:ext uri="{FF2B5EF4-FFF2-40B4-BE49-F238E27FC236}">
                <a16:creationId xmlns:a16="http://schemas.microsoft.com/office/drawing/2014/main" id="{65F20BDD-42FA-CE96-BE70-473198B1AEE1}"/>
              </a:ext>
            </a:extLst>
          </p:cNvPr>
          <p:cNvSpPr/>
          <p:nvPr>
            <p:custDataLst>
              <p:tags r:id="rId43"/>
            </p:custDataLst>
          </p:nvPr>
        </p:nvSpPr>
        <p:spPr bwMode="gray">
          <a:xfrm>
            <a:off x="5787916"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Diamond 77">
            <a:extLst>
              <a:ext uri="{FF2B5EF4-FFF2-40B4-BE49-F238E27FC236}">
                <a16:creationId xmlns:a16="http://schemas.microsoft.com/office/drawing/2014/main" id="{E66534DA-374D-3B76-C843-39DD57F898A1}"/>
              </a:ext>
            </a:extLst>
          </p:cNvPr>
          <p:cNvSpPr/>
          <p:nvPr>
            <p:custDataLst>
              <p:tags r:id="rId44"/>
            </p:custDataLst>
          </p:nvPr>
        </p:nvSpPr>
        <p:spPr bwMode="auto">
          <a:xfrm>
            <a:off x="5790818" y="3262453"/>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p>
        </p:txBody>
      </p:sp>
      <p:cxnSp>
        <p:nvCxnSpPr>
          <p:cNvPr id="101" name="Straight Connector 85">
            <a:extLst>
              <a:ext uri="{FF2B5EF4-FFF2-40B4-BE49-F238E27FC236}">
                <a16:creationId xmlns:a16="http://schemas.microsoft.com/office/drawing/2014/main" id="{ABFA70A4-9F5F-DB24-81A2-0B27C542DF78}"/>
              </a:ext>
            </a:extLst>
          </p:cNvPr>
          <p:cNvCxnSpPr/>
          <p:nvPr>
            <p:custDataLst>
              <p:tags r:id="rId45"/>
            </p:custDataLst>
          </p:nvPr>
        </p:nvCxnSpPr>
        <p:spPr bwMode="gray">
          <a:xfrm>
            <a:off x="5698966" y="2690953"/>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2" name="Oval 88">
            <a:extLst>
              <a:ext uri="{FF2B5EF4-FFF2-40B4-BE49-F238E27FC236}">
                <a16:creationId xmlns:a16="http://schemas.microsoft.com/office/drawing/2014/main" id="{D1FABAD0-3455-7E2C-3F56-F375385AC7D8}"/>
              </a:ext>
            </a:extLst>
          </p:cNvPr>
          <p:cNvSpPr/>
          <p:nvPr>
            <p:custDataLst>
              <p:tags r:id="rId46"/>
            </p:custDataLst>
          </p:nvPr>
        </p:nvSpPr>
        <p:spPr bwMode="gray">
          <a:xfrm>
            <a:off x="5787866" y="2652853"/>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テキスト プレースホルダ 9">
            <a:extLst>
              <a:ext uri="{FF2B5EF4-FFF2-40B4-BE49-F238E27FC236}">
                <a16:creationId xmlns:a16="http://schemas.microsoft.com/office/drawing/2014/main" id="{F0B640D4-B2F5-C04E-A706-BEE021E09102}"/>
              </a:ext>
            </a:extLst>
          </p:cNvPr>
          <p:cNvSpPr>
            <a:spLocks noGrp="1"/>
          </p:cNvSpPr>
          <p:nvPr>
            <p:custDataLst>
              <p:tags r:id="rId47"/>
            </p:custDataLst>
          </p:nvPr>
        </p:nvSpPr>
        <p:spPr bwMode="auto">
          <a:xfrm>
            <a:off x="6008908" y="2607169"/>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看護師・准看護師</a:t>
            </a:r>
          </a:p>
        </p:txBody>
      </p:sp>
      <p:sp>
        <p:nvSpPr>
          <p:cNvPr id="109" name="テキスト プレースホルダ 9">
            <a:extLst>
              <a:ext uri="{FF2B5EF4-FFF2-40B4-BE49-F238E27FC236}">
                <a16:creationId xmlns:a16="http://schemas.microsoft.com/office/drawing/2014/main" id="{66BAF025-8D59-989E-C42B-6E538FEF6B80}"/>
              </a:ext>
            </a:extLst>
          </p:cNvPr>
          <p:cNvSpPr>
            <a:spLocks noGrp="1"/>
          </p:cNvSpPr>
          <p:nvPr>
            <p:custDataLst>
              <p:tags r:id="rId48"/>
            </p:custDataLst>
          </p:nvPr>
        </p:nvSpPr>
        <p:spPr bwMode="auto">
          <a:xfrm>
            <a:off x="6008908" y="3216769"/>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歯科医</a:t>
            </a:r>
          </a:p>
        </p:txBody>
      </p:sp>
      <p:sp>
        <p:nvSpPr>
          <p:cNvPr id="110" name="テキスト プレースホルダ 9">
            <a:extLst>
              <a:ext uri="{FF2B5EF4-FFF2-40B4-BE49-F238E27FC236}">
                <a16:creationId xmlns:a16="http://schemas.microsoft.com/office/drawing/2014/main" id="{DF26C256-2859-A6D4-F137-06522C12B921}"/>
              </a:ext>
            </a:extLst>
          </p:cNvPr>
          <p:cNvSpPr>
            <a:spLocks noGrp="1"/>
          </p:cNvSpPr>
          <p:nvPr>
            <p:custDataLst>
              <p:tags r:id="rId49"/>
            </p:custDataLst>
          </p:nvPr>
        </p:nvSpPr>
        <p:spPr bwMode="auto">
          <a:xfrm>
            <a:off x="6008908" y="3013569"/>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n-ea"/>
                <a:sym typeface="+mn-lt"/>
              </a:rPr>
              <a:t>薬剤師</a:t>
            </a:r>
          </a:p>
        </p:txBody>
      </p:sp>
      <p:sp>
        <p:nvSpPr>
          <p:cNvPr id="111" name="テキスト プレースホルダ 9">
            <a:extLst>
              <a:ext uri="{FF2B5EF4-FFF2-40B4-BE49-F238E27FC236}">
                <a16:creationId xmlns:a16="http://schemas.microsoft.com/office/drawing/2014/main" id="{6B36F08E-FD47-4EDC-9822-7D4C19794E4E}"/>
              </a:ext>
            </a:extLst>
          </p:cNvPr>
          <p:cNvSpPr>
            <a:spLocks noGrp="1"/>
          </p:cNvSpPr>
          <p:nvPr>
            <p:custDataLst>
              <p:tags r:id="rId50"/>
            </p:custDataLst>
          </p:nvPr>
        </p:nvSpPr>
        <p:spPr bwMode="auto">
          <a:xfrm>
            <a:off x="6005906" y="2810369"/>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endParaRPr kumimoji="0" lang="ja-JP" altLang="en-US" sz="800" dirty="0">
              <a:latin typeface="+mn-ea"/>
              <a:sym typeface="+mn-lt"/>
            </a:endParaRPr>
          </a:p>
        </p:txBody>
      </p:sp>
      <p:sp>
        <p:nvSpPr>
          <p:cNvPr id="112" name="テキスト プレースホルダ 9">
            <a:extLst>
              <a:ext uri="{FF2B5EF4-FFF2-40B4-BE49-F238E27FC236}">
                <a16:creationId xmlns:a16="http://schemas.microsoft.com/office/drawing/2014/main" id="{E0E41ADD-272E-5964-8CD2-8CA87BFA3B67}"/>
              </a:ext>
            </a:extLst>
          </p:cNvPr>
          <p:cNvSpPr>
            <a:spLocks noGrp="1"/>
          </p:cNvSpPr>
          <p:nvPr>
            <p:custDataLst>
              <p:tags r:id="rId51"/>
            </p:custDataLst>
          </p:nvPr>
        </p:nvSpPr>
        <p:spPr bwMode="auto">
          <a:xfrm>
            <a:off x="6008908" y="28271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sym typeface="+mn-lt"/>
              </a:rPr>
              <a:t>医師</a:t>
            </a:r>
          </a:p>
        </p:txBody>
      </p:sp>
      <p:cxnSp>
        <p:nvCxnSpPr>
          <p:cNvPr id="113" name="Straight Connector 3">
            <a:extLst>
              <a:ext uri="{FF2B5EF4-FFF2-40B4-BE49-F238E27FC236}">
                <a16:creationId xmlns:a16="http://schemas.microsoft.com/office/drawing/2014/main" id="{43975BD5-50DE-C801-F4AC-B849F53FC63D}"/>
              </a:ext>
            </a:extLst>
          </p:cNvPr>
          <p:cNvCxnSpPr>
            <a:cxnSpLocks/>
          </p:cNvCxnSpPr>
          <p:nvPr>
            <p:custDataLst>
              <p:tags r:id="rId52"/>
            </p:custDataLst>
          </p:nvPr>
        </p:nvCxnSpPr>
        <p:spPr bwMode="gray">
          <a:xfrm>
            <a:off x="5701968" y="3306997"/>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正方形/長方形 59">
            <a:extLst>
              <a:ext uri="{FF2B5EF4-FFF2-40B4-BE49-F238E27FC236}">
                <a16:creationId xmlns:a16="http://schemas.microsoft.com/office/drawing/2014/main" id="{D9D1F1B8-AE14-BCDC-2718-CCFC06F3819F}"/>
              </a:ext>
            </a:extLst>
          </p:cNvPr>
          <p:cNvSpPr/>
          <p:nvPr/>
        </p:nvSpPr>
        <p:spPr>
          <a:xfrm>
            <a:off x="7762875" y="6332300"/>
            <a:ext cx="2061989" cy="192411"/>
          </a:xfrm>
          <a:prstGeom prst="rect">
            <a:avLst/>
          </a:prstGeom>
          <a:noFill/>
        </p:spPr>
        <p:txBody>
          <a:bodyPr wrap="square" rtlCol="0" anchor="ctr">
            <a:noAutofit/>
          </a:bodyPr>
          <a:lstStyle/>
          <a:p>
            <a:pPr algn="ctr" fontAlgn="ctr">
              <a:lnSpc>
                <a:spcPct val="114000"/>
              </a:lnSpc>
              <a:spcAft>
                <a:spcPts val="400"/>
              </a:spcAft>
            </a:pPr>
            <a:r>
              <a:rPr lang="en-US" altLang="ja-JP" sz="6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600" dirty="0">
                <a:latin typeface="Arial" panose="020B0604020202020204" pitchFamily="34" charset="0"/>
                <a:ea typeface="ＭＳ Ｐゴシック" panose="020B0600070205080204" pitchFamily="50" charset="-128"/>
                <a:cs typeface="Arial" panose="020B0604020202020204" pitchFamily="34" charset="0"/>
              </a:rPr>
              <a:t>数値の記載がない年は出所ソースに情報なし</a:t>
            </a:r>
            <a:endParaRPr kumimoji="1" lang="ja-JP" altLang="en-US" sz="600" dirty="0"/>
          </a:p>
        </p:txBody>
      </p:sp>
      <p:sp>
        <p:nvSpPr>
          <p:cNvPr id="17" name="テキスト プレースホルダ 9">
            <a:extLst>
              <a:ext uri="{FF2B5EF4-FFF2-40B4-BE49-F238E27FC236}">
                <a16:creationId xmlns:a16="http://schemas.microsoft.com/office/drawing/2014/main" id="{0D98EA00-FBB2-B204-25B7-195C77A2D96B}"/>
              </a:ext>
            </a:extLst>
          </p:cNvPr>
          <p:cNvSpPr>
            <a:spLocks noGrp="1"/>
          </p:cNvSpPr>
          <p:nvPr>
            <p:custDataLst>
              <p:tags r:id="rId53"/>
            </p:custDataLst>
          </p:nvPr>
        </p:nvSpPr>
        <p:spPr bwMode="auto">
          <a:xfrm>
            <a:off x="4357687"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58AAB32E-D002-83AD-3213-FDA7EFFF6A23}"/>
              </a:ext>
            </a:extLst>
          </p:cNvPr>
          <p:cNvSpPr>
            <a:spLocks noGrp="1"/>
          </p:cNvSpPr>
          <p:nvPr/>
        </p:nvSpPr>
        <p:spPr bwMode="auto">
          <a:xfrm>
            <a:off x="6802515"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0E9FC1D-0290-41B3-89A7-BA2A0C790AF6}" type="datetime'15'''''''''''''''''''''''''''''''''''''''''''''''''''''''''''">
              <a:rPr kumimoji="0" lang="ja-JP" altLang="en-US" sz="1000" smtClean="0"/>
              <a:pPr/>
              <a:t>15</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185F4706-E856-31A4-D0C9-C133C5B10A52}"/>
              </a:ext>
            </a:extLst>
          </p:cNvPr>
          <p:cNvSpPr>
            <a:spLocks noGrp="1"/>
          </p:cNvSpPr>
          <p:nvPr/>
        </p:nvSpPr>
        <p:spPr bwMode="auto">
          <a:xfrm>
            <a:off x="5313040" y="6135688"/>
            <a:ext cx="2921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40FE8C-202B-4BCC-B137-2A07A8D70380}" type="datetime'''''''''''2''''''0''''''1''''''2'''''''''''''''">
              <a:rPr lang="ja-JP" altLang="en-US" sz="1000" smtClean="0"/>
              <a:pPr/>
              <a:t>2012</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EE802D85-C214-2EA7-B462-06719404E66F}"/>
              </a:ext>
            </a:extLst>
          </p:cNvPr>
          <p:cNvSpPr>
            <a:spLocks noGrp="1"/>
          </p:cNvSpPr>
          <p:nvPr/>
        </p:nvSpPr>
        <p:spPr bwMode="auto">
          <a:xfrm>
            <a:off x="5873503"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F6FE1F7-6AA4-48A0-A70F-4C089196FB5D}" type="datetime'''''''''''''''''''''''''''''''''''''''''''''''''''''13'">
              <a:rPr lang="ja-JP" altLang="en-US" sz="1000" smtClean="0"/>
              <a:pPr/>
              <a:t>13</a:t>
            </a:fld>
            <a:endParaRPr kumimoji="0" lang="ja-JP" altLang="en-US" sz="800" dirty="0">
              <a:sym typeface="+mn-lt"/>
            </a:endParaRPr>
          </a:p>
        </p:txBody>
      </p:sp>
      <p:sp>
        <p:nvSpPr>
          <p:cNvPr id="36" name="テキスト プレースホルダ 9">
            <a:extLst>
              <a:ext uri="{FF2B5EF4-FFF2-40B4-BE49-F238E27FC236}">
                <a16:creationId xmlns:a16="http://schemas.microsoft.com/office/drawing/2014/main" id="{BBB084AF-4B18-B558-C870-EF2AE6F91EB2}"/>
              </a:ext>
            </a:extLst>
          </p:cNvPr>
          <p:cNvSpPr>
            <a:spLocks noGrp="1"/>
          </p:cNvSpPr>
          <p:nvPr/>
        </p:nvSpPr>
        <p:spPr bwMode="auto">
          <a:xfrm>
            <a:off x="6348959"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F2E05B0-92F2-4191-885D-4EB952171B2D}" type="datetime'''''''''''''''''''''''''''''''''''''''''''1''''''''''4'">
              <a:rPr kumimoji="0" lang="ja-JP" altLang="en-US" sz="1000" smtClean="0"/>
              <a:pPr/>
              <a:t>14</a:t>
            </a:fld>
            <a:endParaRPr kumimoji="0" lang="ja-JP" altLang="en-US" sz="800" dirty="0">
              <a:sym typeface="+mn-lt"/>
            </a:endParaRPr>
          </a:p>
        </p:txBody>
      </p:sp>
      <p:sp>
        <p:nvSpPr>
          <p:cNvPr id="37" name="テキスト プレースホルダ 9">
            <a:extLst>
              <a:ext uri="{FF2B5EF4-FFF2-40B4-BE49-F238E27FC236}">
                <a16:creationId xmlns:a16="http://schemas.microsoft.com/office/drawing/2014/main" id="{83100AE3-3184-13EB-B9F3-996BFC862FCB}"/>
              </a:ext>
            </a:extLst>
          </p:cNvPr>
          <p:cNvSpPr>
            <a:spLocks noGrp="1"/>
          </p:cNvSpPr>
          <p:nvPr/>
        </p:nvSpPr>
        <p:spPr bwMode="auto">
          <a:xfrm>
            <a:off x="7354564"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56480DC-276F-4FF6-819A-0576DFCAA002}" type="datetime'''''''''''''''''''''''1''''''''''''''''''''6'">
              <a:rPr kumimoji="0" lang="ja-JP" altLang="en-US" sz="1000" smtClean="0"/>
              <a:pPr/>
              <a:t>16</a:t>
            </a:fld>
            <a:endParaRPr kumimoji="0" lang="ja-JP" altLang="en-US" sz="800" dirty="0">
              <a:sym typeface="+mn-lt"/>
            </a:endParaRPr>
          </a:p>
        </p:txBody>
      </p:sp>
      <p:sp>
        <p:nvSpPr>
          <p:cNvPr id="50" name="テキスト プレースホルダ 9">
            <a:extLst>
              <a:ext uri="{FF2B5EF4-FFF2-40B4-BE49-F238E27FC236}">
                <a16:creationId xmlns:a16="http://schemas.microsoft.com/office/drawing/2014/main" id="{F4EC1934-B72D-1265-9165-0FCD318C9CD7}"/>
              </a:ext>
            </a:extLst>
          </p:cNvPr>
          <p:cNvSpPr>
            <a:spLocks noGrp="1"/>
          </p:cNvSpPr>
          <p:nvPr/>
        </p:nvSpPr>
        <p:spPr bwMode="auto">
          <a:xfrm>
            <a:off x="7925987"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7D1F0D4-3087-40A7-88E1-A4ECA6BDFEED}" type="datetime'''''1''''''''''''''''''''''''''''''''''7'''">
              <a:rPr kumimoji="0" lang="ja-JP" altLang="en-US" sz="1000" smtClean="0"/>
              <a:pPr/>
              <a:t>17</a:t>
            </a:fld>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E0DF0FAA-C208-5EBA-A361-86E0949E93B5}"/>
              </a:ext>
            </a:extLst>
          </p:cNvPr>
          <p:cNvSpPr>
            <a:spLocks noGrp="1"/>
          </p:cNvSpPr>
          <p:nvPr/>
        </p:nvSpPr>
        <p:spPr bwMode="auto">
          <a:xfrm>
            <a:off x="8464549"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F33CD02-E385-4E73-B554-A1323F904C15}" type="datetime'''1''''''''8'''''''''''''''''''''''''''''''''">
              <a:rPr kumimoji="0" lang="ja-JP" altLang="en-US" sz="1000" smtClean="0"/>
              <a:pPr/>
              <a:t>18</a:t>
            </a:fld>
            <a:endParaRPr kumimoji="0" lang="ja-JP" altLang="en-US" sz="800" dirty="0">
              <a:sym typeface="+mn-lt"/>
            </a:endParaRPr>
          </a:p>
        </p:txBody>
      </p:sp>
      <p:sp>
        <p:nvSpPr>
          <p:cNvPr id="62" name="テキスト プレースホルダ 9">
            <a:extLst>
              <a:ext uri="{FF2B5EF4-FFF2-40B4-BE49-F238E27FC236}">
                <a16:creationId xmlns:a16="http://schemas.microsoft.com/office/drawing/2014/main" id="{9498AEDC-0791-BF78-6010-6770CBD89519}"/>
              </a:ext>
            </a:extLst>
          </p:cNvPr>
          <p:cNvSpPr>
            <a:spLocks noGrp="1"/>
          </p:cNvSpPr>
          <p:nvPr/>
        </p:nvSpPr>
        <p:spPr bwMode="auto">
          <a:xfrm>
            <a:off x="8940005"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D2B4C2B-0E41-48E9-981E-D5B00F62693B}" type="datetime'''''''''''''''1''''''''''''''''''''''''''''''''''9'''''''''''">
              <a:rPr lang="ja-JP" altLang="en-US" sz="1000" smtClean="0"/>
              <a:pPr/>
              <a:t>19</a:t>
            </a:fld>
            <a:endParaRPr kumimoji="0" lang="ja-JP" altLang="en-US" sz="800" dirty="0">
              <a:sym typeface="+mn-lt"/>
            </a:endParaRPr>
          </a:p>
        </p:txBody>
      </p:sp>
      <p:sp>
        <p:nvSpPr>
          <p:cNvPr id="66" name="テキスト プレースホルダ 9">
            <a:extLst>
              <a:ext uri="{FF2B5EF4-FFF2-40B4-BE49-F238E27FC236}">
                <a16:creationId xmlns:a16="http://schemas.microsoft.com/office/drawing/2014/main" id="{DF1898FA-8450-41F2-8BDA-1F6B814B3DE9}"/>
              </a:ext>
            </a:extLst>
          </p:cNvPr>
          <p:cNvSpPr>
            <a:spLocks noGrp="1"/>
          </p:cNvSpPr>
          <p:nvPr/>
        </p:nvSpPr>
        <p:spPr bwMode="auto">
          <a:xfrm>
            <a:off x="9415462" y="6135688"/>
            <a:ext cx="1524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20</a:t>
            </a:r>
            <a:endParaRPr kumimoji="0" lang="ja-JP" altLang="en-US" sz="800" dirty="0">
              <a:sym typeface="+mn-lt"/>
            </a:endParaRPr>
          </a:p>
        </p:txBody>
      </p:sp>
      <p:sp>
        <p:nvSpPr>
          <p:cNvPr id="14" name="テキスト ボックス 29">
            <a:extLst>
              <a:ext uri="{FF2B5EF4-FFF2-40B4-BE49-F238E27FC236}">
                <a16:creationId xmlns:a16="http://schemas.microsoft.com/office/drawing/2014/main" id="{D00A4E29-D647-9FB3-E8E0-426C36E495BC}"/>
              </a:ext>
            </a:extLst>
          </p:cNvPr>
          <p:cNvSpPr txBox="1"/>
          <p:nvPr/>
        </p:nvSpPr>
        <p:spPr>
          <a:xfrm>
            <a:off x="200472" y="6355255"/>
            <a:ext cx="9001000" cy="144016"/>
          </a:xfrm>
          <a:prstGeom prst="rect">
            <a:avLst/>
          </a:prstGeom>
          <a:noFill/>
        </p:spPr>
        <p:txBody>
          <a:bodyPr wrap="square" lIns="0" tIns="0" rIns="0" bIns="0" rtlCol="0">
            <a:noAutofit/>
          </a:bodyPr>
          <a:lstStyle/>
          <a:p>
            <a:pPr marL="360363" indent="-360363"/>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数字記載のない年はデータ不明</a:t>
            </a:r>
          </a:p>
        </p:txBody>
      </p:sp>
    </p:spTree>
    <p:extLst>
      <p:ext uri="{BB962C8B-B14F-4D97-AF65-F5344CB8AC3E}">
        <p14:creationId xmlns:p14="http://schemas.microsoft.com/office/powerpoint/2010/main" val="207060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1"/>
            </p:custDataLst>
            <p:extLst>
              <p:ext uri="{D42A27DB-BD31-4B8C-83A1-F6EECF244321}">
                <p14:modId xmlns:p14="http://schemas.microsoft.com/office/powerpoint/2010/main" val="39202110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a:t>インド／</a:t>
            </a:r>
            <a:r>
              <a:rPr lang="ja-JP" altLang="en-US" dirty="0"/>
              <a:t>医療関連／医療・公衆衛生</a:t>
            </a:r>
            <a:endParaRPr kumimoji="1" lang="ja-JP" altLang="en-US" dirty="0"/>
          </a:p>
        </p:txBody>
      </p:sp>
      <p:grpSp>
        <p:nvGrpSpPr>
          <p:cNvPr id="9" name="グループ化 7">
            <a:extLst>
              <a:ext uri="{FF2B5EF4-FFF2-40B4-BE49-F238E27FC236}">
                <a16:creationId xmlns:a16="http://schemas.microsoft.com/office/drawing/2014/main" id="{35B9E4D3-92BC-4989-B5CF-0C2A37CE2463}"/>
              </a:ext>
            </a:extLst>
          </p:cNvPr>
          <p:cNvGrpSpPr/>
          <p:nvPr/>
        </p:nvGrpSpPr>
        <p:grpSpPr>
          <a:xfrm>
            <a:off x="1759865" y="2228705"/>
            <a:ext cx="4536507" cy="288032"/>
            <a:chOff x="4803500" y="2113806"/>
            <a:chExt cx="2954133" cy="288032"/>
          </a:xfrm>
        </p:grpSpPr>
        <p:cxnSp>
          <p:nvCxnSpPr>
            <p:cNvPr id="10" name="直線コネクタ 40">
              <a:extLst>
                <a:ext uri="{FF2B5EF4-FFF2-40B4-BE49-F238E27FC236}">
                  <a16:creationId xmlns:a16="http://schemas.microsoft.com/office/drawing/2014/main" id="{3D8CC17F-BC98-42D5-87FE-2E0D44C5D0D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BAD5765C-5C26-48FE-BBF6-97943B0B772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ja-JP" sz="1400" dirty="0">
                <a:solidFill>
                  <a:srgbClr val="000000"/>
                </a:solidFill>
                <a:latin typeface="Arial Black" pitchFamily="34" charset="0"/>
                <a:ea typeface="HGP創英角ｺﾞｼｯｸUB" pitchFamily="50" charset="-128"/>
              </a:endParaRPr>
            </a:p>
          </p:txBody>
        </p:sp>
      </p:grpSp>
      <p:sp>
        <p:nvSpPr>
          <p:cNvPr id="12" name="テキスト ボックス 45">
            <a:extLst>
              <a:ext uri="{FF2B5EF4-FFF2-40B4-BE49-F238E27FC236}">
                <a16:creationId xmlns:a16="http://schemas.microsoft.com/office/drawing/2014/main" id="{AB6CD551-B7A7-4427-8C00-E1C25B0AF733}"/>
              </a:ext>
            </a:extLst>
          </p:cNvPr>
          <p:cNvSpPr txBox="1"/>
          <p:nvPr/>
        </p:nvSpPr>
        <p:spPr>
          <a:xfrm>
            <a:off x="2001833" y="3468161"/>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臨床検査技師</a:t>
            </a:r>
          </a:p>
        </p:txBody>
      </p:sp>
      <p:sp>
        <p:nvSpPr>
          <p:cNvPr id="13" name="テキスト ボックス 45">
            <a:extLst>
              <a:ext uri="{FF2B5EF4-FFF2-40B4-BE49-F238E27FC236}">
                <a16:creationId xmlns:a16="http://schemas.microsoft.com/office/drawing/2014/main" id="{7244B8C1-A9DE-4B2B-84FE-06B032DEFD18}"/>
              </a:ext>
            </a:extLst>
          </p:cNvPr>
          <p:cNvSpPr txBox="1"/>
          <p:nvPr/>
        </p:nvSpPr>
        <p:spPr>
          <a:xfrm>
            <a:off x="4198129" y="347987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45">
            <a:extLst>
              <a:ext uri="{FF2B5EF4-FFF2-40B4-BE49-F238E27FC236}">
                <a16:creationId xmlns:a16="http://schemas.microsoft.com/office/drawing/2014/main" id="{7967A939-CC27-4083-8B80-F69136DD4F54}"/>
              </a:ext>
            </a:extLst>
          </p:cNvPr>
          <p:cNvSpPr txBox="1"/>
          <p:nvPr/>
        </p:nvSpPr>
        <p:spPr>
          <a:xfrm>
            <a:off x="2000670" y="4037296"/>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5" name="テキスト ボックス 45">
            <a:extLst>
              <a:ext uri="{FF2B5EF4-FFF2-40B4-BE49-F238E27FC236}">
                <a16:creationId xmlns:a16="http://schemas.microsoft.com/office/drawing/2014/main" id="{06CB5B94-2432-4D89-8596-431CB99A26AF}"/>
              </a:ext>
            </a:extLst>
          </p:cNvPr>
          <p:cNvSpPr txBox="1"/>
          <p:nvPr/>
        </p:nvSpPr>
        <p:spPr>
          <a:xfrm>
            <a:off x="4198129" y="4064549"/>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45">
            <a:extLst>
              <a:ext uri="{FF2B5EF4-FFF2-40B4-BE49-F238E27FC236}">
                <a16:creationId xmlns:a16="http://schemas.microsoft.com/office/drawing/2014/main" id="{560298FB-E6AC-4F18-9058-85D1C0BA8D35}"/>
              </a:ext>
            </a:extLst>
          </p:cNvPr>
          <p:cNvSpPr txBox="1"/>
          <p:nvPr/>
        </p:nvSpPr>
        <p:spPr>
          <a:xfrm>
            <a:off x="2000670" y="3005726"/>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7" name="テキスト ボックス 45">
            <a:extLst>
              <a:ext uri="{FF2B5EF4-FFF2-40B4-BE49-F238E27FC236}">
                <a16:creationId xmlns:a16="http://schemas.microsoft.com/office/drawing/2014/main" id="{C92152AC-3935-47F0-8AAF-53964828FD0D}"/>
              </a:ext>
            </a:extLst>
          </p:cNvPr>
          <p:cNvSpPr txBox="1"/>
          <p:nvPr/>
        </p:nvSpPr>
        <p:spPr>
          <a:xfrm>
            <a:off x="4198129" y="3017444"/>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テキスト ボックス 45">
            <a:extLst>
              <a:ext uri="{FF2B5EF4-FFF2-40B4-BE49-F238E27FC236}">
                <a16:creationId xmlns:a16="http://schemas.microsoft.com/office/drawing/2014/main" id="{725670E4-8175-4343-A727-E116431F420B}"/>
              </a:ext>
            </a:extLst>
          </p:cNvPr>
          <p:cNvSpPr txBox="1"/>
          <p:nvPr/>
        </p:nvSpPr>
        <p:spPr>
          <a:xfrm>
            <a:off x="2011895" y="4576757"/>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19" name="テキスト ボックス 45">
            <a:extLst>
              <a:ext uri="{FF2B5EF4-FFF2-40B4-BE49-F238E27FC236}">
                <a16:creationId xmlns:a16="http://schemas.microsoft.com/office/drawing/2014/main" id="{15A78AE9-494B-4214-9865-EF1CD77B7353}"/>
              </a:ext>
            </a:extLst>
          </p:cNvPr>
          <p:cNvSpPr txBox="1"/>
          <p:nvPr/>
        </p:nvSpPr>
        <p:spPr>
          <a:xfrm>
            <a:off x="4198129" y="4588475"/>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45">
            <a:extLst>
              <a:ext uri="{FF2B5EF4-FFF2-40B4-BE49-F238E27FC236}">
                <a16:creationId xmlns:a16="http://schemas.microsoft.com/office/drawing/2014/main" id="{508C1E6A-010E-475F-B850-9CC8B2E25506}"/>
              </a:ext>
            </a:extLst>
          </p:cNvPr>
          <p:cNvSpPr txBox="1"/>
          <p:nvPr/>
        </p:nvSpPr>
        <p:spPr>
          <a:xfrm>
            <a:off x="5925108" y="3467466"/>
            <a:ext cx="86409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635,500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1" name="テキスト ボックス 45">
            <a:extLst>
              <a:ext uri="{FF2B5EF4-FFF2-40B4-BE49-F238E27FC236}">
                <a16:creationId xmlns:a16="http://schemas.microsoft.com/office/drawing/2014/main" id="{DD29F9F7-449B-4274-997F-853F9BFC73B7}"/>
              </a:ext>
            </a:extLst>
          </p:cNvPr>
          <p:cNvSpPr txBox="1"/>
          <p:nvPr/>
        </p:nvSpPr>
        <p:spPr>
          <a:xfrm>
            <a:off x="6033120" y="4065381"/>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2" name="テキスト ボックス 45">
            <a:extLst>
              <a:ext uri="{FF2B5EF4-FFF2-40B4-BE49-F238E27FC236}">
                <a16:creationId xmlns:a16="http://schemas.microsoft.com/office/drawing/2014/main" id="{2B1A1C81-E02C-4160-A5BC-B800C2E36586}"/>
              </a:ext>
            </a:extLst>
          </p:cNvPr>
          <p:cNvSpPr txBox="1"/>
          <p:nvPr/>
        </p:nvSpPr>
        <p:spPr>
          <a:xfrm>
            <a:off x="5781092" y="3021815"/>
            <a:ext cx="100811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1,200,814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025ECF18-FD7B-4561-965C-1BFFA5420D04}"/>
              </a:ext>
            </a:extLst>
          </p:cNvPr>
          <p:cNvSpPr txBox="1"/>
          <p:nvPr/>
        </p:nvSpPr>
        <p:spPr>
          <a:xfrm>
            <a:off x="5926878" y="4581844"/>
            <a:ext cx="887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F924146F-AA4A-4516-9F01-B6B8EAEF52B6}"/>
              </a:ext>
            </a:extLst>
          </p:cNvPr>
          <p:cNvSpPr txBox="1"/>
          <p:nvPr/>
        </p:nvSpPr>
        <p:spPr>
          <a:xfrm>
            <a:off x="2011895" y="5011579"/>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作業療法士</a:t>
            </a:r>
          </a:p>
        </p:txBody>
      </p:sp>
      <p:sp>
        <p:nvSpPr>
          <p:cNvPr id="25" name="テキスト ボックス 45">
            <a:extLst>
              <a:ext uri="{FF2B5EF4-FFF2-40B4-BE49-F238E27FC236}">
                <a16:creationId xmlns:a16="http://schemas.microsoft.com/office/drawing/2014/main" id="{3D8F49D2-4252-447E-B3D9-98E2102B05C7}"/>
              </a:ext>
            </a:extLst>
          </p:cNvPr>
          <p:cNvSpPr txBox="1"/>
          <p:nvPr/>
        </p:nvSpPr>
        <p:spPr>
          <a:xfrm>
            <a:off x="4198129" y="5023297"/>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45">
            <a:extLst>
              <a:ext uri="{FF2B5EF4-FFF2-40B4-BE49-F238E27FC236}">
                <a16:creationId xmlns:a16="http://schemas.microsoft.com/office/drawing/2014/main" id="{BE30F910-F054-44C1-895E-D57563F5013D}"/>
              </a:ext>
            </a:extLst>
          </p:cNvPr>
          <p:cNvSpPr txBox="1"/>
          <p:nvPr/>
        </p:nvSpPr>
        <p:spPr>
          <a:xfrm>
            <a:off x="6045962" y="5000616"/>
            <a:ext cx="74324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7" name="テキスト ボックス 45">
            <a:extLst>
              <a:ext uri="{FF2B5EF4-FFF2-40B4-BE49-F238E27FC236}">
                <a16:creationId xmlns:a16="http://schemas.microsoft.com/office/drawing/2014/main" id="{2AC87753-132F-44AD-8CA3-F7807E86905F}"/>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、世界医学療法連盟、世界作業療法連盟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テキスト ボックス 45">
            <a:extLst>
              <a:ext uri="{FF2B5EF4-FFF2-40B4-BE49-F238E27FC236}">
                <a16:creationId xmlns:a16="http://schemas.microsoft.com/office/drawing/2014/main" id="{A70DB7DB-0CF8-400C-8090-E10905057C87}"/>
              </a:ext>
            </a:extLst>
          </p:cNvPr>
          <p:cNvSpPr txBox="1"/>
          <p:nvPr/>
        </p:nvSpPr>
        <p:spPr>
          <a:xfrm>
            <a:off x="272480" y="1110518"/>
            <a:ext cx="9227691"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インドでは理学療法士などの課程が大学に置かれ、登録制度も整備されつつあるが、まだ規制機関が設立されていない州もある。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等が把握している人数は以下の通り。</a:t>
            </a:r>
          </a:p>
        </p:txBody>
      </p:sp>
    </p:spTree>
    <p:extLst>
      <p:ext uri="{BB962C8B-B14F-4D97-AF65-F5344CB8AC3E}">
        <p14:creationId xmlns:p14="http://schemas.microsoft.com/office/powerpoint/2010/main" val="2126789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1/2</a:t>
            </a:r>
            <a:r>
              <a:rPr lang="ja-JP" altLang="en-US" dirty="0"/>
              <a:t>）</a:t>
            </a:r>
          </a:p>
        </p:txBody>
      </p:sp>
      <p:graphicFrame>
        <p:nvGraphicFramePr>
          <p:cNvPr id="11" name="表 10"/>
          <p:cNvGraphicFramePr>
            <a:graphicFrameLocks noGrp="1"/>
          </p:cNvGraphicFramePr>
          <p:nvPr>
            <p:extLst>
              <p:ext uri="{D42A27DB-BD31-4B8C-83A1-F6EECF244321}">
                <p14:modId xmlns:p14="http://schemas.microsoft.com/office/powerpoint/2010/main" val="1008306411"/>
              </p:ext>
            </p:extLst>
          </p:nvPr>
        </p:nvGraphicFramePr>
        <p:xfrm>
          <a:off x="200472" y="2206752"/>
          <a:ext cx="9505054" cy="4277870"/>
        </p:xfrm>
        <a:graphic>
          <a:graphicData uri="http://schemas.openxmlformats.org/drawingml/2006/table">
            <a:tbl>
              <a:tblPr firstRow="1" bandRow="1">
                <a:tableStyleId>{2D5ABB26-0587-4C30-8999-92F81FD0307C}</a:tableStyleId>
              </a:tblPr>
              <a:tblGrid>
                <a:gridCol w="750465">
                  <a:extLst>
                    <a:ext uri="{9D8B030D-6E8A-4147-A177-3AD203B41FA5}">
                      <a16:colId xmlns:a16="http://schemas.microsoft.com/office/drawing/2014/main" val="20000"/>
                    </a:ext>
                  </a:extLst>
                </a:gridCol>
                <a:gridCol w="977727">
                  <a:extLst>
                    <a:ext uri="{9D8B030D-6E8A-4147-A177-3AD203B41FA5}">
                      <a16:colId xmlns:a16="http://schemas.microsoft.com/office/drawing/2014/main" val="20001"/>
                    </a:ext>
                  </a:extLst>
                </a:gridCol>
                <a:gridCol w="7776862">
                  <a:extLst>
                    <a:ext uri="{9D8B030D-6E8A-4147-A177-3AD203B41FA5}">
                      <a16:colId xmlns:a16="http://schemas.microsoft.com/office/drawing/2014/main" val="20002"/>
                    </a:ext>
                  </a:extLst>
                </a:gridCol>
              </a:tblGrid>
              <a:tr h="228437">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zh-TW" altLang="en-US" sz="1100" dirty="0">
                          <a:latin typeface="Arial Black" panose="020B0A04020102020204" pitchFamily="34" charset="0"/>
                          <a:ea typeface="HGP創英角ｺﾞｼｯｸUB" panose="020B0900000000000000" pitchFamily="50" charset="-128"/>
                          <a:cs typeface="Arial" panose="020B0604020202020204" pitchFamily="34" charset="0"/>
                        </a:rPr>
                        <a:t>従業員国家保険</a:t>
                      </a: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r>
                        <a:rPr kumimoji="1" lang="en-US" altLang="ja-JP" sz="1100" dirty="0">
                          <a:latin typeface="Arial Black" panose="020B0A04020102020204" pitchFamily="34" charset="0"/>
                          <a:ea typeface="HGP創英角ｺﾞｼｯｸUB" panose="020B0900000000000000" pitchFamily="50" charset="-128"/>
                          <a:cs typeface="Arial" panose="020B0604020202020204" pitchFamily="34" charset="0"/>
                        </a:rPr>
                        <a:t>Employees’ State Insurance</a:t>
                      </a:r>
                      <a:r>
                        <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28471">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1948</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年従業員国家保険法（</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t>
                      </a:r>
                      <a:r>
                        <a:rPr kumimoji="1" lang="en-US" altLang="ja-JP" sz="11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Employeesʼ</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State Insurance Act,</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1948</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2840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従業員国家保険公社（</a:t>
                      </a:r>
                      <a:r>
                        <a:rPr kumimoji="1" lang="en-US" altLang="ja-JP" sz="1100" b="1" dirty="0" err="1">
                          <a:latin typeface="Arial" panose="020B0604020202020204" pitchFamily="34" charset="0"/>
                          <a:ea typeface="ＭＳ Ｐゴシック" panose="020B0600070205080204" pitchFamily="50" charset="-128"/>
                          <a:cs typeface="Arial" panose="020B0604020202020204" pitchFamily="34" charset="0"/>
                        </a:rPr>
                        <a:t>Employeesʼ</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 State Insurance Corporation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ESIC</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02159">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以下のいずれかの事業所で働く月収</a:t>
                      </a: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21,000</a:t>
                      </a: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ルピー以下の者</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（就労が年</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か月未満の季節労働者を除く）。</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労働者数</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人以上の工場</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労働者数</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人以上の店舗・ホテル・レストラン・映画館・自動車運送業・新聞・民営の教育施設及び医療施設の事業所</a:t>
                      </a:r>
                    </a:p>
                    <a:p>
                      <a:pPr fontAlgn="ctr" hangingPunct="1">
                        <a:lnSpc>
                          <a:spcPct val="90000"/>
                        </a:lnSpc>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人以上を対象とする州あり</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90000"/>
                        </a:lnSpc>
                        <a:spcBef>
                          <a:spcPts val="0"/>
                        </a:spcBef>
                        <a:spcAft>
                          <a:spcPts val="0"/>
                        </a:spcAft>
                        <a:buClrTx/>
                        <a:buSzTx/>
                        <a:buFontTx/>
                        <a:buNone/>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建設業</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3523">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71450" indent="-171450" fontAlgn="ctr" hangingPunct="1">
                        <a:lnSpc>
                          <a:spcPct val="90000"/>
                        </a:lnSpc>
                        <a:buClr>
                          <a:srgbClr val="5F8AC3"/>
                        </a:buClr>
                        <a:buSzPct val="80000"/>
                        <a:buFont typeface="Wingdings" panose="05000000000000000000" pitchFamily="2" charset="2"/>
                        <a:buChar char="l"/>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被保険者及びその家族</a:t>
                      </a:r>
                    </a:p>
                    <a:p>
                      <a:pPr marL="171450" indent="-171450" fontAlgn="ctr" hangingPunct="1">
                        <a:lnSpc>
                          <a:spcPct val="90000"/>
                        </a:lnSpc>
                        <a:buClr>
                          <a:srgbClr val="5F8AC3"/>
                        </a:buClr>
                        <a:buSzPct val="80000"/>
                        <a:buFont typeface="Wingdings" panose="05000000000000000000" pitchFamily="2" charset="2"/>
                        <a:buChar char="l"/>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年間</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ルピーを拠出する退職者及びその配偶者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63775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現物給付：従業員国家保険が運営する病院で無償で外来受診・入院可能（上限なし。医薬品含む）。</a:t>
                      </a:r>
                    </a:p>
                    <a:p>
                      <a:pPr marL="111600" marR="0" lvl="0" indent="-11160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現金給付（傷病手当）：保険料の納付実績がある場合、認定された病気にかかった期間、賃金の</a:t>
                      </a:r>
                      <a:r>
                        <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70%</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が給付。</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その他：労災、失業保険、葬祭費、出産費用の支給あり。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53892">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90000"/>
                        </a:lnSpc>
                        <a:spcBef>
                          <a:spcPts val="300"/>
                        </a:spcBef>
                        <a:spcAft>
                          <a:spcPts val="0"/>
                        </a:spcAft>
                        <a:buClr>
                          <a:srgbClr val="5F8AC3"/>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642614">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失業保険、労災保険などを含む従業員国家保険制度全体の保険料は事業主が賃金の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％、労働者本人が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0.75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％（賃金日額</a:t>
                      </a:r>
                    </a:p>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176</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ルピー以下の労働者は免除）。</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民間企業における障害者の定着を促進するため、月額賃金</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25,000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ルピー以下の障害者を雇用する場合に中央政府が</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年間、使用者の保険料を負担。</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3045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州政府は医療給付に要した費用の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％を負担。ただし、被保険者</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人当たり年間</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3,000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ルピーが上限。</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23523">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被保険者数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3,100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月末）</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受給者数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2,040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万人（</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月末）</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304549">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医療給付支出額：</a:t>
                      </a:r>
                      <a:r>
                        <a:rPr lang="ja-JP" altLang="en-US" sz="1100" dirty="0"/>
                        <a:t>：</a:t>
                      </a:r>
                      <a:r>
                        <a:rPr lang="en-US" altLang="ja-JP" sz="1100" dirty="0"/>
                        <a:t>1,296</a:t>
                      </a:r>
                      <a:r>
                        <a:rPr lang="ja-JP" altLang="en-US" sz="1100" dirty="0"/>
                        <a:t>億</a:t>
                      </a:r>
                      <a:r>
                        <a:rPr lang="en-US" altLang="ja-JP" sz="1100" dirty="0"/>
                        <a:t>5,330</a:t>
                      </a:r>
                      <a:r>
                        <a:rPr lang="ja-JP" altLang="en-US" sz="1100" dirty="0"/>
                        <a:t>万ルピー</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年度）</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5" name="テキスト ボックス 1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インドには、労働者を対象とした従業員国家保険と、貧困層を中心とした国家国民医療制度（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PM-JAY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インド政府は、人口の</a:t>
            </a:r>
            <a:r>
              <a:rPr lang="en-US" altLang="ja-JP" sz="1400" dirty="0"/>
              <a:t>6</a:t>
            </a:r>
            <a:r>
              <a:rPr lang="ja-JP" altLang="en-US" sz="1400" dirty="0"/>
              <a:t>割超が医療制度の対象外であり、重い医療負担により人口の約</a:t>
            </a:r>
            <a:r>
              <a:rPr lang="en-US" altLang="ja-JP" sz="1400" dirty="0"/>
              <a:t>5%</a:t>
            </a:r>
            <a:r>
              <a:rPr lang="ja-JP" altLang="en-US" sz="1400" dirty="0"/>
              <a:t>が貧困ライン以下に落ちていると指摘しており、社会的弱者に対する医療の経済負担軽減と質の高い医療サービスへのアクセスの実現が課題となっている。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6"/>
          <p:cNvSpPr>
            <a:spLocks noChangeArrowheads="1"/>
          </p:cNvSpPr>
          <p:nvPr/>
        </p:nvSpPr>
        <p:spPr bwMode="auto">
          <a:xfrm>
            <a:off x="200025" y="191683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インドの公的医療保険制度の概要①</a:t>
            </a: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Library of Medicine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PMC10044314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B1B1B"/>
                </a:solidFill>
                <a:effectLst/>
                <a:latin typeface="Roboto" panose="02000000000000000000" pitchFamily="2" charset="0"/>
              </a:rPr>
              <a:t> PMC11007365</a:t>
            </a:r>
          </a:p>
          <a:p>
            <a:endParaRPr lang="en-US" altLang="ja-JP" sz="800" b="0" i="0" dirty="0">
              <a:solidFill>
                <a:srgbClr val="1B1B1B"/>
              </a:solidFill>
              <a:effectLst/>
              <a:latin typeface="Roboto" panose="02000000000000000000" pitchFamily="2" charset="0"/>
            </a:endParaRPr>
          </a:p>
        </p:txBody>
      </p:sp>
    </p:spTree>
    <p:extLst>
      <p:ext uri="{BB962C8B-B14F-4D97-AF65-F5344CB8AC3E}">
        <p14:creationId xmlns:p14="http://schemas.microsoft.com/office/powerpoint/2010/main" val="2391833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14">
            <a:extLst>
              <a:ext uri="{FF2B5EF4-FFF2-40B4-BE49-F238E27FC236}">
                <a16:creationId xmlns:a16="http://schemas.microsoft.com/office/drawing/2014/main" id="{FC2C7C17-F5B2-4CEB-8FAF-83E8818FBAB4}"/>
              </a:ext>
            </a:extLst>
          </p:cNvPr>
          <p:cNvSpPr txBox="1"/>
          <p:nvPr/>
        </p:nvSpPr>
        <p:spPr>
          <a:xfrm>
            <a:off x="200472" y="1124744"/>
            <a:ext cx="9505056" cy="98603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a:t>
            </a:r>
            <a:r>
              <a:rPr lang="en-US" altLang="ja-JP" sz="1400" dirty="0"/>
              <a:t>8</a:t>
            </a:r>
            <a:r>
              <a:rPr lang="ja-JP" altLang="en-US" sz="1400" dirty="0"/>
              <a:t>月、貧困ライン以下の層を対象とした国家医療制度（</a:t>
            </a:r>
            <a:r>
              <a:rPr lang="en-US" altLang="ja-JP" sz="1400" dirty="0"/>
              <a:t>RSBY</a:t>
            </a:r>
            <a:r>
              <a:rPr lang="ja-JP" altLang="en-US" sz="1400" dirty="0"/>
              <a:t>）に替わり、対象者がより広い</a:t>
            </a:r>
            <a:r>
              <a:rPr lang="en-US" altLang="ja-JP" sz="1400" dirty="0"/>
              <a:t>PM-JAY</a:t>
            </a:r>
            <a:r>
              <a:rPr lang="ja-JP" altLang="en-US" sz="1400" dirty="0"/>
              <a:t>が創設された。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2019</a:t>
            </a:r>
            <a:r>
              <a:rPr lang="ja-JP" altLang="en-US" sz="1400" dirty="0"/>
              <a:t>年には国内各地で順次</a:t>
            </a:r>
            <a:r>
              <a:rPr lang="en-US" altLang="ja-JP" sz="1400" dirty="0"/>
              <a:t>PM-JAY</a:t>
            </a:r>
            <a:r>
              <a:rPr lang="ja-JP" altLang="en-US" sz="1400" dirty="0"/>
              <a:t>が実施されており、これが完全に実施されると人口の</a:t>
            </a:r>
            <a:r>
              <a:rPr lang="en-US" altLang="ja-JP" sz="1400" dirty="0"/>
              <a:t>40</a:t>
            </a:r>
            <a:r>
              <a:rPr lang="ja-JP" altLang="en-US" sz="1400" dirty="0"/>
              <a:t>％程度がカバーされる見込み。</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b="0" i="0" dirty="0">
                <a:solidFill>
                  <a:srgbClr val="000000"/>
                </a:solidFill>
                <a:effectLst/>
                <a:latin typeface="Poppins" panose="00000500000000000000" pitchFamily="2" charset="0"/>
              </a:rPr>
              <a:t>1,200</a:t>
            </a:r>
            <a:r>
              <a:rPr lang="ja-JP" altLang="en-US" sz="1400" b="0" i="0" dirty="0">
                <a:solidFill>
                  <a:srgbClr val="000000"/>
                </a:solidFill>
                <a:effectLst/>
                <a:latin typeface="Poppins" panose="00000500000000000000" pitchFamily="2" charset="0"/>
              </a:rPr>
              <a:t>万人以上の貧困で脆弱な家族を対象に、二次および三次医療入院のため、</a:t>
            </a:r>
            <a:r>
              <a:rPr lang="en-US" altLang="ja-JP" sz="1400" b="0" i="0" dirty="0">
                <a:solidFill>
                  <a:srgbClr val="000000"/>
                </a:solidFill>
                <a:effectLst/>
                <a:latin typeface="Poppins" panose="00000500000000000000" pitchFamily="2" charset="0"/>
              </a:rPr>
              <a:t>1</a:t>
            </a:r>
            <a:r>
              <a:rPr lang="ja-JP" altLang="en-US" sz="1400" b="0" i="0" dirty="0">
                <a:solidFill>
                  <a:srgbClr val="000000"/>
                </a:solidFill>
                <a:effectLst/>
                <a:latin typeface="Poppins" panose="00000500000000000000" pitchFamily="2" charset="0"/>
              </a:rPr>
              <a:t>家族あたり年間</a:t>
            </a:r>
            <a:r>
              <a:rPr lang="en-US" altLang="ja-JP" sz="1400" b="0" i="0" dirty="0">
                <a:solidFill>
                  <a:srgbClr val="000000"/>
                </a:solidFill>
                <a:effectLst/>
                <a:latin typeface="Poppins" panose="00000500000000000000" pitchFamily="2" charset="0"/>
              </a:rPr>
              <a:t>500</a:t>
            </a:r>
            <a:r>
              <a:rPr lang="ja-JP" altLang="en-US" sz="1400" b="0" i="0" dirty="0">
                <a:solidFill>
                  <a:srgbClr val="000000"/>
                </a:solidFill>
                <a:effectLst/>
                <a:latin typeface="Poppins" panose="00000500000000000000" pitchFamily="2" charset="0"/>
              </a:rPr>
              <a:t>万ルピーの健康保険を提供する</a:t>
            </a:r>
            <a:r>
              <a:rPr lang="ja-JP" altLang="en-US" sz="1400" dirty="0">
                <a:solidFill>
                  <a:srgbClr val="000000"/>
                </a:solidFill>
                <a:latin typeface="Poppins" panose="00000500000000000000" pitchFamily="2" charset="0"/>
              </a:rPr>
              <a:t>。</a:t>
            </a:r>
            <a:endParaRPr lang="en-US" altLang="ja-JP" sz="1400" b="0" i="0" dirty="0">
              <a:solidFill>
                <a:srgbClr val="000000"/>
              </a:solidFill>
              <a:effectLst/>
              <a:latin typeface="Poppins" panose="00000500000000000000" pitchFamily="2" charset="0"/>
            </a:endParaRPr>
          </a:p>
        </p:txBody>
      </p:sp>
      <p:graphicFrame>
        <p:nvGraphicFramePr>
          <p:cNvPr id="3" name="Object 2" hidden="1">
            <a:extLst>
              <a:ext uri="{FF2B5EF4-FFF2-40B4-BE49-F238E27FC236}">
                <a16:creationId xmlns:a16="http://schemas.microsoft.com/office/drawing/2014/main" id="{58E2B5E9-0C5E-42E0-AB1E-FEF2F18DF073}"/>
              </a:ext>
            </a:extLst>
          </p:cNvPr>
          <p:cNvGraphicFramePr>
            <a:graphicFrameLocks noChangeAspect="1"/>
          </p:cNvGraphicFramePr>
          <p:nvPr>
            <p:custDataLst>
              <p:tags r:id="rId1"/>
            </p:custDataLst>
            <p:extLst>
              <p:ext uri="{D42A27DB-BD31-4B8C-83A1-F6EECF244321}">
                <p14:modId xmlns:p14="http://schemas.microsoft.com/office/powerpoint/2010/main" val="548992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5" imgW="395" imgH="396" progId="TCLayout.ActiveDocument.1">
                  <p:embed/>
                </p:oleObj>
              </mc:Choice>
              <mc:Fallback>
                <p:oleObj name="think-cellスライド" r:id="rId5" imgW="395" imgH="396" progId="TCLayout.ActiveDocument.1">
                  <p:embed/>
                  <p:pic>
                    <p:nvPicPr>
                      <p:cNvPr id="3" name="Object 2" hidden="1">
                        <a:extLst>
                          <a:ext uri="{FF2B5EF4-FFF2-40B4-BE49-F238E27FC236}">
                            <a16:creationId xmlns:a16="http://schemas.microsoft.com/office/drawing/2014/main" id="{58E2B5E9-0C5E-42E0-AB1E-FEF2F18DF0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658973230"/>
              </p:ext>
            </p:extLst>
          </p:nvPr>
        </p:nvGraphicFramePr>
        <p:xfrm>
          <a:off x="200472" y="2380450"/>
          <a:ext cx="9505054" cy="3991590"/>
        </p:xfrm>
        <a:graphic>
          <a:graphicData uri="http://schemas.openxmlformats.org/drawingml/2006/table">
            <a:tbl>
              <a:tblPr firstRow="1" bandRow="1">
                <a:tableStyleId>{2D5ABB26-0587-4C30-8999-92F81FD0307C}</a:tableStyleId>
              </a:tblPr>
              <a:tblGrid>
                <a:gridCol w="750465">
                  <a:extLst>
                    <a:ext uri="{9D8B030D-6E8A-4147-A177-3AD203B41FA5}">
                      <a16:colId xmlns:a16="http://schemas.microsoft.com/office/drawing/2014/main" val="20000"/>
                    </a:ext>
                  </a:extLst>
                </a:gridCol>
                <a:gridCol w="977727">
                  <a:extLst>
                    <a:ext uri="{9D8B030D-6E8A-4147-A177-3AD203B41FA5}">
                      <a16:colId xmlns:a16="http://schemas.microsoft.com/office/drawing/2014/main" val="20001"/>
                    </a:ext>
                  </a:extLst>
                </a:gridCol>
                <a:gridCol w="7776862">
                  <a:extLst>
                    <a:ext uri="{9D8B030D-6E8A-4147-A177-3AD203B41FA5}">
                      <a16:colId xmlns:a16="http://schemas.microsoft.com/office/drawing/2014/main" val="20002"/>
                    </a:ext>
                  </a:extLst>
                </a:gridCol>
              </a:tblGrid>
              <a:tr h="257140">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108000" marR="108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zh-CN" altLang="en-US" sz="1100" dirty="0">
                          <a:latin typeface="Arial Black" panose="020B0A04020102020204" pitchFamily="34" charset="0"/>
                          <a:ea typeface="HGP創英角ｺﾞｼｯｸUB" panose="020B0900000000000000" pitchFamily="50" charset="-128"/>
                          <a:cs typeface="Arial" panose="020B0604020202020204" pitchFamily="34" charset="0"/>
                        </a:rPr>
                        <a:t>国家国民医療制度（</a:t>
                      </a:r>
                      <a:r>
                        <a:rPr kumimoji="1" lang="en-US" altLang="zh-CN" sz="1100" dirty="0">
                          <a:latin typeface="Arial Black" panose="020B0A04020102020204" pitchFamily="34" charset="0"/>
                          <a:ea typeface="HGP創英角ｺﾞｼｯｸUB" panose="020B0900000000000000" pitchFamily="50" charset="-128"/>
                          <a:cs typeface="Arial" panose="020B0604020202020204" pitchFamily="34" charset="0"/>
                        </a:rPr>
                        <a:t>PM-JAY</a:t>
                      </a:r>
                      <a:r>
                        <a:rPr kumimoji="1" lang="zh-CN" altLang="en-US" sz="1100" dirty="0">
                          <a:latin typeface="Arial Black" panose="020B0A04020102020204" pitchFamily="34" charset="0"/>
                          <a:ea typeface="HGP創英角ｺﾞｼｯｸUB" panose="020B0900000000000000" pitchFamily="50" charset="-128"/>
                          <a:cs typeface="Arial" panose="020B0604020202020204" pitchFamily="34" charset="0"/>
                        </a:rPr>
                        <a:t>）</a:t>
                      </a:r>
                      <a:endParaRPr kumimoji="1" lang="ja-JP" altLang="en-US" sz="1100" dirty="0">
                        <a:latin typeface="Arial Black" panose="020B0A04020102020204" pitchFamily="34" charset="0"/>
                        <a:ea typeface="HGP創英角ｺﾞｼｯｸUB" panose="020B0900000000000000"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5714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ja-JP" altLang="en-US" sz="1100" dirty="0"/>
                        <a:t>根拠法はなし。</a:t>
                      </a:r>
                      <a:r>
                        <a:rPr lang="en-US" altLang="ja-JP" sz="1100" dirty="0"/>
                        <a:t>2018</a:t>
                      </a:r>
                      <a:r>
                        <a:rPr lang="ja-JP" altLang="en-US" sz="1100" dirty="0"/>
                        <a:t>年</a:t>
                      </a:r>
                      <a:r>
                        <a:rPr lang="en-US" altLang="ja-JP" sz="1100" dirty="0"/>
                        <a:t>3</a:t>
                      </a:r>
                      <a:r>
                        <a:rPr lang="ja-JP" altLang="en-US" sz="1100" dirty="0"/>
                        <a:t>月</a:t>
                      </a:r>
                      <a:r>
                        <a:rPr lang="en-US" altLang="ja-JP" sz="1100" dirty="0"/>
                        <a:t>21</a:t>
                      </a:r>
                      <a:r>
                        <a:rPr lang="ja-JP" altLang="en-US" sz="1100" dirty="0"/>
                        <a:t>日閣議決定。</a:t>
                      </a:r>
                      <a:r>
                        <a:rPr lang="en-US" altLang="ja-JP" sz="1100" dirty="0"/>
                        <a:t>2018</a:t>
                      </a:r>
                      <a:r>
                        <a:rPr lang="ja-JP" altLang="en-US" sz="1100" dirty="0"/>
                        <a:t>年</a:t>
                      </a:r>
                      <a:r>
                        <a:rPr lang="en-US" altLang="ja-JP" sz="1100" dirty="0"/>
                        <a:t>9</a:t>
                      </a:r>
                      <a:r>
                        <a:rPr lang="ja-JP" altLang="en-US" sz="1100" dirty="0"/>
                        <a:t>月</a:t>
                      </a:r>
                      <a:r>
                        <a:rPr lang="en-US" altLang="ja-JP" sz="1100" dirty="0"/>
                        <a:t>23</a:t>
                      </a:r>
                      <a:r>
                        <a:rPr lang="ja-JP" altLang="en-US" sz="1100" dirty="0"/>
                        <a:t>日 開始。旧国家医療保険制度（</a:t>
                      </a:r>
                      <a:r>
                        <a:rPr lang="en-US" altLang="ja-JP" sz="1100" dirty="0"/>
                        <a:t>RSBY</a:t>
                      </a:r>
                      <a:r>
                        <a:rPr lang="ja-JP" altLang="en-US" sz="1100" dirty="0"/>
                        <a:t>）は本制度に統合。</a:t>
                      </a:r>
                      <a:endParaRPr kumimoji="1" lang="ja-JP" altLang="en-US" sz="1100" dirty="0">
                        <a:solidFill>
                          <a:srgbClr val="FF0000"/>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5714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保健家族福祉省（</a:t>
                      </a:r>
                      <a:r>
                        <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Ministry of Health and Family Welfare</a:t>
                      </a:r>
                      <a:r>
                        <a:rPr kumimoji="1" lang="ja-JP" altLang="en-US"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）のガイドラインに基づいて州政府が運営</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9958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lang="ja-JP" altLang="en-US" sz="1100" dirty="0"/>
                        <a:t>貧困家庭、農村部の貧困家庭、都市部の定められた職業</a:t>
                      </a:r>
                      <a:r>
                        <a:rPr lang="en-US" altLang="ja-JP" sz="1100" baseline="30000" dirty="0"/>
                        <a:t>1</a:t>
                      </a:r>
                      <a:r>
                        <a:rPr lang="ja-JP" altLang="en-US" sz="1100" dirty="0"/>
                        <a:t>に就いている労働者とその家庭、</a:t>
                      </a:r>
                      <a:r>
                        <a:rPr lang="en-US" altLang="ja-JP" sz="1100" dirty="0"/>
                        <a:t>RSBY</a:t>
                      </a:r>
                      <a:r>
                        <a:rPr lang="ja-JP" altLang="en-US" sz="1100" dirty="0"/>
                        <a:t>の対象者</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hangingPunct="1">
                        <a:lnSpc>
                          <a:spcPct val="90000"/>
                        </a:lnSpc>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給付対象者は約</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億人。対象者の抽出は、</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SECC</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Social- Economic Caste Census 2011</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）を基に実施</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hangingPunct="1">
                        <a:lnSpc>
                          <a:spcPct val="90000"/>
                        </a:lnSpc>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chemeClr val="tx1"/>
                          </a:solidFill>
                        </a:rPr>
                        <a:t>33</a:t>
                      </a:r>
                      <a:r>
                        <a:rPr lang="ja-JP" altLang="en-US" sz="1100" dirty="0">
                          <a:solidFill>
                            <a:schemeClr val="tx1"/>
                          </a:solidFill>
                        </a:rPr>
                        <a:t>の州及び政府直轄地域（デリー、 オディシ</a:t>
                      </a:r>
                      <a:r>
                        <a:rPr lang="ja-JP" altLang="en-US" sz="1100" dirty="0"/>
                        <a:t>ャ州、テランガナ州は未加入、西ベンガル州は再開予定）で制度実施（</a:t>
                      </a:r>
                      <a:r>
                        <a:rPr lang="en-US" altLang="ja-JP" sz="1100" dirty="0"/>
                        <a:t>2022</a:t>
                      </a:r>
                      <a:r>
                        <a:rPr lang="ja-JP" altLang="en-US" sz="1100" dirty="0"/>
                        <a:t>年時点）</a:t>
                      </a:r>
                      <a:endParaRPr lang="en-US" altLang="ja-JP" sz="1100" dirty="0"/>
                    </a:p>
                    <a:p>
                      <a:pPr fontAlgn="ctr" hangingPunct="1">
                        <a:lnSpc>
                          <a:spcPct val="90000"/>
                        </a:lnSpc>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月現在、オリッサ州、西ベンガル州、デリー州は導入していない</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25714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lnSpc>
                          <a:spcPct val="90000"/>
                        </a:lnSpc>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上に同じ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1010084">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en-US" altLang="ja-JP" sz="1100" dirty="0"/>
                        <a:t>24</a:t>
                      </a:r>
                      <a:r>
                        <a:rPr lang="ja-JP" altLang="en-US" sz="1100" dirty="0"/>
                        <a:t>診療科、</a:t>
                      </a:r>
                      <a:r>
                        <a:rPr lang="en-US" altLang="ja-JP" sz="1100" dirty="0"/>
                        <a:t>1,669</a:t>
                      </a:r>
                      <a:r>
                        <a:rPr lang="ja-JP" altLang="en-US" sz="1100" dirty="0"/>
                        <a:t>項目に給付が適用され、その価格は </a:t>
                      </a:r>
                      <a:r>
                        <a:rPr lang="en-US" altLang="ja-JP" sz="1100" dirty="0"/>
                        <a:t>NHA</a:t>
                      </a:r>
                      <a:r>
                        <a:rPr lang="ja-JP" altLang="en-US" sz="1100" dirty="0"/>
                        <a:t>（</a:t>
                      </a:r>
                      <a:r>
                        <a:rPr lang="en-US" altLang="ja-JP" sz="1100" dirty="0"/>
                        <a:t>National Health Authority</a:t>
                      </a:r>
                      <a:r>
                        <a:rPr lang="ja-JP" altLang="en-US" sz="1100" dirty="0"/>
                        <a:t>）で決定される。</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ja-JP" altLang="en-US" sz="1100" dirty="0"/>
                        <a:t>二次医療及び三次医療を受けた際、</a:t>
                      </a:r>
                      <a:r>
                        <a:rPr lang="en-US" altLang="ja-JP" sz="1100" dirty="0"/>
                        <a:t>1</a:t>
                      </a:r>
                      <a:r>
                        <a:rPr lang="ja-JP" altLang="en-US" sz="1100" dirty="0"/>
                        <a:t>世帯年間上限</a:t>
                      </a:r>
                      <a:r>
                        <a:rPr lang="en-US" altLang="ja-JP" sz="1100" dirty="0"/>
                        <a:t>50 </a:t>
                      </a:r>
                      <a:r>
                        <a:rPr lang="ja-JP" altLang="en-US" sz="1100" dirty="0"/>
                        <a:t>万ルピーまで支給。 </a:t>
                      </a:r>
                      <a:endParaRPr lang="en-US" altLang="ja-JP" sz="1100" dirty="0"/>
                    </a:p>
                    <a:p>
                      <a:pPr marL="111600" marR="0" lvl="0" indent="-11160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Char char="l"/>
                        <a:tabLst/>
                        <a:defRPr/>
                      </a:pPr>
                      <a:r>
                        <a:rPr lang="ja-JP" altLang="en-US" sz="1100" dirty="0"/>
                        <a:t>州政府指定の公立病院又は私立病院での受診が対象。指定医療機関数は</a:t>
                      </a:r>
                      <a:r>
                        <a:rPr lang="en-US" altLang="ja-JP" sz="1100" dirty="0"/>
                        <a:t>26,055</a:t>
                      </a:r>
                      <a:r>
                        <a:rPr lang="ja-JP" altLang="en-US" sz="1100" dirty="0"/>
                        <a:t>（</a:t>
                      </a:r>
                      <a:r>
                        <a:rPr lang="en-US" altLang="ja-JP" sz="1100" dirty="0"/>
                        <a:t>2023</a:t>
                      </a:r>
                      <a:r>
                        <a:rPr lang="ja-JP" altLang="en-US" sz="1100" dirty="0"/>
                        <a:t>年</a:t>
                      </a:r>
                      <a:r>
                        <a:rPr lang="en-US" altLang="ja-JP" sz="1100" dirty="0"/>
                        <a:t>1</a:t>
                      </a:r>
                      <a:r>
                        <a:rPr lang="ja-JP" altLang="en-US" sz="1100" dirty="0"/>
                        <a:t>月時点）。医療機関の指定は、各医療機関の申請に基づき、州の指定委員会によって行われる（卓越した三次医療を行う医療機関は</a:t>
                      </a:r>
                      <a:r>
                        <a:rPr lang="en-US" altLang="ja-JP" sz="1100" dirty="0"/>
                        <a:t>NHA</a:t>
                      </a:r>
                      <a:r>
                        <a:rPr lang="ja-JP" altLang="en-US" sz="1100" dirty="0"/>
                        <a:t>が直接指定を行う）。</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just" defTabSz="1169988" rtl="0" eaLnBrk="1" fontAlgn="ctr" latinLnBrk="0" hangingPunct="1">
                        <a:lnSpc>
                          <a:spcPct val="90000"/>
                        </a:lnSpc>
                        <a:spcBef>
                          <a:spcPts val="300"/>
                        </a:spcBef>
                        <a:spcAft>
                          <a:spcPts val="0"/>
                        </a:spcAft>
                        <a:buClr>
                          <a:srgbClr val="5F8AC3"/>
                        </a:buClr>
                        <a:buSzPct val="80000"/>
                        <a:buFont typeface="Wingdings" panose="05000000000000000000" pitchFamily="2" charset="2"/>
                        <a:buNone/>
                        <a:tabLst/>
                        <a:defRPr/>
                      </a:pPr>
                      <a:r>
                        <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100" dirty="0"/>
                        <a:t>サービスは、キャッシュレス、ペーパーレスで提供されることとなっており、</a:t>
                      </a:r>
                      <a:r>
                        <a:rPr lang="en-US" altLang="ja-JP" sz="1100" dirty="0"/>
                        <a:t>e</a:t>
                      </a:r>
                      <a:r>
                        <a:rPr lang="ja-JP" altLang="en-US" sz="1100" dirty="0"/>
                        <a:t>カード（</a:t>
                      </a:r>
                      <a:r>
                        <a:rPr lang="en-US" altLang="ja-JP" sz="1100" dirty="0"/>
                        <a:t>ID</a:t>
                      </a:r>
                      <a:r>
                        <a:rPr lang="ja-JP" altLang="en-US" sz="1100" dirty="0"/>
                        <a:t>）が被保険者に配られる（</a:t>
                      </a:r>
                      <a:r>
                        <a:rPr lang="en-US" altLang="ja-JP" sz="1100" dirty="0"/>
                        <a:t>2024</a:t>
                      </a:r>
                      <a:r>
                        <a:rPr lang="ja-JP" altLang="en-US" sz="1100" dirty="0"/>
                        <a:t>年</a:t>
                      </a:r>
                      <a:r>
                        <a:rPr lang="en-US" altLang="ja-JP" sz="1100" dirty="0"/>
                        <a:t>6</a:t>
                      </a:r>
                      <a:r>
                        <a:rPr lang="ja-JP" altLang="en-US" sz="1100" dirty="0"/>
                        <a:t>月時点で</a:t>
                      </a:r>
                      <a:r>
                        <a:rPr lang="en-US" altLang="ja-JP" sz="1100" dirty="0">
                          <a:latin typeface="+mn-lt"/>
                        </a:rPr>
                        <a:t>3</a:t>
                      </a:r>
                      <a:r>
                        <a:rPr lang="ja-JP" altLang="en-US" sz="1100" dirty="0"/>
                        <a:t>億</a:t>
                      </a:r>
                      <a:r>
                        <a:rPr lang="en-US" altLang="ja-JP" sz="1100" dirty="0"/>
                        <a:t>4,000</a:t>
                      </a:r>
                      <a:r>
                        <a:rPr lang="ja-JP" altLang="en-US" sz="1100" dirty="0"/>
                        <a:t>万枚が配布済み）。</a:t>
                      </a:r>
                      <a:endParaRPr kumimoji="1" lang="en-US" altLang="ja-JP" sz="11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54225">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90000"/>
                        </a:lnSpc>
                        <a:spcBef>
                          <a:spcPts val="300"/>
                        </a:spcBef>
                        <a:spcAft>
                          <a:spcPts val="0"/>
                        </a:spcAft>
                        <a:buClr>
                          <a:srgbClr val="83A4D1"/>
                        </a:buClr>
                        <a:buSzPct val="80000"/>
                        <a:buFont typeface="Wingdings" panose="05000000000000000000" pitchFamily="2" charset="2"/>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なし</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5714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保険料の自己負担はない</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5714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公費負担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ja-JP" altLang="en-US" sz="1100" dirty="0"/>
                        <a:t>原則、中央政府</a:t>
                      </a:r>
                      <a:r>
                        <a:rPr lang="en-US" altLang="ja-JP" sz="1100" dirty="0"/>
                        <a:t>60</a:t>
                      </a:r>
                      <a:r>
                        <a:rPr lang="ja-JP" altLang="en-US" sz="1100" dirty="0"/>
                        <a:t>％（連邦直轄領では</a:t>
                      </a:r>
                      <a:r>
                        <a:rPr lang="en-US" altLang="ja-JP" sz="1100" dirty="0"/>
                        <a:t>100</a:t>
                      </a:r>
                      <a:r>
                        <a:rPr lang="ja-JP" altLang="en-US" sz="1100" dirty="0"/>
                        <a:t>％）、 州政府</a:t>
                      </a:r>
                      <a:r>
                        <a:rPr lang="en-US" altLang="ja-JP" sz="1100" dirty="0"/>
                        <a:t>40</a:t>
                      </a:r>
                      <a:r>
                        <a:rPr lang="ja-JP" altLang="en-US" sz="1100" dirty="0"/>
                        <a:t>％で負担</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30186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lang="zh-TW" altLang="en-US" sz="1100" dirty="0"/>
                        <a:t>対象家族数</a:t>
                      </a:r>
                      <a:r>
                        <a:rPr lang="ja-JP" altLang="en-US" sz="1100" dirty="0"/>
                        <a:t>：</a:t>
                      </a:r>
                      <a:r>
                        <a:rPr lang="en-US" altLang="zh-TW" sz="1100" dirty="0"/>
                        <a:t>1</a:t>
                      </a:r>
                      <a:r>
                        <a:rPr lang="zh-TW" altLang="en-US" sz="1100" dirty="0"/>
                        <a:t>億</a:t>
                      </a:r>
                      <a:r>
                        <a:rPr lang="en-US" altLang="zh-TW" sz="1100" dirty="0"/>
                        <a:t>2,000</a:t>
                      </a:r>
                      <a:r>
                        <a:rPr lang="zh-TW" altLang="en-US" sz="1100" dirty="0"/>
                        <a:t>万家族（約</a:t>
                      </a:r>
                      <a:r>
                        <a:rPr lang="en-US" altLang="zh-TW" sz="1100" dirty="0"/>
                        <a:t>5</a:t>
                      </a:r>
                      <a:r>
                        <a:rPr lang="zh-TW" altLang="en-US" sz="1100" dirty="0"/>
                        <a:t>億</a:t>
                      </a:r>
                      <a:r>
                        <a:rPr lang="en-US" altLang="zh-TW" sz="1100" dirty="0"/>
                        <a:t>1,000</a:t>
                      </a:r>
                      <a:r>
                        <a:rPr lang="ja-JP" altLang="en-US" sz="1100" dirty="0"/>
                        <a:t>万</a:t>
                      </a:r>
                      <a:r>
                        <a:rPr lang="zh-TW" altLang="en-US" sz="1100" dirty="0"/>
                        <a:t>人）</a:t>
                      </a:r>
                      <a:endParaRPr lang="en-US" altLang="zh-TW" sz="1100" dirty="0"/>
                    </a:p>
                    <a:p>
                      <a:pPr marL="0" marR="0" indent="0" algn="l" defTabSz="914400" rtl="0" eaLnBrk="1" fontAlgn="ctr" latinLnBrk="0" hangingPunct="1">
                        <a:lnSpc>
                          <a:spcPct val="90000"/>
                        </a:lnSpc>
                        <a:spcBef>
                          <a:spcPts val="0"/>
                        </a:spcBef>
                        <a:spcAft>
                          <a:spcPts val="0"/>
                        </a:spcAft>
                        <a:buClrTx/>
                        <a:buSzTx/>
                        <a:buFontTx/>
                        <a:buNone/>
                        <a:tabLst/>
                        <a:defRPr/>
                      </a:pPr>
                      <a:r>
                        <a:rPr lang="en-US" altLang="zh-TW" sz="1100" dirty="0"/>
                        <a:t>※</a:t>
                      </a:r>
                      <a:r>
                        <a:rPr lang="zh-TW" altLang="en-US" sz="1100" dirty="0"/>
                        <a:t>全家族数　</a:t>
                      </a:r>
                      <a:r>
                        <a:rPr lang="en-US" altLang="zh-TW" sz="1100" dirty="0"/>
                        <a:t>1</a:t>
                      </a:r>
                      <a:r>
                        <a:rPr lang="zh-TW" altLang="en-US" sz="1100" dirty="0"/>
                        <a:t>億</a:t>
                      </a:r>
                      <a:r>
                        <a:rPr lang="en-US" altLang="zh-TW" sz="1100" dirty="0"/>
                        <a:t>3,300</a:t>
                      </a:r>
                      <a:r>
                        <a:rPr lang="zh-TW" altLang="en-US" sz="1100" dirty="0"/>
                        <a:t>万家族</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5714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9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1,186</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億ルピー　（</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月）</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タイトル 4"/>
          <p:cNvSpPr>
            <a:spLocks noGrp="1"/>
          </p:cNvSpPr>
          <p:nvPr>
            <p:ph type="title"/>
          </p:nvPr>
        </p:nvSpPr>
        <p:spPr/>
        <p:txBody>
          <a:bodyPr vert="horz"/>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公的保険制度（</a:t>
            </a:r>
            <a:r>
              <a:rPr lang="en-US" altLang="ja-JP" dirty="0"/>
              <a:t>2/2</a:t>
            </a:r>
            <a:r>
              <a:rPr lang="ja-JP" altLang="en-US" dirty="0"/>
              <a:t>）</a:t>
            </a:r>
          </a:p>
        </p:txBody>
      </p:sp>
      <p:sp>
        <p:nvSpPr>
          <p:cNvPr id="18" name="Rectangle 6"/>
          <p:cNvSpPr>
            <a:spLocks noChangeArrowheads="1"/>
          </p:cNvSpPr>
          <p:nvPr/>
        </p:nvSpPr>
        <p:spPr bwMode="auto">
          <a:xfrm>
            <a:off x="200025" y="2146129"/>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インドの公的医療保険制度の概要②</a:t>
            </a:r>
          </a:p>
        </p:txBody>
      </p:sp>
      <p:sp>
        <p:nvSpPr>
          <p:cNvPr id="17" name="テキスト ボックス 16"/>
          <p:cNvSpPr txBox="1">
            <a:spLocks/>
          </p:cNvSpPr>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章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　インド」、インド政府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PM-JAY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https://pmjay.gov.in/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Library of Medicine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PMC10044314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B1B1B"/>
                </a:solidFill>
                <a:effectLst/>
                <a:latin typeface="Roboto" panose="02000000000000000000" pitchFamily="2" charset="0"/>
              </a:rPr>
              <a:t> PMC11007365</a:t>
            </a: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4. Footnote">
            <a:extLst>
              <a:ext uri="{FF2B5EF4-FFF2-40B4-BE49-F238E27FC236}">
                <a16:creationId xmlns:a16="http://schemas.microsoft.com/office/drawing/2014/main" id="{9FBCFB3B-0C89-497A-AD00-8F38B0C76C99}"/>
              </a:ext>
            </a:extLst>
          </p:cNvPr>
          <p:cNvSpPr txBox="1">
            <a:spLocks/>
          </p:cNvSpPr>
          <p:nvPr>
            <p:custDataLst>
              <p:tags r:id="rId2"/>
            </p:custDataLst>
          </p:nvPr>
        </p:nvSpPr>
        <p:spPr>
          <a:xfrm>
            <a:off x="200472" y="6366887"/>
            <a:ext cx="9001000" cy="123111"/>
          </a:xfrm>
          <a:prstGeom prst="rect">
            <a:avLst/>
          </a:prstGeom>
          <a:noFill/>
        </p:spPr>
        <p:txBody>
          <a:bodyPr vert="horz" wrap="square" lIns="0" tIns="0" rIns="0" bIns="0" rtlCol="0" anchor="b" anchorCtr="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洗濯屋、機械工・修理工・配管工、庭師、清掃員、運転手など</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9732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7316018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28" imgW="395" imgH="396" progId="TCLayout.ActiveDocument.1">
                  <p:embed/>
                </p:oleObj>
              </mc:Choice>
              <mc:Fallback>
                <p:oleObj name="think-cellスライド" r:id="rId28"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1" name="Chart 40">
            <a:extLst>
              <a:ext uri="{FF2B5EF4-FFF2-40B4-BE49-F238E27FC236}">
                <a16:creationId xmlns:a16="http://schemas.microsoft.com/office/drawing/2014/main" id="{00211F58-8D41-42D4-9315-A4D078991ACC}"/>
              </a:ext>
            </a:extLst>
          </p:cNvPr>
          <p:cNvGraphicFramePr/>
          <p:nvPr>
            <p:custDataLst>
              <p:tags r:id="rId2"/>
            </p:custDataLst>
            <p:extLst>
              <p:ext uri="{D42A27DB-BD31-4B8C-83A1-F6EECF244321}">
                <p14:modId xmlns:p14="http://schemas.microsoft.com/office/powerpoint/2010/main" val="904409531"/>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0"/>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3"/>
            </p:custDataLst>
          </p:nvPr>
        </p:nvCxnSpPr>
        <p:spPr bwMode="auto">
          <a:xfrm flipV="1">
            <a:off x="854075" y="2913063"/>
            <a:ext cx="8293100" cy="28225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4"/>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5"/>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6"/>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7"/>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8"/>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9"/>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10"/>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1"/>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2"/>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3"/>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4"/>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15"/>
            </p:custDataLst>
          </p:nvPr>
        </p:nvSpPr>
        <p:spPr bwMode="auto">
          <a:xfrm>
            <a:off x="89725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16"/>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8"/>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0"/>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1"/>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3"/>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4"/>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6"/>
            </p:custDataLst>
          </p:nvPr>
        </p:nvSpPr>
        <p:spPr bwMode="auto">
          <a:xfrm>
            <a:off x="4376737" y="3952817"/>
            <a:ext cx="1152525" cy="6858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t>平均成長率</a:t>
            </a:r>
            <a:br>
              <a:rPr lang="en-US" altLang="ja-JP" sz="1400" b="1" dirty="0"/>
            </a:br>
            <a:r>
              <a:rPr lang="en-US" altLang="ja-JP" sz="1400" b="1" dirty="0"/>
              <a:t>+23.8%</a:t>
            </a:r>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Regulatory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and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Development Authority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IRDA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r>
              <a:rPr lang="ja-JP" altLang="en-US" sz="1000" dirty="0">
                <a:latin typeface="HGP創英角ｺﾞｼｯｸUB" pitchFamily="50" charset="-128"/>
                <a:ea typeface="HGP創英角ｺﾞｼｯｸUB" pitchFamily="50" charset="-128"/>
              </a:rPr>
              <a:t>）</a:t>
            </a: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インドでは、富裕層・中間層が民間の個人医療保険に加入するほか、雇用主が福利厚生の一部として団体医療保険への加入を提供することがある</a:t>
            </a:r>
          </a:p>
        </p:txBody>
      </p:sp>
    </p:spTree>
    <p:extLst>
      <p:ext uri="{BB962C8B-B14F-4D97-AF65-F5344CB8AC3E}">
        <p14:creationId xmlns:p14="http://schemas.microsoft.com/office/powerpoint/2010/main" val="3481673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mj-ea"/>
              </a:rPr>
              <a:t>インドにおける</a:t>
            </a:r>
            <a:r>
              <a:rPr lang="ja-JP" altLang="en-US" noProof="1">
                <a:latin typeface="+mj-ea"/>
              </a:rPr>
              <a:t>保険制度 </a:t>
            </a:r>
            <a:r>
              <a:rPr lang="ja-JP" altLang="en-US" noProof="1"/>
              <a:t>（</a:t>
            </a:r>
            <a:r>
              <a:rPr lang="en-US" altLang="ja-JP" noProof="1"/>
              <a:t>1/4</a:t>
            </a:r>
            <a:r>
              <a:rPr lang="ja-JP" altLang="en-US" noProof="1"/>
              <a:t>）</a:t>
            </a:r>
            <a:endParaRPr lang="ja-JP" altLang="en-US" dirty="0"/>
          </a:p>
        </p:txBody>
      </p:sp>
      <p:sp>
        <p:nvSpPr>
          <p:cNvPr id="7" name="テキスト プレースホルダー 1"/>
          <p:cNvSpPr txBox="1">
            <a:spLocks/>
          </p:cNvSpPr>
          <p:nvPr/>
        </p:nvSpPr>
        <p:spPr>
          <a:xfrm>
            <a:off x="199710" y="1124744"/>
            <a:ext cx="9505950" cy="953274"/>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インドでは</a:t>
            </a:r>
            <a:r>
              <a:rPr lang="en-US" altLang="ja-JP" dirty="0"/>
              <a:t>UHC</a:t>
            </a:r>
            <a:r>
              <a:rPr lang="en-US" altLang="ja-JP" baseline="30000" dirty="0"/>
              <a:t>※</a:t>
            </a:r>
            <a:r>
              <a:rPr lang="ja-JP" altLang="en-US" dirty="0"/>
              <a:t>が国家の課題となっており、国による保険制度に加え、州によっては国の保険制度に加えて独自の保険制度を定めている場合もある。</a:t>
            </a:r>
            <a:endParaRPr lang="en-US" altLang="ja-JP" dirty="0"/>
          </a:p>
          <a:p>
            <a:r>
              <a:rPr lang="ja-JP" altLang="en-US" dirty="0"/>
              <a:t>また、制度では、保険整備に加え、ペーパーレスで保険のやり取り（支払いやデータ保存など）を行えるようにデジタル化を進めているものもある。</a:t>
            </a:r>
            <a:endParaRPr lang="en-US" altLang="ja-JP" dirty="0"/>
          </a:p>
        </p:txBody>
      </p:sp>
      <p:sp>
        <p:nvSpPr>
          <p:cNvPr id="66" name="テキスト ボックス 65"/>
          <p:cNvSpPr txBox="1"/>
          <p:nvPr/>
        </p:nvSpPr>
        <p:spPr>
          <a:xfrm>
            <a:off x="415923" y="6597650"/>
            <a:ext cx="9074152" cy="179388"/>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Acko</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Insurance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Bankbazaar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Policybazaar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Digit</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、インド政府ホームページ、パンジャーブ州政府ホームページ</a:t>
            </a:r>
            <a:endParaRPr lang="en-GB" altLang="ja-JP" sz="800" noProof="1">
              <a:latin typeface="ＭＳ Ｐゴシック" panose="020B0600070205080204" pitchFamily="50" charset="-128"/>
              <a:ea typeface="ＭＳ Ｐゴシック" panose="020B0600070205080204" pitchFamily="50" charset="-128"/>
            </a:endParaRPr>
          </a:p>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8" name="表 13">
            <a:extLst>
              <a:ext uri="{FF2B5EF4-FFF2-40B4-BE49-F238E27FC236}">
                <a16:creationId xmlns:a16="http://schemas.microsoft.com/office/drawing/2014/main" id="{4A20E691-A23D-D654-77D2-D5D8688BC7D1}"/>
              </a:ext>
            </a:extLst>
          </p:cNvPr>
          <p:cNvGraphicFramePr>
            <a:graphicFrameLocks noGrp="1"/>
          </p:cNvGraphicFramePr>
          <p:nvPr>
            <p:extLst>
              <p:ext uri="{D42A27DB-BD31-4B8C-83A1-F6EECF244321}">
                <p14:modId xmlns:p14="http://schemas.microsoft.com/office/powerpoint/2010/main" val="9539733"/>
              </p:ext>
            </p:extLst>
          </p:nvPr>
        </p:nvGraphicFramePr>
        <p:xfrm>
          <a:off x="413110" y="2181781"/>
          <a:ext cx="9076963" cy="3479219"/>
        </p:xfrm>
        <a:graphic>
          <a:graphicData uri="http://schemas.openxmlformats.org/drawingml/2006/table">
            <a:tbl>
              <a:tblPr firstRow="1" bandRow="1">
                <a:tableStyleId>{93296810-A885-4BE3-A3E7-6D5BEEA58F35}</a:tableStyleId>
              </a:tblPr>
              <a:tblGrid>
                <a:gridCol w="1371890">
                  <a:extLst>
                    <a:ext uri="{9D8B030D-6E8A-4147-A177-3AD203B41FA5}">
                      <a16:colId xmlns:a16="http://schemas.microsoft.com/office/drawing/2014/main" val="2439203013"/>
                    </a:ext>
                  </a:extLst>
                </a:gridCol>
                <a:gridCol w="1656000">
                  <a:extLst>
                    <a:ext uri="{9D8B030D-6E8A-4147-A177-3AD203B41FA5}">
                      <a16:colId xmlns:a16="http://schemas.microsoft.com/office/drawing/2014/main" val="662021409"/>
                    </a:ext>
                  </a:extLst>
                </a:gridCol>
                <a:gridCol w="4896000">
                  <a:extLst>
                    <a:ext uri="{9D8B030D-6E8A-4147-A177-3AD203B41FA5}">
                      <a16:colId xmlns:a16="http://schemas.microsoft.com/office/drawing/2014/main" val="767086062"/>
                    </a:ext>
                  </a:extLst>
                </a:gridCol>
                <a:gridCol w="1153073">
                  <a:extLst>
                    <a:ext uri="{9D8B030D-6E8A-4147-A177-3AD203B41FA5}">
                      <a16:colId xmlns:a16="http://schemas.microsoft.com/office/drawing/2014/main" val="4268042333"/>
                    </a:ext>
                  </a:extLst>
                </a:gridCol>
              </a:tblGrid>
              <a:tr h="461699">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州</a:t>
                      </a:r>
                    </a:p>
                  </a:txBody>
                  <a:tcPr anchor="ctr" anchorCtr="1">
                    <a:solidFill>
                      <a:schemeClr val="accent6">
                        <a:lumMod val="75000"/>
                      </a:schemeClr>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保険制度名</a:t>
                      </a:r>
                    </a:p>
                  </a:txBody>
                  <a:tcPr anchor="ctr" anchorCtr="1">
                    <a:solidFill>
                      <a:schemeClr val="accent6">
                        <a:lumMod val="75000"/>
                      </a:schemeClr>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特徴</a:t>
                      </a:r>
                    </a:p>
                  </a:txBody>
                  <a:tcPr anchor="ctr" anchorCtr="1">
                    <a:solidFill>
                      <a:schemeClr val="accent6">
                        <a:lumMod val="75000"/>
                      </a:schemeClr>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制定年度</a:t>
                      </a:r>
                    </a:p>
                  </a:txBody>
                  <a:tcPr anchor="ctr" anchorCtr="1">
                    <a:solidFill>
                      <a:schemeClr val="accent6">
                        <a:lumMod val="75000"/>
                      </a:schemeClr>
                    </a:solidFill>
                  </a:tcPr>
                </a:tc>
                <a:extLst>
                  <a:ext uri="{0D108BD9-81ED-4DB2-BD59-A6C34878D82A}">
                    <a16:rowId xmlns:a16="http://schemas.microsoft.com/office/drawing/2014/main" val="1974185693"/>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Gujarat</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Amrutum</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Yojana </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pPr marL="176213" indent="-176213">
                        <a:buFont typeface="Arial" panose="020B0604020202020204" pitchFamily="34" charset="0"/>
                        <a:buChar char="•"/>
                      </a:pPr>
                      <a:r>
                        <a:rPr kumimoji="1" lang="en-US" altLang="ja-JP" sz="1200" dirty="0">
                          <a:latin typeface="ＭＳ Ｐゴシック" panose="020B0600070205080204" pitchFamily="50" charset="-128"/>
                          <a:ea typeface="ＭＳ Ｐゴシック" panose="020B0600070205080204" pitchFamily="50" charset="-128"/>
                        </a:rPr>
                        <a:t>Gujarat</a:t>
                      </a:r>
                      <a:r>
                        <a:rPr kumimoji="1" lang="ja-JP" altLang="en-US" sz="1200" dirty="0">
                          <a:latin typeface="ＭＳ Ｐゴシック" panose="020B0600070205080204" pitchFamily="50" charset="-128"/>
                          <a:ea typeface="ＭＳ Ｐゴシック" panose="020B0600070205080204" pitchFamily="50" charset="-128"/>
                        </a:rPr>
                        <a:t>政府により貧困ライン以下（</a:t>
                      </a:r>
                      <a:r>
                        <a:rPr kumimoji="1" lang="en-US" altLang="ja-JP" sz="1200" dirty="0">
                          <a:latin typeface="ＭＳ Ｐゴシック" panose="020B0600070205080204" pitchFamily="50" charset="-128"/>
                          <a:ea typeface="ＭＳ Ｐゴシック" panose="020B0600070205080204" pitchFamily="50" charset="-128"/>
                        </a:rPr>
                        <a:t>BPL</a:t>
                      </a:r>
                      <a:r>
                        <a:rPr kumimoji="1" lang="ja-JP" altLang="en-US" sz="1200" dirty="0">
                          <a:latin typeface="ＭＳ Ｐゴシック" panose="020B0600070205080204" pitchFamily="50" charset="-128"/>
                          <a:ea typeface="ＭＳ Ｐゴシック" panose="020B0600070205080204" pitchFamily="50" charset="-128"/>
                        </a:rPr>
                        <a:t>）を対象に発足し、のちに中流以下の家庭にも対象を伸ばした。</a:t>
                      </a:r>
                      <a:endParaRPr kumimoji="1" lang="en-US" altLang="ja-JP" sz="1200" dirty="0">
                        <a:latin typeface="ＭＳ Ｐゴシック" panose="020B0600070205080204" pitchFamily="50" charset="-128"/>
                        <a:ea typeface="ＭＳ Ｐゴシック" panose="020B0600070205080204" pitchFamily="50" charset="-128"/>
                      </a:endParaRPr>
                    </a:p>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100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％政府出資であり、受給者は保険料や加入料を負担しない。</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保険内容としては、一般的な医薬品、新生児向けパッケージ、整形外科ややけど、臓器移植などの手術、救急救命パッケージなどである。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05527034"/>
                  </a:ext>
                </a:extLst>
              </a:tr>
              <a:tr h="0">
                <a:tc>
                  <a:txBody>
                    <a:bodyPr/>
                    <a:lstStyle/>
                    <a:p>
                      <a:r>
                        <a:rPr kumimoji="1" lang="en-US" altLang="ja-JP" sz="1400" dirty="0">
                          <a:latin typeface="ＭＳ Ｐゴシック" panose="020B0600070205080204" pitchFamily="50" charset="-128"/>
                          <a:ea typeface="ＭＳ Ｐゴシック" panose="020B0600070205080204" pitchFamily="50" charset="-128"/>
                        </a:rPr>
                        <a:t>Rajasthan</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Chiranjeevi Yojana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貧困ライン以下（</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）以下の人々や、社会経済カーストコンセンサス（</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SECC2011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）登録家庭や農家などの州在住の家族を対象とする。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受給対象者じゃない者も年間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850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インドルピーを払うことで保険適用され、受給対象者で家族の女性世帯主の場合は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年間無料でインターネット接続が可能なスマートフォンが支給される。</a:t>
                      </a:r>
                      <a:endParaRPr kumimoji="1" lang="ja-JP" altLang="en-US"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2021</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734304314"/>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Punjab</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Sehat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Bima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Yojna</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Punjab</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州民や社会経済カーストコンセンサス（</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SECC2011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）登録家庭などを対象としており、州人口の</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65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％をカバーしている。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キャッシュレスで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家庭につき年間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万ルピーがカバーされる。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定期的な往診料や治療だけでなく治療前入院は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日分、治療後入院は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日分がカバーされる。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2019</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66681627"/>
                  </a:ext>
                </a:extLst>
              </a:tr>
            </a:tbl>
          </a:graphicData>
        </a:graphic>
      </p:graphicFrame>
      <p:sp>
        <p:nvSpPr>
          <p:cNvPr id="4" name="タイトル 4">
            <a:extLst>
              <a:ext uri="{FF2B5EF4-FFF2-40B4-BE49-F238E27FC236}">
                <a16:creationId xmlns:a16="http://schemas.microsoft.com/office/drawing/2014/main" id="{3C475892-4994-90BB-EAB3-AC16665E9B70}"/>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
        <p:nvSpPr>
          <p:cNvPr id="5" name="テキスト ボックス 3">
            <a:extLst>
              <a:ext uri="{FF2B5EF4-FFF2-40B4-BE49-F238E27FC236}">
                <a16:creationId xmlns:a16="http://schemas.microsoft.com/office/drawing/2014/main" id="{73150E5C-D704-41F5-E7A8-816929E1783C}"/>
              </a:ext>
            </a:extLst>
          </p:cNvPr>
          <p:cNvSpPr txBox="1"/>
          <p:nvPr/>
        </p:nvSpPr>
        <p:spPr>
          <a:xfrm>
            <a:off x="344488" y="6324479"/>
            <a:ext cx="7959037" cy="230832"/>
          </a:xfrm>
          <a:prstGeom prst="rect">
            <a:avLst/>
          </a:prstGeom>
          <a:noFill/>
        </p:spPr>
        <p:txBody>
          <a:bodyPr wrap="square" rtlCol="0">
            <a:spAutoFit/>
          </a:bodyPr>
          <a:lstStyle/>
          <a:p>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※UHC</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Universal</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Health</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Coverage</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の略。</a:t>
            </a:r>
            <a:r>
              <a:rPr lang="ja-JP" altLang="en-US" sz="900" dirty="0"/>
              <a:t>全ての人が適切な予防、治療、リハビリ等の保健医療サービスを、必要な時に支払い可能な費用で受けられる状態</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767113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mj-ea"/>
              </a:rPr>
              <a:t>インドにおける</a:t>
            </a:r>
            <a:r>
              <a:rPr lang="ja-JP" altLang="en-US" noProof="1">
                <a:latin typeface="+mj-ea"/>
              </a:rPr>
              <a:t>保険制度 </a:t>
            </a:r>
            <a:r>
              <a:rPr lang="ja-JP" altLang="en-US" noProof="1"/>
              <a:t>（</a:t>
            </a:r>
            <a:r>
              <a:rPr lang="en-US" altLang="ja-JP" noProof="1"/>
              <a:t>2/4</a:t>
            </a:r>
            <a:r>
              <a:rPr lang="ja-JP" altLang="en-US" noProof="1"/>
              <a:t>）</a:t>
            </a:r>
            <a:endParaRPr lang="ja-JP" altLang="en-US" dirty="0"/>
          </a:p>
        </p:txBody>
      </p:sp>
      <p:sp>
        <p:nvSpPr>
          <p:cNvPr id="66" name="テキスト ボックス 65"/>
          <p:cNvSpPr txBox="1"/>
          <p:nvPr/>
        </p:nvSpPr>
        <p:spPr>
          <a:xfrm>
            <a:off x="415926" y="6491080"/>
            <a:ext cx="9074150" cy="252194"/>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Bankbazaar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iosjournals</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in India: Rajiv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Aarogyasri</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Scheme in Andhra Pradesh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Acko</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Insurance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ホームページ、タミル・ナードゥ州政府、</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USAID</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The Essential Package of Health Services and Health Benefit Plans in India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8" name="表 13">
            <a:extLst>
              <a:ext uri="{FF2B5EF4-FFF2-40B4-BE49-F238E27FC236}">
                <a16:creationId xmlns:a16="http://schemas.microsoft.com/office/drawing/2014/main" id="{4A20E691-A23D-D654-77D2-D5D8688BC7D1}"/>
              </a:ext>
            </a:extLst>
          </p:cNvPr>
          <p:cNvGraphicFramePr>
            <a:graphicFrameLocks noGrp="1"/>
          </p:cNvGraphicFramePr>
          <p:nvPr>
            <p:extLst>
              <p:ext uri="{D42A27DB-BD31-4B8C-83A1-F6EECF244321}">
                <p14:modId xmlns:p14="http://schemas.microsoft.com/office/powerpoint/2010/main" val="2498435864"/>
              </p:ext>
            </p:extLst>
          </p:nvPr>
        </p:nvGraphicFramePr>
        <p:xfrm>
          <a:off x="413113" y="1268760"/>
          <a:ext cx="9076963" cy="4667939"/>
        </p:xfrm>
        <a:graphic>
          <a:graphicData uri="http://schemas.openxmlformats.org/drawingml/2006/table">
            <a:tbl>
              <a:tblPr firstRow="1" bandRow="1">
                <a:tableStyleId>{93296810-A885-4BE3-A3E7-6D5BEEA58F35}</a:tableStyleId>
              </a:tblPr>
              <a:tblGrid>
                <a:gridCol w="1371890">
                  <a:extLst>
                    <a:ext uri="{9D8B030D-6E8A-4147-A177-3AD203B41FA5}">
                      <a16:colId xmlns:a16="http://schemas.microsoft.com/office/drawing/2014/main" val="2439203013"/>
                    </a:ext>
                  </a:extLst>
                </a:gridCol>
                <a:gridCol w="1656000">
                  <a:extLst>
                    <a:ext uri="{9D8B030D-6E8A-4147-A177-3AD203B41FA5}">
                      <a16:colId xmlns:a16="http://schemas.microsoft.com/office/drawing/2014/main" val="662021409"/>
                    </a:ext>
                  </a:extLst>
                </a:gridCol>
                <a:gridCol w="4896000">
                  <a:extLst>
                    <a:ext uri="{9D8B030D-6E8A-4147-A177-3AD203B41FA5}">
                      <a16:colId xmlns:a16="http://schemas.microsoft.com/office/drawing/2014/main" val="767086062"/>
                    </a:ext>
                  </a:extLst>
                </a:gridCol>
                <a:gridCol w="1153073">
                  <a:extLst>
                    <a:ext uri="{9D8B030D-6E8A-4147-A177-3AD203B41FA5}">
                      <a16:colId xmlns:a16="http://schemas.microsoft.com/office/drawing/2014/main" val="4268042333"/>
                    </a:ext>
                  </a:extLst>
                </a:gridCol>
              </a:tblGrid>
              <a:tr h="461699">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州</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保険制度名</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制定年度</a:t>
                      </a:r>
                    </a:p>
                  </a:txBody>
                  <a:tcPr anchor="ctr" anchorCtr="1">
                    <a:solidFill>
                      <a:schemeClr val="accent6">
                        <a:lumMod val="75000"/>
                      </a:schemeClr>
                    </a:solidFill>
                  </a:tcPr>
                </a:tc>
                <a:extLst>
                  <a:ext uri="{0D108BD9-81ED-4DB2-BD59-A6C34878D82A}">
                    <a16:rowId xmlns:a16="http://schemas.microsoft.com/office/drawing/2014/main" val="1974185693"/>
                  </a:ext>
                </a:extLst>
              </a:tr>
              <a:tr h="790485">
                <a:tc>
                  <a:txBody>
                    <a:bodyPr/>
                    <a:lstStyle/>
                    <a:p>
                      <a:r>
                        <a:rPr kumimoji="1" lang="en-US" altLang="ja-JP" sz="1400" dirty="0">
                          <a:latin typeface="ＭＳ Ｐゴシック" panose="020B0600070205080204" pitchFamily="50" charset="-128"/>
                          <a:ea typeface="ＭＳ Ｐゴシック" panose="020B0600070205080204" pitchFamily="50" charset="-128"/>
                        </a:rPr>
                        <a:t>Andhra Pradesh</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Dr. YSR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Aarogyasri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Health Care Trust</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貧困ライン（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）以下の人々を含んだ「社会的弱者」をカバーし、州人口の</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85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％をカバーする。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個人または家族全体は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万ルピーの払い戻しを受け、治療費が</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万ルピーを超える場合</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万ルピーの追加給付が行われる。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既往症や心臓、肝臓、やけどなどに関わる治療やがん治療、</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6</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歳未満の子供には聴覚に関わる人工内耳の手術を受けられる。</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2007</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05527034"/>
                  </a:ext>
                </a:extLst>
              </a:tr>
              <a:tr h="0">
                <a:tc>
                  <a:txBody>
                    <a:bodyPr/>
                    <a:lstStyle/>
                    <a:p>
                      <a:r>
                        <a:rPr kumimoji="1" lang="en-US" altLang="ja-JP" sz="1400" dirty="0">
                          <a:latin typeface="ＭＳ Ｐゴシック" panose="020B0600070205080204" pitchFamily="50" charset="-128"/>
                          <a:ea typeface="ＭＳ Ｐゴシック" panose="020B0600070205080204" pitchFamily="50" charset="-128"/>
                        </a:rPr>
                        <a:t>Tamil</a:t>
                      </a:r>
                      <a:r>
                        <a:rPr kumimoji="1" lang="ja-JP" altLang="en-US" sz="1400" dirty="0">
                          <a:latin typeface="ＭＳ Ｐゴシック" panose="020B0600070205080204" pitchFamily="50" charset="-128"/>
                          <a:ea typeface="ＭＳ Ｐゴシック" panose="020B0600070205080204" pitchFamily="50" charset="-128"/>
                        </a:rPr>
                        <a:t> </a:t>
                      </a:r>
                      <a:r>
                        <a:rPr kumimoji="1" lang="en-US" altLang="ja-JP" sz="1400" dirty="0">
                          <a:latin typeface="ＭＳ Ｐゴシック" panose="020B0600070205080204" pitchFamily="50" charset="-128"/>
                          <a:ea typeface="ＭＳ Ｐゴシック" panose="020B0600070205080204" pitchFamily="50" charset="-128"/>
                        </a:rPr>
                        <a:t>Nadu</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Chief Minister's Comprehensive health Insurance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家族が州の住民であること、年間所得が</a:t>
                      </a:r>
                      <a:r>
                        <a:rPr kumimoji="1" lang="en-US" altLang="ja-JP" sz="1200" dirty="0">
                          <a:latin typeface="ＭＳ Ｐゴシック" panose="020B0600070205080204" pitchFamily="50" charset="-128"/>
                          <a:ea typeface="ＭＳ Ｐゴシック" panose="020B0600070205080204" pitchFamily="50" charset="-128"/>
                        </a:rPr>
                        <a:t>7</a:t>
                      </a:r>
                      <a:r>
                        <a:rPr kumimoji="1" lang="ja-JP" altLang="en-US" sz="1200" dirty="0">
                          <a:latin typeface="ＭＳ Ｐゴシック" panose="020B0600070205080204" pitchFamily="50" charset="-128"/>
                          <a:ea typeface="ＭＳ Ｐゴシック" panose="020B0600070205080204" pitchFamily="50" charset="-128"/>
                        </a:rPr>
                        <a:t>万</a:t>
                      </a:r>
                      <a:r>
                        <a:rPr kumimoji="1" lang="en-US" altLang="ja-JP" sz="1200" dirty="0">
                          <a:latin typeface="ＭＳ Ｐゴシック" panose="020B0600070205080204" pitchFamily="50" charset="-128"/>
                          <a:ea typeface="ＭＳ Ｐゴシック" panose="020B0600070205080204" pitchFamily="50" charset="-128"/>
                        </a:rPr>
                        <a:t>2</a:t>
                      </a:r>
                      <a:r>
                        <a:rPr kumimoji="1" lang="ja-JP" altLang="en-US" sz="1200" dirty="0">
                          <a:latin typeface="ＭＳ Ｐゴシック" panose="020B0600070205080204" pitchFamily="50" charset="-128"/>
                          <a:ea typeface="ＭＳ Ｐゴシック" panose="020B0600070205080204" pitchFamily="50" charset="-128"/>
                        </a:rPr>
                        <a:t>千ルピー以下であることなどの条件を満たす場合加入ができ、州人口の</a:t>
                      </a:r>
                      <a:r>
                        <a:rPr kumimoji="1" lang="en-US" altLang="ja-JP" sz="1200" dirty="0">
                          <a:latin typeface="ＭＳ Ｐゴシック" panose="020B0600070205080204" pitchFamily="50" charset="-128"/>
                          <a:ea typeface="ＭＳ Ｐゴシック" panose="020B0600070205080204" pitchFamily="50" charset="-128"/>
                        </a:rPr>
                        <a:t>65</a:t>
                      </a:r>
                      <a:r>
                        <a:rPr kumimoji="1" lang="ja-JP" altLang="en-US" sz="1200" dirty="0">
                          <a:latin typeface="ＭＳ Ｐゴシック" panose="020B0600070205080204" pitchFamily="50" charset="-128"/>
                          <a:ea typeface="ＭＳ Ｐゴシック" panose="020B0600070205080204" pitchFamily="50" charset="-128"/>
                        </a:rPr>
                        <a:t>％がカバーされる。</a:t>
                      </a:r>
                      <a:endParaRPr kumimoji="1" lang="en-US" altLang="ja-JP" sz="1200" dirty="0">
                        <a:latin typeface="ＭＳ Ｐゴシック" panose="020B0600070205080204" pitchFamily="50" charset="-128"/>
                        <a:ea typeface="ＭＳ Ｐゴシック" panose="020B0600070205080204" pitchFamily="50" charset="-128"/>
                      </a:endParaRP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受給者は</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世帯当たり最大年間</a:t>
                      </a:r>
                      <a:r>
                        <a:rPr kumimoji="1" lang="en-US" altLang="ja-JP" sz="1200" dirty="0">
                          <a:latin typeface="ＭＳ Ｐゴシック" panose="020B0600070205080204" pitchFamily="50" charset="-128"/>
                          <a:ea typeface="ＭＳ Ｐゴシック" panose="020B0600070205080204" pitchFamily="50" charset="-128"/>
                        </a:rPr>
                        <a:t>15</a:t>
                      </a:r>
                      <a:r>
                        <a:rPr kumimoji="1" lang="ja-JP" altLang="en-US" sz="1200" dirty="0">
                          <a:latin typeface="ＭＳ Ｐゴシック" panose="020B0600070205080204" pitchFamily="50" charset="-128"/>
                          <a:ea typeface="ＭＳ Ｐゴシック" panose="020B0600070205080204" pitchFamily="50" charset="-128"/>
                        </a:rPr>
                        <a:t>万ルピーの治療費が保証される。そのほか、無料の健康診断受診や、スリランカ難民の場合、所得上限なしで加入が可能である。</a:t>
                      </a:r>
                      <a:endParaRPr kumimoji="1" lang="en-US" altLang="ja-JP"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734304314"/>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Karnataka</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lang="en-US" altLang="ja-JP" sz="1400" dirty="0">
                          <a:latin typeface="Arial" panose="020B0604020202020204" pitchFamily="34" charset="0"/>
                          <a:ea typeface="ＭＳ Ｐゴシック" panose="020B0600070205080204" pitchFamily="50" charset="-128"/>
                          <a:cs typeface="Arial" panose="020B0604020202020204" pitchFamily="34" charset="0"/>
                        </a:rPr>
                        <a:t>Vajpayee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Arogyashree</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農村部、都市部を含めた、貧困ライン（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）以下の人々を対象にした無料で医療を受けられることを目的として保険制度である。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家族につき</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万ルピーまで給付を受けることができ、超えた場合は追加で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万ルピーを受給可能である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治療費は州政府で負担し、受給者は保険料を支払わなくてよい</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2018</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66681627"/>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Maharashtra</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Mahatma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Jyotirao</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Phule Jan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Aarogya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Yojana</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州在住の貧困家庭を対象に州政府により無料で医療を提供している。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世帯当たり年間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万ルピーがカバーされ、保険適用内において被保険者による支払いの必要はない。</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一般的な外科手術や眼科手術、婦人科などをカバーする他、健康キャンプの利用なども含まれる。</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2020</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2724818"/>
                  </a:ext>
                </a:extLst>
              </a:tr>
            </a:tbl>
          </a:graphicData>
        </a:graphic>
      </p:graphicFrame>
      <p:sp>
        <p:nvSpPr>
          <p:cNvPr id="4" name="タイトル 4">
            <a:extLst>
              <a:ext uri="{FF2B5EF4-FFF2-40B4-BE49-F238E27FC236}">
                <a16:creationId xmlns:a16="http://schemas.microsoft.com/office/drawing/2014/main" id="{B31786E9-2A77-2AD4-83A8-52669E138358}"/>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790981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mj-ea"/>
              </a:rPr>
              <a:t>インドにおける</a:t>
            </a:r>
            <a:r>
              <a:rPr lang="ja-JP" altLang="en-US" noProof="1">
                <a:latin typeface="+mj-ea"/>
              </a:rPr>
              <a:t>保険制度 </a:t>
            </a:r>
            <a:r>
              <a:rPr lang="ja-JP" altLang="en-US" noProof="1"/>
              <a:t>（</a:t>
            </a:r>
            <a:r>
              <a:rPr lang="en-US" altLang="ja-JP" noProof="1"/>
              <a:t>3/4</a:t>
            </a:r>
            <a:r>
              <a:rPr lang="ja-JP" altLang="en-US" noProof="1"/>
              <a:t>）</a:t>
            </a:r>
            <a:endParaRPr lang="ja-JP" altLang="en-US" dirty="0"/>
          </a:p>
        </p:txBody>
      </p:sp>
      <p:sp>
        <p:nvSpPr>
          <p:cNvPr id="66" name="テキスト ボックス 65"/>
          <p:cNvSpPr txBox="1"/>
          <p:nvPr/>
        </p:nvSpPr>
        <p:spPr>
          <a:xfrm>
            <a:off x="558800" y="6590480"/>
            <a:ext cx="9074150" cy="252194"/>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Bankbazaar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iosjournals</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in India: Rajiv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Aarogyasri</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Scheme in Andhra Pradesh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Acko</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Insurance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ホームページ、タミル・ナードゥ州政府、</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USAID</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The Essential Package of Health Services and Health Benefit Plans in India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8" name="表 13">
            <a:extLst>
              <a:ext uri="{FF2B5EF4-FFF2-40B4-BE49-F238E27FC236}">
                <a16:creationId xmlns:a16="http://schemas.microsoft.com/office/drawing/2014/main" id="{4A20E691-A23D-D654-77D2-D5D8688BC7D1}"/>
              </a:ext>
            </a:extLst>
          </p:cNvPr>
          <p:cNvGraphicFramePr>
            <a:graphicFrameLocks noGrp="1"/>
          </p:cNvGraphicFramePr>
          <p:nvPr>
            <p:extLst>
              <p:ext uri="{D42A27DB-BD31-4B8C-83A1-F6EECF244321}">
                <p14:modId xmlns:p14="http://schemas.microsoft.com/office/powerpoint/2010/main" val="4269795896"/>
              </p:ext>
            </p:extLst>
          </p:nvPr>
        </p:nvGraphicFramePr>
        <p:xfrm>
          <a:off x="413113" y="1268760"/>
          <a:ext cx="9076963" cy="4302179"/>
        </p:xfrm>
        <a:graphic>
          <a:graphicData uri="http://schemas.openxmlformats.org/drawingml/2006/table">
            <a:tbl>
              <a:tblPr firstRow="1" bandRow="1">
                <a:tableStyleId>{93296810-A885-4BE3-A3E7-6D5BEEA58F35}</a:tableStyleId>
              </a:tblPr>
              <a:tblGrid>
                <a:gridCol w="1371890">
                  <a:extLst>
                    <a:ext uri="{9D8B030D-6E8A-4147-A177-3AD203B41FA5}">
                      <a16:colId xmlns:a16="http://schemas.microsoft.com/office/drawing/2014/main" val="2439203013"/>
                    </a:ext>
                  </a:extLst>
                </a:gridCol>
                <a:gridCol w="1656000">
                  <a:extLst>
                    <a:ext uri="{9D8B030D-6E8A-4147-A177-3AD203B41FA5}">
                      <a16:colId xmlns:a16="http://schemas.microsoft.com/office/drawing/2014/main" val="662021409"/>
                    </a:ext>
                  </a:extLst>
                </a:gridCol>
                <a:gridCol w="4896000">
                  <a:extLst>
                    <a:ext uri="{9D8B030D-6E8A-4147-A177-3AD203B41FA5}">
                      <a16:colId xmlns:a16="http://schemas.microsoft.com/office/drawing/2014/main" val="767086062"/>
                    </a:ext>
                  </a:extLst>
                </a:gridCol>
                <a:gridCol w="1153073">
                  <a:extLst>
                    <a:ext uri="{9D8B030D-6E8A-4147-A177-3AD203B41FA5}">
                      <a16:colId xmlns:a16="http://schemas.microsoft.com/office/drawing/2014/main" val="4268042333"/>
                    </a:ext>
                  </a:extLst>
                </a:gridCol>
              </a:tblGrid>
              <a:tr h="461699">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州</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保険制度名</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制定年度</a:t>
                      </a:r>
                    </a:p>
                  </a:txBody>
                  <a:tcPr anchor="ctr" anchorCtr="1">
                    <a:solidFill>
                      <a:schemeClr val="accent6">
                        <a:lumMod val="75000"/>
                      </a:schemeClr>
                    </a:solidFill>
                  </a:tcPr>
                </a:tc>
                <a:extLst>
                  <a:ext uri="{0D108BD9-81ED-4DB2-BD59-A6C34878D82A}">
                    <a16:rowId xmlns:a16="http://schemas.microsoft.com/office/drawing/2014/main" val="1974185693"/>
                  </a:ext>
                </a:extLst>
              </a:tr>
              <a:tr h="790485">
                <a:tc>
                  <a:txBody>
                    <a:bodyPr/>
                    <a:lstStyle/>
                    <a:p>
                      <a:r>
                        <a:rPr kumimoji="1" lang="en-US" altLang="ja-JP" sz="1400" dirty="0">
                          <a:latin typeface="ＭＳ Ｐゴシック" panose="020B0600070205080204" pitchFamily="50" charset="-128"/>
                          <a:ea typeface="ＭＳ Ｐゴシック" panose="020B0600070205080204" pitchFamily="50" charset="-128"/>
                        </a:rPr>
                        <a:t>Telangana</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Rajiv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Aarogyasri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Health Scheme</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深刻な病気、治療法、および入院と手術を必要とし、貧困ライン（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）で生活する家族の支援を目的とする。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年間で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家族あたり最大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100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万ルピーを補償する。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心臓、腎臓、肺、肝臓、膵臓、神経障害、プロテーゼ、火傷、がん治療など、</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1,672</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分野の処置を実施している。</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2014</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05527034"/>
                  </a:ext>
                </a:extLst>
              </a:tr>
              <a:tr h="0">
                <a:tc>
                  <a:txBody>
                    <a:bodyPr/>
                    <a:lstStyle/>
                    <a:p>
                      <a:r>
                        <a:rPr kumimoji="1" lang="en-US" altLang="ja-JP" sz="1400" dirty="0">
                          <a:latin typeface="ＭＳ Ｐゴシック" panose="020B0600070205080204" pitchFamily="50" charset="-128"/>
                          <a:ea typeface="ＭＳ Ｐゴシック" panose="020B0600070205080204" pitchFamily="50" charset="-128"/>
                        </a:rPr>
                        <a:t>West</a:t>
                      </a:r>
                      <a:r>
                        <a:rPr kumimoji="1" lang="ja-JP" altLang="en-US" sz="1400" dirty="0">
                          <a:latin typeface="ＭＳ Ｐゴシック" panose="020B0600070205080204" pitchFamily="50" charset="-128"/>
                          <a:ea typeface="ＭＳ Ｐゴシック" panose="020B0600070205080204" pitchFamily="50" charset="-128"/>
                        </a:rPr>
                        <a:t> </a:t>
                      </a:r>
                      <a:r>
                        <a:rPr kumimoji="1" lang="en-US" altLang="ja-JP" sz="1400" dirty="0">
                          <a:latin typeface="ＭＳ Ｐゴシック" panose="020B0600070205080204" pitchFamily="50" charset="-128"/>
                          <a:ea typeface="ＭＳ Ｐゴシック" panose="020B0600070205080204" pitchFamily="50" charset="-128"/>
                        </a:rPr>
                        <a:t>Bengal</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Swasthya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Sathi</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二次および三次医療のための基本的な健康保険を提供する。</a:t>
                      </a: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補償額は家族あたり年間最大</a:t>
                      </a:r>
                      <a:r>
                        <a:rPr kumimoji="1" lang="en-US" altLang="ja-JP" sz="1200" dirty="0">
                          <a:latin typeface="ＭＳ Ｐゴシック" panose="020B0600070205080204" pitchFamily="50" charset="-128"/>
                          <a:ea typeface="ＭＳ Ｐゴシック" panose="020B0600070205080204" pitchFamily="50" charset="-128"/>
                        </a:rPr>
                        <a:t>500</a:t>
                      </a:r>
                      <a:r>
                        <a:rPr kumimoji="1" lang="ja-JP" altLang="en-US" sz="1200" dirty="0">
                          <a:latin typeface="ＭＳ Ｐゴシック" panose="020B0600070205080204" pitchFamily="50" charset="-128"/>
                          <a:ea typeface="ＭＳ Ｐゴシック" panose="020B0600070205080204" pitchFamily="50" charset="-128"/>
                        </a:rPr>
                        <a:t>万ルピーであり、家族の人数に上限はない。</a:t>
                      </a: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オンラインで事前承認を行い、スマートカードを利用して</a:t>
                      </a:r>
                      <a:r>
                        <a:rPr kumimoji="1" lang="en-US" altLang="ja-JP" sz="1200" dirty="0">
                          <a:latin typeface="ＭＳ Ｐゴシック" panose="020B0600070205080204" pitchFamily="50" charset="-128"/>
                          <a:ea typeface="ＭＳ Ｐゴシック" panose="020B0600070205080204" pitchFamily="50" charset="-128"/>
                        </a:rPr>
                        <a:t>IT</a:t>
                      </a:r>
                      <a:r>
                        <a:rPr kumimoji="1" lang="ja-JP" altLang="en-US" sz="1200" dirty="0">
                          <a:latin typeface="ＭＳ Ｐゴシック" panose="020B0600070205080204" pitchFamily="50" charset="-128"/>
                          <a:ea typeface="ＭＳ Ｐゴシック" panose="020B0600070205080204" pitchFamily="50" charset="-128"/>
                        </a:rPr>
                        <a:t>のプラットフォームで管理される。</a:t>
                      </a:r>
                      <a:endParaRPr kumimoji="1" lang="en-US" altLang="ja-JP"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734304314"/>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Kerala</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Karunya</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Arogya Suraksha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Padhathi</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二次および三次医療の入院については、入院前</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日間まで、入院後</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15</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日間までの診断費や薬代を家族あたり年間最大 </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万ルピーまで補償する。</a:t>
                      </a: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医薬品、消耗品、診断サービス、医師の費用、部屋代、外科医の費用、</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OT</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および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ICU</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の費用など、治療に関連するすべての費用をカバーする。</a:t>
                      </a:r>
                      <a:endPar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2012</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666681627"/>
                  </a:ext>
                </a:extLst>
              </a:tr>
              <a:tr h="784904">
                <a:tc>
                  <a:txBody>
                    <a:bodyPr/>
                    <a:lstStyle/>
                    <a:p>
                      <a:r>
                        <a:rPr kumimoji="1" lang="en-US" altLang="ja-JP" sz="1400" dirty="0">
                          <a:latin typeface="ＭＳ Ｐゴシック" panose="020B0600070205080204" pitchFamily="50" charset="-128"/>
                          <a:ea typeface="ＭＳ Ｐゴシック" panose="020B0600070205080204" pitchFamily="50" charset="-128"/>
                        </a:rPr>
                        <a:t>Rajasthan</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Bhamashah</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Swasthya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Bima Yojana</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キャッシュレスの健康保険制度である。</a:t>
                      </a: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一般的な病気の場合は最大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万ルピー、重篤な病気の場合は</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3</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万ルピーを給付する。</a:t>
                      </a: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重篤な病気といった入院が必要な病気が対象となる。</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2015</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2582724818"/>
                  </a:ext>
                </a:extLst>
              </a:tr>
            </a:tbl>
          </a:graphicData>
        </a:graphic>
      </p:graphicFrame>
      <p:sp>
        <p:nvSpPr>
          <p:cNvPr id="4" name="タイトル 4">
            <a:extLst>
              <a:ext uri="{FF2B5EF4-FFF2-40B4-BE49-F238E27FC236}">
                <a16:creationId xmlns:a16="http://schemas.microsoft.com/office/drawing/2014/main" id="{B31786E9-2A77-2AD4-83A8-52669E138358}"/>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35414165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mj-ea"/>
              </a:rPr>
              <a:t>インドにおける</a:t>
            </a:r>
            <a:r>
              <a:rPr lang="ja-JP" altLang="en-US" noProof="1">
                <a:latin typeface="+mj-ea"/>
              </a:rPr>
              <a:t>保険制度 </a:t>
            </a:r>
            <a:r>
              <a:rPr lang="ja-JP" altLang="en-US" noProof="1"/>
              <a:t>（</a:t>
            </a:r>
            <a:r>
              <a:rPr lang="en-US" altLang="ja-JP" noProof="1"/>
              <a:t>4/4</a:t>
            </a:r>
            <a:r>
              <a:rPr lang="ja-JP" altLang="en-US" noProof="1"/>
              <a:t>）</a:t>
            </a:r>
            <a:endParaRPr lang="ja-JP" altLang="en-US" dirty="0"/>
          </a:p>
        </p:txBody>
      </p:sp>
      <p:sp>
        <p:nvSpPr>
          <p:cNvPr id="66" name="テキスト ボックス 65"/>
          <p:cNvSpPr txBox="1"/>
          <p:nvPr/>
        </p:nvSpPr>
        <p:spPr>
          <a:xfrm>
            <a:off x="415926" y="6590480"/>
            <a:ext cx="9074150" cy="252194"/>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Bankbazaar</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iosjournals</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in India: Rajiv </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Aarogyasri</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 Insurance Scheme in Andhra Pradesh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Acko</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Insurance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ホームページ、タミル・ナードゥ州政府、</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USAID</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The Essential Package of Health Services and Health Benefit Plans in India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8" name="表 13">
            <a:extLst>
              <a:ext uri="{FF2B5EF4-FFF2-40B4-BE49-F238E27FC236}">
                <a16:creationId xmlns:a16="http://schemas.microsoft.com/office/drawing/2014/main" id="{4A20E691-A23D-D654-77D2-D5D8688BC7D1}"/>
              </a:ext>
            </a:extLst>
          </p:cNvPr>
          <p:cNvGraphicFramePr>
            <a:graphicFrameLocks noGrp="1"/>
          </p:cNvGraphicFramePr>
          <p:nvPr>
            <p:extLst>
              <p:ext uri="{D42A27DB-BD31-4B8C-83A1-F6EECF244321}">
                <p14:modId xmlns:p14="http://schemas.microsoft.com/office/powerpoint/2010/main" val="2942263890"/>
              </p:ext>
            </p:extLst>
          </p:nvPr>
        </p:nvGraphicFramePr>
        <p:xfrm>
          <a:off x="413113" y="1268760"/>
          <a:ext cx="9076963" cy="2473379"/>
        </p:xfrm>
        <a:graphic>
          <a:graphicData uri="http://schemas.openxmlformats.org/drawingml/2006/table">
            <a:tbl>
              <a:tblPr firstRow="1" bandRow="1">
                <a:tableStyleId>{93296810-A885-4BE3-A3E7-6D5BEEA58F35}</a:tableStyleId>
              </a:tblPr>
              <a:tblGrid>
                <a:gridCol w="1371535">
                  <a:extLst>
                    <a:ext uri="{9D8B030D-6E8A-4147-A177-3AD203B41FA5}">
                      <a16:colId xmlns:a16="http://schemas.microsoft.com/office/drawing/2014/main" val="2439203013"/>
                    </a:ext>
                  </a:extLst>
                </a:gridCol>
                <a:gridCol w="1656355">
                  <a:extLst>
                    <a:ext uri="{9D8B030D-6E8A-4147-A177-3AD203B41FA5}">
                      <a16:colId xmlns:a16="http://schemas.microsoft.com/office/drawing/2014/main" val="662021409"/>
                    </a:ext>
                  </a:extLst>
                </a:gridCol>
                <a:gridCol w="4896000">
                  <a:extLst>
                    <a:ext uri="{9D8B030D-6E8A-4147-A177-3AD203B41FA5}">
                      <a16:colId xmlns:a16="http://schemas.microsoft.com/office/drawing/2014/main" val="767086062"/>
                    </a:ext>
                  </a:extLst>
                </a:gridCol>
                <a:gridCol w="1153073">
                  <a:extLst>
                    <a:ext uri="{9D8B030D-6E8A-4147-A177-3AD203B41FA5}">
                      <a16:colId xmlns:a16="http://schemas.microsoft.com/office/drawing/2014/main" val="4268042333"/>
                    </a:ext>
                  </a:extLst>
                </a:gridCol>
              </a:tblGrid>
              <a:tr h="461699">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州</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保険制度名</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nchorCtr="1">
                    <a:solidFill>
                      <a:schemeClr val="accent6">
                        <a:lumMod val="75000"/>
                      </a:schemeClr>
                    </a:solidFill>
                  </a:tcPr>
                </a:tc>
                <a:tc>
                  <a:txBody>
                    <a:bodyPr/>
                    <a:lstStyle/>
                    <a:p>
                      <a:pPr marL="0" algn="ctr" defTabSz="990564" rtl="0" eaLnBrk="1"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制定年度</a:t>
                      </a:r>
                    </a:p>
                  </a:txBody>
                  <a:tcPr anchor="ctr" anchorCtr="1">
                    <a:solidFill>
                      <a:schemeClr val="accent6">
                        <a:lumMod val="75000"/>
                      </a:schemeClr>
                    </a:solidFill>
                  </a:tcPr>
                </a:tc>
                <a:extLst>
                  <a:ext uri="{0D108BD9-81ED-4DB2-BD59-A6C34878D82A}">
                    <a16:rowId xmlns:a16="http://schemas.microsoft.com/office/drawing/2014/main" val="1974185693"/>
                  </a:ext>
                </a:extLst>
              </a:tr>
              <a:tr h="790485">
                <a:tc>
                  <a:txBody>
                    <a:bodyPr/>
                    <a:lstStyle/>
                    <a:p>
                      <a:r>
                        <a:rPr kumimoji="1" lang="en-US" altLang="ja-JP" sz="1400" dirty="0">
                          <a:latin typeface="ＭＳ Ｐゴシック" panose="020B0600070205080204" pitchFamily="50" charset="-128"/>
                          <a:ea typeface="ＭＳ Ｐゴシック" panose="020B0600070205080204" pitchFamily="50" charset="-128"/>
                        </a:rPr>
                        <a:t>Assam</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Atal Amrit Abhiyan</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キャッシュレス治療と、貧困ライン（</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BPL</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）暮らす人々と低所得世帯を対象とした救命救急の補償を提供する。年間家族収入が最大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50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万ルピーまでのすべての家族が対象である。</a:t>
                      </a: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年間</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1</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人あたり最大</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20</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万ルピーの補償を提供する。</a:t>
                      </a:r>
                    </a:p>
                    <a:p>
                      <a:pPr marL="176213" indent="-176213" algn="l" defTabSz="990564" rtl="0" eaLnBrk="1" latinLnBrk="0" hangingPunct="1">
                        <a:buFont typeface="Arial" panose="020B0604020202020204" pitchFamily="34" charset="0"/>
                        <a:buChar char="•"/>
                      </a:pP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医療保険</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心血管疾患、がん、腎臓疾患、新生児疾患、神経疾患、および火傷の</a:t>
                      </a:r>
                      <a:r>
                        <a:rPr kumimoji="1" lang="en-US" altLang="ja-JP" sz="1200" kern="1200" dirty="0">
                          <a:solidFill>
                            <a:schemeClr val="dk1"/>
                          </a:solidFill>
                          <a:latin typeface="ＭＳ Ｐゴシック" panose="020B0600070205080204" pitchFamily="50" charset="-128"/>
                          <a:ea typeface="ＭＳ Ｐゴシック" panose="020B0600070205080204" pitchFamily="50" charset="-128"/>
                          <a:cs typeface="+mn-cs"/>
                        </a:rPr>
                        <a:t>438</a:t>
                      </a:r>
                      <a:r>
                        <a:rPr kumimoji="1" lang="ja-JP" altLang="en-US" sz="1200" kern="1200" dirty="0">
                          <a:solidFill>
                            <a:schemeClr val="dk1"/>
                          </a:solidFill>
                          <a:latin typeface="ＭＳ Ｐゴシック" panose="020B0600070205080204" pitchFamily="50" charset="-128"/>
                          <a:ea typeface="ＭＳ Ｐゴシック" panose="020B0600070205080204" pitchFamily="50" charset="-128"/>
                          <a:cs typeface="+mn-cs"/>
                        </a:rPr>
                        <a:t>の手順をカバーする。</a:t>
                      </a:r>
                    </a:p>
                  </a:txBody>
                  <a:tcPr anchor="ctr">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2016</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505527034"/>
                  </a:ext>
                </a:extLst>
              </a:tr>
              <a:tr h="0">
                <a:tc>
                  <a:txBody>
                    <a:bodyPr/>
                    <a:lstStyle/>
                    <a:p>
                      <a:r>
                        <a:rPr kumimoji="1" lang="en-US" altLang="ja-JP" sz="1400" dirty="0">
                          <a:latin typeface="ＭＳ Ｐゴシック" panose="020B0600070205080204" pitchFamily="50" charset="-128"/>
                          <a:ea typeface="ＭＳ Ｐゴシック" panose="020B0600070205080204" pitchFamily="50" charset="-128"/>
                        </a:rPr>
                        <a:t>Jharkhand</a:t>
                      </a:r>
                      <a:r>
                        <a:rPr kumimoji="1" lang="ja-JP" altLang="en-US" sz="1400" dirty="0">
                          <a:latin typeface="ＭＳ Ｐゴシック" panose="020B0600070205080204" pitchFamily="50" charset="-128"/>
                          <a:ea typeface="ＭＳ Ｐゴシック" panose="020B0600070205080204" pitchFamily="50" charset="-128"/>
                        </a:rPr>
                        <a:t>州</a:t>
                      </a: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Mukhyamantri</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400" dirty="0" err="1">
                          <a:latin typeface="Arial" panose="020B0604020202020204" pitchFamily="34" charset="0"/>
                          <a:ea typeface="ＭＳ Ｐゴシック" panose="020B0600070205080204" pitchFamily="50" charset="-128"/>
                          <a:cs typeface="Arial" panose="020B0604020202020204" pitchFamily="34" charset="0"/>
                        </a:rPr>
                        <a:t>Swasthya</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 Bima Yojana</a:t>
                      </a:r>
                      <a:endParaRPr kumimoji="1" lang="ja-JP" altLang="en-US" sz="1400" dirty="0">
                        <a:latin typeface="Arial" panose="020B0604020202020204" pitchFamily="34" charset="0"/>
                        <a:ea typeface="ＭＳ Ｐゴシック" panose="020B0600070205080204" pitchFamily="50" charset="-128"/>
                        <a:cs typeface="Arial" panose="020B0604020202020204" pitchFamily="34" charset="0"/>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貧困線以下の家族や、全国農村雇用保障法（</a:t>
                      </a:r>
                      <a:r>
                        <a:rPr kumimoji="1" lang="en-US" altLang="ja-JP" sz="1200" dirty="0">
                          <a:latin typeface="ＭＳ Ｐゴシック" panose="020B0600070205080204" pitchFamily="50" charset="-128"/>
                          <a:ea typeface="ＭＳ Ｐゴシック" panose="020B0600070205080204" pitchFamily="50" charset="-128"/>
                        </a:rPr>
                        <a:t>MGNREGA</a:t>
                      </a:r>
                      <a:r>
                        <a:rPr kumimoji="1" lang="ja-JP" altLang="en-US" sz="1200" dirty="0">
                          <a:latin typeface="ＭＳ Ｐゴシック" panose="020B0600070205080204" pitchFamily="50" charset="-128"/>
                          <a:ea typeface="ＭＳ Ｐゴシック" panose="020B0600070205080204" pitchFamily="50" charset="-128"/>
                        </a:rPr>
                        <a:t>）に基づく従業員などの脆弱なグループに医療保険を提供することを目的とする。</a:t>
                      </a: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補償額は受益者</a:t>
                      </a:r>
                      <a:r>
                        <a:rPr kumimoji="1" lang="en-US" altLang="ja-JP" sz="1200" dirty="0">
                          <a:latin typeface="ＭＳ Ｐゴシック" panose="020B0600070205080204" pitchFamily="50" charset="-128"/>
                          <a:ea typeface="ＭＳ Ｐゴシック" panose="020B0600070205080204" pitchFamily="50" charset="-128"/>
                        </a:rPr>
                        <a:t>1</a:t>
                      </a:r>
                      <a:r>
                        <a:rPr kumimoji="1" lang="ja-JP" altLang="en-US" sz="1200" dirty="0">
                          <a:latin typeface="ＭＳ Ｐゴシック" panose="020B0600070205080204" pitchFamily="50" charset="-128"/>
                          <a:ea typeface="ＭＳ Ｐゴシック" panose="020B0600070205080204" pitchFamily="50" charset="-128"/>
                        </a:rPr>
                        <a:t>人あたり年間最大</a:t>
                      </a:r>
                      <a:r>
                        <a:rPr kumimoji="1" lang="en-US" altLang="ja-JP" sz="1200" dirty="0">
                          <a:latin typeface="ＭＳ Ｐゴシック" panose="020B0600070205080204" pitchFamily="50" charset="-128"/>
                          <a:ea typeface="ＭＳ Ｐゴシック" panose="020B0600070205080204" pitchFamily="50" charset="-128"/>
                        </a:rPr>
                        <a:t>20</a:t>
                      </a:r>
                      <a:r>
                        <a:rPr kumimoji="1" lang="ja-JP" altLang="en-US" sz="1200" dirty="0">
                          <a:latin typeface="ＭＳ Ｐゴシック" panose="020B0600070205080204" pitchFamily="50" charset="-128"/>
                          <a:ea typeface="ＭＳ Ｐゴシック" panose="020B0600070205080204" pitchFamily="50" charset="-128"/>
                        </a:rPr>
                        <a:t>万ルピーである。</a:t>
                      </a:r>
                    </a:p>
                    <a:p>
                      <a:pPr marL="176213" indent="-176213" algn="l" defTabSz="990564" rtl="0" eaLnBrk="1" latinLnBrk="0" hangingPunct="1">
                        <a:buFont typeface="Arial" panose="020B0604020202020204" pitchFamily="34" charset="0"/>
                        <a:buChar char="•"/>
                      </a:pPr>
                      <a:r>
                        <a:rPr kumimoji="1" lang="ja-JP" altLang="en-US" sz="1200" dirty="0">
                          <a:latin typeface="ＭＳ Ｐゴシック" panose="020B0600070205080204" pitchFamily="50" charset="-128"/>
                          <a:ea typeface="ＭＳ Ｐゴシック" panose="020B0600070205080204" pitchFamily="50" charset="-128"/>
                        </a:rPr>
                        <a:t>重篤な病気を含む幅広い病状と治療をカバーする。</a:t>
                      </a:r>
                      <a:endParaRPr kumimoji="1" lang="en-US" altLang="ja-JP" sz="1200" dirty="0">
                        <a:latin typeface="ＭＳ Ｐゴシック" panose="020B0600070205080204" pitchFamily="50" charset="-128"/>
                        <a:ea typeface="ＭＳ Ｐゴシック" panose="020B0600070205080204" pitchFamily="50" charset="-128"/>
                      </a:endParaRPr>
                    </a:p>
                  </a:txBody>
                  <a:tcPr anchor="ct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tc>
                  <a:txBody>
                    <a:bodyPr/>
                    <a:lstStyle/>
                    <a:p>
                      <a:r>
                        <a:rPr kumimoji="1" lang="en-US" altLang="ja-JP" sz="1400" dirty="0">
                          <a:latin typeface="ＭＳ Ｐゴシック" panose="020B0600070205080204" pitchFamily="50" charset="-128"/>
                          <a:ea typeface="ＭＳ Ｐゴシック" panose="020B0600070205080204" pitchFamily="50" charset="-128"/>
                        </a:rPr>
                        <a:t>2017</a:t>
                      </a:r>
                      <a:endParaRPr kumimoji="1" lang="ja-JP" altLang="en-US" sz="1400" dirty="0">
                        <a:latin typeface="ＭＳ Ｐゴシック" panose="020B0600070205080204" pitchFamily="50" charset="-128"/>
                        <a:ea typeface="ＭＳ Ｐゴシック" panose="020B0600070205080204" pitchFamily="50" charset="-128"/>
                      </a:endParaRPr>
                    </a:p>
                  </a:txBody>
                  <a:tcPr anchor="ctr" anchorCtr="1">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noFill/>
                  </a:tcPr>
                </a:tc>
                <a:extLst>
                  <a:ext uri="{0D108BD9-81ED-4DB2-BD59-A6C34878D82A}">
                    <a16:rowId xmlns:a16="http://schemas.microsoft.com/office/drawing/2014/main" val="3734304314"/>
                  </a:ext>
                </a:extLst>
              </a:tr>
            </a:tbl>
          </a:graphicData>
        </a:graphic>
      </p:graphicFrame>
      <p:sp>
        <p:nvSpPr>
          <p:cNvPr id="4" name="タイトル 4">
            <a:extLst>
              <a:ext uri="{FF2B5EF4-FFF2-40B4-BE49-F238E27FC236}">
                <a16:creationId xmlns:a16="http://schemas.microsoft.com/office/drawing/2014/main" id="{B31786E9-2A77-2AD4-83A8-52669E138358}"/>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2451738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1/3</a:t>
            </a:r>
            <a:r>
              <a:rPr lang="ja-JP" altLang="en-US" dirty="0"/>
              <a:t>）</a:t>
            </a:r>
            <a:endParaRPr lang="en-US" altLang="ja-JP" dirty="0"/>
          </a:p>
        </p:txBody>
      </p:sp>
      <p:sp>
        <p:nvSpPr>
          <p:cNvPr id="46" name="テキスト ボックス 45"/>
          <p:cNvSpPr txBox="1"/>
          <p:nvPr/>
        </p:nvSpPr>
        <p:spPr>
          <a:xfrm>
            <a:off x="200472" y="1124744"/>
            <a:ext cx="9505056" cy="19525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インドにおいては、</a:t>
            </a:r>
            <a:r>
              <a:rPr lang="en-US" altLang="ja-JP" sz="1400" dirty="0"/>
              <a:t>2023</a:t>
            </a:r>
            <a:r>
              <a:rPr lang="ja-JP" altLang="en-US" sz="1400" dirty="0"/>
              <a:t>年</a:t>
            </a:r>
            <a:r>
              <a:rPr lang="en-US" altLang="ja-JP" sz="1400" dirty="0"/>
              <a:t>3</a:t>
            </a:r>
            <a:r>
              <a:rPr lang="ja-JP" altLang="en-US" sz="1400" dirty="0"/>
              <a:t>月末時点では、</a:t>
            </a:r>
            <a:r>
              <a:rPr lang="en-US" altLang="ja-JP" sz="1400" dirty="0"/>
              <a:t>70</a:t>
            </a:r>
            <a:r>
              <a:rPr lang="ja-JP" altLang="en-US" sz="1400" dirty="0"/>
              <a:t>社の保険会社が登録されている。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社が生命保険会社、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社が損害保険（一般保険会社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社、専門保険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社が独立系医療保険会社、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社が再保険会社となっている。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70</a:t>
            </a:r>
            <a:r>
              <a:rPr lang="ja-JP" altLang="en-US" sz="1400" dirty="0"/>
              <a:t>社のうち、</a:t>
            </a:r>
            <a:r>
              <a:rPr lang="en-US" altLang="ja-JP" sz="1400" dirty="0"/>
              <a:t>8</a:t>
            </a:r>
            <a:r>
              <a:rPr lang="ja-JP" altLang="en-US" sz="1400" dirty="0"/>
              <a:t>社が公的会社であり、再保険は</a:t>
            </a:r>
            <a:r>
              <a:rPr lang="en-US" altLang="ja-JP" sz="1400" dirty="0"/>
              <a:t>1</a:t>
            </a:r>
            <a:r>
              <a:rPr lang="ja-JP" altLang="en-US" sz="1400" dirty="0"/>
              <a:t>社で、国営再保険会社の</a:t>
            </a:r>
            <a:r>
              <a:rPr lang="en-US" altLang="ja-JP" sz="1400" dirty="0"/>
              <a:t>GIC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General Insurance Corporation of India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t>、生命保険も</a:t>
            </a:r>
            <a:r>
              <a:rPr lang="en-US" altLang="ja-JP" sz="1400" dirty="0"/>
              <a:t>1</a:t>
            </a:r>
            <a:r>
              <a:rPr lang="ja-JP" altLang="en-US" sz="1400" dirty="0"/>
              <a:t>社で</a:t>
            </a:r>
            <a:r>
              <a:rPr lang="en-US" altLang="ja-JP" sz="1400" dirty="0"/>
              <a:t>LIC</a:t>
            </a:r>
            <a:r>
              <a:rPr lang="ja-JP" altLang="en-US" sz="1400" dirty="0"/>
              <a:t>（</a:t>
            </a:r>
            <a:r>
              <a:rPr lang="en-US" altLang="ja-JP" sz="1400" dirty="0"/>
              <a:t>Life Insurance Corporation of India</a:t>
            </a:r>
            <a:r>
              <a:rPr lang="ja-JP" altLang="en-US" sz="1400" dirty="0"/>
              <a:t>）、損害保険では、</a:t>
            </a:r>
            <a:r>
              <a:rPr lang="en-US" altLang="ja-JP" sz="1400" dirty="0"/>
              <a:t>ECGC</a:t>
            </a:r>
            <a:r>
              <a:rPr lang="en-US" altLang="ja-JP" sz="1400" baseline="30000" dirty="0"/>
              <a:t>※2</a:t>
            </a:r>
            <a:r>
              <a:rPr lang="ja-JP" altLang="en-US" sz="1400" dirty="0"/>
              <a:t>と</a:t>
            </a:r>
            <a:r>
              <a:rPr lang="en-US" altLang="ja-JP" sz="1400" dirty="0"/>
              <a:t>AIC</a:t>
            </a:r>
            <a:r>
              <a:rPr lang="en-US" altLang="ja-JP" sz="1400" baseline="30000" dirty="0"/>
              <a:t>※3</a:t>
            </a:r>
            <a:r>
              <a:rPr lang="ja-JP" altLang="en-US" sz="1400" dirty="0"/>
              <a:t>という</a:t>
            </a:r>
            <a:r>
              <a:rPr lang="en-US" altLang="ja-JP" sz="1400" dirty="0"/>
              <a:t>2</a:t>
            </a:r>
            <a:r>
              <a:rPr lang="ja-JP" altLang="en-US" sz="1400" dirty="0" err="1"/>
              <a:t>つの</a:t>
            </a:r>
            <a:r>
              <a:rPr lang="ja-JP" altLang="en-US" sz="1400" dirty="0"/>
              <a:t>特殊保険会社に加えて、他に</a:t>
            </a:r>
            <a:r>
              <a:rPr lang="en-US" altLang="ja-JP" sz="1400" dirty="0"/>
              <a:t>4</a:t>
            </a:r>
            <a:r>
              <a:rPr lang="ja-JP" altLang="en-US" sz="1400" dirty="0"/>
              <a:t>社の国営保険会社が存在している。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人口の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37.2%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が健康保険に加入しており、そのうち</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78%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が公的保険会社によってカバーされている。総医療費の約</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は公共部門が負担しているものの、医療費の自己負担額（</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OOP</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の割合は高い。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a:t>
            </a:r>
            <a:r>
              <a:rPr lang="ja-JP" altLang="en-US" sz="800" dirty="0"/>
              <a:t>（</a:t>
            </a:r>
            <a:r>
              <a:rPr lang="en-US" altLang="ja-JP" sz="800" dirty="0"/>
              <a:t>Insurance Regulatory and Development Authority of India</a:t>
            </a:r>
            <a:r>
              <a:rPr lang="ja-JP" altLang="en-US" sz="800" dirty="0"/>
              <a:t>）　「</a:t>
            </a:r>
            <a:r>
              <a:rPr lang="en-US" altLang="ja-JP" sz="800" dirty="0"/>
              <a:t>ANNUAL REPORT 2021-22</a:t>
            </a:r>
            <a:r>
              <a:rPr lang="ja-JP" altLang="en-US" sz="800" dirty="0"/>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extLst>
              <p:ext uri="{D42A27DB-BD31-4B8C-83A1-F6EECF244321}">
                <p14:modId xmlns:p14="http://schemas.microsoft.com/office/powerpoint/2010/main" val="1946351197"/>
              </p:ext>
            </p:extLst>
          </p:nvPr>
        </p:nvGraphicFramePr>
        <p:xfrm>
          <a:off x="1352600" y="3524639"/>
          <a:ext cx="7128899" cy="2503501"/>
        </p:xfrm>
        <a:graphic>
          <a:graphicData uri="http://schemas.openxmlformats.org/drawingml/2006/table">
            <a:tbl>
              <a:tblPr firstRow="1" bandRow="1">
                <a:tableStyleId>{5C22544A-7EE6-4342-B048-85BDC9FD1C3A}</a:tableStyleId>
              </a:tblPr>
              <a:tblGrid>
                <a:gridCol w="905882">
                  <a:extLst>
                    <a:ext uri="{9D8B030D-6E8A-4147-A177-3AD203B41FA5}">
                      <a16:colId xmlns:a16="http://schemas.microsoft.com/office/drawing/2014/main" val="20000"/>
                    </a:ext>
                  </a:extLst>
                </a:gridCol>
                <a:gridCol w="2074339">
                  <a:extLst>
                    <a:ext uri="{9D8B030D-6E8A-4147-A177-3AD203B41FA5}">
                      <a16:colId xmlns:a16="http://schemas.microsoft.com/office/drawing/2014/main" val="20001"/>
                    </a:ext>
                  </a:extLst>
                </a:gridCol>
                <a:gridCol w="2074339">
                  <a:extLst>
                    <a:ext uri="{9D8B030D-6E8A-4147-A177-3AD203B41FA5}">
                      <a16:colId xmlns:a16="http://schemas.microsoft.com/office/drawing/2014/main" val="20002"/>
                    </a:ext>
                  </a:extLst>
                </a:gridCol>
                <a:gridCol w="2074339">
                  <a:extLst>
                    <a:ext uri="{9D8B030D-6E8A-4147-A177-3AD203B41FA5}">
                      <a16:colId xmlns:a16="http://schemas.microsoft.com/office/drawing/2014/main" val="20003"/>
                    </a:ext>
                  </a:extLst>
                </a:gridCol>
              </a:tblGrid>
              <a:tr h="330491">
                <a:tc>
                  <a:txBody>
                    <a:bodyPr/>
                    <a:lstStyle/>
                    <a:p>
                      <a:pPr algn="ctr"/>
                      <a:endParaRPr kumimoji="1" lang="en-US" altLang="ja-JP" sz="16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公　的</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100" b="0" dirty="0">
                          <a:latin typeface="HGP創英角ｺﾞｼｯｸUB" panose="020B0900000000000000" pitchFamily="50" charset="-128"/>
                          <a:ea typeface="HGP創英角ｺﾞｼｯｸUB" panose="020B0900000000000000" pitchFamily="50" charset="-128"/>
                        </a:rPr>
                        <a:t>民　間</a:t>
                      </a:r>
                      <a:endParaRPr kumimoji="1" lang="en-US" altLang="ja-JP" sz="1100" b="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050" b="0" dirty="0">
                          <a:latin typeface="HGP創英角ｺﾞｼｯｸUB" panose="020B0900000000000000" pitchFamily="50" charset="-128"/>
                          <a:ea typeface="HGP創英角ｺﾞｼｯｸUB" panose="020B0900000000000000" pitchFamily="50" charset="-128"/>
                        </a:rPr>
                        <a:t>合　計</a:t>
                      </a:r>
                      <a:endParaRPr kumimoji="1" lang="en-US" altLang="ja-JP" sz="1050" b="0" dirty="0">
                        <a:latin typeface="HGP創英角ｺﾞｼｯｸUB" panose="020B0900000000000000" pitchFamily="50" charset="-128"/>
                        <a:ea typeface="HGP創英角ｺﾞｼｯｸUB" panose="020B0900000000000000" pitchFamily="50" charset="-128"/>
                      </a:endParaRPr>
                    </a:p>
                  </a:txBody>
                  <a:tcPr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367063">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生命保険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a:r>
                        <a:rPr kumimoji="1" lang="en-US" altLang="ja-JP" sz="1050" dirty="0"/>
                        <a:t>1</a:t>
                      </a:r>
                    </a:p>
                    <a:p>
                      <a:pPr algn="ctr"/>
                      <a:r>
                        <a:rPr kumimoji="1" lang="ja-JP" altLang="en-US" sz="1050" dirty="0"/>
                        <a:t>（</a:t>
                      </a:r>
                      <a:r>
                        <a:rPr kumimoji="1" lang="en-US" altLang="ja-JP" sz="1050" dirty="0"/>
                        <a:t>LIC</a:t>
                      </a:r>
                      <a:r>
                        <a:rPr kumimoji="1" lang="ja-JP" altLang="en-US" sz="105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24</a:t>
                      </a:r>
                      <a:endParaRPr kumimoji="1" lang="ja-JP" altLang="en-US" sz="1050" dirty="0"/>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25</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509809">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損害保険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b="0" i="0" u="none" strike="noStrike" dirty="0">
                          <a:solidFill>
                            <a:srgbClr val="000000"/>
                          </a:solidFill>
                          <a:latin typeface="+mn-lt"/>
                        </a:rPr>
                        <a:t>6</a:t>
                      </a: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i="0" u="none" strike="noStrike" dirty="0">
                          <a:solidFill>
                            <a:srgbClr val="000000"/>
                          </a:solidFill>
                          <a:latin typeface="ＭＳ Ｐゴシック"/>
                        </a:rPr>
                        <a:t>（</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特殊保険会社</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2</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社：</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ECGC</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AIC</a:t>
                      </a:r>
                      <a:r>
                        <a:rPr lang="ja-JP" altLang="en-US" sz="1050" b="0" i="0" u="none" strike="noStrike" baseline="0" dirty="0" err="1">
                          <a:solidFill>
                            <a:srgbClr val="000000"/>
                          </a:solidFill>
                          <a:latin typeface="Arial" panose="020B0604020202020204" pitchFamily="34" charset="0"/>
                          <a:ea typeface="ＭＳ Ｐゴシック" panose="020B0600070205080204" pitchFamily="50" charset="-128"/>
                        </a:rPr>
                        <a:t>、</a:t>
                      </a:r>
                      <a:endParaRPr lang="en-US" altLang="ja-JP" sz="1050" b="0" i="0" u="none" strike="noStrike" baseline="0" dirty="0">
                        <a:solidFill>
                          <a:srgbClr val="000000"/>
                        </a:solidFill>
                        <a:latin typeface="Arial" panose="020B0604020202020204" pitchFamily="34" charset="0"/>
                        <a:ea typeface="ＭＳ Ｐゴシック" panose="020B060007020508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その他</a:t>
                      </a: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4</a:t>
                      </a:r>
                      <a:r>
                        <a:rPr lang="ja-JP" altLang="en-US" sz="1050" b="0" i="0" u="none" strike="noStrike" baseline="0" dirty="0">
                          <a:solidFill>
                            <a:srgbClr val="000000"/>
                          </a:solidFill>
                          <a:latin typeface="Arial" panose="020B0604020202020204" pitchFamily="34" charset="0"/>
                          <a:ea typeface="ＭＳ Ｐゴシック" panose="020B0600070205080204" pitchFamily="50" charset="-128"/>
                        </a:rPr>
                        <a:t>社の国営保険会社）</a:t>
                      </a:r>
                      <a:endParaRPr lang="en-US" altLang="ja-JP" sz="1050" b="0" i="0" u="none" strike="noStrike" baseline="0" dirty="0">
                        <a:solidFill>
                          <a:srgbClr val="000000"/>
                        </a:solidFill>
                        <a:latin typeface="Arial" panose="020B0604020202020204" pitchFamily="34" charset="0"/>
                        <a:ea typeface="ＭＳ Ｐゴシック" panose="020B060007020508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21</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27</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367063">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独立系</a:t>
                      </a:r>
                      <a:br>
                        <a:rPr kumimoji="1" lang="en-US" altLang="ja-JP" sz="1050" dirty="0">
                          <a:solidFill>
                            <a:schemeClr val="bg1"/>
                          </a:solidFill>
                          <a:latin typeface="HGP創英角ｺﾞｼｯｸUB" panose="020B0900000000000000" pitchFamily="50" charset="-128"/>
                          <a:ea typeface="HGP創英角ｺﾞｼｯｸUB" panose="020B0900000000000000" pitchFamily="50" charset="-128"/>
                        </a:rPr>
                      </a:b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医療保険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050" b="0" i="0" u="none" strike="noStrike" baseline="0" dirty="0">
                          <a:solidFill>
                            <a:srgbClr val="000000"/>
                          </a:solidFill>
                          <a:latin typeface="Arial" panose="020B0604020202020204" pitchFamily="34" charset="0"/>
                          <a:ea typeface="ＭＳ Ｐゴシック" panose="020B0600070205080204" pitchFamily="50" charset="-128"/>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t>6</a:t>
                      </a: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a:r>
                        <a:rPr kumimoji="1" lang="en-US" altLang="ja-JP" sz="1050" dirty="0"/>
                        <a:t>6</a:t>
                      </a:r>
                      <a:endParaRPr kumimoji="1" lang="ja-JP" altLang="en-US" sz="1050" dirty="0"/>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54811518"/>
                  </a:ext>
                </a:extLst>
              </a:tr>
              <a:tr h="501511">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再保険</a:t>
                      </a:r>
                    </a:p>
                  </a:txBody>
                  <a:tcPr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indent="0" algn="ctr" fontAlgn="ctr">
                        <a:buFont typeface="Arial" pitchFamily="34" charset="0"/>
                        <a:buNone/>
                      </a:pPr>
                      <a:r>
                        <a:rPr kumimoji="1" lang="en-US" altLang="ja-JP" sz="1050" dirty="0"/>
                        <a:t>1</a:t>
                      </a:r>
                    </a:p>
                    <a:p>
                      <a:pPr marL="0" indent="0" algn="ctr" fontAlgn="ctr">
                        <a:buFont typeface="Arial" pitchFamily="34" charset="0"/>
                        <a:buNone/>
                      </a:pPr>
                      <a:r>
                        <a:rPr kumimoji="1" lang="ja-JP" altLang="en-US" sz="1050" dirty="0"/>
                        <a:t>（</a:t>
                      </a:r>
                      <a:r>
                        <a:rPr kumimoji="1" lang="en-US" altLang="ja-JP" sz="1050" dirty="0"/>
                        <a:t>GIC</a:t>
                      </a:r>
                      <a:r>
                        <a:rPr kumimoji="1" lang="ja-JP" altLang="en-US" sz="1050" dirty="0"/>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indent="0" algn="ctr" fontAlgn="ctr">
                        <a:buFont typeface="Arial" pitchFamily="34" charset="0"/>
                        <a:buNone/>
                      </a:pPr>
                      <a:r>
                        <a:rPr kumimoji="1" lang="en-US" altLang="ja-JP" sz="1050" dirty="0">
                          <a:latin typeface="+mn-lt"/>
                        </a:rPr>
                        <a:t>11</a:t>
                      </a:r>
                      <a:endParaRPr kumimoji="1" lang="ja-JP" altLang="en-US" sz="1050" dirty="0">
                        <a:latin typeface="+mn-lt"/>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indent="0" algn="ctr" fontAlgn="ctr">
                        <a:buFont typeface="Arial" pitchFamily="34" charset="0"/>
                        <a:buNone/>
                      </a:pPr>
                      <a:r>
                        <a:rPr lang="en-US" altLang="ja-JP" sz="1050" b="0" i="0" u="none" strike="noStrike" dirty="0">
                          <a:solidFill>
                            <a:srgbClr val="000000"/>
                          </a:solidFill>
                          <a:latin typeface="+mn-lt"/>
                        </a:rPr>
                        <a:t>12</a:t>
                      </a:r>
                    </a:p>
                  </a:txBody>
                  <a:tcPr anchor="ctr">
                    <a:lnL w="381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272250">
                <a:tc>
                  <a:txBody>
                    <a:bodyPr/>
                    <a:lstStyle/>
                    <a:p>
                      <a:pPr algn="ctr"/>
                      <a:r>
                        <a:rPr kumimoji="1" lang="ja-JP" altLang="en-US" sz="1050" dirty="0">
                          <a:solidFill>
                            <a:schemeClr val="bg1"/>
                          </a:solidFill>
                          <a:latin typeface="HGP創英角ｺﾞｼｯｸUB" panose="020B0900000000000000" pitchFamily="50" charset="-128"/>
                          <a:ea typeface="HGP創英角ｺﾞｼｯｸUB" panose="020B0900000000000000" pitchFamily="50" charset="-128"/>
                        </a:rPr>
                        <a:t>合計</a:t>
                      </a:r>
                    </a:p>
                  </a:txBody>
                  <a:tcPr anchor="ctr">
                    <a:lnL w="12700" cmpd="sng">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3D6AA7"/>
                    </a:solidFill>
                  </a:tcPr>
                </a:tc>
                <a:tc>
                  <a:txBody>
                    <a:bodyPr/>
                    <a:lstStyle/>
                    <a:p>
                      <a:pPr algn="ctr" fontAlgn="ctr"/>
                      <a:r>
                        <a:rPr kumimoji="1" lang="en-US" altLang="ja-JP" sz="1050" dirty="0"/>
                        <a:t>8</a:t>
                      </a:r>
                      <a:endParaRPr kumimoji="1" lang="ja-JP" altLang="en-US" sz="105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en-US" altLang="ja-JP" sz="1050" b="0" i="0" u="none" strike="noStrike" dirty="0">
                          <a:solidFill>
                            <a:srgbClr val="000000"/>
                          </a:solidFill>
                          <a:latin typeface="+mn-lt"/>
                        </a:rPr>
                        <a:t>62</a:t>
                      </a:r>
                      <a:endParaRPr lang="ja-JP" altLang="en-US" sz="1050" b="0" i="0" u="none" strike="noStrike" dirty="0">
                        <a:solidFill>
                          <a:srgbClr val="000000"/>
                        </a:solidFill>
                        <a:latin typeface="+mn-lt"/>
                      </a:endParaRPr>
                    </a:p>
                  </a:txBody>
                  <a:tcPr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tc>
                  <a:txBody>
                    <a:bodyPr/>
                    <a:lstStyle/>
                    <a:p>
                      <a:pPr algn="ctr" fontAlgn="ctr"/>
                      <a:r>
                        <a:rPr lang="en-US" altLang="ja-JP" sz="1050" b="0" i="0" u="none" strike="noStrike" dirty="0">
                          <a:solidFill>
                            <a:srgbClr val="000000"/>
                          </a:solidFill>
                          <a:latin typeface="+mn-lt"/>
                        </a:rPr>
                        <a:t>70</a:t>
                      </a:r>
                      <a:endParaRPr lang="ja-JP" altLang="en-US" sz="1050" b="0" i="0" u="none" strike="noStrike" dirty="0">
                        <a:solidFill>
                          <a:srgbClr val="000000"/>
                        </a:solidFill>
                        <a:latin typeface="+mn-lt"/>
                      </a:endParaRPr>
                    </a:p>
                  </a:txBody>
                  <a:tcPr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bl>
          </a:graphicData>
        </a:graphic>
      </p:graphicFrame>
      <p:sp>
        <p:nvSpPr>
          <p:cNvPr id="10" name="Rectangle 6"/>
          <p:cNvSpPr>
            <a:spLocks noChangeArrowheads="1"/>
          </p:cNvSpPr>
          <p:nvPr/>
        </p:nvSpPr>
        <p:spPr bwMode="auto">
          <a:xfrm>
            <a:off x="1352600" y="3119917"/>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インドにおける保険会社（</a:t>
            </a:r>
            <a:r>
              <a:rPr lang="en-US" altLang="ja-JP" sz="1400" dirty="0">
                <a:solidFill>
                  <a:srgbClr val="000000"/>
                </a:solidFill>
                <a:latin typeface="Arial Black" pitchFamily="34" charset="0"/>
                <a:ea typeface="HGP創英角ｺﾞｼｯｸUB" pitchFamily="50" charset="-128"/>
              </a:rPr>
              <a:t>2023</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3</a:t>
            </a:r>
            <a:r>
              <a:rPr lang="ja-JP" altLang="en-US" sz="1400" dirty="0">
                <a:solidFill>
                  <a:srgbClr val="000000"/>
                </a:solidFill>
                <a:latin typeface="Arial Black" pitchFamily="34" charset="0"/>
                <a:ea typeface="HGP創英角ｺﾞｼｯｸUB" pitchFamily="50" charset="-128"/>
              </a:rPr>
              <a:t>月末）</a:t>
            </a:r>
            <a:endParaRPr lang="en-US" altLang="ko-KR" sz="1400" dirty="0">
              <a:solidFill>
                <a:srgbClr val="000000"/>
              </a:solidFill>
              <a:latin typeface="Arial Black" pitchFamily="34" charset="0"/>
              <a:ea typeface="HGP創英角ｺﾞｼｯｸUB" pitchFamily="50" charset="-128"/>
            </a:endParaRPr>
          </a:p>
        </p:txBody>
      </p:sp>
      <p:cxnSp>
        <p:nvCxnSpPr>
          <p:cNvPr id="11" name="直線コネクタ 10"/>
          <p:cNvCxnSpPr/>
          <p:nvPr/>
        </p:nvCxnSpPr>
        <p:spPr>
          <a:xfrm>
            <a:off x="1352600" y="3438429"/>
            <a:ext cx="712889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17623" y="6033477"/>
            <a:ext cx="8651727" cy="507831"/>
          </a:xfrm>
          <a:prstGeom prst="rect">
            <a:avLst/>
          </a:prstGeom>
          <a:noFill/>
        </p:spPr>
        <p:txBody>
          <a:bodyPr wrap="none" rtlCol="0">
            <a:spAutoFit/>
          </a:bodyPr>
          <a:lstStyle/>
          <a:p>
            <a:r>
              <a:rPr lang="en-US" altLang="ja-JP" sz="900" dirty="0"/>
              <a:t>※1</a:t>
            </a:r>
            <a:r>
              <a:rPr lang="ja-JP" altLang="en-US" sz="900" dirty="0"/>
              <a:t>：</a:t>
            </a:r>
            <a:r>
              <a:rPr lang="en-US" altLang="ja-JP" sz="900" dirty="0"/>
              <a:t>2015</a:t>
            </a:r>
            <a:r>
              <a:rPr lang="ja-JP" altLang="en-US" sz="900" dirty="0"/>
              <a:t>年</a:t>
            </a:r>
            <a:r>
              <a:rPr lang="en-US" altLang="ja-JP" sz="900" dirty="0"/>
              <a:t>3</a:t>
            </a:r>
            <a:r>
              <a:rPr lang="ja-JP" altLang="en-US" sz="900" dirty="0"/>
              <a:t>月に保険法が改正され、外国再保険会社が支店を開設することが認められることになった。なお、再保険サービスは国際的な再保険会社によって提供されている。</a:t>
            </a:r>
            <a:endParaRPr lang="en-US" altLang="ja-JP" sz="900" dirty="0"/>
          </a:p>
          <a:p>
            <a:r>
              <a:rPr lang="en-US" altLang="ja-JP" sz="900" dirty="0"/>
              <a:t>※2</a:t>
            </a:r>
            <a:r>
              <a:rPr lang="ja-JP" altLang="en-US" sz="900" dirty="0"/>
              <a:t>：</a:t>
            </a:r>
            <a:r>
              <a:rPr lang="en-US" altLang="ja-JP" sz="900" dirty="0"/>
              <a:t>ECGC</a:t>
            </a:r>
            <a:r>
              <a:rPr lang="ja-JP" altLang="en-US" sz="900" dirty="0"/>
              <a:t>（</a:t>
            </a:r>
            <a:r>
              <a:rPr lang="en-US" altLang="ja-JP" sz="900" dirty="0"/>
              <a:t>Export Credit Guarantee Corporation</a:t>
            </a:r>
            <a:r>
              <a:rPr lang="ja-JP" altLang="en-US" sz="900" dirty="0"/>
              <a:t>）は、輸出信用保険を引き受けている会社</a:t>
            </a:r>
            <a:endParaRPr lang="en-US" altLang="ja-JP" sz="900" dirty="0"/>
          </a:p>
          <a:p>
            <a:r>
              <a:rPr lang="en-US" altLang="ja-JP" sz="900" dirty="0"/>
              <a:t>※3</a:t>
            </a:r>
            <a:r>
              <a:rPr lang="ja-JP" altLang="en-US" sz="900" dirty="0"/>
              <a:t>：</a:t>
            </a:r>
            <a:r>
              <a:rPr lang="en-US" altLang="ja-JP" sz="900" dirty="0"/>
              <a:t>AIC</a:t>
            </a:r>
            <a:r>
              <a:rPr lang="ja-JP" altLang="en-US" sz="900" dirty="0"/>
              <a:t>（</a:t>
            </a:r>
            <a:r>
              <a:rPr lang="en-US" altLang="ja-JP" sz="900" dirty="0"/>
              <a:t>Agriculture Insurance Company of India</a:t>
            </a:r>
            <a:r>
              <a:rPr lang="ja-JP" altLang="en-US" sz="900" dirty="0"/>
              <a:t>）は、農業保険を引き受けている会社</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23536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2/3</a:t>
            </a:r>
            <a:r>
              <a:rPr lang="ja-JP" altLang="en-US" dirty="0"/>
              <a:t>）</a:t>
            </a:r>
          </a:p>
        </p:txBody>
      </p:sp>
      <p:graphicFrame>
        <p:nvGraphicFramePr>
          <p:cNvPr id="26" name="表 25"/>
          <p:cNvGraphicFramePr>
            <a:graphicFrameLocks noGrp="1"/>
          </p:cNvGraphicFramePr>
          <p:nvPr>
            <p:extLst>
              <p:ext uri="{D42A27DB-BD31-4B8C-83A1-F6EECF244321}">
                <p14:modId xmlns:p14="http://schemas.microsoft.com/office/powerpoint/2010/main" val="1674389543"/>
              </p:ext>
            </p:extLst>
          </p:nvPr>
        </p:nvGraphicFramePr>
        <p:xfrm>
          <a:off x="5024559" y="1340768"/>
          <a:ext cx="4608961" cy="4924770"/>
        </p:xfrm>
        <a:graphic>
          <a:graphicData uri="http://schemas.openxmlformats.org/drawingml/2006/table">
            <a:tbl>
              <a:tblPr firstRow="1" bandRow="1">
                <a:tableStyleId>{5C22544A-7EE6-4342-B048-85BDC9FD1C3A}</a:tableStyleId>
              </a:tblPr>
              <a:tblGrid>
                <a:gridCol w="349686">
                  <a:extLst>
                    <a:ext uri="{9D8B030D-6E8A-4147-A177-3AD203B41FA5}">
                      <a16:colId xmlns:a16="http://schemas.microsoft.com/office/drawing/2014/main" val="20000"/>
                    </a:ext>
                  </a:extLst>
                </a:gridCol>
                <a:gridCol w="2037720">
                  <a:extLst>
                    <a:ext uri="{9D8B030D-6E8A-4147-A177-3AD203B41FA5}">
                      <a16:colId xmlns:a16="http://schemas.microsoft.com/office/drawing/2014/main" val="20001"/>
                    </a:ext>
                  </a:extLst>
                </a:gridCol>
                <a:gridCol w="407544">
                  <a:extLst>
                    <a:ext uri="{9D8B030D-6E8A-4147-A177-3AD203B41FA5}">
                      <a16:colId xmlns:a16="http://schemas.microsoft.com/office/drawing/2014/main" val="20002"/>
                    </a:ext>
                  </a:extLst>
                </a:gridCol>
                <a:gridCol w="1814011">
                  <a:extLst>
                    <a:ext uri="{9D8B030D-6E8A-4147-A177-3AD203B41FA5}">
                      <a16:colId xmlns:a16="http://schemas.microsoft.com/office/drawing/2014/main" val="20003"/>
                    </a:ext>
                  </a:extLst>
                </a:gridCol>
              </a:tblGrid>
              <a:tr h="113126">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Bajaj Allianz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Go Digit General Insurance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ICICI Lombard General Insurance Co.Ltd.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no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Future Generali India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IFFCO </a:t>
                      </a:r>
                      <a:r>
                        <a:rPr kumimoji="1" lang="en-US" sz="900" b="0" i="0" u="none" strike="noStrike" kern="1200" dirty="0" err="1">
                          <a:solidFill>
                            <a:srgbClr val="000000"/>
                          </a:solidFill>
                          <a:effectLst/>
                          <a:latin typeface="+mn-lt"/>
                          <a:ea typeface="+mj-ea"/>
                          <a:cs typeface="+mn-cs"/>
                        </a:rPr>
                        <a:t>Tokio</a:t>
                      </a:r>
                      <a:r>
                        <a:rPr kumimoji="1" lang="en-US" sz="900" b="0" i="0" u="none" strike="noStrike" kern="1200" dirty="0">
                          <a:solidFill>
                            <a:srgbClr val="000000"/>
                          </a:solidFill>
                          <a:effectLst/>
                          <a:latin typeface="+mn-lt"/>
                          <a:ea typeface="+mj-ea"/>
                          <a:cs typeface="+mn-cs"/>
                        </a:rPr>
                        <a:t>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Universal </a:t>
                      </a:r>
                      <a:r>
                        <a:rPr kumimoji="1" lang="en-US" sz="900" b="0" i="0" u="none" strike="noStrike" kern="1200" dirty="0" err="1">
                          <a:solidFill>
                            <a:srgbClr val="000000"/>
                          </a:solidFill>
                          <a:effectLst/>
                          <a:latin typeface="+mn-lt"/>
                          <a:ea typeface="+mj-ea"/>
                          <a:cs typeface="+mn-cs"/>
                        </a:rPr>
                        <a:t>Sompo</a:t>
                      </a:r>
                      <a:r>
                        <a:rPr kumimoji="1" lang="en-US" sz="900" b="0" i="0" u="none" strike="noStrike" kern="1200" dirty="0">
                          <a:solidFill>
                            <a:srgbClr val="000000"/>
                          </a:solidFill>
                          <a:effectLst/>
                          <a:latin typeface="+mn-lt"/>
                          <a:ea typeface="+mj-ea"/>
                          <a:cs typeface="+mn-cs"/>
                        </a:rPr>
                        <a:t>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22271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National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Shriram</a:t>
                      </a:r>
                      <a:r>
                        <a:rPr kumimoji="1" lang="en-US" sz="900" b="0" i="0" u="none" strike="noStrike" kern="1200" dirty="0">
                          <a:solidFill>
                            <a:srgbClr val="000000"/>
                          </a:solidFill>
                          <a:effectLst/>
                          <a:latin typeface="+mn-lt"/>
                          <a:ea typeface="+mj-ea"/>
                          <a:cs typeface="+mn-cs"/>
                        </a:rPr>
                        <a:t>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The New India Assurance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Kshema</a:t>
                      </a:r>
                      <a:r>
                        <a:rPr kumimoji="1" lang="en-US" sz="900" b="0" i="0" u="none" strike="noStrike" kern="1200" dirty="0">
                          <a:solidFill>
                            <a:srgbClr val="000000"/>
                          </a:solidFill>
                          <a:effectLst/>
                          <a:latin typeface="+mn-lt"/>
                          <a:ea typeface="+mj-ea"/>
                          <a:cs typeface="+mn-cs"/>
                        </a:rPr>
                        <a:t> </a:t>
                      </a:r>
                      <a:r>
                        <a:rPr kumimoji="1" lang="en-US" altLang="ja-JP" sz="900" b="0" i="0" u="none" strike="noStrike" kern="1200" dirty="0">
                          <a:solidFill>
                            <a:srgbClr val="000000"/>
                          </a:solidFill>
                          <a:effectLst/>
                          <a:latin typeface="+mn-lt"/>
                          <a:ea typeface="+mn-ea"/>
                          <a:cs typeface="+mn-cs"/>
                        </a:rPr>
                        <a:t>General Insurance Ltd.</a:t>
                      </a:r>
                      <a:endParaRPr kumimoji="1" lang="en-US" sz="900" b="0" i="0" u="none" strike="noStrike" kern="1200" dirty="0">
                        <a:solidFill>
                          <a:srgbClr val="000000"/>
                        </a:solidFill>
                        <a:effectLst/>
                        <a:highlight>
                          <a:srgbClr val="FFFF00"/>
                        </a:highlight>
                        <a:latin typeface="+mn-lt"/>
                        <a:ea typeface="+mj-ea"/>
                        <a:cs typeface="+mn-cs"/>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The Oriental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Raheja</a:t>
                      </a:r>
                      <a:r>
                        <a:rPr kumimoji="1" lang="en-US" sz="900" b="0" i="0" u="none" strike="noStrike" kern="1200" dirty="0">
                          <a:solidFill>
                            <a:srgbClr val="000000"/>
                          </a:solidFill>
                          <a:effectLst/>
                          <a:latin typeface="+mn-lt"/>
                          <a:ea typeface="+mj-ea"/>
                          <a:cs typeface="+mn-cs"/>
                        </a:rPr>
                        <a:t> QBE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Reliance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SBI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Royal </a:t>
                      </a:r>
                      <a:r>
                        <a:rPr kumimoji="1" lang="en-US" sz="900" b="0" i="0" u="none" strike="noStrike" kern="1200" dirty="0" err="1">
                          <a:solidFill>
                            <a:srgbClr val="000000"/>
                          </a:solidFill>
                          <a:effectLst/>
                          <a:latin typeface="+mn-lt"/>
                          <a:ea typeface="+mj-ea"/>
                          <a:cs typeface="+mn-cs"/>
                        </a:rPr>
                        <a:t>Sundaram</a:t>
                      </a:r>
                      <a:r>
                        <a:rPr kumimoji="1" lang="en-US" sz="900" b="0" i="0" u="none" strike="noStrike" kern="1200" dirty="0">
                          <a:solidFill>
                            <a:srgbClr val="000000"/>
                          </a:solidFill>
                          <a:effectLst/>
                          <a:latin typeface="+mn-lt"/>
                          <a:ea typeface="+mj-ea"/>
                          <a:cs typeface="+mn-cs"/>
                        </a:rPr>
                        <a:t> Alliance Insurance </a:t>
                      </a:r>
                      <a:r>
                        <a:rPr kumimoji="1" lang="en-US" sz="900" b="0" i="0" u="none" strike="noStrike" kern="1200" dirty="0" err="1">
                          <a:solidFill>
                            <a:srgbClr val="000000"/>
                          </a:solidFill>
                          <a:effectLst/>
                          <a:latin typeface="+mn-lt"/>
                          <a:ea typeface="+mj-ea"/>
                          <a:cs typeface="+mn-cs"/>
                        </a:rPr>
                        <a:t>Co.Ltd</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Niva</a:t>
                      </a:r>
                      <a:r>
                        <a:rPr kumimoji="1" lang="en-US" sz="900" b="0" i="0" u="none" strike="noStrike" kern="1200" dirty="0">
                          <a:solidFill>
                            <a:srgbClr val="000000"/>
                          </a:solidFill>
                          <a:effectLst/>
                          <a:latin typeface="+mn-lt"/>
                          <a:ea typeface="+mj-ea"/>
                          <a:cs typeface="+mn-cs"/>
                        </a:rPr>
                        <a:t> Bupa Health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Tata AIG General Insurance Co.Ltd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NAVI </a:t>
                      </a:r>
                      <a:r>
                        <a:rPr kumimoji="1" lang="en-US" altLang="ja-JP" sz="900" b="0" i="0" u="none" strike="noStrike" kern="1200" dirty="0">
                          <a:solidFill>
                            <a:srgbClr val="000000"/>
                          </a:solidFill>
                          <a:effectLst/>
                          <a:latin typeface="+mn-lt"/>
                          <a:ea typeface="+mn-ea"/>
                          <a:cs typeface="+mn-cs"/>
                        </a:rPr>
                        <a:t>General Insurance Ltd.</a:t>
                      </a:r>
                      <a:r>
                        <a:rPr kumimoji="1" lang="ja-JP" altLang="en-US" sz="900" b="0" i="0" u="none" strike="noStrike" kern="1200" dirty="0">
                          <a:solidFill>
                            <a:srgbClr val="000000"/>
                          </a:solidFill>
                          <a:effectLst/>
                          <a:latin typeface="+mn-lt"/>
                          <a:ea typeface="+mn-ea"/>
                          <a:cs typeface="+mn-cs"/>
                        </a:rPr>
                        <a:t>（</a:t>
                      </a:r>
                      <a:r>
                        <a:rPr kumimoji="1" lang="en-US" altLang="ja-JP" sz="900" b="0" i="0" u="none" strike="noStrike" kern="1200" dirty="0">
                          <a:solidFill>
                            <a:srgbClr val="000000"/>
                          </a:solidFill>
                          <a:effectLst/>
                          <a:latin typeface="+mn-lt"/>
                          <a:ea typeface="+mn-ea"/>
                          <a:cs typeface="+mn-cs"/>
                        </a:rPr>
                        <a:t>Erstwhile SHFL</a:t>
                      </a:r>
                      <a:r>
                        <a:rPr kumimoji="1" lang="ja-JP" altLang="en-US" sz="900" b="0" i="0" u="none" strike="noStrike" kern="1200" dirty="0">
                          <a:solidFill>
                            <a:srgbClr val="000000"/>
                          </a:solidFill>
                          <a:effectLst/>
                          <a:latin typeface="+mn-lt"/>
                          <a:ea typeface="+mn-ea"/>
                          <a:cs typeface="+mn-cs"/>
                        </a:rPr>
                        <a:t>）</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United India Insurance </a:t>
                      </a:r>
                      <a:r>
                        <a:rPr kumimoji="1" lang="en-US" sz="900" b="0" i="0" u="none" strike="noStrike" kern="1200" dirty="0" err="1">
                          <a:solidFill>
                            <a:srgbClr val="000000"/>
                          </a:solidFill>
                          <a:effectLst/>
                          <a:latin typeface="+mn-lt"/>
                          <a:ea typeface="+mj-ea"/>
                          <a:cs typeface="+mn-cs"/>
                        </a:rPr>
                        <a:t>Co.Ltd</a:t>
                      </a:r>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Religare</a:t>
                      </a:r>
                      <a:r>
                        <a:rPr kumimoji="1" lang="en-US" sz="900" b="0" i="0" u="none" strike="noStrike" kern="1200" dirty="0">
                          <a:solidFill>
                            <a:srgbClr val="000000"/>
                          </a:solidFill>
                          <a:effectLst/>
                          <a:latin typeface="+mn-lt"/>
                          <a:ea typeface="+mj-ea"/>
                          <a:cs typeface="+mn-cs"/>
                        </a:rPr>
                        <a:t> Health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Cholamandalam</a:t>
                      </a:r>
                      <a:r>
                        <a:rPr kumimoji="1" lang="en-US" sz="900" b="0" i="0" u="none" strike="noStrike" kern="1200" dirty="0">
                          <a:solidFill>
                            <a:srgbClr val="000000"/>
                          </a:solidFill>
                          <a:effectLst/>
                          <a:latin typeface="+mn-lt"/>
                          <a:ea typeface="+mj-ea"/>
                          <a:cs typeface="+mn-cs"/>
                        </a:rPr>
                        <a:t> MS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Magma HDI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HDFC ERGO General Insurance </a:t>
                      </a:r>
                      <a:r>
                        <a:rPr kumimoji="1" lang="en-US" sz="900" b="0" i="0" u="none" strike="noStrike" kern="1200" dirty="0" err="1">
                          <a:solidFill>
                            <a:srgbClr val="000000"/>
                          </a:solidFill>
                          <a:effectLst/>
                          <a:latin typeface="+mn-lt"/>
                          <a:ea typeface="+mj-ea"/>
                          <a:cs typeface="+mn-cs"/>
                        </a:rPr>
                        <a:t>Co.Ltd</a:t>
                      </a:r>
                      <a:r>
                        <a:rPr kumimoji="1" lang="en-US" sz="900" b="0" i="0" u="none" strike="noStrike" kern="1200" dirty="0">
                          <a:solidFill>
                            <a:srgbClr val="000000"/>
                          </a:solidFill>
                          <a:effectLst/>
                          <a:latin typeface="+mn-lt"/>
                          <a:ea typeface="+mj-ea"/>
                          <a:cs typeface="+mn-cs"/>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Liberty General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Export Credit Guarantee Corporation of India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Kotak Mahindra General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3"/>
                  </a:ext>
                </a:extLst>
              </a:tr>
              <a:tr h="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F5B5B"/>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Agriculture Insurance Co. of India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AC8C8"/>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900" dirty="0" err="1"/>
                        <a:t>Zuno</a:t>
                      </a:r>
                      <a:r>
                        <a:rPr lang="en-US" altLang="ja-JP" sz="900" dirty="0"/>
                        <a:t> General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Star Health and Allied Insurance Company Limited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u="none" strike="noStrike" kern="1200" dirty="0">
                          <a:solidFill>
                            <a:srgbClr val="000000"/>
                          </a:solidFill>
                          <a:effectLst/>
                          <a:latin typeface="+mn-lt"/>
                          <a:ea typeface="+mj-ea"/>
                          <a:cs typeface="+mn-cs"/>
                        </a:rPr>
                        <a:t>32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r>
                        <a:rPr lang="en-US" altLang="ja-JP" sz="900" dirty="0"/>
                        <a:t>Aditya Birla Health Insurance Co. Ltd.</a:t>
                      </a:r>
                      <a:endParaRPr lang="ja-JP" altLang="en-US" sz="1200" dirty="0"/>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5"/>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Acko</a:t>
                      </a:r>
                      <a:r>
                        <a:rPr kumimoji="1" lang="en-US" sz="900" b="0" i="0" u="none" strike="noStrike" kern="1200" dirty="0">
                          <a:solidFill>
                            <a:srgbClr val="000000"/>
                          </a:solidFill>
                          <a:effectLst/>
                          <a:latin typeface="+mn-lt"/>
                          <a:ea typeface="+mj-ea"/>
                          <a:cs typeface="+mn-cs"/>
                        </a:rPr>
                        <a:t> General Insurance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i="0" u="none" strike="noStrike" kern="1200" dirty="0">
                          <a:solidFill>
                            <a:srgbClr val="000000"/>
                          </a:solidFill>
                          <a:effectLst/>
                          <a:latin typeface="+mn-lt"/>
                          <a:ea typeface="+mj-ea"/>
                          <a:cs typeface="+mn-cs"/>
                        </a:rPr>
                        <a:t>33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r>
                        <a:rPr lang="en-US" altLang="ja-JP" sz="900" dirty="0"/>
                        <a:t>Manipal Cigna Health Insurance Co. Ltd.</a:t>
                      </a:r>
                      <a:endParaRPr lang="ja-JP" altLang="en-US" sz="900" dirty="0"/>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extLst>
                  <a:ext uri="{0D108BD9-81ED-4DB2-BD59-A6C34878D82A}">
                    <a16:rowId xmlns:a16="http://schemas.microsoft.com/office/drawing/2014/main" val="2957934558"/>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Care Health Insurance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algn="ctr" defTabSz="914400" rtl="0" eaLnBrk="1" fontAlgn="ctr" latinLnBrk="0" hangingPunct="1"/>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4063856"/>
                  </a:ext>
                </a:extLst>
              </a:tr>
            </a:tbl>
          </a:graphicData>
        </a:graphic>
      </p:graphicFrame>
      <p:sp>
        <p:nvSpPr>
          <p:cNvPr id="11" name="Rectangle 6"/>
          <p:cNvSpPr>
            <a:spLocks noChangeArrowheads="1"/>
          </p:cNvSpPr>
          <p:nvPr/>
        </p:nvSpPr>
        <p:spPr bwMode="auto">
          <a:xfrm>
            <a:off x="5024559" y="991425"/>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損害保険会社</a:t>
            </a:r>
            <a:endParaRPr lang="en-US" altLang="ko-KR" sz="1400" dirty="0">
              <a:solidFill>
                <a:srgbClr val="000000"/>
              </a:solidFill>
              <a:latin typeface="Arial Black" pitchFamily="34" charset="0"/>
              <a:ea typeface="HGP創英角ｺﾞｼｯｸUB" pitchFamily="50" charset="-128"/>
            </a:endParaRPr>
          </a:p>
        </p:txBody>
      </p:sp>
      <p:cxnSp>
        <p:nvCxnSpPr>
          <p:cNvPr id="12" name="直線コネクタ 11"/>
          <p:cNvCxnSpPr/>
          <p:nvPr/>
        </p:nvCxnSpPr>
        <p:spPr>
          <a:xfrm>
            <a:off x="5024559" y="1268760"/>
            <a:ext cx="4608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aphicFrame>
        <p:nvGraphicFramePr>
          <p:cNvPr id="14" name="表 13"/>
          <p:cNvGraphicFramePr>
            <a:graphicFrameLocks noGrp="1"/>
          </p:cNvGraphicFramePr>
          <p:nvPr>
            <p:extLst>
              <p:ext uri="{D42A27DB-BD31-4B8C-83A1-F6EECF244321}">
                <p14:modId xmlns:p14="http://schemas.microsoft.com/office/powerpoint/2010/main" val="3537029653"/>
              </p:ext>
            </p:extLst>
          </p:nvPr>
        </p:nvGraphicFramePr>
        <p:xfrm>
          <a:off x="272480" y="1340768"/>
          <a:ext cx="4608961" cy="3970755"/>
        </p:xfrm>
        <a:graphic>
          <a:graphicData uri="http://schemas.openxmlformats.org/drawingml/2006/table">
            <a:tbl>
              <a:tblPr firstRow="1" bandRow="1">
                <a:tableStyleId>{5C22544A-7EE6-4342-B048-85BDC9FD1C3A}</a:tableStyleId>
              </a:tblPr>
              <a:tblGrid>
                <a:gridCol w="349686">
                  <a:extLst>
                    <a:ext uri="{9D8B030D-6E8A-4147-A177-3AD203B41FA5}">
                      <a16:colId xmlns:a16="http://schemas.microsoft.com/office/drawing/2014/main" val="20000"/>
                    </a:ext>
                  </a:extLst>
                </a:gridCol>
                <a:gridCol w="2037720">
                  <a:extLst>
                    <a:ext uri="{9D8B030D-6E8A-4147-A177-3AD203B41FA5}">
                      <a16:colId xmlns:a16="http://schemas.microsoft.com/office/drawing/2014/main" val="20001"/>
                    </a:ext>
                  </a:extLst>
                </a:gridCol>
                <a:gridCol w="407544">
                  <a:extLst>
                    <a:ext uri="{9D8B030D-6E8A-4147-A177-3AD203B41FA5}">
                      <a16:colId xmlns:a16="http://schemas.microsoft.com/office/drawing/2014/main" val="20002"/>
                    </a:ext>
                  </a:extLst>
                </a:gridCol>
                <a:gridCol w="1814011">
                  <a:extLst>
                    <a:ext uri="{9D8B030D-6E8A-4147-A177-3AD203B41FA5}">
                      <a16:colId xmlns:a16="http://schemas.microsoft.com/office/drawing/2014/main" val="20003"/>
                    </a:ext>
                  </a:extLst>
                </a:gridCol>
              </a:tblGrid>
              <a:tr h="113126">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69684">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Bajaj Allianz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Aviva Life Insurance Company India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900" b="0" i="0" u="none" strike="noStrike" kern="1200" dirty="0">
                          <a:solidFill>
                            <a:srgbClr val="000000"/>
                          </a:solidFill>
                          <a:effectLst/>
                          <a:latin typeface="+mn-lt"/>
                          <a:ea typeface="+mj-ea"/>
                          <a:cs typeface="+mn-cs"/>
                        </a:rPr>
                        <a:t>Aditya Birla Sun Life Insurance Co. Ltd</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9525" marR="9525" marT="9525" marB="0" anchor="ctr">
                    <a:lnL w="6350" cap="flat" cmpd="sng" algn="ctr">
                      <a:no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Sahara India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HDFC Standard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Shriram</a:t>
                      </a:r>
                      <a:r>
                        <a:rPr kumimoji="1" lang="en-US" sz="900" b="0" i="0" u="none" strike="noStrike" kern="1200" dirty="0">
                          <a:solidFill>
                            <a:srgbClr val="000000"/>
                          </a:solidFill>
                          <a:effectLst/>
                          <a:latin typeface="+mn-lt"/>
                          <a:ea typeface="+mj-ea"/>
                          <a:cs typeface="+mn-cs"/>
                        </a:rPr>
                        <a:t> Life Insurance Co, Ltd.</a:t>
                      </a:r>
                      <a:endParaRPr kumimoji="1" lang="it-IT"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ICICI Prudential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Bharti AXA Life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Acko</a:t>
                      </a:r>
                      <a:r>
                        <a:rPr kumimoji="1" lang="en-US" sz="900" b="0" i="0" u="none" strike="noStrike" kern="1200" dirty="0">
                          <a:solidFill>
                            <a:srgbClr val="000000"/>
                          </a:solidFill>
                          <a:effectLst/>
                          <a:latin typeface="+mn-lt"/>
                          <a:ea typeface="+mj-ea"/>
                          <a:cs typeface="+mn-cs"/>
                        </a:rPr>
                        <a:t> Life Insurance Limited</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Future </a:t>
                      </a:r>
                      <a:r>
                        <a:rPr kumimoji="1" lang="en-US" sz="900" b="0" i="0" u="none" strike="noStrike" kern="1200" dirty="0" err="1">
                          <a:solidFill>
                            <a:srgbClr val="000000"/>
                          </a:solidFill>
                          <a:effectLst/>
                          <a:latin typeface="+mn-lt"/>
                          <a:ea typeface="+mj-ea"/>
                          <a:cs typeface="+mn-cs"/>
                        </a:rPr>
                        <a:t>Generali</a:t>
                      </a:r>
                      <a:r>
                        <a:rPr kumimoji="1" lang="en-US" sz="900" b="0" i="0" u="none" strike="noStrike" kern="1200" dirty="0">
                          <a:solidFill>
                            <a:srgbClr val="000000"/>
                          </a:solidFill>
                          <a:effectLst/>
                          <a:latin typeface="+mn-lt"/>
                          <a:ea typeface="+mj-ea"/>
                          <a:cs typeface="+mn-cs"/>
                        </a:rPr>
                        <a:t> India Life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5">
                        <a:lumMod val="60000"/>
                        <a:lumOff val="40000"/>
                      </a:schemeClr>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Life Insurance Corporation of India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Credit Access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Max Life Insurance Co. Ltd </a:t>
                      </a:r>
                    </a:p>
                  </a:txBody>
                  <a:tcPr marL="9525" marR="9525" marT="9525" marB="0" anchor="ctr">
                    <a:lnL w="12700" cap="flat" cmpd="sng" algn="ctr">
                      <a:solidFill>
                        <a:schemeClr val="tx2">
                          <a:lumMod val="9000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Canara</a:t>
                      </a:r>
                      <a:r>
                        <a:rPr kumimoji="1" lang="en-US" sz="900" b="0" i="0" u="none" strike="noStrike" kern="1200" dirty="0">
                          <a:solidFill>
                            <a:srgbClr val="000000"/>
                          </a:solidFill>
                          <a:effectLst/>
                          <a:latin typeface="+mn-lt"/>
                          <a:ea typeface="+mj-ea"/>
                          <a:cs typeface="+mn-cs"/>
                        </a:rPr>
                        <a:t> HSBC Oriental Bank of Commerce Life Insurance Company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PNB </a:t>
                      </a:r>
                      <a:r>
                        <a:rPr kumimoji="1" lang="en-US" sz="900" b="0" i="0" u="none" strike="noStrike" kern="1200" dirty="0" err="1">
                          <a:solidFill>
                            <a:srgbClr val="000000"/>
                          </a:solidFill>
                          <a:effectLst/>
                          <a:latin typeface="+mn-lt"/>
                          <a:ea typeface="+mj-ea"/>
                          <a:cs typeface="+mn-cs"/>
                        </a:rPr>
                        <a:t>Metlife</a:t>
                      </a:r>
                      <a:r>
                        <a:rPr kumimoji="1" lang="en-US" sz="900" b="0" i="0" u="none" strike="noStrike" kern="1200" dirty="0">
                          <a:solidFill>
                            <a:srgbClr val="000000"/>
                          </a:solidFill>
                          <a:effectLst/>
                          <a:latin typeface="+mn-lt"/>
                          <a:ea typeface="+mj-ea"/>
                          <a:cs typeface="+mn-cs"/>
                        </a:rPr>
                        <a:t> India Insurance Co.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AEGON  Life Insurance Company Limited. </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Kotak</a:t>
                      </a:r>
                      <a:r>
                        <a:rPr kumimoji="1" lang="en-US" sz="900" b="0" i="0" u="none" strike="noStrike" kern="1200" dirty="0">
                          <a:solidFill>
                            <a:srgbClr val="000000"/>
                          </a:solidFill>
                          <a:effectLst/>
                          <a:latin typeface="+mn-lt"/>
                          <a:ea typeface="+mj-ea"/>
                          <a:cs typeface="+mn-cs"/>
                        </a:rPr>
                        <a:t> Mahindra Old Mutual Life Insurance Limited </a:t>
                      </a:r>
                      <a:endParaRPr kumimoji="1" lang="it-IT" sz="9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Pramerica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12700" cap="flat" cmpd="sng" algn="ctr">
                      <a:solidFill>
                        <a:schemeClr val="bg1"/>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SBI Life Insurance Co. Ltd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Star Union </a:t>
                      </a:r>
                      <a:r>
                        <a:rPr kumimoji="1" lang="en-US" sz="900" b="0" i="0" u="none" strike="noStrike" kern="1200" dirty="0" err="1">
                          <a:solidFill>
                            <a:srgbClr val="000000"/>
                          </a:solidFill>
                          <a:effectLst/>
                          <a:latin typeface="+mn-lt"/>
                          <a:ea typeface="+mj-ea"/>
                          <a:cs typeface="+mn-cs"/>
                        </a:rPr>
                        <a:t>Dai-ichi</a:t>
                      </a:r>
                      <a:r>
                        <a:rPr kumimoji="1" lang="en-US" sz="900" b="0" i="0" u="none" strike="noStrike" kern="1200" dirty="0">
                          <a:solidFill>
                            <a:srgbClr val="000000"/>
                          </a:solidFill>
                          <a:effectLst/>
                          <a:latin typeface="+mn-lt"/>
                          <a:ea typeface="+mj-ea"/>
                          <a:cs typeface="+mn-cs"/>
                        </a:rPr>
                        <a:t> Life Insurance Co. Ltd., </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0"/>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Tata AIA Life Insurance Company Limited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err="1">
                          <a:solidFill>
                            <a:srgbClr val="000000"/>
                          </a:solidFill>
                          <a:effectLst/>
                          <a:latin typeface="+mn-lt"/>
                          <a:ea typeface="+mj-ea"/>
                          <a:cs typeface="+mn-cs"/>
                        </a:rPr>
                        <a:t>IndiaFirst</a:t>
                      </a:r>
                      <a:r>
                        <a:rPr kumimoji="1" lang="en-US" sz="900" b="0" i="0" u="none" strike="noStrike" kern="1200" dirty="0">
                          <a:solidFill>
                            <a:srgbClr val="000000"/>
                          </a:solidFill>
                          <a:effectLst/>
                          <a:latin typeface="+mn-lt"/>
                          <a:ea typeface="+mj-ea"/>
                          <a:cs typeface="+mn-cs"/>
                        </a:rPr>
                        <a:t> Life Insurance Company Limited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11"/>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Reliance Nippon Life Insurance Company Limited.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Edelweiss </a:t>
                      </a:r>
                      <a:r>
                        <a:rPr kumimoji="1" lang="en-US" sz="900" b="0" i="0" u="none" strike="noStrike" kern="1200" dirty="0" err="1">
                          <a:solidFill>
                            <a:srgbClr val="000000"/>
                          </a:solidFill>
                          <a:effectLst/>
                          <a:latin typeface="+mn-lt"/>
                          <a:ea typeface="+mj-ea"/>
                          <a:cs typeface="+mn-cs"/>
                        </a:rPr>
                        <a:t>Tokio</a:t>
                      </a:r>
                      <a:r>
                        <a:rPr kumimoji="1" lang="en-US" sz="900" b="0" i="0" u="none" strike="noStrike" kern="1200" dirty="0">
                          <a:solidFill>
                            <a:srgbClr val="000000"/>
                          </a:solidFill>
                          <a:effectLst/>
                          <a:latin typeface="+mn-lt"/>
                          <a:ea typeface="+mj-ea"/>
                          <a:cs typeface="+mn-cs"/>
                        </a:rPr>
                        <a:t> Life Insurance Co. Ltd.</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extLst>
                  <a:ext uri="{0D108BD9-81ED-4DB2-BD59-A6C34878D82A}">
                    <a16:rowId xmlns:a16="http://schemas.microsoft.com/office/drawing/2014/main" val="10012"/>
                  </a:ext>
                </a:extLst>
              </a:tr>
              <a:tr h="149957">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900" b="0" i="0" u="none" strike="noStrike" kern="1200" dirty="0">
                          <a:solidFill>
                            <a:srgbClr val="000000"/>
                          </a:solidFill>
                          <a:effectLst/>
                          <a:latin typeface="+mn-lt"/>
                          <a:ea typeface="+mj-ea"/>
                          <a:cs typeface="+mn-cs"/>
                        </a:rPr>
                        <a:t>Ageas Federal Life Insurance Co. Ltd.</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ctr" latinLnBrk="0" hangingPunct="1"/>
                      <a:endParaRPr kumimoji="1" lang="en-US" sz="900" b="0" i="0" u="none" strike="noStrike" kern="1200" dirty="0">
                        <a:solidFill>
                          <a:srgbClr val="000000"/>
                        </a:solidFill>
                        <a:effectLst/>
                        <a:latin typeface="+mn-lt"/>
                        <a:ea typeface="+mj-ea"/>
                        <a:cs typeface="+mn-cs"/>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205903"/>
                  </a:ext>
                </a:extLst>
              </a:tr>
            </a:tbl>
          </a:graphicData>
        </a:graphic>
      </p:graphicFrame>
      <p:cxnSp>
        <p:nvCxnSpPr>
          <p:cNvPr id="17" name="直線コネクタ 16"/>
          <p:cNvCxnSpPr/>
          <p:nvPr/>
        </p:nvCxnSpPr>
        <p:spPr>
          <a:xfrm>
            <a:off x="272480" y="1268760"/>
            <a:ext cx="460896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272480" y="1003114"/>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生命保険会社</a:t>
            </a:r>
            <a:endParaRPr lang="en-US" altLang="ko-KR" sz="1400" dirty="0">
              <a:solidFill>
                <a:srgbClr val="000000"/>
              </a:solidFill>
              <a:latin typeface="Arial Black" pitchFamily="34" charset="0"/>
              <a:ea typeface="HGP創英角ｺﾞｼｯｸUB" pitchFamily="50" charset="-128"/>
            </a:endParaRPr>
          </a:p>
        </p:txBody>
      </p:sp>
      <p:sp>
        <p:nvSpPr>
          <p:cNvPr id="25" name="テキスト ボックス 24"/>
          <p:cNvSpPr txBox="1"/>
          <p:nvPr/>
        </p:nvSpPr>
        <p:spPr>
          <a:xfrm>
            <a:off x="200472" y="6525344"/>
            <a:ext cx="7560840" cy="144103"/>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a:t>
            </a:r>
            <a:r>
              <a:rPr lang="ja-JP" altLang="en-US" sz="800" dirty="0"/>
              <a:t>（</a:t>
            </a:r>
            <a:r>
              <a:rPr lang="en-US" altLang="ja-JP" sz="800" dirty="0"/>
              <a:t>Insurance Regulatory and Development Authority of India</a:t>
            </a:r>
            <a:r>
              <a:rPr lang="ja-JP" altLang="en-US" sz="800" dirty="0"/>
              <a:t>）　「</a:t>
            </a:r>
            <a:r>
              <a:rPr lang="en-US" altLang="ja-JP" sz="800" dirty="0"/>
              <a:t>ANNUAL REPORT 2021-22</a:t>
            </a:r>
            <a:r>
              <a:rPr lang="ja-JP" altLang="en-US" sz="800" dirty="0"/>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6"/>
          <p:cNvGrpSpPr/>
          <p:nvPr/>
        </p:nvGrpSpPr>
        <p:grpSpPr>
          <a:xfrm>
            <a:off x="266820" y="5728691"/>
            <a:ext cx="1872316" cy="500999"/>
            <a:chOff x="6969224" y="6284149"/>
            <a:chExt cx="1872316" cy="500999"/>
          </a:xfrm>
        </p:grpSpPr>
        <p:sp>
          <p:nvSpPr>
            <p:cNvPr id="4" name="正方形/長方形 3"/>
            <p:cNvSpPr/>
            <p:nvPr/>
          </p:nvSpPr>
          <p:spPr>
            <a:xfrm>
              <a:off x="7810726" y="6538065"/>
              <a:ext cx="1008112" cy="154712"/>
            </a:xfrm>
            <a:prstGeom prst="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900" dirty="0"/>
                <a:t>公的保険会社</a:t>
              </a:r>
            </a:p>
          </p:txBody>
        </p:sp>
        <p:sp>
          <p:nvSpPr>
            <p:cNvPr id="16" name="正方形/長方形 15"/>
            <p:cNvSpPr/>
            <p:nvPr/>
          </p:nvSpPr>
          <p:spPr>
            <a:xfrm>
              <a:off x="7522694" y="6538065"/>
              <a:ext cx="288032" cy="165408"/>
            </a:xfrm>
            <a:prstGeom prst="rect">
              <a:avLst/>
            </a:prstGeom>
            <a:solidFill>
              <a:schemeClr val="accent5">
                <a:lumMod val="60000"/>
                <a:lumOff val="40000"/>
              </a:schemeClr>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5" name="テキスト ボックス 4"/>
            <p:cNvSpPr txBox="1"/>
            <p:nvPr/>
          </p:nvSpPr>
          <p:spPr>
            <a:xfrm>
              <a:off x="6969224" y="6284149"/>
              <a:ext cx="588623" cy="253916"/>
            </a:xfrm>
            <a:prstGeom prst="rect">
              <a:avLst/>
            </a:prstGeom>
            <a:noFill/>
          </p:spPr>
          <p:txBody>
            <a:bodyPr wrap="none" rtlCol="0">
              <a:spAutoFit/>
            </a:bodyPr>
            <a:lstStyle/>
            <a:p>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凡例</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7810726" y="6337170"/>
              <a:ext cx="1008112" cy="154712"/>
            </a:xfrm>
            <a:prstGeom prst="rect">
              <a:avLst/>
            </a:prstGeom>
            <a:solidFill>
              <a:srgbClr val="DADADA"/>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20" name="正方形/長方形 19"/>
            <p:cNvSpPr/>
            <p:nvPr/>
          </p:nvSpPr>
          <p:spPr>
            <a:xfrm>
              <a:off x="7522694" y="6337170"/>
              <a:ext cx="288032" cy="165408"/>
            </a:xfrm>
            <a:prstGeom prst="rect">
              <a:avLst/>
            </a:prstGeom>
            <a:solidFill>
              <a:srgbClr val="BEBEBE"/>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6" name="正方形/長方形 5"/>
            <p:cNvSpPr/>
            <p:nvPr/>
          </p:nvSpPr>
          <p:spPr>
            <a:xfrm>
              <a:off x="6969224" y="6284150"/>
              <a:ext cx="1872316" cy="500998"/>
            </a:xfrm>
            <a:prstGeom prst="rect">
              <a:avLst/>
            </a:prstGeom>
            <a:noFill/>
            <a:ln w="12700">
              <a:solidFill>
                <a:srgbClr val="3D6AA7"/>
              </a:solidFill>
            </a:ln>
          </p:spPr>
          <p:txBody>
            <a:bodyPr wrap="square" rtlCol="0" anchor="ctr">
              <a:noAutofit/>
            </a:bodyPr>
            <a:lstStyle/>
            <a:p>
              <a:pPr marL="0" algn="ctr" fontAlgn="ctr">
                <a:lnSpc>
                  <a:spcPct val="114000"/>
                </a:lnSpc>
                <a:spcAft>
                  <a:spcPts val="400"/>
                </a:spcAft>
              </a:pPr>
              <a:endParaRPr kumimoji="1" lang="ja-JP" altLang="en-US" sz="1200" dirty="0"/>
            </a:p>
          </p:txBody>
        </p:sp>
      </p:grpSp>
    </p:spTree>
    <p:extLst>
      <p:ext uri="{BB962C8B-B14F-4D97-AF65-F5344CB8AC3E}">
        <p14:creationId xmlns:p14="http://schemas.microsoft.com/office/powerpoint/2010/main" val="2330749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保険会社（</a:t>
            </a:r>
            <a:r>
              <a:rPr lang="en-US" altLang="ja-JP" dirty="0"/>
              <a:t>3/3</a:t>
            </a:r>
            <a:r>
              <a:rPr lang="ja-JP" altLang="en-US" dirty="0"/>
              <a:t>）</a:t>
            </a:r>
          </a:p>
        </p:txBody>
      </p:sp>
      <p:graphicFrame>
        <p:nvGraphicFramePr>
          <p:cNvPr id="21" name="表 20"/>
          <p:cNvGraphicFramePr>
            <a:graphicFrameLocks noGrp="1"/>
          </p:cNvGraphicFramePr>
          <p:nvPr>
            <p:extLst>
              <p:ext uri="{D42A27DB-BD31-4B8C-83A1-F6EECF244321}">
                <p14:modId xmlns:p14="http://schemas.microsoft.com/office/powerpoint/2010/main" val="3875659872"/>
              </p:ext>
            </p:extLst>
          </p:nvPr>
        </p:nvGraphicFramePr>
        <p:xfrm>
          <a:off x="488504" y="1830585"/>
          <a:ext cx="9109447" cy="3600399"/>
        </p:xfrm>
        <a:graphic>
          <a:graphicData uri="http://schemas.openxmlformats.org/drawingml/2006/table">
            <a:tbl>
              <a:tblPr firstRow="1" bandRow="1">
                <a:tableStyleId>{5C22544A-7EE6-4342-B048-85BDC9FD1C3A}</a:tableStyleId>
              </a:tblPr>
              <a:tblGrid>
                <a:gridCol w="691142">
                  <a:extLst>
                    <a:ext uri="{9D8B030D-6E8A-4147-A177-3AD203B41FA5}">
                      <a16:colId xmlns:a16="http://schemas.microsoft.com/office/drawing/2014/main" val="20000"/>
                    </a:ext>
                  </a:extLst>
                </a:gridCol>
                <a:gridCol w="377335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3852863">
                  <a:extLst>
                    <a:ext uri="{9D8B030D-6E8A-4147-A177-3AD203B41FA5}">
                      <a16:colId xmlns:a16="http://schemas.microsoft.com/office/drawing/2014/main" val="20003"/>
                    </a:ext>
                  </a:extLst>
                </a:gridCol>
              </a:tblGrid>
              <a:tr h="413447">
                <a:tc>
                  <a:txBody>
                    <a:bodyPr/>
                    <a:lstStyle/>
                    <a:p>
                      <a:pPr algn="ctr" fontAlgn="ctr"/>
                      <a:r>
                        <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en-US" altLang="ja-JP"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No.</a:t>
                      </a:r>
                      <a:endPar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企業名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27026">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F5B5B"/>
                    </a:solidFill>
                  </a:tcPr>
                </a:tc>
                <a:tc>
                  <a:txBody>
                    <a:bodyPr/>
                    <a:lstStyle/>
                    <a:p>
                      <a:pPr marL="0" algn="l" defTabSz="914400" rtl="0" eaLnBrk="1" fontAlgn="ctr" latinLnBrk="0" hangingPunct="1"/>
                      <a:r>
                        <a:rPr lang="en-US" altLang="ja-JP" sz="1200" dirty="0"/>
                        <a:t>General Insurance Corporation of India.</a:t>
                      </a:r>
                      <a:endParaRPr kumimoji="1" lang="en-US" sz="1200" b="0" i="0" u="none" strike="noStrike" kern="1200" dirty="0">
                        <a:solidFill>
                          <a:srgbClr val="000000"/>
                        </a:solidFill>
                        <a:effectLst/>
                        <a:latin typeface="+mn-lt"/>
                        <a:ea typeface="+mj-ea"/>
                        <a:cs typeface="+mn-cs"/>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8C8"/>
                    </a:solidFill>
                  </a:tcPr>
                </a:tc>
                <a:tc>
                  <a:txBody>
                    <a:bodyPr/>
                    <a:lstStyle/>
                    <a:p>
                      <a:pPr algn="ctr"/>
                      <a:r>
                        <a:rPr kumimoji="1" lang="en-US" altLang="ja-JP" sz="1200" b="1" i="0" u="none" strike="noStrike" kern="1200" cap="none" spc="0" normalizeH="0" baseline="0" noProof="0" dirty="0">
                          <a:ln>
                            <a:noFill/>
                          </a:ln>
                          <a:solidFill>
                            <a:srgbClr val="000000"/>
                          </a:solidFill>
                          <a:effectLst/>
                          <a:uLnTx/>
                          <a:uFillTx/>
                          <a:latin typeface="+mn-lt"/>
                          <a:ea typeface="+mn-ea"/>
                          <a:cs typeface="+mn-cs"/>
                        </a:rPr>
                        <a:t>7</a:t>
                      </a:r>
                      <a:endParaRPr lang="ja-JP" altLang="en-US" sz="1200"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200" b="0" i="0" u="none" strike="noStrike" kern="1200" dirty="0">
                          <a:solidFill>
                            <a:srgbClr val="000000"/>
                          </a:solidFill>
                          <a:effectLst/>
                          <a:latin typeface="+mn-lt"/>
                          <a:ea typeface="+mj-ea"/>
                          <a:cs typeface="+mn-cs"/>
                        </a:rPr>
                        <a:t>Hannover </a:t>
                      </a:r>
                      <a:r>
                        <a:rPr kumimoji="1" lang="en-US" sz="1200" b="0" i="0" u="none" strike="noStrike" kern="1200" dirty="0" err="1">
                          <a:solidFill>
                            <a:srgbClr val="000000"/>
                          </a:solidFill>
                          <a:effectLst/>
                          <a:latin typeface="+mn-lt"/>
                          <a:ea typeface="+mj-ea"/>
                          <a:cs typeface="+mn-cs"/>
                        </a:rPr>
                        <a:t>Rück</a:t>
                      </a:r>
                      <a:r>
                        <a:rPr kumimoji="1" lang="en-US" sz="1200" b="0" i="0" u="none" strike="noStrike" kern="1200" dirty="0">
                          <a:solidFill>
                            <a:srgbClr val="000000"/>
                          </a:solidFill>
                          <a:effectLst/>
                          <a:latin typeface="+mn-lt"/>
                          <a:ea typeface="+mj-ea"/>
                          <a:cs typeface="+mn-cs"/>
                        </a:rPr>
                        <a:t> SE – India Branch</a:t>
                      </a: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505797">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n-ea"/>
                          <a:cs typeface="+mn-cs"/>
                        </a:rPr>
                        <a:t>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1200" dirty="0">
                          <a:latin typeface="+mn-lt"/>
                        </a:rPr>
                        <a:t>Allianz Global Corporate &amp; Specialty SE, India Branch</a:t>
                      </a:r>
                      <a:endParaRPr lang="ja-JP" altLang="en-US" sz="12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kumimoji="1" lang="en-US" altLang="ja-JP" sz="1200" b="1" i="0" u="none" strike="noStrike" kern="1200" cap="none" spc="0" normalizeH="0" baseline="0" noProof="0" dirty="0">
                          <a:ln>
                            <a:noFill/>
                          </a:ln>
                          <a:solidFill>
                            <a:srgbClr val="000000"/>
                          </a:solidFill>
                          <a:effectLst/>
                          <a:uLnTx/>
                          <a:uFillTx/>
                          <a:latin typeface="+mn-lt"/>
                          <a:ea typeface="+mn-ea"/>
                          <a:cs typeface="+mn-cs"/>
                        </a:rPr>
                        <a:t>8</a:t>
                      </a:r>
                      <a:endParaRPr lang="ja-JP" altLang="en-US" sz="1200"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200" b="0" i="0" u="none" strike="noStrike" kern="1200" dirty="0">
                          <a:solidFill>
                            <a:srgbClr val="000000"/>
                          </a:solidFill>
                          <a:effectLst/>
                          <a:latin typeface="+mn-lt"/>
                          <a:ea typeface="+mn-ea"/>
                          <a:cs typeface="+mn-cs"/>
                        </a:rPr>
                        <a:t>RGA Life Reinsurance</a:t>
                      </a:r>
                    </a:p>
                    <a:p>
                      <a:pPr marL="0" algn="l" defTabSz="914400" rtl="0" eaLnBrk="1" fontAlgn="ctr" latinLnBrk="0" hangingPunct="1"/>
                      <a:r>
                        <a:rPr kumimoji="1" lang="en-US" altLang="ja-JP" sz="1200" b="0" i="0" u="none" strike="noStrike" kern="1200" dirty="0">
                          <a:solidFill>
                            <a:srgbClr val="000000"/>
                          </a:solidFill>
                          <a:effectLst/>
                          <a:latin typeface="+mn-lt"/>
                          <a:ea typeface="+mn-ea"/>
                          <a:cs typeface="+mn-cs"/>
                        </a:rPr>
                        <a:t>Company of Canada, India Branch</a:t>
                      </a:r>
                      <a:endParaRPr lang="ja-JP" altLang="en-US" sz="12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745753">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de-DE" altLang="ja-JP" sz="1200" dirty="0">
                          <a:latin typeface="+mn-lt"/>
                        </a:rPr>
                        <a:t>Münchener Rückversicherungs-Gesellschaft</a:t>
                      </a:r>
                    </a:p>
                    <a:p>
                      <a:r>
                        <a:rPr lang="de-DE" altLang="ja-JP" sz="1200" dirty="0">
                          <a:latin typeface="+mn-lt"/>
                        </a:rPr>
                        <a:t>Aktiengesellschaft - </a:t>
                      </a:r>
                      <a:r>
                        <a:rPr lang="de-DE" altLang="ja-JP" sz="1200" dirty="0" err="1">
                          <a:latin typeface="+mn-lt"/>
                        </a:rPr>
                        <a:t>India</a:t>
                      </a:r>
                      <a:r>
                        <a:rPr lang="de-DE" altLang="ja-JP" sz="1200" dirty="0">
                          <a:latin typeface="+mn-lt"/>
                        </a:rPr>
                        <a:t> </a:t>
                      </a:r>
                      <a:r>
                        <a:rPr lang="de-DE" altLang="ja-JP" sz="1200" dirty="0" err="1">
                          <a:latin typeface="+mn-lt"/>
                        </a:rPr>
                        <a:t>Branch</a:t>
                      </a:r>
                      <a:endParaRPr lang="ja-JP" altLang="en-US" sz="12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kumimoji="1" lang="en-US" altLang="ja-JP" sz="1200" b="1" i="0" u="none" strike="noStrike" kern="1200" cap="none" spc="0" normalizeH="0" baseline="0" noProof="0" dirty="0">
                          <a:ln>
                            <a:noFill/>
                          </a:ln>
                          <a:solidFill>
                            <a:srgbClr val="000000"/>
                          </a:solidFill>
                          <a:effectLst/>
                          <a:uLnTx/>
                          <a:uFillTx/>
                          <a:latin typeface="+mn-lt"/>
                          <a:ea typeface="+mn-ea"/>
                          <a:cs typeface="+mn-cs"/>
                        </a:rPr>
                        <a:t>9</a:t>
                      </a:r>
                      <a:endParaRPr lang="ja-JP" altLang="en-US" sz="1200" dirty="0"/>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kumimoji="1" lang="en-US" altLang="ja-JP" sz="1200" b="0" i="0" u="none" strike="noStrike" kern="1200" dirty="0">
                          <a:solidFill>
                            <a:srgbClr val="000000"/>
                          </a:solidFill>
                          <a:effectLst/>
                          <a:latin typeface="+mn-lt"/>
                          <a:ea typeface="+mn-ea"/>
                          <a:cs typeface="+mn-cs"/>
                        </a:rPr>
                        <a:t>XL Insurance Company SE, India Reinsurance Branch</a:t>
                      </a:r>
                      <a:endParaRPr lang="ja-JP" altLang="en-US" sz="12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502792">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1200" dirty="0">
                          <a:latin typeface="+mn-lt"/>
                        </a:rPr>
                        <a:t>Swiss Reinsurance Company Ltd, India Branch</a:t>
                      </a:r>
                      <a:endParaRPr lang="ja-JP" altLang="en-US" sz="12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lang="en-US" altLang="ja-JP" sz="1200" b="1" dirty="0"/>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kumimoji="1" lang="en-US" altLang="ja-JP" sz="1200" b="0" i="0" u="none" strike="noStrike" kern="1200" dirty="0">
                          <a:solidFill>
                            <a:srgbClr val="000000"/>
                          </a:solidFill>
                          <a:effectLst/>
                          <a:latin typeface="+mn-lt"/>
                          <a:ea typeface="+mn-ea"/>
                          <a:cs typeface="+mn-cs"/>
                        </a:rPr>
                        <a:t>Lloyd’s India Reinsurance Branch</a:t>
                      </a:r>
                      <a:endParaRPr lang="ja-JP" altLang="en-US" sz="12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502792">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1200" dirty="0">
                          <a:latin typeface="+mn-lt"/>
                        </a:rPr>
                        <a:t>SCOR SE - India Branch</a:t>
                      </a:r>
                      <a:endParaRPr lang="ja-JP" altLang="en-US" sz="12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algn="ctr"/>
                      <a:r>
                        <a:rPr lang="en-US" altLang="ja-JP" sz="1200" b="1" dirty="0"/>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r>
                        <a:rPr lang="en-US" altLang="ja-JP" sz="1200" dirty="0">
                          <a:latin typeface="+mn-lt"/>
                        </a:rPr>
                        <a:t>AXA France Vie – India Reinsurance Branch</a:t>
                      </a:r>
                      <a:endParaRPr lang="ja-JP" altLang="en-US" sz="12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50279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i="0" u="none" strike="noStrike" kern="1200" dirty="0">
                          <a:solidFill>
                            <a:srgbClr val="000000"/>
                          </a:solidFill>
                          <a:effectLst/>
                          <a:latin typeface="+mn-lt"/>
                          <a:ea typeface="+mn-ea"/>
                          <a:cs typeface="+mn-cs"/>
                        </a:rPr>
                        <a:t>6</a:t>
                      </a:r>
                      <a:endParaRPr kumimoji="1" lang="ja-JP" altLang="en-US" sz="1200" b="1" i="0" u="none" strike="noStrike" kern="1200" dirty="0">
                        <a:solidFill>
                          <a:srgbClr val="000000"/>
                        </a:solidFill>
                        <a:effectLst/>
                        <a:latin typeface="+mn-lt"/>
                        <a:ea typeface="+mn-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r>
                        <a:rPr lang="en-US" altLang="ja-JP" sz="1200" dirty="0">
                          <a:latin typeface="+mn-lt"/>
                        </a:rPr>
                        <a:t>General Reinsurance AG – India Branch</a:t>
                      </a:r>
                      <a:endParaRPr lang="ja-JP" altLang="en-US" sz="1200" dirty="0">
                        <a:latin typeface="+mn-lt"/>
                      </a:endParaRP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tc>
                  <a:txBody>
                    <a:bodyPr/>
                    <a:lstStyle/>
                    <a:p>
                      <a:pPr algn="ctr"/>
                      <a:r>
                        <a:rPr lang="en-US" altLang="ja-JP" sz="1200" b="1" dirty="0"/>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BEBEBE"/>
                    </a:solidFill>
                  </a:tcPr>
                </a:tc>
                <a:tc>
                  <a:txBody>
                    <a:bodyPr/>
                    <a:lstStyle/>
                    <a:p>
                      <a:r>
                        <a:rPr lang="en-US" altLang="ja-JP" sz="1200" dirty="0">
                          <a:latin typeface="+mn-lt"/>
                        </a:rPr>
                        <a:t>Factory Mutual Insurance Company, India Branch</a:t>
                      </a:r>
                      <a:endParaRPr lang="ja-JP" altLang="en-US" sz="1200" dirty="0">
                        <a:latin typeface="+mn-lt"/>
                      </a:endParaRPr>
                    </a:p>
                  </a:txBody>
                  <a:tcPr marL="9525" marR="9525" marT="9525"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solidFill>
                      <a:srgbClr val="DADADA"/>
                    </a:solidFill>
                  </a:tcPr>
                </a:tc>
                <a:extLst>
                  <a:ext uri="{0D108BD9-81ED-4DB2-BD59-A6C34878D82A}">
                    <a16:rowId xmlns:a16="http://schemas.microsoft.com/office/drawing/2014/main" val="2123401006"/>
                  </a:ext>
                </a:extLst>
              </a:tr>
            </a:tbl>
          </a:graphicData>
        </a:graphic>
      </p:graphicFrame>
      <p:grpSp>
        <p:nvGrpSpPr>
          <p:cNvPr id="9" name="Group 8">
            <a:extLst>
              <a:ext uri="{FF2B5EF4-FFF2-40B4-BE49-F238E27FC236}">
                <a16:creationId xmlns:a16="http://schemas.microsoft.com/office/drawing/2014/main" id="{67F51EA4-7755-FC19-5C9B-8492FC21C3CC}"/>
              </a:ext>
            </a:extLst>
          </p:cNvPr>
          <p:cNvGrpSpPr/>
          <p:nvPr/>
        </p:nvGrpSpPr>
        <p:grpSpPr>
          <a:xfrm>
            <a:off x="488504" y="1375483"/>
            <a:ext cx="9132150" cy="360040"/>
            <a:chOff x="488504" y="1375483"/>
            <a:chExt cx="9132150" cy="360040"/>
          </a:xfrm>
        </p:grpSpPr>
        <p:cxnSp>
          <p:nvCxnSpPr>
            <p:cNvPr id="22" name="直線コネクタ 21"/>
            <p:cNvCxnSpPr>
              <a:cxnSpLocks/>
            </p:cNvCxnSpPr>
            <p:nvPr/>
          </p:nvCxnSpPr>
          <p:spPr>
            <a:xfrm>
              <a:off x="488504" y="1679339"/>
              <a:ext cx="91321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8504" y="1375483"/>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保険会社</a:t>
              </a:r>
              <a:endParaRPr lang="en-US" altLang="ko-KR" sz="1400" dirty="0">
                <a:solidFill>
                  <a:srgbClr val="000000"/>
                </a:solidFill>
                <a:latin typeface="Arial Black" pitchFamily="34" charset="0"/>
                <a:ea typeface="HGP創英角ｺﾞｼｯｸUB" pitchFamily="50" charset="-128"/>
              </a:endParaRPr>
            </a:p>
          </p:txBody>
        </p:sp>
      </p:grpSp>
      <p:sp>
        <p:nvSpPr>
          <p:cNvPr id="25" name="テキスト ボックス 24"/>
          <p:cNvSpPr txBox="1"/>
          <p:nvPr/>
        </p:nvSpPr>
        <p:spPr>
          <a:xfrm>
            <a:off x="200472" y="6525344"/>
            <a:ext cx="7560840" cy="144105"/>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IRDAI</a:t>
            </a:r>
            <a:r>
              <a:rPr lang="ja-JP" altLang="en-US" sz="800" dirty="0"/>
              <a:t>（</a:t>
            </a:r>
            <a:r>
              <a:rPr lang="en-US" altLang="ja-JP" sz="800" dirty="0"/>
              <a:t>Insurance Regulatory and Development Authority of India</a:t>
            </a:r>
            <a:r>
              <a:rPr lang="ja-JP" altLang="en-US" sz="800" dirty="0"/>
              <a:t>）　「</a:t>
            </a:r>
            <a:r>
              <a:rPr lang="en-US" altLang="ja-JP" sz="800" dirty="0"/>
              <a:t>ANNUAL REPORT 2021-22</a:t>
            </a:r>
            <a:r>
              <a:rPr lang="ja-JP" altLang="en-US" sz="800" dirty="0"/>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7" name="グループ化 6"/>
          <p:cNvGrpSpPr/>
          <p:nvPr/>
        </p:nvGrpSpPr>
        <p:grpSpPr>
          <a:xfrm>
            <a:off x="7748338" y="5952337"/>
            <a:ext cx="1872316" cy="500999"/>
            <a:chOff x="6969224" y="6284149"/>
            <a:chExt cx="1872316" cy="500999"/>
          </a:xfrm>
        </p:grpSpPr>
        <p:sp>
          <p:nvSpPr>
            <p:cNvPr id="4" name="正方形/長方形 3"/>
            <p:cNvSpPr/>
            <p:nvPr/>
          </p:nvSpPr>
          <p:spPr>
            <a:xfrm>
              <a:off x="7810726" y="6538065"/>
              <a:ext cx="1008112" cy="154712"/>
            </a:xfrm>
            <a:prstGeom prst="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900" dirty="0"/>
                <a:t>公的保険会社</a:t>
              </a:r>
            </a:p>
          </p:txBody>
        </p:sp>
        <p:sp>
          <p:nvSpPr>
            <p:cNvPr id="16" name="正方形/長方形 15"/>
            <p:cNvSpPr/>
            <p:nvPr/>
          </p:nvSpPr>
          <p:spPr>
            <a:xfrm>
              <a:off x="7522694" y="6538065"/>
              <a:ext cx="288032" cy="165408"/>
            </a:xfrm>
            <a:prstGeom prst="rect">
              <a:avLst/>
            </a:prstGeom>
            <a:solidFill>
              <a:schemeClr val="accent5">
                <a:lumMod val="60000"/>
                <a:lumOff val="40000"/>
              </a:schemeClr>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5" name="テキスト ボックス 4"/>
            <p:cNvSpPr txBox="1"/>
            <p:nvPr/>
          </p:nvSpPr>
          <p:spPr>
            <a:xfrm>
              <a:off x="6969224" y="6284149"/>
              <a:ext cx="588623" cy="253916"/>
            </a:xfrm>
            <a:prstGeom prst="rect">
              <a:avLst/>
            </a:prstGeom>
            <a:noFill/>
          </p:spPr>
          <p:txBody>
            <a:bodyPr wrap="none" rtlCol="0">
              <a:spAutoFit/>
            </a:bodyPr>
            <a:lstStyle/>
            <a:p>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凡例</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正方形/長方形 18"/>
            <p:cNvSpPr/>
            <p:nvPr/>
          </p:nvSpPr>
          <p:spPr>
            <a:xfrm>
              <a:off x="7810726" y="6337170"/>
              <a:ext cx="1008112" cy="154712"/>
            </a:xfrm>
            <a:prstGeom prst="rect">
              <a:avLst/>
            </a:prstGeom>
            <a:solidFill>
              <a:srgbClr val="DADADA"/>
            </a:solidFill>
          </p:spPr>
          <p:txBody>
            <a:bodyPr wrap="square" rtlCol="0" anchor="ctr">
              <a:noAutofit/>
            </a:bodyPr>
            <a:lstStyle/>
            <a:p>
              <a:pPr marL="0" algn="ctr" fontAlgn="ctr">
                <a:lnSpc>
                  <a:spcPct val="114000"/>
                </a:lnSpc>
                <a:spcAft>
                  <a:spcPts val="400"/>
                </a:spcAft>
              </a:pPr>
              <a:r>
                <a:rPr kumimoji="1" lang="ja-JP" altLang="en-US" sz="900" dirty="0"/>
                <a:t>民間保険会社</a:t>
              </a:r>
            </a:p>
          </p:txBody>
        </p:sp>
        <p:sp>
          <p:nvSpPr>
            <p:cNvPr id="20" name="正方形/長方形 19"/>
            <p:cNvSpPr/>
            <p:nvPr/>
          </p:nvSpPr>
          <p:spPr>
            <a:xfrm>
              <a:off x="7522694" y="6337170"/>
              <a:ext cx="288032" cy="165408"/>
            </a:xfrm>
            <a:prstGeom prst="rect">
              <a:avLst/>
            </a:prstGeom>
            <a:solidFill>
              <a:srgbClr val="BEBEBE"/>
            </a:solidFill>
          </p:spPr>
          <p:txBody>
            <a:bodyPr wrap="square" rtlCol="0" anchor="ctr">
              <a:noAutofit/>
            </a:bodyPr>
            <a:lstStyle/>
            <a:p>
              <a:pPr marL="0" algn="ctr" fontAlgn="ctr">
                <a:lnSpc>
                  <a:spcPct val="114000"/>
                </a:lnSpc>
                <a:spcAft>
                  <a:spcPts val="400"/>
                </a:spcAft>
              </a:pPr>
              <a:endParaRPr kumimoji="1" lang="ja-JP" altLang="en-US" sz="900" dirty="0"/>
            </a:p>
          </p:txBody>
        </p:sp>
        <p:sp>
          <p:nvSpPr>
            <p:cNvPr id="6" name="正方形/長方形 5"/>
            <p:cNvSpPr/>
            <p:nvPr/>
          </p:nvSpPr>
          <p:spPr>
            <a:xfrm>
              <a:off x="6969224" y="6284150"/>
              <a:ext cx="1872316" cy="500998"/>
            </a:xfrm>
            <a:prstGeom prst="rect">
              <a:avLst/>
            </a:prstGeom>
            <a:noFill/>
            <a:ln w="12700">
              <a:solidFill>
                <a:srgbClr val="3D6AA7"/>
              </a:solidFill>
            </a:ln>
          </p:spPr>
          <p:txBody>
            <a:bodyPr wrap="square" rtlCol="0" anchor="ctr">
              <a:noAutofit/>
            </a:bodyPr>
            <a:lstStyle/>
            <a:p>
              <a:pPr marL="0" algn="ctr" fontAlgn="ctr">
                <a:lnSpc>
                  <a:spcPct val="114000"/>
                </a:lnSpc>
                <a:spcAft>
                  <a:spcPts val="400"/>
                </a:spcAft>
              </a:pPr>
              <a:endParaRPr kumimoji="1" lang="ja-JP" altLang="en-US" sz="1200" dirty="0"/>
            </a:p>
          </p:txBody>
        </p:sp>
      </p:grpSp>
    </p:spTree>
    <p:extLst>
      <p:ext uri="{BB962C8B-B14F-4D97-AF65-F5344CB8AC3E}">
        <p14:creationId xmlns:p14="http://schemas.microsoft.com/office/powerpoint/2010/main" val="13281055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92158"/>
            <a:ext cx="9505950" cy="316562"/>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インドにおける医療</a:t>
            </a:r>
            <a:r>
              <a:rPr lang="ja-JP" altLang="en-US" noProof="1">
                <a:latin typeface="HGP創英角ｺﾞｼｯｸUB" panose="020B0900000000000000" pitchFamily="50" charset="-128"/>
              </a:rPr>
              <a:t>関連</a:t>
            </a:r>
            <a:r>
              <a:rPr lang="en-US" altLang="ja-JP" noProof="1">
                <a:latin typeface="HGP創英角ｺﾞｼｯｸUB" panose="020B0900000000000000" pitchFamily="50" charset="-128"/>
              </a:rPr>
              <a:t>促進</a:t>
            </a:r>
            <a:r>
              <a:rPr lang="ja-JP" altLang="en-US" noProof="1">
                <a:latin typeface="HGP創英角ｺﾞｼｯｸUB" panose="020B0900000000000000" pitchFamily="50" charset="-128"/>
              </a:rPr>
              <a:t>制度</a:t>
            </a:r>
            <a:r>
              <a:rPr lang="ja-JP" altLang="en-US" noProof="1"/>
              <a:t>（</a:t>
            </a:r>
            <a:r>
              <a:rPr lang="en-US" altLang="ja-JP" noProof="1"/>
              <a:t>1/3</a:t>
            </a:r>
            <a:r>
              <a:rPr lang="ja-JP" altLang="en-US" noProof="1"/>
              <a:t>）</a:t>
            </a:r>
            <a:endParaRPr lang="ja-JP" altLang="en-US" dirty="0">
              <a:latin typeface="HGP創英角ｺﾞｼｯｸUB" panose="020B0900000000000000" pitchFamily="50" charset="-128"/>
            </a:endParaRPr>
          </a:p>
        </p:txBody>
      </p:sp>
      <p:sp>
        <p:nvSpPr>
          <p:cNvPr id="7" name="テキスト プレースホルダー 1"/>
          <p:cNvSpPr txBox="1">
            <a:spLocks/>
          </p:cNvSpPr>
          <p:nvPr/>
        </p:nvSpPr>
        <p:spPr>
          <a:xfrm>
            <a:off x="199710" y="1124744"/>
            <a:ext cx="9505950" cy="71821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400" noProof="1"/>
              <a:t>National Medical Devices Policy 2023は、</a:t>
            </a:r>
            <a:r>
              <a:rPr lang="ja-JP" altLang="en-US" sz="1400" noProof="1"/>
              <a:t>インドにおける</a:t>
            </a:r>
            <a:r>
              <a:rPr lang="en-US" altLang="ja-JP" sz="1400" noProof="1"/>
              <a:t>需要</a:t>
            </a:r>
            <a:r>
              <a:rPr lang="ja-JP" altLang="en-US" sz="1400" noProof="1"/>
              <a:t>の向上に伴い、医療機器の現地生産を</a:t>
            </a:r>
            <a:r>
              <a:rPr lang="en-US" altLang="ja-JP" sz="1400" noProof="1"/>
              <a:t>最大化することを目的として</a:t>
            </a:r>
            <a:r>
              <a:rPr lang="ja-JP" altLang="en-US" sz="1400" noProof="1"/>
              <a:t>おり、</a:t>
            </a:r>
            <a:r>
              <a:rPr lang="en-US" altLang="ja-JP" sz="1400" noProof="1"/>
              <a:t>政府は</a:t>
            </a:r>
            <a:r>
              <a:rPr lang="ja-JP" altLang="en-US" sz="1400" noProof="1"/>
              <a:t>様々な</a:t>
            </a:r>
            <a:r>
              <a:rPr lang="en-US" altLang="ja-JP" sz="1400" noProof="1"/>
              <a:t>州で</a:t>
            </a:r>
            <a:r>
              <a:rPr lang="ja-JP" altLang="en-US" sz="1400" noProof="1"/>
              <a:t>メディカル・デバイス・</a:t>
            </a:r>
            <a:r>
              <a:rPr lang="en-US" altLang="ja-JP" sz="1400" noProof="1"/>
              <a:t>パーク</a:t>
            </a:r>
            <a:r>
              <a:rPr lang="ja-JP" altLang="en-US" sz="1400" noProof="1"/>
              <a:t>の</a:t>
            </a:r>
            <a:r>
              <a:rPr lang="en-US" altLang="ja-JP" sz="1400" noProof="1"/>
              <a:t>開発</a:t>
            </a:r>
            <a:r>
              <a:rPr lang="ja-JP" altLang="en-US" sz="1400" noProof="1"/>
              <a:t>において、</a:t>
            </a:r>
            <a:r>
              <a:rPr lang="en-US" altLang="ja-JP" sz="1400" noProof="1"/>
              <a:t>生産連動型インセンティブ制度を</a:t>
            </a:r>
            <a:r>
              <a:rPr lang="ja-JP" altLang="en-US" sz="1400" noProof="1"/>
              <a:t>導入</a:t>
            </a:r>
            <a:r>
              <a:rPr lang="en-US" altLang="ja-JP" sz="1400" noProof="1"/>
              <a:t>した</a:t>
            </a:r>
            <a:r>
              <a:rPr lang="ja-JP" altLang="en-US" sz="1400" noProof="1"/>
              <a:t>。</a:t>
            </a:r>
            <a:endParaRPr lang="en-US" altLang="ja-JP" sz="1400" noProof="1"/>
          </a:p>
          <a:p>
            <a:endParaRPr lang="en-US" altLang="ja-JP" dirty="0"/>
          </a:p>
        </p:txBody>
      </p:sp>
      <p:sp>
        <p:nvSpPr>
          <p:cNvPr id="66" name="テキスト ボックス 65"/>
          <p:cNvSpPr txBox="1"/>
          <p:nvPr/>
        </p:nvSpPr>
        <p:spPr>
          <a:xfrm>
            <a:off x="415397" y="6611288"/>
            <a:ext cx="9001603" cy="180038"/>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（出所）インド政府「</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Cabinet approves the Policy for the Medical Devices Sector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」、デロイト「</a:t>
            </a:r>
            <a:r>
              <a:rPr lang="en-US" altLang="ja-JP" sz="800" dirty="0">
                <a:latin typeface="ＭＳ Ｐゴシック" panose="020B0600070205080204" pitchFamily="50" charset="-128"/>
                <a:ea typeface="ＭＳ Ｐゴシック" panose="020B0600070205080204" pitchFamily="50" charset="-128"/>
              </a:rPr>
              <a:t> Medical Devices Making in India - A Leap for Indian Healthcare </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The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tribune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india2023</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4</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26</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日記事</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pic>
        <p:nvPicPr>
          <p:cNvPr id="4" name="Picture 17">
            <a:extLst>
              <a:ext uri="{FF2B5EF4-FFF2-40B4-BE49-F238E27FC236}">
                <a16:creationId xmlns:a16="http://schemas.microsoft.com/office/drawing/2014/main" id="{4CA22488-00F7-A3EF-82B2-D3CDE77837AB}"/>
              </a:ext>
            </a:extLst>
          </p:cNvPr>
          <p:cNvPicPr>
            <a:picLocks noChangeAspect="1"/>
          </p:cNvPicPr>
          <p:nvPr/>
        </p:nvPicPr>
        <p:blipFill rotWithShape="1">
          <a:blip r:embed="rId6"/>
          <a:srcRect l="7771" r="3348"/>
          <a:stretch/>
        </p:blipFill>
        <p:spPr>
          <a:xfrm>
            <a:off x="415925" y="1846810"/>
            <a:ext cx="4608513" cy="4750840"/>
          </a:xfrm>
          <a:prstGeom prst="rect">
            <a:avLst/>
          </a:prstGeom>
          <a:ln>
            <a:solidFill>
              <a:schemeClr val="tx1"/>
            </a:solidFill>
          </a:ln>
          <a:effectLst>
            <a:outerShdw blurRad="50800" dist="38100" dir="2700000" algn="tl" rotWithShape="0">
              <a:prstClr val="black">
                <a:alpha val="40000"/>
              </a:prstClr>
            </a:outerShdw>
          </a:effectLst>
        </p:spPr>
      </p:pic>
      <p:sp>
        <p:nvSpPr>
          <p:cNvPr id="8" name="TextBox 19">
            <a:extLst>
              <a:ext uri="{FF2B5EF4-FFF2-40B4-BE49-F238E27FC236}">
                <a16:creationId xmlns:a16="http://schemas.microsoft.com/office/drawing/2014/main" id="{5E2D0125-2FD4-B1B9-8ADC-794869BA8DF6}"/>
              </a:ext>
            </a:extLst>
          </p:cNvPr>
          <p:cNvSpPr txBox="1"/>
          <p:nvPr/>
        </p:nvSpPr>
        <p:spPr bwMode="gray">
          <a:xfrm>
            <a:off x="5147475" y="1837895"/>
            <a:ext cx="4342600" cy="4842351"/>
          </a:xfrm>
          <a:prstGeom prst="rect">
            <a:avLst/>
          </a:prstGeom>
          <a:noFill/>
        </p:spPr>
        <p:txBody>
          <a:bodyPr wrap="square" lIns="0" tIns="0" rIns="0" bIns="0" rtlCol="0">
            <a:spAutoFit/>
          </a:bodyPr>
          <a:lstStyle/>
          <a:p>
            <a:pPr marL="171450" marR="0" indent="-171450" defTabSz="990564" rtl="0" eaLnBrk="1" fontAlgn="auto" latinLnBrk="0" hangingPunct="1">
              <a:lnSpc>
                <a:spcPct val="100000"/>
              </a:lnSpc>
              <a:spcBef>
                <a:spcPts val="800"/>
              </a:spcBef>
              <a:spcAft>
                <a:spcPts val="0"/>
              </a:spcAft>
              <a:buClrTx/>
              <a:buSzPct val="100000"/>
              <a:buFont typeface="Arial" panose="020B0604020202020204" pitchFamily="34" charset="0"/>
              <a:buChar char="•"/>
              <a:tabLst/>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2023年、</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政府は国内製造業を促進し、</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業界</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が今後5年間で現在の110億US$から500億US$に成長し、輸入</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の依存度</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を</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低下させるために、</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National Medical Devices Policy </a:t>
            </a:r>
            <a:r>
              <a:rPr kumimoji="1" lang="en-US" altLang="ja-JP" sz="1200" noProof="1">
                <a:solidFill>
                  <a:prstClr val="black"/>
                </a:solidFill>
                <a:latin typeface="Arial" panose="020B0604020202020204" pitchFamily="34" charset="0"/>
                <a:ea typeface="ＭＳ Ｐゴシック" panose="020B0600070205080204" pitchFamily="50" charset="-128"/>
                <a:cs typeface="Arial" panose="020B0604020202020204" pitchFamily="34" charset="0"/>
              </a:rPr>
              <a:t>2023</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を承認した</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200" noProof="1">
              <a:solidFill>
                <a:prstClr val="black"/>
              </a:solidFill>
              <a:latin typeface="Arial" panose="020B0604020202020204" pitchFamily="34" charset="0"/>
              <a:ea typeface="ＭＳ Ｐゴシック" panose="020B0600070205080204" pitchFamily="50" charset="-128"/>
              <a:cs typeface="+mn-cs"/>
            </a:endParaRPr>
          </a:p>
          <a:p>
            <a:pPr marL="601218" lvl="1" indent="-171450" defTabSz="990564" fontAlgn="auto">
              <a:spcBef>
                <a:spcPts val="800"/>
              </a:spcBef>
              <a:spcAft>
                <a:spcPts val="0"/>
              </a:spcAft>
              <a:buSzPct val="100000"/>
              <a:buFont typeface="Wingdings" panose="05000000000000000000" pitchFamily="2" charset="2"/>
              <a:buChar char="Ø"/>
            </a:pPr>
            <a:r>
              <a:rPr kumimoji="1" lang="en-US" altLang="ja-JP" sz="1200" b="1" noProof="1">
                <a:solidFill>
                  <a:prstClr val="black"/>
                </a:solidFill>
                <a:latin typeface="Arial" panose="020B0604020202020204" pitchFamily="34" charset="0"/>
                <a:ea typeface="ＭＳ Ｐゴシック" panose="020B0600070205080204" pitchFamily="50" charset="-128"/>
                <a:cs typeface="+mn-cs"/>
              </a:rPr>
              <a:t>目的</a:t>
            </a:r>
            <a:r>
              <a:rPr kumimoji="1" lang="ja-JP" altLang="en-US" sz="1200" b="1" noProof="1">
                <a:solidFill>
                  <a:prstClr val="black"/>
                </a:solidFill>
                <a:latin typeface="Arial" panose="020B0604020202020204" pitchFamily="34" charset="0"/>
                <a:ea typeface="ＭＳ Ｐゴシック" panose="020B0600070205080204" pitchFamily="50" charset="-128"/>
                <a:cs typeface="+mn-cs"/>
              </a:rPr>
              <a:t>：</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患者中心のアプローチで成長を加速し、</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今後</a:t>
            </a: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25</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年間で拡大する世界市場で</a:t>
            </a: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10</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12% </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のシェアを達成</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することで、医療機器の製造とイノベーションの世界的リーダーとして浮上すること。</a:t>
            </a:r>
            <a:endPar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601218" lvl="1" indent="-171450" defTabSz="990564" fontAlgn="auto">
              <a:spcBef>
                <a:spcPts val="800"/>
              </a:spcBef>
              <a:spcAft>
                <a:spcPts val="0"/>
              </a:spcAft>
              <a:buSzPct val="100000"/>
              <a:buFont typeface="Wingdings" panose="05000000000000000000" pitchFamily="2" charset="2"/>
              <a:buChar char="Ø"/>
            </a:pP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戦略</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この政策で</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は</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以下の</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6つの戦略</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が</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計画されている</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規制の合理化</a:t>
            </a: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インフラの有効化</a:t>
            </a:r>
            <a:endParaRPr kumimoji="1" lang="en-US" altLang="ja-JP" sz="1200" b="1" noProof="1">
              <a:solidFill>
                <a:prstClr val="black"/>
              </a:solidFill>
              <a:latin typeface="Arial" panose="020B0604020202020204" pitchFamily="34" charset="0"/>
              <a:ea typeface="ＭＳ Ｐゴシック" panose="020B0600070205080204" pitchFamily="50" charset="-128"/>
              <a:cs typeface="+mn-cs"/>
            </a:endParaRP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研究開発・イノベーションの推進</a:t>
            </a:r>
            <a:endParaRPr kumimoji="1" lang="en-US" altLang="ja-JP" sz="1200" b="1" noProof="1">
              <a:solidFill>
                <a:prstClr val="black"/>
              </a:solidFill>
              <a:latin typeface="Arial" panose="020B0604020202020204" pitchFamily="34" charset="0"/>
              <a:ea typeface="ＭＳ Ｐゴシック" panose="020B0600070205080204" pitchFamily="50" charset="-128"/>
              <a:cs typeface="+mn-cs"/>
            </a:endParaRP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同分野への投資誘致</a:t>
            </a:r>
            <a:endParaRPr kumimoji="1" lang="en-US" altLang="ja-JP" sz="1200" b="1" noProof="1">
              <a:solidFill>
                <a:prstClr val="black"/>
              </a:solidFill>
              <a:latin typeface="Arial" panose="020B0604020202020204" pitchFamily="34" charset="0"/>
              <a:ea typeface="ＭＳ Ｐゴシック" panose="020B0600070205080204" pitchFamily="50" charset="-128"/>
              <a:cs typeface="+mn-cs"/>
            </a:endParaRP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人材育成</a:t>
            </a:r>
            <a:endParaRPr kumimoji="1" lang="en-US" altLang="ja-JP" sz="1200" b="1" noProof="1">
              <a:solidFill>
                <a:prstClr val="black"/>
              </a:solidFill>
              <a:latin typeface="Arial" panose="020B0604020202020204" pitchFamily="34" charset="0"/>
              <a:ea typeface="ＭＳ Ｐゴシック" panose="020B0600070205080204" pitchFamily="50" charset="-128"/>
              <a:cs typeface="+mn-cs"/>
            </a:endParaRPr>
          </a:p>
          <a:p>
            <a:pPr marL="1088136" lvl="2" indent="-228600" defTabSz="990564" fontAlgn="auto">
              <a:spcBef>
                <a:spcPts val="0"/>
              </a:spcBef>
              <a:spcAft>
                <a:spcPts val="0"/>
              </a:spcAft>
              <a:buSzPct val="100000"/>
              <a:buFont typeface="+mj-ea"/>
              <a:buAutoNum type="circleNumDbPlain"/>
            </a:pP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ブランドの位置付けと認知度の向上</a:t>
            </a:r>
          </a:p>
          <a:p>
            <a:pPr marL="601218" lvl="1" indent="-171450" defTabSz="990564" fontAlgn="auto">
              <a:spcBef>
                <a:spcPts val="800"/>
              </a:spcBef>
              <a:spcAft>
                <a:spcPts val="0"/>
              </a:spcAft>
              <a:buSzPct val="100000"/>
              <a:buFont typeface="Wingdings" panose="05000000000000000000" pitchFamily="2" charset="2"/>
              <a:buChar char="Ø"/>
            </a:pP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生産関連インセンティブ制度</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政府は、医療機器に対する生産関連インセンティブ</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PLI</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制度を実施しており</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Himachal Pradesh</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州、</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Madhya Pradesh</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州、</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Tamil Nadu</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州、</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Uttar Pradesh</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州に4つの医療機器パークを設置するための支援を拡大している</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601218" lvl="1" indent="-171450" defTabSz="990564" fontAlgn="auto">
              <a:spcBef>
                <a:spcPts val="800"/>
              </a:spcBef>
              <a:spcAft>
                <a:spcPts val="0"/>
              </a:spcAft>
              <a:buSzPct val="100000"/>
              <a:buFont typeface="Wingdings" panose="05000000000000000000" pitchFamily="2" charset="2"/>
              <a:buChar char="Ø"/>
            </a:pPr>
            <a:r>
              <a:rPr kumimoji="1" lang="en-US" altLang="ja-JP"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予算</a:t>
            </a:r>
            <a:r>
              <a:rPr kumimoji="1" lang="ja-JP" altLang="en-US" sz="12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医療機器のPLIスキームの下で、これまでに合計26件のプロジェクトが承認され、120億6,000</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万</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インドルピ</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ー</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の投資が確約され、そのうちこれまでに71億4,000万</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インドルピー</a:t>
            </a: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の投資が達成された</a:t>
            </a:r>
            <a:r>
              <a:rPr kumimoji="1" lang="ja-JP" altLang="en-US"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a:t>
            </a:r>
            <a:endPar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4" name="Rectangle 1">
            <a:extLst>
              <a:ext uri="{FF2B5EF4-FFF2-40B4-BE49-F238E27FC236}">
                <a16:creationId xmlns:a16="http://schemas.microsoft.com/office/drawing/2014/main" id="{56833347-D0CD-2B56-35F6-4C7A6713C73E}"/>
              </a:ext>
            </a:extLst>
          </p:cNvPr>
          <p:cNvSpPr/>
          <p:nvPr/>
        </p:nvSpPr>
        <p:spPr>
          <a:xfrm>
            <a:off x="954527" y="1599630"/>
            <a:ext cx="3595255" cy="209848"/>
          </a:xfrm>
          <a:prstGeom prst="rect">
            <a:avLst/>
          </a:prstGeom>
          <a:solidFill>
            <a:srgbClr val="DCDCDC"/>
          </a:solidFill>
          <a:ln w="12700">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sz="1100" b="1" noProof="1">
                <a:solidFill>
                  <a:schemeClr val="tx1"/>
                </a:solidFill>
                <a:latin typeface="HGP創英角ｺﾞｼｯｸUB" panose="020B0900000000000000" pitchFamily="50" charset="-128"/>
                <a:ea typeface="HGP創英角ｺﾞｼｯｸUB" panose="020B0900000000000000" pitchFamily="50" charset="-128"/>
              </a:rPr>
              <a:t>インドの製造部門</a:t>
            </a:r>
          </a:p>
        </p:txBody>
      </p:sp>
      <p:sp>
        <p:nvSpPr>
          <p:cNvPr id="10" name="タイトル 4">
            <a:extLst>
              <a:ext uri="{FF2B5EF4-FFF2-40B4-BE49-F238E27FC236}">
                <a16:creationId xmlns:a16="http://schemas.microsoft.com/office/drawing/2014/main" id="{CE543D5F-531E-A0BF-FC5B-FB8ED630564B}"/>
              </a:ext>
            </a:extLst>
          </p:cNvPr>
          <p:cNvSpPr txBox="1">
            <a:spLocks/>
          </p:cNvSpPr>
          <p:nvPr/>
        </p:nvSpPr>
        <p:spPr>
          <a:xfrm>
            <a:off x="200471" y="240823"/>
            <a:ext cx="9505055" cy="307777"/>
          </a:xfrm>
          <a:prstGeom prst="rect">
            <a:avLst/>
          </a:prstGeom>
        </p:spPr>
        <p:txBody>
          <a:bodyPr vert="horz" lIns="91440" tIns="45720" rIns="91440" bIns="45720" rtlCol="0" anchor="b" anchorCtr="0">
            <a:normAutofit/>
          </a:bodyPr>
          <a:lstStyle>
            <a:lvl1pPr marL="0" marR="0" indent="0" algn="l" defTabSz="914400" rtl="0" eaLnBrk="1" fontAlgn="base" latinLnBrk="0" hangingPunct="1">
              <a:lnSpc>
                <a:spcPct val="100000"/>
              </a:lnSpc>
              <a:spcBef>
                <a:spcPct val="0"/>
              </a:spcBef>
              <a:spcAft>
                <a:spcPts val="0"/>
              </a:spcAft>
              <a:buClrTx/>
              <a:buSzTx/>
              <a:buFontTx/>
              <a:buNone/>
              <a:tabLst/>
              <a:defRPr kumimoji="1" sz="1400" kern="1200" baseline="0">
                <a:solidFill>
                  <a:schemeClr val="tx1"/>
                </a:solidFill>
                <a:latin typeface="Arial Black" panose="020B0A04020102020204" pitchFamily="34" charset="0"/>
                <a:ea typeface="HGP創英角ｺﾞｼｯｸUB" panose="020B0900000000000000" pitchFamily="50" charset="-128"/>
                <a:cs typeface="+mj-cs"/>
              </a:defRPr>
            </a:lvl1pPr>
          </a:lstStyle>
          <a:p>
            <a:r>
              <a:rPr lang="ja-JP" altLang="en-US"/>
              <a:t>インド／医療関連／制度</a:t>
            </a:r>
            <a:endParaRPr lang="ja-JP" altLang="en-US" dirty="0"/>
          </a:p>
        </p:txBody>
      </p:sp>
    </p:spTree>
    <p:extLst>
      <p:ext uri="{BB962C8B-B14F-4D97-AF65-F5344CB8AC3E}">
        <p14:creationId xmlns:p14="http://schemas.microsoft.com/office/powerpoint/2010/main" val="2239248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テキスト プレースホルダー 1"/>
          <p:cNvSpPr txBox="1">
            <a:spLocks/>
          </p:cNvSpPr>
          <p:nvPr/>
        </p:nvSpPr>
        <p:spPr>
          <a:xfrm>
            <a:off x="199710" y="1053000"/>
            <a:ext cx="9290365" cy="69063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医療関連促進制度に関して、「</a:t>
            </a:r>
            <a:r>
              <a:rPr lang="en-US" altLang="ja-JP" sz="1400" noProof="1"/>
              <a:t>Medical Device Park</a:t>
            </a:r>
            <a:r>
              <a:rPr lang="ja-JP" altLang="en-US" dirty="0"/>
              <a:t>」に加え、サブスキームの「共用施設センターへの医療機器産業支援」、「</a:t>
            </a:r>
            <a:r>
              <a:rPr lang="en-US" altLang="ja-JP" dirty="0"/>
              <a:t>Bulk Drug Parks</a:t>
            </a:r>
            <a:r>
              <a:rPr lang="ja-JP" altLang="en-US" dirty="0"/>
              <a:t>」など国家による産業振興政策がある。これらの施策に対して、複数の州候補から選ばれた州が補助金などを受けている。</a:t>
            </a:r>
            <a:endParaRPr lang="en-US" altLang="ja-JP" dirty="0"/>
          </a:p>
        </p:txBody>
      </p:sp>
      <p:sp>
        <p:nvSpPr>
          <p:cNvPr id="66" name="テキスト ボックス 65"/>
          <p:cNvSpPr txBox="1"/>
          <p:nvPr/>
        </p:nvSpPr>
        <p:spPr>
          <a:xfrm>
            <a:off x="415925" y="6605691"/>
            <a:ext cx="4887543" cy="165977"/>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JICA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「インド電子機器・医療機器・医薬品製造に関するインセンティブ制度 」、インド化学肥料省</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a:p>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5" name="テキスト ボックス 34">
            <a:extLst>
              <a:ext uri="{FF2B5EF4-FFF2-40B4-BE49-F238E27FC236}">
                <a16:creationId xmlns:a16="http://schemas.microsoft.com/office/drawing/2014/main" id="{BE5E6DA2-54D0-25D4-0F7F-FFA8DCD8CDEB}"/>
              </a:ext>
            </a:extLst>
          </p:cNvPr>
          <p:cNvSpPr txBox="1"/>
          <p:nvPr/>
        </p:nvSpPr>
        <p:spPr bwMode="gray">
          <a:xfrm>
            <a:off x="6430570" y="4719639"/>
            <a:ext cx="2986430" cy="1846659"/>
          </a:xfrm>
          <a:prstGeom prst="rect">
            <a:avLst/>
          </a:prstGeom>
          <a:noFill/>
        </p:spPr>
        <p:txBody>
          <a:bodyPr wrap="square" lIns="0" tIns="0" rIns="0" bIns="0" rtlCol="0">
            <a:spAutoFit/>
          </a:bodyPr>
          <a:lstStyle/>
          <a:p>
            <a:pPr marL="171450" indent="-171450"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制度概要</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国内製造能力の向上、医療クラスターの質の向上に役立つ共通インフラ施設の創設に資金援助することで、既存及び新規の医療機器クラスターの強化</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200" dirty="0">
                <a:solidFill>
                  <a:prstClr val="black"/>
                </a:solidFill>
                <a:latin typeface="Arial" panose="020B0604020202020204" pitchFamily="34" charset="0"/>
                <a:ea typeface="ＭＳ Ｐゴシック" panose="020B0600070205080204" pitchFamily="50" charset="-128"/>
                <a:cs typeface="+mn-cs"/>
              </a:rPr>
              <a:t>MDR</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ライセンスニーズ対応のための医療機器検査機関設立や強化</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磁器コイル試験などを行う</a:t>
            </a:r>
            <a:r>
              <a:rPr kumimoji="1" lang="en-US" altLang="ja-JP" sz="1200"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州の</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AMTZ</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株式会社に</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250</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億ルピーの無償資金協力を提供</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p:txBody>
      </p:sp>
      <p:sp>
        <p:nvSpPr>
          <p:cNvPr id="37" name="四角形: 角を丸くする 36">
            <a:extLst>
              <a:ext uri="{FF2B5EF4-FFF2-40B4-BE49-F238E27FC236}">
                <a16:creationId xmlns:a16="http://schemas.microsoft.com/office/drawing/2014/main" id="{2D3FD04A-4830-3060-004C-4BFF070D5D92}"/>
              </a:ext>
            </a:extLst>
          </p:cNvPr>
          <p:cNvSpPr/>
          <p:nvPr/>
        </p:nvSpPr>
        <p:spPr>
          <a:xfrm>
            <a:off x="6466754" y="4363367"/>
            <a:ext cx="2951321" cy="304800"/>
          </a:xfrm>
          <a:prstGeom prst="roundRect">
            <a:avLst/>
          </a:prstGeom>
          <a:ln>
            <a:solidFill>
              <a:srgbClr val="0076A8"/>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44" name="テキスト ボックス 43">
            <a:extLst>
              <a:ext uri="{FF2B5EF4-FFF2-40B4-BE49-F238E27FC236}">
                <a16:creationId xmlns:a16="http://schemas.microsoft.com/office/drawing/2014/main" id="{6B1E4ED7-89E9-508F-87E2-E236DD533265}"/>
              </a:ext>
            </a:extLst>
          </p:cNvPr>
          <p:cNvSpPr txBox="1"/>
          <p:nvPr/>
        </p:nvSpPr>
        <p:spPr bwMode="gray">
          <a:xfrm>
            <a:off x="6430569" y="2701930"/>
            <a:ext cx="3058431" cy="1292662"/>
          </a:xfrm>
          <a:prstGeom prst="rect">
            <a:avLst/>
          </a:prstGeom>
          <a:noFill/>
        </p:spPr>
        <p:txBody>
          <a:bodyPr wrap="square" lIns="0" tIns="0" rIns="0" bIns="0" rtlCol="0">
            <a:spAutoFit/>
          </a:bodyPr>
          <a:lstStyle/>
          <a:p>
            <a:pPr marL="171450" indent="-171450"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制度概要</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資本集約的な医療機器産業において、医療機器製造のエコシステムを創設し、製造コストを低下させるコモン・ファシリティー・センターの整備</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上記</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4</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州に対して上限</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10</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億ルピーの補助金を付与</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p:txBody>
      </p:sp>
      <p:sp>
        <p:nvSpPr>
          <p:cNvPr id="55" name="テキスト ボックス 54">
            <a:extLst>
              <a:ext uri="{FF2B5EF4-FFF2-40B4-BE49-F238E27FC236}">
                <a16:creationId xmlns:a16="http://schemas.microsoft.com/office/drawing/2014/main" id="{5760B15C-D0E3-A2C8-E0DA-8FC85B6F021D}"/>
              </a:ext>
            </a:extLst>
          </p:cNvPr>
          <p:cNvSpPr txBox="1"/>
          <p:nvPr/>
        </p:nvSpPr>
        <p:spPr bwMode="gray">
          <a:xfrm>
            <a:off x="3637885" y="5132744"/>
            <a:ext cx="2513060" cy="1292662"/>
          </a:xfrm>
          <a:prstGeom prst="rect">
            <a:avLst/>
          </a:prstGeom>
          <a:noFill/>
        </p:spPr>
        <p:txBody>
          <a:bodyPr wrap="square" lIns="0" tIns="0" rIns="0" bIns="0" rtlCol="0">
            <a:spAutoFit/>
          </a:bodyPr>
          <a:lstStyle/>
          <a:p>
            <a:pPr marL="171450" indent="-171450"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制度概要</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原薬製造に関わる共通インフラ施設を集約し、エコシステムを構築、製造コストを削減することで、国内での原薬製造を促進</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a:p>
            <a:pPr marL="357188"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ja-JP" altLang="en-US" sz="1200" dirty="0">
                <a:solidFill>
                  <a:prstClr val="black"/>
                </a:solidFill>
                <a:latin typeface="Arial" panose="020B0604020202020204" pitchFamily="34" charset="0"/>
                <a:ea typeface="ＭＳ Ｐゴシック" panose="020B0600070205080204" pitchFamily="50" charset="-128"/>
                <a:cs typeface="+mn-cs"/>
              </a:rPr>
              <a:t>上記</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3</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州に対して上限</a:t>
            </a:r>
            <a:r>
              <a:rPr kumimoji="1" lang="en-US" altLang="ja-JP" sz="1200" dirty="0">
                <a:solidFill>
                  <a:prstClr val="black"/>
                </a:solidFill>
                <a:latin typeface="Arial" panose="020B0604020202020204" pitchFamily="34" charset="0"/>
                <a:ea typeface="ＭＳ Ｐゴシック" panose="020B0600070205080204" pitchFamily="50" charset="-128"/>
                <a:cs typeface="+mn-cs"/>
              </a:rPr>
              <a:t>100</a:t>
            </a:r>
            <a:r>
              <a:rPr kumimoji="1" lang="ja-JP" altLang="en-US" sz="1200" dirty="0">
                <a:solidFill>
                  <a:prstClr val="black"/>
                </a:solidFill>
                <a:latin typeface="Arial" panose="020B0604020202020204" pitchFamily="34" charset="0"/>
                <a:ea typeface="ＭＳ Ｐゴシック" panose="020B0600070205080204" pitchFamily="50" charset="-128"/>
                <a:cs typeface="+mn-cs"/>
              </a:rPr>
              <a:t>億ルピーの補助金を付与</a:t>
            </a:r>
            <a:endParaRPr kumimoji="1" lang="en-US" altLang="ja-JP" sz="1200" dirty="0">
              <a:solidFill>
                <a:prstClr val="black"/>
              </a:solidFill>
              <a:latin typeface="Arial" panose="020B0604020202020204" pitchFamily="34" charset="0"/>
              <a:ea typeface="ＭＳ Ｐゴシック" panose="020B0600070205080204" pitchFamily="50" charset="-128"/>
              <a:cs typeface="+mn-cs"/>
            </a:endParaRPr>
          </a:p>
        </p:txBody>
      </p:sp>
      <p:sp>
        <p:nvSpPr>
          <p:cNvPr id="61" name="四角形: 角を丸くする 60">
            <a:extLst>
              <a:ext uri="{FF2B5EF4-FFF2-40B4-BE49-F238E27FC236}">
                <a16:creationId xmlns:a16="http://schemas.microsoft.com/office/drawing/2014/main" id="{D921F04F-100C-8891-2150-B531F1FC9249}"/>
              </a:ext>
            </a:extLst>
          </p:cNvPr>
          <p:cNvSpPr/>
          <p:nvPr/>
        </p:nvSpPr>
        <p:spPr>
          <a:xfrm>
            <a:off x="3617757" y="4746011"/>
            <a:ext cx="1454752" cy="304800"/>
          </a:xfrm>
          <a:prstGeom prst="roundRect">
            <a:avLst/>
          </a:prstGeom>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4" name="四角形: 角を丸くする 63">
            <a:extLst>
              <a:ext uri="{FF2B5EF4-FFF2-40B4-BE49-F238E27FC236}">
                <a16:creationId xmlns:a16="http://schemas.microsoft.com/office/drawing/2014/main" id="{6E7FC332-F669-1415-BE47-026B12141D45}"/>
              </a:ext>
            </a:extLst>
          </p:cNvPr>
          <p:cNvSpPr/>
          <p:nvPr/>
        </p:nvSpPr>
        <p:spPr>
          <a:xfrm>
            <a:off x="3617757" y="4379212"/>
            <a:ext cx="2432778" cy="304800"/>
          </a:xfrm>
          <a:prstGeom prst="roundRect">
            <a:avLst/>
          </a:prstGeom>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Himachal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5" name="四角形: 角を丸くする 64">
            <a:extLst>
              <a:ext uri="{FF2B5EF4-FFF2-40B4-BE49-F238E27FC236}">
                <a16:creationId xmlns:a16="http://schemas.microsoft.com/office/drawing/2014/main" id="{A528DD04-B639-6BFB-24C0-A8901D9797C5}"/>
              </a:ext>
            </a:extLst>
          </p:cNvPr>
          <p:cNvSpPr/>
          <p:nvPr/>
        </p:nvSpPr>
        <p:spPr>
          <a:xfrm>
            <a:off x="5128433" y="4734433"/>
            <a:ext cx="922101" cy="304800"/>
          </a:xfrm>
          <a:prstGeom prst="roundRect">
            <a:avLst/>
          </a:prstGeom>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Gujarat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7" name="四角形: 角を丸くする 66">
            <a:extLst>
              <a:ext uri="{FF2B5EF4-FFF2-40B4-BE49-F238E27FC236}">
                <a16:creationId xmlns:a16="http://schemas.microsoft.com/office/drawing/2014/main" id="{E3C9D8B8-CB06-580D-BC4D-DB02F18643B3}"/>
              </a:ext>
            </a:extLst>
          </p:cNvPr>
          <p:cNvSpPr/>
          <p:nvPr/>
        </p:nvSpPr>
        <p:spPr>
          <a:xfrm>
            <a:off x="6321000" y="2014958"/>
            <a:ext cx="1620658"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Himachal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68" name="Freeform: Shape 211">
            <a:extLst>
              <a:ext uri="{FF2B5EF4-FFF2-40B4-BE49-F238E27FC236}">
                <a16:creationId xmlns:a16="http://schemas.microsoft.com/office/drawing/2014/main" id="{47EDCD63-9A98-EED9-F4B3-349A6F693C90}"/>
              </a:ext>
            </a:extLst>
          </p:cNvPr>
          <p:cNvSpPr/>
          <p:nvPr/>
        </p:nvSpPr>
        <p:spPr>
          <a:xfrm>
            <a:off x="1065000" y="1916271"/>
            <a:ext cx="3816000" cy="3542032"/>
          </a:xfrm>
          <a:custGeom>
            <a:avLst/>
            <a:gdLst>
              <a:gd name="connsiteX0" fmla="*/ 1424178 w 1664874"/>
              <a:gd name="connsiteY0" fmla="*/ 693515 h 1493329"/>
              <a:gd name="connsiteX1" fmla="*/ 1428083 w 1664874"/>
              <a:gd name="connsiteY1" fmla="*/ 679799 h 1493329"/>
              <a:gd name="connsiteX2" fmla="*/ 1438751 w 1664874"/>
              <a:gd name="connsiteY2" fmla="*/ 672084 h 1493329"/>
              <a:gd name="connsiteX3" fmla="*/ 1429226 w 1664874"/>
              <a:gd name="connsiteY3" fmla="*/ 656558 h 1493329"/>
              <a:gd name="connsiteX4" fmla="*/ 1433131 w 1664874"/>
              <a:gd name="connsiteY4" fmla="*/ 626173 h 1493329"/>
              <a:gd name="connsiteX5" fmla="*/ 1444371 w 1664874"/>
              <a:gd name="connsiteY5" fmla="*/ 629793 h 1493329"/>
              <a:gd name="connsiteX6" fmla="*/ 1447229 w 1664874"/>
              <a:gd name="connsiteY6" fmla="*/ 586359 h 1493329"/>
              <a:gd name="connsiteX7" fmla="*/ 1439894 w 1664874"/>
              <a:gd name="connsiteY7" fmla="*/ 569690 h 1493329"/>
              <a:gd name="connsiteX8" fmla="*/ 1446657 w 1664874"/>
              <a:gd name="connsiteY8" fmla="*/ 561880 h 1493329"/>
              <a:gd name="connsiteX9" fmla="*/ 1457325 w 1664874"/>
              <a:gd name="connsiteY9" fmla="*/ 571405 h 1493329"/>
              <a:gd name="connsiteX10" fmla="*/ 1464564 w 1664874"/>
              <a:gd name="connsiteY10" fmla="*/ 567880 h 1493329"/>
              <a:gd name="connsiteX11" fmla="*/ 1492091 w 1664874"/>
              <a:gd name="connsiteY11" fmla="*/ 578548 h 1493329"/>
              <a:gd name="connsiteX12" fmla="*/ 1503236 w 1664874"/>
              <a:gd name="connsiteY12" fmla="*/ 539305 h 1493329"/>
              <a:gd name="connsiteX13" fmla="*/ 1528000 w 1664874"/>
              <a:gd name="connsiteY13" fmla="*/ 503015 h 1493329"/>
              <a:gd name="connsiteX14" fmla="*/ 1513332 w 1664874"/>
              <a:gd name="connsiteY14" fmla="*/ 497014 h 1493329"/>
              <a:gd name="connsiteX15" fmla="*/ 1515047 w 1664874"/>
              <a:gd name="connsiteY15" fmla="*/ 483965 h 1493329"/>
              <a:gd name="connsiteX16" fmla="*/ 1540859 w 1664874"/>
              <a:gd name="connsiteY16" fmla="*/ 466058 h 1493329"/>
              <a:gd name="connsiteX17" fmla="*/ 1540288 w 1664874"/>
              <a:gd name="connsiteY17" fmla="*/ 453580 h 1493329"/>
              <a:gd name="connsiteX18" fmla="*/ 1550384 w 1664874"/>
              <a:gd name="connsiteY18" fmla="*/ 447008 h 1493329"/>
              <a:gd name="connsiteX19" fmla="*/ 1543145 w 1664874"/>
              <a:gd name="connsiteY19" fmla="*/ 427958 h 1493329"/>
              <a:gd name="connsiteX20" fmla="*/ 1548765 w 1664874"/>
              <a:gd name="connsiteY20" fmla="*/ 409480 h 1493329"/>
              <a:gd name="connsiteX21" fmla="*/ 1581817 w 1664874"/>
              <a:gd name="connsiteY21" fmla="*/ 394621 h 1493329"/>
              <a:gd name="connsiteX22" fmla="*/ 1598676 w 1664874"/>
              <a:gd name="connsiteY22" fmla="*/ 374332 h 1493329"/>
              <a:gd name="connsiteX23" fmla="*/ 1636205 w 1664874"/>
              <a:gd name="connsiteY23" fmla="*/ 363664 h 1493329"/>
              <a:gd name="connsiteX24" fmla="*/ 1645158 w 1664874"/>
              <a:gd name="connsiteY24" fmla="*/ 377952 h 1493329"/>
              <a:gd name="connsiteX25" fmla="*/ 1664875 w 1664874"/>
              <a:gd name="connsiteY25" fmla="*/ 380333 h 1493329"/>
              <a:gd name="connsiteX26" fmla="*/ 1649158 w 1664874"/>
              <a:gd name="connsiteY26" fmla="*/ 352901 h 1493329"/>
              <a:gd name="connsiteX27" fmla="*/ 1658493 w 1664874"/>
              <a:gd name="connsiteY27" fmla="*/ 342138 h 1493329"/>
              <a:gd name="connsiteX28" fmla="*/ 1609439 w 1664874"/>
              <a:gd name="connsiteY28" fmla="*/ 329470 h 1493329"/>
              <a:gd name="connsiteX29" fmla="*/ 1590675 w 1664874"/>
              <a:gd name="connsiteY29" fmla="*/ 315182 h 1493329"/>
              <a:gd name="connsiteX30" fmla="*/ 1558576 w 1664874"/>
              <a:gd name="connsiteY30" fmla="*/ 308038 h 1493329"/>
              <a:gd name="connsiteX31" fmla="*/ 1538383 w 1664874"/>
              <a:gd name="connsiteY31" fmla="*/ 326326 h 1493329"/>
              <a:gd name="connsiteX32" fmla="*/ 1473994 w 1664874"/>
              <a:gd name="connsiteY32" fmla="*/ 354901 h 1493329"/>
              <a:gd name="connsiteX33" fmla="*/ 1465802 w 1664874"/>
              <a:gd name="connsiteY33" fmla="*/ 377095 h 1493329"/>
              <a:gd name="connsiteX34" fmla="*/ 1425416 w 1664874"/>
              <a:gd name="connsiteY34" fmla="*/ 385096 h 1493329"/>
              <a:gd name="connsiteX35" fmla="*/ 1408938 w 1664874"/>
              <a:gd name="connsiteY35" fmla="*/ 373951 h 1493329"/>
              <a:gd name="connsiteX36" fmla="*/ 1396270 w 1664874"/>
              <a:gd name="connsiteY36" fmla="*/ 389001 h 1493329"/>
              <a:gd name="connsiteX37" fmla="*/ 1375886 w 1664874"/>
              <a:gd name="connsiteY37" fmla="*/ 393382 h 1493329"/>
              <a:gd name="connsiteX38" fmla="*/ 1351312 w 1664874"/>
              <a:gd name="connsiteY38" fmla="*/ 398526 h 1493329"/>
              <a:gd name="connsiteX39" fmla="*/ 1293019 w 1664874"/>
              <a:gd name="connsiteY39" fmla="*/ 401764 h 1493329"/>
              <a:gd name="connsiteX40" fmla="*/ 1272826 w 1664874"/>
              <a:gd name="connsiteY40" fmla="*/ 389858 h 1493329"/>
              <a:gd name="connsiteX41" fmla="*/ 1258633 w 1664874"/>
              <a:gd name="connsiteY41" fmla="*/ 403384 h 1493329"/>
              <a:gd name="connsiteX42" fmla="*/ 1240631 w 1664874"/>
              <a:gd name="connsiteY42" fmla="*/ 407289 h 1493329"/>
              <a:gd name="connsiteX43" fmla="*/ 1215199 w 1664874"/>
              <a:gd name="connsiteY43" fmla="*/ 393859 h 1493329"/>
              <a:gd name="connsiteX44" fmla="*/ 1201769 w 1664874"/>
              <a:gd name="connsiteY44" fmla="*/ 399383 h 1493329"/>
              <a:gd name="connsiteX45" fmla="*/ 1178623 w 1664874"/>
              <a:gd name="connsiteY45" fmla="*/ 377095 h 1493329"/>
              <a:gd name="connsiteX46" fmla="*/ 1189006 w 1664874"/>
              <a:gd name="connsiteY46" fmla="*/ 367570 h 1493329"/>
              <a:gd name="connsiteX47" fmla="*/ 1189196 w 1664874"/>
              <a:gd name="connsiteY47" fmla="*/ 366808 h 1493329"/>
              <a:gd name="connsiteX48" fmla="*/ 1179576 w 1664874"/>
              <a:gd name="connsiteY48" fmla="*/ 358902 h 1493329"/>
              <a:gd name="connsiteX49" fmla="*/ 1185577 w 1664874"/>
              <a:gd name="connsiteY49" fmla="*/ 326326 h 1493329"/>
              <a:gd name="connsiteX50" fmla="*/ 1172908 w 1664874"/>
              <a:gd name="connsiteY50" fmla="*/ 318421 h 1493329"/>
              <a:gd name="connsiteX51" fmla="*/ 1145191 w 1664874"/>
              <a:gd name="connsiteY51" fmla="*/ 327088 h 1493329"/>
              <a:gd name="connsiteX52" fmla="*/ 1142905 w 1664874"/>
              <a:gd name="connsiteY52" fmla="*/ 332708 h 1493329"/>
              <a:gd name="connsiteX53" fmla="*/ 1142524 w 1664874"/>
              <a:gd name="connsiteY53" fmla="*/ 332994 h 1493329"/>
              <a:gd name="connsiteX54" fmla="*/ 1142810 w 1664874"/>
              <a:gd name="connsiteY54" fmla="*/ 332994 h 1493329"/>
              <a:gd name="connsiteX55" fmla="*/ 1150430 w 1664874"/>
              <a:gd name="connsiteY55" fmla="*/ 335089 h 1493329"/>
              <a:gd name="connsiteX56" fmla="*/ 1136999 w 1664874"/>
              <a:gd name="connsiteY56" fmla="*/ 378714 h 1493329"/>
              <a:gd name="connsiteX57" fmla="*/ 1148906 w 1664874"/>
              <a:gd name="connsiteY57" fmla="*/ 401764 h 1493329"/>
              <a:gd name="connsiteX58" fmla="*/ 1137666 w 1664874"/>
              <a:gd name="connsiteY58" fmla="*/ 427958 h 1493329"/>
              <a:gd name="connsiteX59" fmla="*/ 1089089 w 1664874"/>
              <a:gd name="connsiteY59" fmla="*/ 424815 h 1493329"/>
              <a:gd name="connsiteX60" fmla="*/ 1082326 w 1664874"/>
              <a:gd name="connsiteY60" fmla="*/ 410528 h 1493329"/>
              <a:gd name="connsiteX61" fmla="*/ 1063657 w 1664874"/>
              <a:gd name="connsiteY61" fmla="*/ 421576 h 1493329"/>
              <a:gd name="connsiteX62" fmla="*/ 1031557 w 1664874"/>
              <a:gd name="connsiteY62" fmla="*/ 407289 h 1493329"/>
              <a:gd name="connsiteX63" fmla="*/ 1015079 w 1664874"/>
              <a:gd name="connsiteY63" fmla="*/ 414433 h 1493329"/>
              <a:gd name="connsiteX64" fmla="*/ 1001554 w 1664874"/>
              <a:gd name="connsiteY64" fmla="*/ 393001 h 1493329"/>
              <a:gd name="connsiteX65" fmla="*/ 983647 w 1664874"/>
              <a:gd name="connsiteY65" fmla="*/ 404146 h 1493329"/>
              <a:gd name="connsiteX66" fmla="*/ 945452 w 1664874"/>
              <a:gd name="connsiteY66" fmla="*/ 385096 h 1493329"/>
              <a:gd name="connsiteX67" fmla="*/ 944023 w 1664874"/>
              <a:gd name="connsiteY67" fmla="*/ 366046 h 1493329"/>
              <a:gd name="connsiteX68" fmla="*/ 912590 w 1664874"/>
              <a:gd name="connsiteY68" fmla="*/ 353282 h 1493329"/>
              <a:gd name="connsiteX69" fmla="*/ 868489 w 1664874"/>
              <a:gd name="connsiteY69" fmla="*/ 364426 h 1493329"/>
              <a:gd name="connsiteX70" fmla="*/ 837057 w 1664874"/>
              <a:gd name="connsiteY70" fmla="*/ 354901 h 1493329"/>
              <a:gd name="connsiteX71" fmla="*/ 831056 w 1664874"/>
              <a:gd name="connsiteY71" fmla="*/ 341376 h 1493329"/>
              <a:gd name="connsiteX72" fmla="*/ 810863 w 1664874"/>
              <a:gd name="connsiteY72" fmla="*/ 342233 h 1493329"/>
              <a:gd name="connsiteX73" fmla="*/ 796671 w 1664874"/>
              <a:gd name="connsiteY73" fmla="*/ 327946 h 1493329"/>
              <a:gd name="connsiteX74" fmla="*/ 783146 w 1664874"/>
              <a:gd name="connsiteY74" fmla="*/ 334232 h 1493329"/>
              <a:gd name="connsiteX75" fmla="*/ 714375 w 1664874"/>
              <a:gd name="connsiteY75" fmla="*/ 284226 h 1493329"/>
              <a:gd name="connsiteX76" fmla="*/ 706183 w 1664874"/>
              <a:gd name="connsiteY76" fmla="*/ 292132 h 1493329"/>
              <a:gd name="connsiteX77" fmla="*/ 678466 w 1664874"/>
              <a:gd name="connsiteY77" fmla="*/ 270796 h 1493329"/>
              <a:gd name="connsiteX78" fmla="*/ 695706 w 1664874"/>
              <a:gd name="connsiteY78" fmla="*/ 255651 h 1493329"/>
              <a:gd name="connsiteX79" fmla="*/ 687419 w 1664874"/>
              <a:gd name="connsiteY79" fmla="*/ 241363 h 1493329"/>
              <a:gd name="connsiteX80" fmla="*/ 701707 w 1664874"/>
              <a:gd name="connsiteY80" fmla="*/ 234220 h 1493329"/>
              <a:gd name="connsiteX81" fmla="*/ 699421 w 1664874"/>
              <a:gd name="connsiteY81" fmla="*/ 217551 h 1493329"/>
              <a:gd name="connsiteX82" fmla="*/ 733044 w 1664874"/>
              <a:gd name="connsiteY82" fmla="*/ 188976 h 1493329"/>
              <a:gd name="connsiteX83" fmla="*/ 688181 w 1664874"/>
              <a:gd name="connsiteY83" fmla="*/ 167640 h 1493329"/>
              <a:gd name="connsiteX84" fmla="*/ 691134 w 1664874"/>
              <a:gd name="connsiteY84" fmla="*/ 154114 h 1493329"/>
              <a:gd name="connsiteX85" fmla="*/ 669512 w 1664874"/>
              <a:gd name="connsiteY85" fmla="*/ 136303 h 1493329"/>
              <a:gd name="connsiteX86" fmla="*/ 653034 w 1664874"/>
              <a:gd name="connsiteY86" fmla="*/ 144780 h 1493329"/>
              <a:gd name="connsiteX87" fmla="*/ 623888 w 1664874"/>
              <a:gd name="connsiteY87" fmla="*/ 107537 h 1493329"/>
              <a:gd name="connsiteX88" fmla="*/ 606647 w 1664874"/>
              <a:gd name="connsiteY88" fmla="*/ 119348 h 1493329"/>
              <a:gd name="connsiteX89" fmla="*/ 605885 w 1664874"/>
              <a:gd name="connsiteY89" fmla="*/ 77057 h 1493329"/>
              <a:gd name="connsiteX90" fmla="*/ 591693 w 1664874"/>
              <a:gd name="connsiteY90" fmla="*/ 58388 h 1493329"/>
              <a:gd name="connsiteX91" fmla="*/ 585025 w 1664874"/>
              <a:gd name="connsiteY91" fmla="*/ 33909 h 1493329"/>
              <a:gd name="connsiteX92" fmla="*/ 560261 w 1664874"/>
              <a:gd name="connsiteY92" fmla="*/ 16097 h 1493329"/>
              <a:gd name="connsiteX93" fmla="*/ 522922 w 1664874"/>
              <a:gd name="connsiteY93" fmla="*/ 18669 h 1493329"/>
              <a:gd name="connsiteX94" fmla="*/ 492252 w 1664874"/>
              <a:gd name="connsiteY94" fmla="*/ 0 h 1493329"/>
              <a:gd name="connsiteX95" fmla="*/ 463105 w 1664874"/>
              <a:gd name="connsiteY95" fmla="*/ 16954 h 1493329"/>
              <a:gd name="connsiteX96" fmla="*/ 455581 w 1664874"/>
              <a:gd name="connsiteY96" fmla="*/ 42386 h 1493329"/>
              <a:gd name="connsiteX97" fmla="*/ 412528 w 1664874"/>
              <a:gd name="connsiteY97" fmla="*/ 56293 h 1493329"/>
              <a:gd name="connsiteX98" fmla="*/ 400526 w 1664874"/>
              <a:gd name="connsiteY98" fmla="*/ 73152 h 1493329"/>
              <a:gd name="connsiteX99" fmla="*/ 383477 w 1664874"/>
              <a:gd name="connsiteY99" fmla="*/ 73152 h 1493329"/>
              <a:gd name="connsiteX100" fmla="*/ 362807 w 1664874"/>
              <a:gd name="connsiteY100" fmla="*/ 92012 h 1493329"/>
              <a:gd name="connsiteX101" fmla="*/ 371380 w 1664874"/>
              <a:gd name="connsiteY101" fmla="*/ 135350 h 1493329"/>
              <a:gd name="connsiteX102" fmla="*/ 324421 w 1664874"/>
              <a:gd name="connsiteY102" fmla="*/ 180880 h 1493329"/>
              <a:gd name="connsiteX103" fmla="*/ 329279 w 1664874"/>
              <a:gd name="connsiteY103" fmla="*/ 194500 h 1493329"/>
              <a:gd name="connsiteX104" fmla="*/ 297752 w 1664874"/>
              <a:gd name="connsiteY104" fmla="*/ 203645 h 1493329"/>
              <a:gd name="connsiteX105" fmla="*/ 272796 w 1664874"/>
              <a:gd name="connsiteY105" fmla="*/ 263652 h 1493329"/>
              <a:gd name="connsiteX106" fmla="*/ 235458 w 1664874"/>
              <a:gd name="connsiteY106" fmla="*/ 284988 h 1493329"/>
              <a:gd name="connsiteX107" fmla="*/ 212788 w 1664874"/>
              <a:gd name="connsiteY107" fmla="*/ 325660 h 1493329"/>
              <a:gd name="connsiteX108" fmla="*/ 149257 w 1664874"/>
              <a:gd name="connsiteY108" fmla="*/ 343853 h 1493329"/>
              <a:gd name="connsiteX109" fmla="*/ 132683 w 1664874"/>
              <a:gd name="connsiteY109" fmla="*/ 322136 h 1493329"/>
              <a:gd name="connsiteX110" fmla="*/ 108585 w 1664874"/>
              <a:gd name="connsiteY110" fmla="*/ 334232 h 1493329"/>
              <a:gd name="connsiteX111" fmla="*/ 105251 w 1664874"/>
              <a:gd name="connsiteY111" fmla="*/ 355092 h 1493329"/>
              <a:gd name="connsiteX112" fmla="*/ 76105 w 1664874"/>
              <a:gd name="connsiteY112" fmla="*/ 380905 h 1493329"/>
              <a:gd name="connsiteX113" fmla="*/ 74581 w 1664874"/>
              <a:gd name="connsiteY113" fmla="*/ 402812 h 1493329"/>
              <a:gd name="connsiteX114" fmla="*/ 90011 w 1664874"/>
              <a:gd name="connsiteY114" fmla="*/ 410908 h 1493329"/>
              <a:gd name="connsiteX115" fmla="*/ 116014 w 1664874"/>
              <a:gd name="connsiteY115" fmla="*/ 411956 h 1493329"/>
              <a:gd name="connsiteX116" fmla="*/ 108109 w 1664874"/>
              <a:gd name="connsiteY116" fmla="*/ 448532 h 1493329"/>
              <a:gd name="connsiteX117" fmla="*/ 122682 w 1664874"/>
              <a:gd name="connsiteY117" fmla="*/ 467011 h 1493329"/>
              <a:gd name="connsiteX118" fmla="*/ 141637 w 1664874"/>
              <a:gd name="connsiteY118" fmla="*/ 462724 h 1493329"/>
              <a:gd name="connsiteX119" fmla="*/ 142589 w 1664874"/>
              <a:gd name="connsiteY119" fmla="*/ 485108 h 1493329"/>
              <a:gd name="connsiteX120" fmla="*/ 164687 w 1664874"/>
              <a:gd name="connsiteY120" fmla="*/ 526923 h 1493329"/>
              <a:gd name="connsiteX121" fmla="*/ 166497 w 1664874"/>
              <a:gd name="connsiteY121" fmla="*/ 545116 h 1493329"/>
              <a:gd name="connsiteX122" fmla="*/ 138494 w 1664874"/>
              <a:gd name="connsiteY122" fmla="*/ 560546 h 1493329"/>
              <a:gd name="connsiteX123" fmla="*/ 137827 w 1664874"/>
              <a:gd name="connsiteY123" fmla="*/ 545116 h 1493329"/>
              <a:gd name="connsiteX124" fmla="*/ 110014 w 1664874"/>
              <a:gd name="connsiteY124" fmla="*/ 551116 h 1493329"/>
              <a:gd name="connsiteX125" fmla="*/ 105251 w 1664874"/>
              <a:gd name="connsiteY125" fmla="*/ 565309 h 1493329"/>
              <a:gd name="connsiteX126" fmla="*/ 78486 w 1664874"/>
              <a:gd name="connsiteY126" fmla="*/ 550164 h 1493329"/>
              <a:gd name="connsiteX127" fmla="*/ 35338 w 1664874"/>
              <a:gd name="connsiteY127" fmla="*/ 550164 h 1493329"/>
              <a:gd name="connsiteX128" fmla="*/ 31528 w 1664874"/>
              <a:gd name="connsiteY128" fmla="*/ 572548 h 1493329"/>
              <a:gd name="connsiteX129" fmla="*/ 4763 w 1664874"/>
              <a:gd name="connsiteY129" fmla="*/ 573500 h 1493329"/>
              <a:gd name="connsiteX130" fmla="*/ 0 w 1664874"/>
              <a:gd name="connsiteY130" fmla="*/ 584740 h 1493329"/>
              <a:gd name="connsiteX131" fmla="*/ 58388 w 1664874"/>
              <a:gd name="connsiteY131" fmla="*/ 641604 h 1493329"/>
              <a:gd name="connsiteX132" fmla="*/ 132112 w 1664874"/>
              <a:gd name="connsiteY132" fmla="*/ 625412 h 1493329"/>
              <a:gd name="connsiteX133" fmla="*/ 112871 w 1664874"/>
              <a:gd name="connsiteY133" fmla="*/ 658939 h 1493329"/>
              <a:gd name="connsiteX134" fmla="*/ 67437 w 1664874"/>
              <a:gd name="connsiteY134" fmla="*/ 673227 h 1493329"/>
              <a:gd name="connsiteX135" fmla="*/ 39719 w 1664874"/>
              <a:gd name="connsiteY135" fmla="*/ 658178 h 1493329"/>
              <a:gd name="connsiteX136" fmla="*/ 48578 w 1664874"/>
              <a:gd name="connsiteY136" fmla="*/ 679799 h 1493329"/>
              <a:gd name="connsiteX137" fmla="*/ 111919 w 1664874"/>
              <a:gd name="connsiteY137" fmla="*/ 749332 h 1493329"/>
              <a:gd name="connsiteX138" fmla="*/ 145447 w 1664874"/>
              <a:gd name="connsiteY138" fmla="*/ 770668 h 1493329"/>
              <a:gd name="connsiteX139" fmla="*/ 224885 w 1664874"/>
              <a:gd name="connsiteY139" fmla="*/ 741236 h 1493329"/>
              <a:gd name="connsiteX140" fmla="*/ 270891 w 1664874"/>
              <a:gd name="connsiteY140" fmla="*/ 676180 h 1493329"/>
              <a:gd name="connsiteX141" fmla="*/ 250793 w 1664874"/>
              <a:gd name="connsiteY141" fmla="*/ 729996 h 1493329"/>
              <a:gd name="connsiteX142" fmla="*/ 272796 w 1664874"/>
              <a:gd name="connsiteY142" fmla="*/ 767620 h 1493329"/>
              <a:gd name="connsiteX143" fmla="*/ 255556 w 1664874"/>
              <a:gd name="connsiteY143" fmla="*/ 824198 h 1493329"/>
              <a:gd name="connsiteX144" fmla="*/ 278511 w 1664874"/>
              <a:gd name="connsiteY144" fmla="*/ 860393 h 1493329"/>
              <a:gd name="connsiteX145" fmla="*/ 262223 w 1664874"/>
              <a:gd name="connsiteY145" fmla="*/ 860393 h 1493329"/>
              <a:gd name="connsiteX146" fmla="*/ 262223 w 1664874"/>
              <a:gd name="connsiteY146" fmla="*/ 876014 h 1493329"/>
              <a:gd name="connsiteX147" fmla="*/ 273748 w 1664874"/>
              <a:gd name="connsiteY147" fmla="*/ 863346 h 1493329"/>
              <a:gd name="connsiteX148" fmla="*/ 278511 w 1664874"/>
              <a:gd name="connsiteY148" fmla="*/ 873062 h 1493329"/>
              <a:gd name="connsiteX149" fmla="*/ 266986 w 1664874"/>
              <a:gd name="connsiteY149" fmla="*/ 892683 h 1493329"/>
              <a:gd name="connsiteX150" fmla="*/ 287179 w 1664874"/>
              <a:gd name="connsiteY150" fmla="*/ 956215 h 1493329"/>
              <a:gd name="connsiteX151" fmla="*/ 292894 w 1664874"/>
              <a:gd name="connsiteY151" fmla="*/ 1018794 h 1493329"/>
              <a:gd name="connsiteX152" fmla="*/ 328327 w 1664874"/>
              <a:gd name="connsiteY152" fmla="*/ 1102995 h 1493329"/>
              <a:gd name="connsiteX153" fmla="*/ 343376 w 1664874"/>
              <a:gd name="connsiteY153" fmla="*/ 1115663 h 1493329"/>
              <a:gd name="connsiteX154" fmla="*/ 337852 w 1664874"/>
              <a:gd name="connsiteY154" fmla="*/ 1119568 h 1493329"/>
              <a:gd name="connsiteX155" fmla="*/ 356997 w 1664874"/>
              <a:gd name="connsiteY155" fmla="*/ 1138142 h 1493329"/>
              <a:gd name="connsiteX156" fmla="*/ 375190 w 1664874"/>
              <a:gd name="connsiteY156" fmla="*/ 1187101 h 1493329"/>
              <a:gd name="connsiteX157" fmla="*/ 379286 w 1664874"/>
              <a:gd name="connsiteY157" fmla="*/ 1227296 h 1493329"/>
              <a:gd name="connsiteX158" fmla="*/ 386715 w 1664874"/>
              <a:gd name="connsiteY158" fmla="*/ 1233011 h 1493329"/>
              <a:gd name="connsiteX159" fmla="*/ 382238 w 1664874"/>
              <a:gd name="connsiteY159" fmla="*/ 1240250 h 1493329"/>
              <a:gd name="connsiteX160" fmla="*/ 402050 w 1664874"/>
              <a:gd name="connsiteY160" fmla="*/ 1283970 h 1493329"/>
              <a:gd name="connsiteX161" fmla="*/ 432721 w 1664874"/>
              <a:gd name="connsiteY161" fmla="*/ 1321117 h 1493329"/>
              <a:gd name="connsiteX162" fmla="*/ 457581 w 1664874"/>
              <a:gd name="connsiteY162" fmla="*/ 1390840 h 1493329"/>
              <a:gd name="connsiteX163" fmla="*/ 474250 w 1664874"/>
              <a:gd name="connsiteY163" fmla="*/ 1405318 h 1493329"/>
              <a:gd name="connsiteX164" fmla="*/ 462344 w 1664874"/>
              <a:gd name="connsiteY164" fmla="*/ 1406081 h 1493329"/>
              <a:gd name="connsiteX165" fmla="*/ 478631 w 1664874"/>
              <a:gd name="connsiteY165" fmla="*/ 1462659 h 1493329"/>
              <a:gd name="connsiteX166" fmla="*/ 503587 w 1664874"/>
              <a:gd name="connsiteY166" fmla="*/ 1493330 h 1493329"/>
              <a:gd name="connsiteX167" fmla="*/ 566738 w 1664874"/>
              <a:gd name="connsiteY167" fmla="*/ 1493330 h 1493329"/>
              <a:gd name="connsiteX168" fmla="*/ 593979 w 1664874"/>
              <a:gd name="connsiteY168" fmla="*/ 1453515 h 1493329"/>
              <a:gd name="connsiteX169" fmla="*/ 638842 w 1664874"/>
              <a:gd name="connsiteY169" fmla="*/ 1444562 h 1493329"/>
              <a:gd name="connsiteX170" fmla="*/ 617506 w 1664874"/>
              <a:gd name="connsiteY170" fmla="*/ 1433322 h 1493329"/>
              <a:gd name="connsiteX171" fmla="*/ 644462 w 1664874"/>
              <a:gd name="connsiteY171" fmla="*/ 1395222 h 1493329"/>
              <a:gd name="connsiteX172" fmla="*/ 669131 w 1664874"/>
              <a:gd name="connsiteY172" fmla="*/ 1396270 h 1493329"/>
              <a:gd name="connsiteX173" fmla="*/ 669131 w 1664874"/>
              <a:gd name="connsiteY173" fmla="*/ 1332833 h 1493329"/>
              <a:gd name="connsiteX174" fmla="*/ 658558 w 1664874"/>
              <a:gd name="connsiteY174" fmla="*/ 1325023 h 1493329"/>
              <a:gd name="connsiteX175" fmla="*/ 687324 w 1664874"/>
              <a:gd name="connsiteY175" fmla="*/ 1255586 h 1493329"/>
              <a:gd name="connsiteX176" fmla="*/ 697802 w 1664874"/>
              <a:gd name="connsiteY176" fmla="*/ 1205674 h 1493329"/>
              <a:gd name="connsiteX177" fmla="*/ 679704 w 1664874"/>
              <a:gd name="connsiteY177" fmla="*/ 1154811 h 1493329"/>
              <a:gd name="connsiteX178" fmla="*/ 680656 w 1664874"/>
              <a:gd name="connsiteY178" fmla="*/ 1102995 h 1493329"/>
              <a:gd name="connsiteX179" fmla="*/ 694087 w 1664874"/>
              <a:gd name="connsiteY179" fmla="*/ 1066800 h 1493329"/>
              <a:gd name="connsiteX180" fmla="*/ 753428 w 1664874"/>
              <a:gd name="connsiteY180" fmla="*/ 1027652 h 1493329"/>
              <a:gd name="connsiteX181" fmla="*/ 809911 w 1664874"/>
              <a:gd name="connsiteY181" fmla="*/ 1015937 h 1493329"/>
              <a:gd name="connsiteX182" fmla="*/ 810768 w 1664874"/>
              <a:gd name="connsiteY182" fmla="*/ 987552 h 1493329"/>
              <a:gd name="connsiteX183" fmla="*/ 914210 w 1664874"/>
              <a:gd name="connsiteY183" fmla="*/ 914209 h 1493329"/>
              <a:gd name="connsiteX184" fmla="*/ 949643 w 1664874"/>
              <a:gd name="connsiteY184" fmla="*/ 864298 h 1493329"/>
              <a:gd name="connsiteX185" fmla="*/ 982123 w 1664874"/>
              <a:gd name="connsiteY185" fmla="*/ 842105 h 1493329"/>
              <a:gd name="connsiteX186" fmla="*/ 979361 w 1664874"/>
              <a:gd name="connsiteY186" fmla="*/ 828104 h 1493329"/>
              <a:gd name="connsiteX187" fmla="*/ 998601 w 1664874"/>
              <a:gd name="connsiteY187" fmla="*/ 831437 h 1493329"/>
              <a:gd name="connsiteX188" fmla="*/ 1037749 w 1664874"/>
              <a:gd name="connsiteY188" fmla="*/ 820293 h 1493329"/>
              <a:gd name="connsiteX189" fmla="*/ 1026986 w 1664874"/>
              <a:gd name="connsiteY189" fmla="*/ 797719 h 1493329"/>
              <a:gd name="connsiteX190" fmla="*/ 1052417 w 1664874"/>
              <a:gd name="connsiteY190" fmla="*/ 810006 h 1493329"/>
              <a:gd name="connsiteX191" fmla="*/ 1082707 w 1664874"/>
              <a:gd name="connsiteY191" fmla="*/ 771715 h 1493329"/>
              <a:gd name="connsiteX192" fmla="*/ 1077944 w 1664874"/>
              <a:gd name="connsiteY192" fmla="*/ 729996 h 1493329"/>
              <a:gd name="connsiteX193" fmla="*/ 1135475 w 1664874"/>
              <a:gd name="connsiteY193" fmla="*/ 693134 h 1493329"/>
              <a:gd name="connsiteX194" fmla="*/ 1139190 w 1664874"/>
              <a:gd name="connsiteY194" fmla="*/ 690753 h 1493329"/>
              <a:gd name="connsiteX195" fmla="*/ 1142238 w 1664874"/>
              <a:gd name="connsiteY195" fmla="*/ 660559 h 1493329"/>
              <a:gd name="connsiteX196" fmla="*/ 1166908 w 1664874"/>
              <a:gd name="connsiteY196" fmla="*/ 695515 h 1493329"/>
              <a:gd name="connsiteX197" fmla="*/ 1198340 w 1664874"/>
              <a:gd name="connsiteY197" fmla="*/ 696087 h 1493329"/>
              <a:gd name="connsiteX198" fmla="*/ 1198340 w 1664874"/>
              <a:gd name="connsiteY198" fmla="*/ 695992 h 1493329"/>
              <a:gd name="connsiteX199" fmla="*/ 1185577 w 1664874"/>
              <a:gd name="connsiteY199" fmla="*/ 630364 h 1493329"/>
              <a:gd name="connsiteX200" fmla="*/ 1196054 w 1664874"/>
              <a:gd name="connsiteY200" fmla="*/ 617696 h 1493329"/>
              <a:gd name="connsiteX201" fmla="*/ 1177385 w 1664874"/>
              <a:gd name="connsiteY201" fmla="*/ 612934 h 1493329"/>
              <a:gd name="connsiteX202" fmla="*/ 1179576 w 1664874"/>
              <a:gd name="connsiteY202" fmla="*/ 601028 h 1493329"/>
              <a:gd name="connsiteX203" fmla="*/ 1169098 w 1664874"/>
              <a:gd name="connsiteY203" fmla="*/ 591503 h 1493329"/>
              <a:gd name="connsiteX204" fmla="*/ 1171385 w 1664874"/>
              <a:gd name="connsiteY204" fmla="*/ 579596 h 1493329"/>
              <a:gd name="connsiteX205" fmla="*/ 1181100 w 1664874"/>
              <a:gd name="connsiteY205" fmla="*/ 574072 h 1493329"/>
              <a:gd name="connsiteX206" fmla="*/ 1176623 w 1664874"/>
              <a:gd name="connsiteY206" fmla="*/ 551783 h 1493329"/>
              <a:gd name="connsiteX207" fmla="*/ 1145191 w 1664874"/>
              <a:gd name="connsiteY207" fmla="*/ 540734 h 1493329"/>
              <a:gd name="connsiteX208" fmla="*/ 1143667 w 1664874"/>
              <a:gd name="connsiteY208" fmla="*/ 512921 h 1493329"/>
              <a:gd name="connsiteX209" fmla="*/ 1157192 w 1664874"/>
              <a:gd name="connsiteY209" fmla="*/ 518446 h 1493329"/>
              <a:gd name="connsiteX210" fmla="*/ 1163193 w 1664874"/>
              <a:gd name="connsiteY210" fmla="*/ 501015 h 1493329"/>
              <a:gd name="connsiteX211" fmla="*/ 1196816 w 1664874"/>
              <a:gd name="connsiteY211" fmla="*/ 500158 h 1493329"/>
              <a:gd name="connsiteX212" fmla="*/ 1196816 w 1664874"/>
              <a:gd name="connsiteY212" fmla="*/ 489109 h 1493329"/>
              <a:gd name="connsiteX213" fmla="*/ 1151954 w 1664874"/>
              <a:gd name="connsiteY213" fmla="*/ 458153 h 1493329"/>
              <a:gd name="connsiteX214" fmla="*/ 1154144 w 1664874"/>
              <a:gd name="connsiteY214" fmla="*/ 437483 h 1493329"/>
              <a:gd name="connsiteX215" fmla="*/ 1165384 w 1664874"/>
              <a:gd name="connsiteY215" fmla="*/ 429482 h 1493329"/>
              <a:gd name="connsiteX216" fmla="*/ 1165765 w 1664874"/>
              <a:gd name="connsiteY216" fmla="*/ 417100 h 1493329"/>
              <a:gd name="connsiteX217" fmla="*/ 1187101 w 1664874"/>
              <a:gd name="connsiteY217" fmla="*/ 434340 h 1493329"/>
              <a:gd name="connsiteX218" fmla="*/ 1192339 w 1664874"/>
              <a:gd name="connsiteY218" fmla="*/ 417576 h 1493329"/>
              <a:gd name="connsiteX219" fmla="*/ 1204246 w 1664874"/>
              <a:gd name="connsiteY219" fmla="*/ 441484 h 1493329"/>
              <a:gd name="connsiteX220" fmla="*/ 1223772 w 1664874"/>
              <a:gd name="connsiteY220" fmla="*/ 450151 h 1493329"/>
              <a:gd name="connsiteX221" fmla="*/ 1231202 w 1664874"/>
              <a:gd name="connsiteY221" fmla="*/ 434340 h 1493329"/>
              <a:gd name="connsiteX222" fmla="*/ 1246156 w 1664874"/>
              <a:gd name="connsiteY222" fmla="*/ 455771 h 1493329"/>
              <a:gd name="connsiteX223" fmla="*/ 1243203 w 1664874"/>
              <a:gd name="connsiteY223" fmla="*/ 491490 h 1493329"/>
              <a:gd name="connsiteX224" fmla="*/ 1276826 w 1664874"/>
              <a:gd name="connsiteY224" fmla="*/ 502539 h 1493329"/>
              <a:gd name="connsiteX225" fmla="*/ 1320260 w 1664874"/>
              <a:gd name="connsiteY225" fmla="*/ 495395 h 1493329"/>
              <a:gd name="connsiteX226" fmla="*/ 1340453 w 1664874"/>
              <a:gd name="connsiteY226" fmla="*/ 503396 h 1493329"/>
              <a:gd name="connsiteX227" fmla="*/ 1375600 w 1664874"/>
              <a:gd name="connsiteY227" fmla="*/ 497014 h 1493329"/>
              <a:gd name="connsiteX228" fmla="*/ 1399508 w 1664874"/>
              <a:gd name="connsiteY228" fmla="*/ 516064 h 1493329"/>
              <a:gd name="connsiteX229" fmla="*/ 1386745 w 1664874"/>
              <a:gd name="connsiteY229" fmla="*/ 524828 h 1493329"/>
              <a:gd name="connsiteX230" fmla="*/ 1378553 w 1664874"/>
              <a:gd name="connsiteY230" fmla="*/ 518446 h 1493329"/>
              <a:gd name="connsiteX231" fmla="*/ 1372553 w 1664874"/>
              <a:gd name="connsiteY231" fmla="*/ 547021 h 1493329"/>
              <a:gd name="connsiteX232" fmla="*/ 1359884 w 1664874"/>
              <a:gd name="connsiteY232" fmla="*/ 550164 h 1493329"/>
              <a:gd name="connsiteX233" fmla="*/ 1359122 w 1664874"/>
              <a:gd name="connsiteY233" fmla="*/ 562928 h 1493329"/>
              <a:gd name="connsiteX234" fmla="*/ 1326928 w 1664874"/>
              <a:gd name="connsiteY234" fmla="*/ 568452 h 1493329"/>
              <a:gd name="connsiteX235" fmla="*/ 1317974 w 1664874"/>
              <a:gd name="connsiteY235" fmla="*/ 593026 h 1493329"/>
              <a:gd name="connsiteX236" fmla="*/ 1329976 w 1664874"/>
              <a:gd name="connsiteY236" fmla="*/ 622459 h 1493329"/>
              <a:gd name="connsiteX237" fmla="*/ 1335214 w 1664874"/>
              <a:gd name="connsiteY237" fmla="*/ 614553 h 1493329"/>
              <a:gd name="connsiteX238" fmla="*/ 1346359 w 1664874"/>
              <a:gd name="connsiteY238" fmla="*/ 635127 h 1493329"/>
              <a:gd name="connsiteX239" fmla="*/ 1357598 w 1664874"/>
              <a:gd name="connsiteY239" fmla="*/ 627983 h 1493329"/>
              <a:gd name="connsiteX240" fmla="*/ 1356836 w 1664874"/>
              <a:gd name="connsiteY240" fmla="*/ 608171 h 1493329"/>
              <a:gd name="connsiteX241" fmla="*/ 1365123 w 1664874"/>
              <a:gd name="connsiteY241" fmla="*/ 598646 h 1493329"/>
              <a:gd name="connsiteX242" fmla="*/ 1365123 w 1664874"/>
              <a:gd name="connsiteY242" fmla="*/ 587502 h 1493329"/>
              <a:gd name="connsiteX243" fmla="*/ 1381506 w 1664874"/>
              <a:gd name="connsiteY243" fmla="*/ 587502 h 1493329"/>
              <a:gd name="connsiteX244" fmla="*/ 1389031 w 1664874"/>
              <a:gd name="connsiteY244" fmla="*/ 631222 h 1493329"/>
              <a:gd name="connsiteX245" fmla="*/ 1397222 w 1664874"/>
              <a:gd name="connsiteY245" fmla="*/ 645509 h 1493329"/>
              <a:gd name="connsiteX246" fmla="*/ 1401794 w 1664874"/>
              <a:gd name="connsiteY246" fmla="*/ 694658 h 1493329"/>
              <a:gd name="connsiteX247" fmla="*/ 1401794 w 1664874"/>
              <a:gd name="connsiteY247" fmla="*/ 694658 h 1493329"/>
              <a:gd name="connsiteX248" fmla="*/ 1412367 w 1664874"/>
              <a:gd name="connsiteY248" fmla="*/ 683990 h 1493329"/>
              <a:gd name="connsiteX249" fmla="*/ 1424178 w 1664874"/>
              <a:gd name="connsiteY249" fmla="*/ 693515 h 149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664874" h="1493329">
                <a:moveTo>
                  <a:pt x="1424178" y="693515"/>
                </a:moveTo>
                <a:lnTo>
                  <a:pt x="1428083" y="679799"/>
                </a:lnTo>
                <a:lnTo>
                  <a:pt x="1438751" y="672084"/>
                </a:lnTo>
                <a:lnTo>
                  <a:pt x="1429226" y="656558"/>
                </a:lnTo>
                <a:lnTo>
                  <a:pt x="1433131" y="626173"/>
                </a:lnTo>
                <a:lnTo>
                  <a:pt x="1444371" y="629793"/>
                </a:lnTo>
                <a:lnTo>
                  <a:pt x="1447229" y="586359"/>
                </a:lnTo>
                <a:lnTo>
                  <a:pt x="1439894" y="569690"/>
                </a:lnTo>
                <a:lnTo>
                  <a:pt x="1446657" y="561880"/>
                </a:lnTo>
                <a:lnTo>
                  <a:pt x="1457325" y="571405"/>
                </a:lnTo>
                <a:lnTo>
                  <a:pt x="1464564" y="567880"/>
                </a:lnTo>
                <a:lnTo>
                  <a:pt x="1492091" y="578548"/>
                </a:lnTo>
                <a:lnTo>
                  <a:pt x="1503236" y="539305"/>
                </a:lnTo>
                <a:lnTo>
                  <a:pt x="1528000" y="503015"/>
                </a:lnTo>
                <a:lnTo>
                  <a:pt x="1513332" y="497014"/>
                </a:lnTo>
                <a:lnTo>
                  <a:pt x="1515047" y="483965"/>
                </a:lnTo>
                <a:lnTo>
                  <a:pt x="1540859" y="466058"/>
                </a:lnTo>
                <a:lnTo>
                  <a:pt x="1540288" y="453580"/>
                </a:lnTo>
                <a:lnTo>
                  <a:pt x="1550384" y="447008"/>
                </a:lnTo>
                <a:lnTo>
                  <a:pt x="1543145" y="427958"/>
                </a:lnTo>
                <a:lnTo>
                  <a:pt x="1548765" y="409480"/>
                </a:lnTo>
                <a:lnTo>
                  <a:pt x="1581817" y="394621"/>
                </a:lnTo>
                <a:lnTo>
                  <a:pt x="1598676" y="374332"/>
                </a:lnTo>
                <a:lnTo>
                  <a:pt x="1636205" y="363664"/>
                </a:lnTo>
                <a:lnTo>
                  <a:pt x="1645158" y="377952"/>
                </a:lnTo>
                <a:lnTo>
                  <a:pt x="1664875" y="380333"/>
                </a:lnTo>
                <a:lnTo>
                  <a:pt x="1649158" y="352901"/>
                </a:lnTo>
                <a:lnTo>
                  <a:pt x="1658493" y="342138"/>
                </a:lnTo>
                <a:lnTo>
                  <a:pt x="1609439" y="329470"/>
                </a:lnTo>
                <a:lnTo>
                  <a:pt x="1590675" y="315182"/>
                </a:lnTo>
                <a:lnTo>
                  <a:pt x="1558576" y="308038"/>
                </a:lnTo>
                <a:lnTo>
                  <a:pt x="1538383" y="326326"/>
                </a:lnTo>
                <a:lnTo>
                  <a:pt x="1473994" y="354901"/>
                </a:lnTo>
                <a:lnTo>
                  <a:pt x="1465802" y="377095"/>
                </a:lnTo>
                <a:lnTo>
                  <a:pt x="1425416" y="385096"/>
                </a:lnTo>
                <a:lnTo>
                  <a:pt x="1408938" y="373951"/>
                </a:lnTo>
                <a:lnTo>
                  <a:pt x="1396270" y="389001"/>
                </a:lnTo>
                <a:lnTo>
                  <a:pt x="1375886" y="393382"/>
                </a:lnTo>
                <a:lnTo>
                  <a:pt x="1351312" y="398526"/>
                </a:lnTo>
                <a:lnTo>
                  <a:pt x="1293019" y="401764"/>
                </a:lnTo>
                <a:lnTo>
                  <a:pt x="1272826" y="389858"/>
                </a:lnTo>
                <a:lnTo>
                  <a:pt x="1258633" y="403384"/>
                </a:lnTo>
                <a:lnTo>
                  <a:pt x="1240631" y="407289"/>
                </a:lnTo>
                <a:lnTo>
                  <a:pt x="1215199" y="393859"/>
                </a:lnTo>
                <a:lnTo>
                  <a:pt x="1201769" y="399383"/>
                </a:lnTo>
                <a:lnTo>
                  <a:pt x="1178623" y="377095"/>
                </a:lnTo>
                <a:lnTo>
                  <a:pt x="1189006" y="367570"/>
                </a:lnTo>
                <a:lnTo>
                  <a:pt x="1189196" y="366808"/>
                </a:lnTo>
                <a:lnTo>
                  <a:pt x="1179576" y="358902"/>
                </a:lnTo>
                <a:lnTo>
                  <a:pt x="1185577" y="326326"/>
                </a:lnTo>
                <a:lnTo>
                  <a:pt x="1172908" y="318421"/>
                </a:lnTo>
                <a:lnTo>
                  <a:pt x="1145191" y="327088"/>
                </a:lnTo>
                <a:lnTo>
                  <a:pt x="1142905" y="332708"/>
                </a:lnTo>
                <a:lnTo>
                  <a:pt x="1142524" y="332994"/>
                </a:lnTo>
                <a:lnTo>
                  <a:pt x="1142810" y="332994"/>
                </a:lnTo>
                <a:lnTo>
                  <a:pt x="1150430" y="335089"/>
                </a:lnTo>
                <a:lnTo>
                  <a:pt x="1136999" y="378714"/>
                </a:lnTo>
                <a:lnTo>
                  <a:pt x="1148906" y="401764"/>
                </a:lnTo>
                <a:lnTo>
                  <a:pt x="1137666" y="427958"/>
                </a:lnTo>
                <a:lnTo>
                  <a:pt x="1089089" y="424815"/>
                </a:lnTo>
                <a:lnTo>
                  <a:pt x="1082326" y="410528"/>
                </a:lnTo>
                <a:lnTo>
                  <a:pt x="1063657" y="421576"/>
                </a:lnTo>
                <a:lnTo>
                  <a:pt x="1031557" y="407289"/>
                </a:lnTo>
                <a:lnTo>
                  <a:pt x="1015079" y="414433"/>
                </a:lnTo>
                <a:lnTo>
                  <a:pt x="1001554" y="393001"/>
                </a:lnTo>
                <a:lnTo>
                  <a:pt x="983647" y="404146"/>
                </a:lnTo>
                <a:lnTo>
                  <a:pt x="945452" y="385096"/>
                </a:lnTo>
                <a:lnTo>
                  <a:pt x="944023" y="366046"/>
                </a:lnTo>
                <a:lnTo>
                  <a:pt x="912590" y="353282"/>
                </a:lnTo>
                <a:lnTo>
                  <a:pt x="868489" y="364426"/>
                </a:lnTo>
                <a:lnTo>
                  <a:pt x="837057" y="354901"/>
                </a:lnTo>
                <a:lnTo>
                  <a:pt x="831056" y="341376"/>
                </a:lnTo>
                <a:lnTo>
                  <a:pt x="810863" y="342233"/>
                </a:lnTo>
                <a:lnTo>
                  <a:pt x="796671" y="327946"/>
                </a:lnTo>
                <a:lnTo>
                  <a:pt x="783146" y="334232"/>
                </a:lnTo>
                <a:lnTo>
                  <a:pt x="714375" y="284226"/>
                </a:lnTo>
                <a:lnTo>
                  <a:pt x="706183" y="292132"/>
                </a:lnTo>
                <a:lnTo>
                  <a:pt x="678466" y="270796"/>
                </a:lnTo>
                <a:lnTo>
                  <a:pt x="695706" y="255651"/>
                </a:lnTo>
                <a:lnTo>
                  <a:pt x="687419" y="241363"/>
                </a:lnTo>
                <a:lnTo>
                  <a:pt x="701707" y="234220"/>
                </a:lnTo>
                <a:lnTo>
                  <a:pt x="699421" y="217551"/>
                </a:lnTo>
                <a:lnTo>
                  <a:pt x="733044" y="188976"/>
                </a:lnTo>
                <a:lnTo>
                  <a:pt x="688181" y="167640"/>
                </a:lnTo>
                <a:lnTo>
                  <a:pt x="691134" y="154114"/>
                </a:lnTo>
                <a:lnTo>
                  <a:pt x="669512" y="136303"/>
                </a:lnTo>
                <a:lnTo>
                  <a:pt x="653034" y="144780"/>
                </a:lnTo>
                <a:lnTo>
                  <a:pt x="623888" y="107537"/>
                </a:lnTo>
                <a:lnTo>
                  <a:pt x="606647" y="119348"/>
                </a:lnTo>
                <a:lnTo>
                  <a:pt x="605885" y="77057"/>
                </a:lnTo>
                <a:lnTo>
                  <a:pt x="591693" y="58388"/>
                </a:lnTo>
                <a:lnTo>
                  <a:pt x="585025" y="33909"/>
                </a:lnTo>
                <a:lnTo>
                  <a:pt x="560261" y="16097"/>
                </a:lnTo>
                <a:lnTo>
                  <a:pt x="522922" y="18669"/>
                </a:lnTo>
                <a:lnTo>
                  <a:pt x="492252" y="0"/>
                </a:lnTo>
                <a:lnTo>
                  <a:pt x="463105" y="16954"/>
                </a:lnTo>
                <a:lnTo>
                  <a:pt x="455581" y="42386"/>
                </a:lnTo>
                <a:lnTo>
                  <a:pt x="412528" y="56293"/>
                </a:lnTo>
                <a:lnTo>
                  <a:pt x="400526" y="73152"/>
                </a:lnTo>
                <a:lnTo>
                  <a:pt x="383477" y="73152"/>
                </a:lnTo>
                <a:lnTo>
                  <a:pt x="362807" y="92012"/>
                </a:lnTo>
                <a:lnTo>
                  <a:pt x="371380" y="135350"/>
                </a:lnTo>
                <a:lnTo>
                  <a:pt x="324421" y="180880"/>
                </a:lnTo>
                <a:lnTo>
                  <a:pt x="329279" y="194500"/>
                </a:lnTo>
                <a:lnTo>
                  <a:pt x="297752" y="203645"/>
                </a:lnTo>
                <a:lnTo>
                  <a:pt x="272796" y="263652"/>
                </a:lnTo>
                <a:lnTo>
                  <a:pt x="235458" y="284988"/>
                </a:lnTo>
                <a:lnTo>
                  <a:pt x="212788" y="325660"/>
                </a:lnTo>
                <a:lnTo>
                  <a:pt x="149257" y="343853"/>
                </a:lnTo>
                <a:lnTo>
                  <a:pt x="132683" y="322136"/>
                </a:lnTo>
                <a:lnTo>
                  <a:pt x="108585" y="334232"/>
                </a:lnTo>
                <a:lnTo>
                  <a:pt x="105251" y="355092"/>
                </a:lnTo>
                <a:lnTo>
                  <a:pt x="76105" y="380905"/>
                </a:lnTo>
                <a:lnTo>
                  <a:pt x="74581" y="402812"/>
                </a:lnTo>
                <a:lnTo>
                  <a:pt x="90011" y="410908"/>
                </a:lnTo>
                <a:lnTo>
                  <a:pt x="116014" y="411956"/>
                </a:lnTo>
                <a:lnTo>
                  <a:pt x="108109" y="448532"/>
                </a:lnTo>
                <a:lnTo>
                  <a:pt x="122682" y="467011"/>
                </a:lnTo>
                <a:lnTo>
                  <a:pt x="141637" y="462724"/>
                </a:lnTo>
                <a:lnTo>
                  <a:pt x="142589" y="485108"/>
                </a:lnTo>
                <a:lnTo>
                  <a:pt x="164687" y="526923"/>
                </a:lnTo>
                <a:lnTo>
                  <a:pt x="166497" y="545116"/>
                </a:lnTo>
                <a:lnTo>
                  <a:pt x="138494" y="560546"/>
                </a:lnTo>
                <a:lnTo>
                  <a:pt x="137827" y="545116"/>
                </a:lnTo>
                <a:lnTo>
                  <a:pt x="110014" y="551116"/>
                </a:lnTo>
                <a:lnTo>
                  <a:pt x="105251" y="565309"/>
                </a:lnTo>
                <a:lnTo>
                  <a:pt x="78486" y="550164"/>
                </a:lnTo>
                <a:lnTo>
                  <a:pt x="35338" y="550164"/>
                </a:lnTo>
                <a:lnTo>
                  <a:pt x="31528" y="572548"/>
                </a:lnTo>
                <a:lnTo>
                  <a:pt x="4763" y="573500"/>
                </a:lnTo>
                <a:lnTo>
                  <a:pt x="0" y="584740"/>
                </a:lnTo>
                <a:lnTo>
                  <a:pt x="58388" y="641604"/>
                </a:lnTo>
                <a:lnTo>
                  <a:pt x="132112" y="625412"/>
                </a:lnTo>
                <a:lnTo>
                  <a:pt x="112871" y="658939"/>
                </a:lnTo>
                <a:lnTo>
                  <a:pt x="67437" y="673227"/>
                </a:lnTo>
                <a:lnTo>
                  <a:pt x="39719" y="658178"/>
                </a:lnTo>
                <a:lnTo>
                  <a:pt x="48578" y="679799"/>
                </a:lnTo>
                <a:lnTo>
                  <a:pt x="111919" y="749332"/>
                </a:lnTo>
                <a:lnTo>
                  <a:pt x="145447" y="770668"/>
                </a:lnTo>
                <a:lnTo>
                  <a:pt x="224885" y="741236"/>
                </a:lnTo>
                <a:lnTo>
                  <a:pt x="270891" y="676180"/>
                </a:lnTo>
                <a:lnTo>
                  <a:pt x="250793" y="729996"/>
                </a:lnTo>
                <a:lnTo>
                  <a:pt x="272796" y="767620"/>
                </a:lnTo>
                <a:lnTo>
                  <a:pt x="255556" y="824198"/>
                </a:lnTo>
                <a:lnTo>
                  <a:pt x="278511" y="860393"/>
                </a:lnTo>
                <a:lnTo>
                  <a:pt x="262223" y="860393"/>
                </a:lnTo>
                <a:lnTo>
                  <a:pt x="262223" y="876014"/>
                </a:lnTo>
                <a:lnTo>
                  <a:pt x="273748" y="863346"/>
                </a:lnTo>
                <a:lnTo>
                  <a:pt x="278511" y="873062"/>
                </a:lnTo>
                <a:lnTo>
                  <a:pt x="266986" y="892683"/>
                </a:lnTo>
                <a:lnTo>
                  <a:pt x="287179" y="956215"/>
                </a:lnTo>
                <a:lnTo>
                  <a:pt x="292894" y="1018794"/>
                </a:lnTo>
                <a:lnTo>
                  <a:pt x="328327" y="1102995"/>
                </a:lnTo>
                <a:lnTo>
                  <a:pt x="343376" y="1115663"/>
                </a:lnTo>
                <a:lnTo>
                  <a:pt x="337852" y="1119568"/>
                </a:lnTo>
                <a:lnTo>
                  <a:pt x="356997" y="1138142"/>
                </a:lnTo>
                <a:lnTo>
                  <a:pt x="375190" y="1187101"/>
                </a:lnTo>
                <a:lnTo>
                  <a:pt x="379286" y="1227296"/>
                </a:lnTo>
                <a:lnTo>
                  <a:pt x="386715" y="1233011"/>
                </a:lnTo>
                <a:lnTo>
                  <a:pt x="382238" y="1240250"/>
                </a:lnTo>
                <a:lnTo>
                  <a:pt x="402050" y="1283970"/>
                </a:lnTo>
                <a:lnTo>
                  <a:pt x="432721" y="1321117"/>
                </a:lnTo>
                <a:lnTo>
                  <a:pt x="457581" y="1390840"/>
                </a:lnTo>
                <a:lnTo>
                  <a:pt x="474250" y="1405318"/>
                </a:lnTo>
                <a:lnTo>
                  <a:pt x="462344" y="1406081"/>
                </a:lnTo>
                <a:lnTo>
                  <a:pt x="478631" y="1462659"/>
                </a:lnTo>
                <a:lnTo>
                  <a:pt x="503587" y="1493330"/>
                </a:lnTo>
                <a:lnTo>
                  <a:pt x="566738" y="1493330"/>
                </a:lnTo>
                <a:lnTo>
                  <a:pt x="593979" y="1453515"/>
                </a:lnTo>
                <a:lnTo>
                  <a:pt x="638842" y="1444562"/>
                </a:lnTo>
                <a:lnTo>
                  <a:pt x="617506" y="1433322"/>
                </a:lnTo>
                <a:lnTo>
                  <a:pt x="644462" y="1395222"/>
                </a:lnTo>
                <a:lnTo>
                  <a:pt x="669131" y="1396270"/>
                </a:lnTo>
                <a:lnTo>
                  <a:pt x="669131" y="1332833"/>
                </a:lnTo>
                <a:lnTo>
                  <a:pt x="658558" y="1325023"/>
                </a:lnTo>
                <a:lnTo>
                  <a:pt x="687324" y="1255586"/>
                </a:lnTo>
                <a:lnTo>
                  <a:pt x="697802" y="1205674"/>
                </a:lnTo>
                <a:lnTo>
                  <a:pt x="679704" y="1154811"/>
                </a:lnTo>
                <a:lnTo>
                  <a:pt x="680656" y="1102995"/>
                </a:lnTo>
                <a:lnTo>
                  <a:pt x="694087" y="1066800"/>
                </a:lnTo>
                <a:lnTo>
                  <a:pt x="753428" y="1027652"/>
                </a:lnTo>
                <a:lnTo>
                  <a:pt x="809911" y="1015937"/>
                </a:lnTo>
                <a:lnTo>
                  <a:pt x="810768" y="987552"/>
                </a:lnTo>
                <a:lnTo>
                  <a:pt x="914210" y="914209"/>
                </a:lnTo>
                <a:lnTo>
                  <a:pt x="949643" y="864298"/>
                </a:lnTo>
                <a:lnTo>
                  <a:pt x="982123" y="842105"/>
                </a:lnTo>
                <a:lnTo>
                  <a:pt x="979361" y="828104"/>
                </a:lnTo>
                <a:lnTo>
                  <a:pt x="998601" y="831437"/>
                </a:lnTo>
                <a:lnTo>
                  <a:pt x="1037749" y="820293"/>
                </a:lnTo>
                <a:lnTo>
                  <a:pt x="1026986" y="797719"/>
                </a:lnTo>
                <a:lnTo>
                  <a:pt x="1052417" y="810006"/>
                </a:lnTo>
                <a:lnTo>
                  <a:pt x="1082707" y="771715"/>
                </a:lnTo>
                <a:lnTo>
                  <a:pt x="1077944" y="729996"/>
                </a:lnTo>
                <a:lnTo>
                  <a:pt x="1135475" y="693134"/>
                </a:lnTo>
                <a:lnTo>
                  <a:pt x="1139190" y="690753"/>
                </a:lnTo>
                <a:lnTo>
                  <a:pt x="1142238" y="660559"/>
                </a:lnTo>
                <a:lnTo>
                  <a:pt x="1166908" y="695515"/>
                </a:lnTo>
                <a:lnTo>
                  <a:pt x="1198340" y="696087"/>
                </a:lnTo>
                <a:lnTo>
                  <a:pt x="1198340" y="695992"/>
                </a:lnTo>
                <a:lnTo>
                  <a:pt x="1185577" y="630364"/>
                </a:lnTo>
                <a:lnTo>
                  <a:pt x="1196054" y="617696"/>
                </a:lnTo>
                <a:lnTo>
                  <a:pt x="1177385" y="612934"/>
                </a:lnTo>
                <a:lnTo>
                  <a:pt x="1179576" y="601028"/>
                </a:lnTo>
                <a:lnTo>
                  <a:pt x="1169098" y="591503"/>
                </a:lnTo>
                <a:lnTo>
                  <a:pt x="1171385" y="579596"/>
                </a:lnTo>
                <a:lnTo>
                  <a:pt x="1181100" y="574072"/>
                </a:lnTo>
                <a:lnTo>
                  <a:pt x="1176623" y="551783"/>
                </a:lnTo>
                <a:lnTo>
                  <a:pt x="1145191" y="540734"/>
                </a:lnTo>
                <a:lnTo>
                  <a:pt x="1143667" y="512921"/>
                </a:lnTo>
                <a:lnTo>
                  <a:pt x="1157192" y="518446"/>
                </a:lnTo>
                <a:lnTo>
                  <a:pt x="1163193" y="501015"/>
                </a:lnTo>
                <a:lnTo>
                  <a:pt x="1196816" y="500158"/>
                </a:lnTo>
                <a:lnTo>
                  <a:pt x="1196816" y="489109"/>
                </a:lnTo>
                <a:lnTo>
                  <a:pt x="1151954" y="458153"/>
                </a:lnTo>
                <a:lnTo>
                  <a:pt x="1154144" y="437483"/>
                </a:lnTo>
                <a:lnTo>
                  <a:pt x="1165384" y="429482"/>
                </a:lnTo>
                <a:lnTo>
                  <a:pt x="1165765" y="417100"/>
                </a:lnTo>
                <a:lnTo>
                  <a:pt x="1187101" y="434340"/>
                </a:lnTo>
                <a:lnTo>
                  <a:pt x="1192339" y="417576"/>
                </a:lnTo>
                <a:lnTo>
                  <a:pt x="1204246" y="441484"/>
                </a:lnTo>
                <a:lnTo>
                  <a:pt x="1223772" y="450151"/>
                </a:lnTo>
                <a:lnTo>
                  <a:pt x="1231202" y="434340"/>
                </a:lnTo>
                <a:lnTo>
                  <a:pt x="1246156" y="455771"/>
                </a:lnTo>
                <a:lnTo>
                  <a:pt x="1243203" y="491490"/>
                </a:lnTo>
                <a:lnTo>
                  <a:pt x="1276826" y="502539"/>
                </a:lnTo>
                <a:lnTo>
                  <a:pt x="1320260" y="495395"/>
                </a:lnTo>
                <a:lnTo>
                  <a:pt x="1340453" y="503396"/>
                </a:lnTo>
                <a:lnTo>
                  <a:pt x="1375600" y="497014"/>
                </a:lnTo>
                <a:lnTo>
                  <a:pt x="1399508" y="516064"/>
                </a:lnTo>
                <a:lnTo>
                  <a:pt x="1386745" y="524828"/>
                </a:lnTo>
                <a:lnTo>
                  <a:pt x="1378553" y="518446"/>
                </a:lnTo>
                <a:lnTo>
                  <a:pt x="1372553" y="547021"/>
                </a:lnTo>
                <a:lnTo>
                  <a:pt x="1359884" y="550164"/>
                </a:lnTo>
                <a:lnTo>
                  <a:pt x="1359122" y="562928"/>
                </a:lnTo>
                <a:lnTo>
                  <a:pt x="1326928" y="568452"/>
                </a:lnTo>
                <a:lnTo>
                  <a:pt x="1317974" y="593026"/>
                </a:lnTo>
                <a:lnTo>
                  <a:pt x="1329976" y="622459"/>
                </a:lnTo>
                <a:lnTo>
                  <a:pt x="1335214" y="614553"/>
                </a:lnTo>
                <a:lnTo>
                  <a:pt x="1346359" y="635127"/>
                </a:lnTo>
                <a:lnTo>
                  <a:pt x="1357598" y="627983"/>
                </a:lnTo>
                <a:lnTo>
                  <a:pt x="1356836" y="608171"/>
                </a:lnTo>
                <a:lnTo>
                  <a:pt x="1365123" y="598646"/>
                </a:lnTo>
                <a:lnTo>
                  <a:pt x="1365123" y="587502"/>
                </a:lnTo>
                <a:lnTo>
                  <a:pt x="1381506" y="587502"/>
                </a:lnTo>
                <a:lnTo>
                  <a:pt x="1389031" y="631222"/>
                </a:lnTo>
                <a:lnTo>
                  <a:pt x="1397222" y="645509"/>
                </a:lnTo>
                <a:lnTo>
                  <a:pt x="1401794" y="694658"/>
                </a:lnTo>
                <a:lnTo>
                  <a:pt x="1401794" y="694658"/>
                </a:lnTo>
                <a:lnTo>
                  <a:pt x="1412367" y="683990"/>
                </a:lnTo>
                <a:lnTo>
                  <a:pt x="1424178" y="693515"/>
                </a:lnTo>
                <a:close/>
              </a:path>
            </a:pathLst>
          </a:custGeom>
          <a:noFill/>
          <a:ln w="19050" cap="flat">
            <a:solidFill>
              <a:schemeClr val="tx1">
                <a:lumMod val="85000"/>
                <a:lumOff val="15000"/>
              </a:schemeClr>
            </a:solidFill>
            <a:prstDash val="solid"/>
            <a:miter/>
          </a:ln>
        </p:spPr>
        <p:txBody>
          <a:bodyPr wrap="none" lIns="0" tIns="0" rIns="0" bIns="0" rtlCol="0" anchor="ctr"/>
          <a:lstStyle/>
          <a:p>
            <a:endParaRPr lang="en-GB" dirty="0">
              <a:latin typeface="ＭＳ Ｐゴシック" panose="020B0600070205080204" pitchFamily="50" charset="-128"/>
              <a:ea typeface="ＭＳ Ｐゴシック" panose="020B0600070205080204" pitchFamily="50" charset="-128"/>
            </a:endParaRPr>
          </a:p>
        </p:txBody>
      </p:sp>
      <p:sp>
        <p:nvSpPr>
          <p:cNvPr id="70" name="楕円 69">
            <a:extLst>
              <a:ext uri="{FF2B5EF4-FFF2-40B4-BE49-F238E27FC236}">
                <a16:creationId xmlns:a16="http://schemas.microsoft.com/office/drawing/2014/main" id="{B8490B0E-99D6-BE39-F972-B550F13FB649}"/>
              </a:ext>
            </a:extLst>
          </p:cNvPr>
          <p:cNvSpPr/>
          <p:nvPr/>
        </p:nvSpPr>
        <p:spPr>
          <a:xfrm rot="2933276">
            <a:off x="2601457" y="3597862"/>
            <a:ext cx="482033" cy="1267858"/>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1" name="楕円 70">
            <a:extLst>
              <a:ext uri="{FF2B5EF4-FFF2-40B4-BE49-F238E27FC236}">
                <a16:creationId xmlns:a16="http://schemas.microsoft.com/office/drawing/2014/main" id="{CD80C7D1-EB93-86BB-0981-30D44E3966B0}"/>
              </a:ext>
            </a:extLst>
          </p:cNvPr>
          <p:cNvSpPr/>
          <p:nvPr/>
        </p:nvSpPr>
        <p:spPr>
          <a:xfrm rot="2933276">
            <a:off x="2056184" y="1875815"/>
            <a:ext cx="482033" cy="462907"/>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2" name="楕円 71">
            <a:extLst>
              <a:ext uri="{FF2B5EF4-FFF2-40B4-BE49-F238E27FC236}">
                <a16:creationId xmlns:a16="http://schemas.microsoft.com/office/drawing/2014/main" id="{4F6782FF-2D3B-49B5-DD59-DB9438194F2B}"/>
              </a:ext>
            </a:extLst>
          </p:cNvPr>
          <p:cNvSpPr/>
          <p:nvPr/>
        </p:nvSpPr>
        <p:spPr>
          <a:xfrm rot="2933276">
            <a:off x="979156" y="3032840"/>
            <a:ext cx="784248" cy="821578"/>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3" name="楕円 72">
            <a:extLst>
              <a:ext uri="{FF2B5EF4-FFF2-40B4-BE49-F238E27FC236}">
                <a16:creationId xmlns:a16="http://schemas.microsoft.com/office/drawing/2014/main" id="{02C18783-C3EF-1294-A080-362B29957C2D}"/>
              </a:ext>
            </a:extLst>
          </p:cNvPr>
          <p:cNvSpPr/>
          <p:nvPr/>
        </p:nvSpPr>
        <p:spPr>
          <a:xfrm rot="2933276">
            <a:off x="2682886" y="3714916"/>
            <a:ext cx="327144" cy="1021991"/>
          </a:xfrm>
          <a:prstGeom prst="ellipse">
            <a:avLst/>
          </a:prstGeom>
          <a:pattFill prst="ltHorz">
            <a:fgClr>
              <a:srgbClr val="0076A8"/>
            </a:fgClr>
            <a:bgClr>
              <a:schemeClr val="bg1"/>
            </a:bgClr>
          </a:pattFill>
          <a:ln>
            <a:solidFill>
              <a:srgbClr val="0076A8"/>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4" name="楕円 73">
            <a:extLst>
              <a:ext uri="{FF2B5EF4-FFF2-40B4-BE49-F238E27FC236}">
                <a16:creationId xmlns:a16="http://schemas.microsoft.com/office/drawing/2014/main" id="{DDE2F50C-AB51-B632-1F9F-4730B0FF16D2}"/>
              </a:ext>
            </a:extLst>
          </p:cNvPr>
          <p:cNvSpPr/>
          <p:nvPr/>
        </p:nvSpPr>
        <p:spPr>
          <a:xfrm rot="2933276">
            <a:off x="2140032" y="1949888"/>
            <a:ext cx="314337" cy="314760"/>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5" name="テキスト ボックス 74">
            <a:extLst>
              <a:ext uri="{FF2B5EF4-FFF2-40B4-BE49-F238E27FC236}">
                <a16:creationId xmlns:a16="http://schemas.microsoft.com/office/drawing/2014/main" id="{357713D2-F352-2CE4-C371-DD0B57CCDF4C}"/>
              </a:ext>
            </a:extLst>
          </p:cNvPr>
          <p:cNvSpPr txBox="1"/>
          <p:nvPr/>
        </p:nvSpPr>
        <p:spPr bwMode="gray">
          <a:xfrm>
            <a:off x="489000" y="2897637"/>
            <a:ext cx="687548" cy="184666"/>
          </a:xfrm>
          <a:prstGeom prst="rect">
            <a:avLst/>
          </a:prstGeom>
          <a:noFill/>
        </p:spPr>
        <p:txBody>
          <a:bodyPr wrap="square" lIns="0" tIns="0" rIns="0" bIns="0" rtlCol="0">
            <a:spAutoFit/>
          </a:bodyP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Gujarat</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76" name="テキスト ボックス 75">
            <a:extLst>
              <a:ext uri="{FF2B5EF4-FFF2-40B4-BE49-F238E27FC236}">
                <a16:creationId xmlns:a16="http://schemas.microsoft.com/office/drawing/2014/main" id="{BCBC4685-6D3B-5B4D-59C3-454585E52C21}"/>
              </a:ext>
            </a:extLst>
          </p:cNvPr>
          <p:cNvSpPr txBox="1"/>
          <p:nvPr/>
        </p:nvSpPr>
        <p:spPr bwMode="gray">
          <a:xfrm>
            <a:off x="2963105" y="1978461"/>
            <a:ext cx="1413896" cy="184666"/>
          </a:xfrm>
          <a:prstGeom prst="rect">
            <a:avLst/>
          </a:prstGeom>
          <a:noFill/>
        </p:spPr>
        <p:txBody>
          <a:bodyPr wrap="square" lIns="0" tIns="0" rIns="0" bIns="0" rtlCol="0">
            <a:spAutoFit/>
          </a:bodyP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Himachal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77" name="テキスト ボックス 76">
            <a:extLst>
              <a:ext uri="{FF2B5EF4-FFF2-40B4-BE49-F238E27FC236}">
                <a16:creationId xmlns:a16="http://schemas.microsoft.com/office/drawing/2014/main" id="{90EFC0F9-4D0C-DA5F-691C-261183CDBEC7}"/>
              </a:ext>
            </a:extLst>
          </p:cNvPr>
          <p:cNvSpPr txBox="1"/>
          <p:nvPr/>
        </p:nvSpPr>
        <p:spPr bwMode="gray">
          <a:xfrm>
            <a:off x="913907" y="4499346"/>
            <a:ext cx="809402" cy="369332"/>
          </a:xfrm>
          <a:prstGeom prst="rect">
            <a:avLst/>
          </a:prstGeom>
          <a:noFill/>
        </p:spPr>
        <p:txBody>
          <a:bodyPr wrap="square" lIns="0" tIns="0" rIns="0" bIns="0" rtlCol="0">
            <a:spAutoFit/>
          </a:bodyPr>
          <a:lstStyle/>
          <a:p>
            <a:pPr algn="ctr"/>
            <a:r>
              <a:rPr kumimoji="1"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200" dirty="0">
                <a:solidFill>
                  <a:schemeClr val="tx1"/>
                </a:solidFill>
                <a:latin typeface="ＭＳ Ｐゴシック" panose="020B0600070205080204" pitchFamily="50" charset="-128"/>
                <a:ea typeface="ＭＳ Ｐゴシック" panose="020B0600070205080204" pitchFamily="50" charset="-128"/>
              </a:rPr>
              <a:t>州</a:t>
            </a:r>
          </a:p>
        </p:txBody>
      </p:sp>
      <p:sp>
        <p:nvSpPr>
          <p:cNvPr id="78" name="四角形: 角を丸くする 77">
            <a:extLst>
              <a:ext uri="{FF2B5EF4-FFF2-40B4-BE49-F238E27FC236}">
                <a16:creationId xmlns:a16="http://schemas.microsoft.com/office/drawing/2014/main" id="{4A2F014F-1D8A-DD44-E99F-A165353A52E7}"/>
              </a:ext>
            </a:extLst>
          </p:cNvPr>
          <p:cNvSpPr/>
          <p:nvPr/>
        </p:nvSpPr>
        <p:spPr>
          <a:xfrm>
            <a:off x="8013659" y="2014958"/>
            <a:ext cx="1475341"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Tamil Nadu</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79" name="四角形: 角を丸くする 78">
            <a:extLst>
              <a:ext uri="{FF2B5EF4-FFF2-40B4-BE49-F238E27FC236}">
                <a16:creationId xmlns:a16="http://schemas.microsoft.com/office/drawing/2014/main" id="{6C2B8272-5EC4-9606-B1F8-2273953709E0}"/>
              </a:ext>
            </a:extLst>
          </p:cNvPr>
          <p:cNvSpPr/>
          <p:nvPr/>
        </p:nvSpPr>
        <p:spPr>
          <a:xfrm>
            <a:off x="6321000" y="2360714"/>
            <a:ext cx="1620658"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Uttar Pradesh</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0" name="四角形: 角を丸くする 79">
            <a:extLst>
              <a:ext uri="{FF2B5EF4-FFF2-40B4-BE49-F238E27FC236}">
                <a16:creationId xmlns:a16="http://schemas.microsoft.com/office/drawing/2014/main" id="{54EADEDA-0E74-C38A-7CAA-C3E626AAF69F}"/>
              </a:ext>
            </a:extLst>
          </p:cNvPr>
          <p:cNvSpPr/>
          <p:nvPr/>
        </p:nvSpPr>
        <p:spPr>
          <a:xfrm>
            <a:off x="8013659" y="2360714"/>
            <a:ext cx="1475341" cy="279906"/>
          </a:xfrm>
          <a:prstGeom prst="roundRect">
            <a:avLst/>
          </a:prstGeom>
          <a:ln>
            <a:solidFill>
              <a:srgbClr val="012169"/>
            </a:solidFill>
          </a:ln>
        </p:spPr>
        <p:style>
          <a:lnRef idx="2">
            <a:schemeClr val="accent6"/>
          </a:lnRef>
          <a:fillRef idx="1">
            <a:schemeClr val="lt1"/>
          </a:fillRef>
          <a:effectRef idx="0">
            <a:schemeClr val="accent6"/>
          </a:effectRef>
          <a:fontRef idx="minor">
            <a:schemeClr val="dk1"/>
          </a:fontRef>
        </p:style>
        <p:txBody>
          <a:bodyPr lIns="72000" tIns="72000" rIns="72000" bIns="72000" rtlCol="0" anchor="ctr" anchorCtr="1"/>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Madhya Pradesh</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1" name="楕円 80">
            <a:extLst>
              <a:ext uri="{FF2B5EF4-FFF2-40B4-BE49-F238E27FC236}">
                <a16:creationId xmlns:a16="http://schemas.microsoft.com/office/drawing/2014/main" id="{612D47CD-9A94-C2FB-1E22-0C66F8B5FD67}"/>
              </a:ext>
            </a:extLst>
          </p:cNvPr>
          <p:cNvSpPr/>
          <p:nvPr/>
        </p:nvSpPr>
        <p:spPr>
          <a:xfrm rot="1543185">
            <a:off x="2296808" y="4775152"/>
            <a:ext cx="360921" cy="798492"/>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2" name="テキスト ボックス 81">
            <a:extLst>
              <a:ext uri="{FF2B5EF4-FFF2-40B4-BE49-F238E27FC236}">
                <a16:creationId xmlns:a16="http://schemas.microsoft.com/office/drawing/2014/main" id="{F4B9CC3D-A383-FB31-432F-6C480677A463}"/>
              </a:ext>
            </a:extLst>
          </p:cNvPr>
          <p:cNvSpPr txBox="1"/>
          <p:nvPr/>
        </p:nvSpPr>
        <p:spPr bwMode="gray">
          <a:xfrm>
            <a:off x="2341771" y="5712667"/>
            <a:ext cx="955229" cy="184666"/>
          </a:xfrm>
          <a:prstGeom prst="rect">
            <a:avLst/>
          </a:prstGeom>
          <a:noFill/>
        </p:spPr>
        <p:txBody>
          <a:bodyPr wrap="square" lIns="0" tIns="0" rIns="0" bIns="0" rtlCol="0">
            <a:spAutoFit/>
          </a:bodyPr>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Tamil Nadu</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3" name="楕円 82">
            <a:extLst>
              <a:ext uri="{FF2B5EF4-FFF2-40B4-BE49-F238E27FC236}">
                <a16:creationId xmlns:a16="http://schemas.microsoft.com/office/drawing/2014/main" id="{90F76F1B-2052-FF6B-F252-7B32ED10A691}"/>
              </a:ext>
            </a:extLst>
          </p:cNvPr>
          <p:cNvSpPr/>
          <p:nvPr/>
        </p:nvSpPr>
        <p:spPr>
          <a:xfrm rot="2262704">
            <a:off x="2140739" y="2520556"/>
            <a:ext cx="928141" cy="451442"/>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84" name="テキスト ボックス 83">
            <a:extLst>
              <a:ext uri="{FF2B5EF4-FFF2-40B4-BE49-F238E27FC236}">
                <a16:creationId xmlns:a16="http://schemas.microsoft.com/office/drawing/2014/main" id="{0D87485F-CC47-AFC8-7D98-291F31565222}"/>
              </a:ext>
            </a:extLst>
          </p:cNvPr>
          <p:cNvSpPr txBox="1"/>
          <p:nvPr/>
        </p:nvSpPr>
        <p:spPr bwMode="gray">
          <a:xfrm>
            <a:off x="3106865" y="2351560"/>
            <a:ext cx="1198135" cy="184666"/>
          </a:xfrm>
          <a:prstGeom prst="rect">
            <a:avLst/>
          </a:prstGeom>
          <a:noFill/>
        </p:spPr>
        <p:txBody>
          <a:bodyPr wrap="square" lIns="0" tIns="0" rIns="0" bIns="0" rtlCol="0">
            <a:spAutoFit/>
          </a:bodyPr>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Uttar Pradesh</a:t>
            </a:r>
            <a:r>
              <a:rPr kumimoji="1" lang="en-US" altLang="ja-JP"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86" name="コネクタ: カギ線 85">
            <a:extLst>
              <a:ext uri="{FF2B5EF4-FFF2-40B4-BE49-F238E27FC236}">
                <a16:creationId xmlns:a16="http://schemas.microsoft.com/office/drawing/2014/main" id="{EE5DB0F3-1053-69C5-5858-7A8FCB39A03F}"/>
              </a:ext>
            </a:extLst>
          </p:cNvPr>
          <p:cNvCxnSpPr>
            <a:cxnSpLocks/>
            <a:stCxn id="84" idx="1"/>
            <a:endCxn id="83" idx="0"/>
          </p:cNvCxnSpPr>
          <p:nvPr/>
        </p:nvCxnSpPr>
        <p:spPr bwMode="gray">
          <a:xfrm rot="10800000" flipV="1">
            <a:off x="2742881" y="2443892"/>
            <a:ext cx="363984" cy="123817"/>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コネクタ: カギ線 90">
            <a:extLst>
              <a:ext uri="{FF2B5EF4-FFF2-40B4-BE49-F238E27FC236}">
                <a16:creationId xmlns:a16="http://schemas.microsoft.com/office/drawing/2014/main" id="{83002CE8-B496-C272-7371-BDB8A2099944}"/>
              </a:ext>
            </a:extLst>
          </p:cNvPr>
          <p:cNvCxnSpPr>
            <a:cxnSpLocks/>
            <a:stCxn id="76" idx="1"/>
            <a:endCxn id="71" idx="0"/>
          </p:cNvCxnSpPr>
          <p:nvPr/>
        </p:nvCxnSpPr>
        <p:spPr bwMode="gray">
          <a:xfrm rot="10800000">
            <a:off x="2471585" y="1955080"/>
            <a:ext cx="491521" cy="115714"/>
          </a:xfrm>
          <a:prstGeom prst="bentConnector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コネクタ: カギ線 93">
            <a:extLst>
              <a:ext uri="{FF2B5EF4-FFF2-40B4-BE49-F238E27FC236}">
                <a16:creationId xmlns:a16="http://schemas.microsoft.com/office/drawing/2014/main" id="{833B54E2-3E24-01ED-4352-CD0ECF84D879}"/>
              </a:ext>
            </a:extLst>
          </p:cNvPr>
          <p:cNvCxnSpPr>
            <a:cxnSpLocks/>
            <a:stCxn id="75" idx="2"/>
            <a:endCxn id="72" idx="3"/>
          </p:cNvCxnSpPr>
          <p:nvPr/>
        </p:nvCxnSpPr>
        <p:spPr bwMode="gray">
          <a:xfrm rot="16200000" flipH="1">
            <a:off x="729736" y="3185341"/>
            <a:ext cx="343416" cy="13734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6" name="コネクタ: カギ線 95">
            <a:extLst>
              <a:ext uri="{FF2B5EF4-FFF2-40B4-BE49-F238E27FC236}">
                <a16:creationId xmlns:a16="http://schemas.microsoft.com/office/drawing/2014/main" id="{28F3BBC4-FB59-F8D9-AB2A-A164011CF4B6}"/>
              </a:ext>
            </a:extLst>
          </p:cNvPr>
          <p:cNvCxnSpPr>
            <a:cxnSpLocks/>
            <a:stCxn id="82" idx="0"/>
            <a:endCxn id="81" idx="6"/>
          </p:cNvCxnSpPr>
          <p:nvPr/>
        </p:nvCxnSpPr>
        <p:spPr bwMode="gray">
          <a:xfrm rot="16200000" flipV="1">
            <a:off x="2499641" y="5392922"/>
            <a:ext cx="459955" cy="179536"/>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7" name="楕円 96">
            <a:extLst>
              <a:ext uri="{FF2B5EF4-FFF2-40B4-BE49-F238E27FC236}">
                <a16:creationId xmlns:a16="http://schemas.microsoft.com/office/drawing/2014/main" id="{ED1FE88C-5AA6-CD73-5C6C-A6BE01ACE434}"/>
              </a:ext>
            </a:extLst>
          </p:cNvPr>
          <p:cNvSpPr/>
          <p:nvPr/>
        </p:nvSpPr>
        <p:spPr>
          <a:xfrm rot="2933276">
            <a:off x="1802815" y="2919161"/>
            <a:ext cx="905400" cy="898374"/>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99" name="コネクタ: カギ線 98">
            <a:extLst>
              <a:ext uri="{FF2B5EF4-FFF2-40B4-BE49-F238E27FC236}">
                <a16:creationId xmlns:a16="http://schemas.microsoft.com/office/drawing/2014/main" id="{2B5A500E-CAF1-5AC7-3888-A8E5C650BFD8}"/>
              </a:ext>
            </a:extLst>
          </p:cNvPr>
          <p:cNvCxnSpPr>
            <a:cxnSpLocks/>
            <a:stCxn id="77" idx="3"/>
            <a:endCxn id="70" idx="3"/>
          </p:cNvCxnSpPr>
          <p:nvPr/>
        </p:nvCxnSpPr>
        <p:spPr bwMode="gray">
          <a:xfrm flipV="1">
            <a:off x="1723309" y="4398132"/>
            <a:ext cx="669378" cy="285880"/>
          </a:xfrm>
          <a:prstGeom prst="bentConnector3">
            <a:avLst>
              <a:gd name="adj1" fmla="val 50000"/>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9" name="テキスト ボックス 108">
            <a:extLst>
              <a:ext uri="{FF2B5EF4-FFF2-40B4-BE49-F238E27FC236}">
                <a16:creationId xmlns:a16="http://schemas.microsoft.com/office/drawing/2014/main" id="{0D8CCFC2-098D-7BD0-F3CC-AF501564C978}"/>
              </a:ext>
            </a:extLst>
          </p:cNvPr>
          <p:cNvSpPr txBox="1"/>
          <p:nvPr/>
        </p:nvSpPr>
        <p:spPr bwMode="gray">
          <a:xfrm>
            <a:off x="2793000" y="3143227"/>
            <a:ext cx="824756" cy="369332"/>
          </a:xfrm>
          <a:prstGeom prst="rect">
            <a:avLst/>
          </a:prstGeom>
          <a:noFill/>
        </p:spPr>
        <p:txBody>
          <a:bodyPr wrap="square" lIns="0" tIns="0" rIns="0" bIns="0" rtlCol="0">
            <a:spAutoFit/>
          </a:bodyPr>
          <a:lstStyle/>
          <a:p>
            <a:pPr algn="ctr"/>
            <a:r>
              <a:rPr kumimoji="1" lang="en-US" altLang="ja-JP" sz="12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Madhya Pradesh</a:t>
            </a:r>
            <a:r>
              <a:rPr kumimoji="1" lang="ja-JP" altLang="en-US" sz="1200" b="0" i="0" u="none" strike="noStrike" kern="1200" cap="none" spc="0" normalizeH="0" baseline="0" noProof="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州</a:t>
            </a: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cxnSp>
        <p:nvCxnSpPr>
          <p:cNvPr id="111" name="直線コネクタ 110">
            <a:extLst>
              <a:ext uri="{FF2B5EF4-FFF2-40B4-BE49-F238E27FC236}">
                <a16:creationId xmlns:a16="http://schemas.microsoft.com/office/drawing/2014/main" id="{94367809-B8F3-9B5B-404B-60AE095B0AC1}"/>
              </a:ext>
            </a:extLst>
          </p:cNvPr>
          <p:cNvCxnSpPr>
            <a:cxnSpLocks/>
            <a:stCxn id="109" idx="1"/>
            <a:endCxn id="97" idx="7"/>
          </p:cNvCxnSpPr>
          <p:nvPr/>
        </p:nvCxnSpPr>
        <p:spPr bwMode="gray">
          <a:xfrm flipH="1">
            <a:off x="2705301" y="3327893"/>
            <a:ext cx="87699" cy="7278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6" name="テキスト プレースホルダー 5">
            <a:extLst>
              <a:ext uri="{FF2B5EF4-FFF2-40B4-BE49-F238E27FC236}">
                <a16:creationId xmlns:a16="http://schemas.microsoft.com/office/drawing/2014/main" id="{A6E73BEF-7428-221E-2F00-3AB5C58D9773}"/>
              </a:ext>
            </a:extLst>
          </p:cNvPr>
          <p:cNvSpPr txBox="1">
            <a:spLocks/>
          </p:cNvSpPr>
          <p:nvPr/>
        </p:nvSpPr>
        <p:spPr bwMode="gray">
          <a:xfrm>
            <a:off x="200025" y="499826"/>
            <a:ext cx="9290050" cy="40889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lvl1pPr marL="0" marR="0" indent="0" defTabSz="863600" eaLnBrk="1" latinLnBrk="0" hangingPunct="1">
              <a:lnSpc>
                <a:spcPct val="100000"/>
              </a:lnSpc>
              <a:spcBef>
                <a:spcPts val="0"/>
              </a:spcBef>
              <a:buClr>
                <a:schemeClr val="bg1">
                  <a:lumMod val="75000"/>
                </a:schemeClr>
              </a:buClr>
              <a:buSzTx/>
              <a:buFont typeface="Wingdings" pitchFamily="2" charset="2"/>
              <a:buNone/>
              <a:tabLst/>
              <a:defRPr kumimoji="1" sz="2000" baseline="0">
                <a:latin typeface="Arial Black" panose="020B0A04020102020204" pitchFamily="34" charset="0"/>
                <a:ea typeface="HGP創英角ｺﾞｼｯｸUB" panose="020B0900000000000000" pitchFamily="50" charset="-128"/>
                <a:cs typeface="+mn-cs"/>
              </a:defRPr>
            </a:lvl1pPr>
            <a:lvl2pPr marL="377825" marR="0" indent="0" defTabSz="863600" eaLnBrk="1" latinLnBrk="0" hangingPunct="1">
              <a:lnSpc>
                <a:spcPct val="100000"/>
              </a:lnSpc>
              <a:spcBef>
                <a:spcPts val="0"/>
              </a:spcBef>
              <a:buClr>
                <a:schemeClr val="bg1">
                  <a:lumMod val="75000"/>
                </a:schemeClr>
              </a:buClr>
              <a:buSzTx/>
              <a:buFont typeface="Wingdings" pitchFamily="2" charset="2"/>
              <a:buNone/>
              <a:tabLst/>
              <a:defRPr kumimoji="1" sz="2000">
                <a:latin typeface="HGP創英角ｺﾞｼｯｸUB" panose="020B0900000000000000" pitchFamily="50" charset="-128"/>
                <a:ea typeface="HGP創英角ｺﾞｼｯｸUB" panose="020B0900000000000000" pitchFamily="50" charset="-128"/>
                <a:cs typeface="+mn-cs"/>
              </a:defRPr>
            </a:lvl2pPr>
            <a:lvl3pPr marL="755650" marR="0" indent="0" defTabSz="863600" eaLnBrk="1" latinLnBrk="0" hangingPunct="1">
              <a:lnSpc>
                <a:spcPct val="100000"/>
              </a:lnSpc>
              <a:spcBef>
                <a:spcPts val="0"/>
              </a:spcBef>
              <a:buClr>
                <a:schemeClr val="bg1">
                  <a:lumMod val="75000"/>
                </a:schemeClr>
              </a:buClr>
              <a:buSzTx/>
              <a:buFontTx/>
              <a:buNone/>
              <a:tabLst/>
              <a:defRPr kumimoji="1" sz="2000">
                <a:latin typeface="HGP創英角ｺﾞｼｯｸUB" panose="020B0900000000000000" pitchFamily="50" charset="-128"/>
                <a:ea typeface="HGP創英角ｺﾞｼｯｸUB" panose="020B0900000000000000" pitchFamily="50" charset="-128"/>
                <a:cs typeface="+mn-cs"/>
              </a:defRPr>
            </a:lvl3pPr>
            <a:lvl4pPr marL="1143000" marR="0" indent="0" defTabSz="863600" eaLnBrk="1" latinLnBrk="0" hangingPunct="1">
              <a:lnSpc>
                <a:spcPct val="100000"/>
              </a:lnSpc>
              <a:spcBef>
                <a:spcPts val="0"/>
              </a:spcBef>
              <a:buClr>
                <a:schemeClr val="bg1">
                  <a:lumMod val="75000"/>
                </a:schemeClr>
              </a:buClr>
              <a:buSzTx/>
              <a:buFontTx/>
              <a:buNone/>
              <a:tabLst/>
              <a:defRPr kumimoji="1" sz="2000">
                <a:latin typeface="HGP創英角ｺﾞｼｯｸUB" panose="020B0900000000000000" pitchFamily="50" charset="-128"/>
                <a:ea typeface="HGP創英角ｺﾞｼｯｸUB" panose="020B0900000000000000" pitchFamily="50" charset="-128"/>
                <a:cs typeface="+mn-cs"/>
              </a:defRPr>
            </a:lvl4pPr>
            <a:lvl5pPr marL="1525587" marR="0" indent="0" defTabSz="863600" eaLnBrk="1" latinLnBrk="0" hangingPunct="1">
              <a:lnSpc>
                <a:spcPct val="100000"/>
              </a:lnSpc>
              <a:spcBef>
                <a:spcPts val="0"/>
              </a:spcBef>
              <a:buClr>
                <a:schemeClr val="bg1">
                  <a:lumMod val="75000"/>
                </a:schemeClr>
              </a:buClr>
              <a:buSzTx/>
              <a:buFontTx/>
              <a:buNone/>
              <a:tabLst/>
              <a:defRPr kumimoji="1" sz="2000">
                <a:latin typeface="HGP創英角ｺﾞｼｯｸUB" panose="020B0900000000000000" pitchFamily="50" charset="-128"/>
                <a:ea typeface="HGP創英角ｺﾞｼｯｸUB" panose="020B0900000000000000" pitchFamily="50" charset="-128"/>
                <a:cs typeface="+mn-cs"/>
              </a:defRPr>
            </a:lvl5pPr>
            <a:lvl6pPr marL="2514600" indent="-228600" defTabSz="914400">
              <a:spcBef>
                <a:spcPct val="20000"/>
              </a:spcBef>
              <a:buFont typeface="Arial" pitchFamily="34" charset="0"/>
              <a:buChar char="•"/>
              <a:defRPr kumimoji="1" sz="2000">
                <a:latin typeface="+mn-lt"/>
                <a:cs typeface="+mn-cs"/>
              </a:defRPr>
            </a:lvl6pPr>
            <a:lvl7pPr marL="2971800" indent="-228600" defTabSz="914400">
              <a:spcBef>
                <a:spcPct val="20000"/>
              </a:spcBef>
              <a:buFont typeface="Arial" pitchFamily="34" charset="0"/>
              <a:buChar char="•"/>
              <a:defRPr kumimoji="1" sz="2000">
                <a:latin typeface="+mn-lt"/>
                <a:cs typeface="+mn-cs"/>
              </a:defRPr>
            </a:lvl7pPr>
            <a:lvl8pPr marL="3429000" indent="-228600" defTabSz="914400">
              <a:spcBef>
                <a:spcPct val="20000"/>
              </a:spcBef>
              <a:buFont typeface="Arial" pitchFamily="34" charset="0"/>
              <a:buChar char="•"/>
              <a:defRPr kumimoji="1" sz="2000">
                <a:latin typeface="+mn-lt"/>
                <a:cs typeface="+mn-cs"/>
              </a:defRPr>
            </a:lvl8pPr>
            <a:lvl9pPr marL="3886200" indent="-228600" defTabSz="914400">
              <a:spcBef>
                <a:spcPct val="20000"/>
              </a:spcBef>
              <a:buFont typeface="Arial" pitchFamily="34" charset="0"/>
              <a:buChar char="•"/>
              <a:defRPr kumimoji="1" sz="2000">
                <a:latin typeface="+mn-lt"/>
                <a:cs typeface="+mn-cs"/>
              </a:defRPr>
            </a:lvl9pPr>
          </a:lstStyle>
          <a:p>
            <a:r>
              <a:rPr lang="en-US" altLang="ja-JP" noProof="1">
                <a:latin typeface="HGP創英角ｺﾞｼｯｸUB" panose="020B0900000000000000" pitchFamily="50" charset="-128"/>
              </a:rPr>
              <a:t>インドにおける医療</a:t>
            </a:r>
            <a:r>
              <a:rPr lang="ja-JP" altLang="en-US" noProof="1">
                <a:latin typeface="HGP創英角ｺﾞｼｯｸUB" panose="020B0900000000000000" pitchFamily="50" charset="-128"/>
              </a:rPr>
              <a:t>関連</a:t>
            </a:r>
            <a:r>
              <a:rPr lang="en-US" altLang="ja-JP" noProof="1">
                <a:latin typeface="HGP創英角ｺﾞｼｯｸUB" panose="020B0900000000000000" pitchFamily="50" charset="-128"/>
              </a:rPr>
              <a:t>促進</a:t>
            </a:r>
            <a:r>
              <a:rPr lang="ja-JP" altLang="en-US" noProof="1">
                <a:latin typeface="HGP創英角ｺﾞｼｯｸUB" panose="020B0900000000000000" pitchFamily="50" charset="-128"/>
              </a:rPr>
              <a:t>制度 </a:t>
            </a:r>
            <a:r>
              <a:rPr lang="ja-JP" altLang="en-US" noProof="1"/>
              <a:t>（</a:t>
            </a:r>
            <a:r>
              <a:rPr lang="en-US" altLang="ja-JP" noProof="1"/>
              <a:t>2/3</a:t>
            </a:r>
            <a:r>
              <a:rPr lang="ja-JP" altLang="en-US" noProof="1"/>
              <a:t>）</a:t>
            </a:r>
            <a:endParaRPr lang="ja-JP" altLang="en-US" dirty="0">
              <a:latin typeface="HGP創英角ｺﾞｼｯｸUB" panose="020B0900000000000000" pitchFamily="50" charset="-128"/>
            </a:endParaRPr>
          </a:p>
        </p:txBody>
      </p:sp>
      <p:sp>
        <p:nvSpPr>
          <p:cNvPr id="129" name="タイトル 4">
            <a:extLst>
              <a:ext uri="{FF2B5EF4-FFF2-40B4-BE49-F238E27FC236}">
                <a16:creationId xmlns:a16="http://schemas.microsoft.com/office/drawing/2014/main" id="{168B831B-295A-69FB-C217-E282EDF1BEC5}"/>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graphicFrame>
        <p:nvGraphicFramePr>
          <p:cNvPr id="130" name="表 130">
            <a:extLst>
              <a:ext uri="{FF2B5EF4-FFF2-40B4-BE49-F238E27FC236}">
                <a16:creationId xmlns:a16="http://schemas.microsoft.com/office/drawing/2014/main" id="{F92B05A7-7595-1155-4106-8E47DEF78D4B}"/>
              </a:ext>
            </a:extLst>
          </p:cNvPr>
          <p:cNvGraphicFramePr>
            <a:graphicFrameLocks noGrp="1"/>
          </p:cNvGraphicFramePr>
          <p:nvPr>
            <p:extLst>
              <p:ext uri="{D42A27DB-BD31-4B8C-83A1-F6EECF244321}">
                <p14:modId xmlns:p14="http://schemas.microsoft.com/office/powerpoint/2010/main" val="4180930057"/>
              </p:ext>
            </p:extLst>
          </p:nvPr>
        </p:nvGraphicFramePr>
        <p:xfrm>
          <a:off x="6321000" y="1629000"/>
          <a:ext cx="3169075" cy="609600"/>
        </p:xfrm>
        <a:graphic>
          <a:graphicData uri="http://schemas.openxmlformats.org/drawingml/2006/table">
            <a:tbl>
              <a:tblPr firstRow="1" bandRow="1">
                <a:tableStyleId>{5C22544A-7EE6-4342-B048-85BDC9FD1C3A}</a:tableStyleId>
              </a:tblPr>
              <a:tblGrid>
                <a:gridCol w="3169075">
                  <a:extLst>
                    <a:ext uri="{9D8B030D-6E8A-4147-A177-3AD203B41FA5}">
                      <a16:colId xmlns:a16="http://schemas.microsoft.com/office/drawing/2014/main" val="3664357109"/>
                    </a:ext>
                  </a:extLst>
                </a:gridCol>
              </a:tblGrid>
              <a:tr h="288000">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Medical</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Device</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Park</a:t>
                      </a: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oFill/>
                  </a:tcPr>
                </a:tc>
                <a:extLst>
                  <a:ext uri="{0D108BD9-81ED-4DB2-BD59-A6C34878D82A}">
                    <a16:rowId xmlns:a16="http://schemas.microsoft.com/office/drawing/2014/main" val="3983879469"/>
                  </a:ext>
                </a:extLst>
              </a:tr>
              <a:tr h="288000">
                <a:tc>
                  <a:txBody>
                    <a:bodyPr/>
                    <a:lstStyle/>
                    <a:p>
                      <a:pPr marL="0" marR="0" lvl="0" indent="0" algn="ctr" defTabSz="990564" rtl="0" eaLnBrk="1" fontAlgn="auto" latinLnBrk="0" hangingPunct="1">
                        <a:lnSpc>
                          <a:spcPct val="100000"/>
                        </a:lnSpc>
                        <a:spcBef>
                          <a:spcPts val="0"/>
                        </a:spcBef>
                        <a:spcAft>
                          <a:spcPts val="0"/>
                        </a:spcAft>
                        <a:buClrTx/>
                        <a:buSzTx/>
                        <a:buFontTx/>
                        <a:buNone/>
                        <a:tabLst/>
                        <a:defRPr/>
                      </a:pPr>
                      <a:endPar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5587449"/>
                  </a:ext>
                </a:extLst>
              </a:tr>
            </a:tbl>
          </a:graphicData>
        </a:graphic>
      </p:graphicFrame>
      <p:graphicFrame>
        <p:nvGraphicFramePr>
          <p:cNvPr id="132" name="表 130">
            <a:extLst>
              <a:ext uri="{FF2B5EF4-FFF2-40B4-BE49-F238E27FC236}">
                <a16:creationId xmlns:a16="http://schemas.microsoft.com/office/drawing/2014/main" id="{A4C24ABA-BF0B-6F26-C84D-DCFE295A996B}"/>
              </a:ext>
            </a:extLst>
          </p:cNvPr>
          <p:cNvGraphicFramePr>
            <a:graphicFrameLocks noGrp="1"/>
          </p:cNvGraphicFramePr>
          <p:nvPr/>
        </p:nvGraphicFramePr>
        <p:xfrm>
          <a:off x="6248999" y="3988692"/>
          <a:ext cx="3169075" cy="289560"/>
        </p:xfrm>
        <a:graphic>
          <a:graphicData uri="http://schemas.openxmlformats.org/drawingml/2006/table">
            <a:tbl>
              <a:tblPr firstRow="1" bandRow="1">
                <a:tableStyleId>{5C22544A-7EE6-4342-B048-85BDC9FD1C3A}</a:tableStyleId>
              </a:tblPr>
              <a:tblGrid>
                <a:gridCol w="3169075">
                  <a:extLst>
                    <a:ext uri="{9D8B030D-6E8A-4147-A177-3AD203B41FA5}">
                      <a16:colId xmlns:a16="http://schemas.microsoft.com/office/drawing/2014/main" val="3664357109"/>
                    </a:ext>
                  </a:extLst>
                </a:gridCol>
              </a:tblGrid>
              <a:tr h="265911">
                <a:tc>
                  <a:txBody>
                    <a:bodyPr/>
                    <a:lstStyle/>
                    <a:p>
                      <a:pPr algn="l"/>
                      <a:r>
                        <a:rPr lang="ja-JP" altLang="en-US" sz="1300" b="0" dirty="0">
                          <a:solidFill>
                            <a:schemeClr val="tx1"/>
                          </a:solidFill>
                          <a:latin typeface="HGP創英角ｺﾞｼｯｸUB" panose="020B0900000000000000" pitchFamily="50" charset="-128"/>
                          <a:ea typeface="HGP創英角ｺﾞｼｯｸUB" panose="020B0900000000000000" pitchFamily="50" charset="-128"/>
                        </a:rPr>
                        <a:t>共用施設センターへの医療機器産業支援</a:t>
                      </a:r>
                      <a:endParaRPr kumimoji="1" lang="ja-JP" altLang="en-US" sz="1300" b="0" dirty="0">
                        <a:solidFill>
                          <a:schemeClr val="tx1"/>
                        </a:solidFill>
                        <a:latin typeface="HGP創英角ｺﾞｼｯｸUB" panose="020B0900000000000000" pitchFamily="50" charset="-128"/>
                        <a:ea typeface="HGP創英角ｺﾞｼｯｸUB" panose="020B0900000000000000" pitchFamily="50" charset="-128"/>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879469"/>
                  </a:ext>
                </a:extLst>
              </a:tr>
            </a:tbl>
          </a:graphicData>
        </a:graphic>
      </p:graphicFrame>
      <p:graphicFrame>
        <p:nvGraphicFramePr>
          <p:cNvPr id="133" name="表 130">
            <a:extLst>
              <a:ext uri="{FF2B5EF4-FFF2-40B4-BE49-F238E27FC236}">
                <a16:creationId xmlns:a16="http://schemas.microsoft.com/office/drawing/2014/main" id="{6EEB6C65-7373-0E23-107E-7A3BAB1EEAB2}"/>
              </a:ext>
            </a:extLst>
          </p:cNvPr>
          <p:cNvGraphicFramePr>
            <a:graphicFrameLocks noGrp="1"/>
          </p:cNvGraphicFramePr>
          <p:nvPr>
            <p:extLst>
              <p:ext uri="{D42A27DB-BD31-4B8C-83A1-F6EECF244321}">
                <p14:modId xmlns:p14="http://schemas.microsoft.com/office/powerpoint/2010/main" val="568705265"/>
              </p:ext>
            </p:extLst>
          </p:nvPr>
        </p:nvGraphicFramePr>
        <p:xfrm>
          <a:off x="3617756" y="3988692"/>
          <a:ext cx="2488319" cy="289560"/>
        </p:xfrm>
        <a:graphic>
          <a:graphicData uri="http://schemas.openxmlformats.org/drawingml/2006/table">
            <a:tbl>
              <a:tblPr firstRow="1" bandRow="1">
                <a:tableStyleId>{5C22544A-7EE6-4342-B048-85BDC9FD1C3A}</a:tableStyleId>
              </a:tblPr>
              <a:tblGrid>
                <a:gridCol w="2488319">
                  <a:extLst>
                    <a:ext uri="{9D8B030D-6E8A-4147-A177-3AD203B41FA5}">
                      <a16:colId xmlns:a16="http://schemas.microsoft.com/office/drawing/2014/main" val="3664357109"/>
                    </a:ext>
                  </a:extLst>
                </a:gridCol>
              </a:tblGrid>
              <a:tr h="265977">
                <a:tc>
                  <a:txBody>
                    <a:bodyPr/>
                    <a:lstStyle/>
                    <a:p>
                      <a:pPr algn="l"/>
                      <a:r>
                        <a:rPr kumimoji="1" lang="en-US" altLang="ja-JP" sz="1300" b="0" dirty="0">
                          <a:solidFill>
                            <a:schemeClr val="tx1"/>
                          </a:solidFill>
                          <a:latin typeface="HGP創英角ｺﾞｼｯｸUB" panose="020B0900000000000000" pitchFamily="50" charset="-128"/>
                          <a:ea typeface="HGP創英角ｺﾞｼｯｸUB" panose="020B0900000000000000" pitchFamily="50" charset="-128"/>
                        </a:rPr>
                        <a:t>Bulk Drug Parks</a:t>
                      </a:r>
                      <a:endParaRPr kumimoji="1" lang="ja-JP" altLang="en-US" sz="1300" b="0" dirty="0">
                        <a:solidFill>
                          <a:schemeClr val="tx1"/>
                        </a:solidFill>
                        <a:latin typeface="HGP創英角ｺﾞｼｯｸUB" panose="020B0900000000000000" pitchFamily="50" charset="-128"/>
                        <a:ea typeface="HGP創英角ｺﾞｼｯｸUB" panose="020B0900000000000000" pitchFamily="50" charset="-128"/>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879469"/>
                  </a:ext>
                </a:extLst>
              </a:tr>
            </a:tbl>
          </a:graphicData>
        </a:graphic>
      </p:graphicFrame>
      <p:sp>
        <p:nvSpPr>
          <p:cNvPr id="3" name="楕円 2">
            <a:extLst>
              <a:ext uri="{FF2B5EF4-FFF2-40B4-BE49-F238E27FC236}">
                <a16:creationId xmlns:a16="http://schemas.microsoft.com/office/drawing/2014/main" id="{349F2C63-7879-EF95-4740-716E2E07B8E7}"/>
              </a:ext>
            </a:extLst>
          </p:cNvPr>
          <p:cNvSpPr/>
          <p:nvPr/>
        </p:nvSpPr>
        <p:spPr>
          <a:xfrm rot="2933276">
            <a:off x="5465648" y="4032282"/>
            <a:ext cx="234203" cy="226305"/>
          </a:xfrm>
          <a:prstGeom prst="ellipse">
            <a:avLst/>
          </a:prstGeom>
          <a:pattFill prst="ltDnDiag">
            <a:fgClr>
              <a:srgbClr val="62B5E5"/>
            </a:fgClr>
            <a:bgClr>
              <a:schemeClr val="bg1"/>
            </a:bgClr>
          </a:pattFill>
          <a:ln>
            <a:solidFill>
              <a:srgbClr val="62B5E5"/>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4" name="楕円 3">
            <a:extLst>
              <a:ext uri="{FF2B5EF4-FFF2-40B4-BE49-F238E27FC236}">
                <a16:creationId xmlns:a16="http://schemas.microsoft.com/office/drawing/2014/main" id="{39E4B4B6-E61B-62D6-146F-F7F61852133A}"/>
              </a:ext>
            </a:extLst>
          </p:cNvPr>
          <p:cNvSpPr/>
          <p:nvPr/>
        </p:nvSpPr>
        <p:spPr>
          <a:xfrm rot="2933276">
            <a:off x="8958370" y="1666813"/>
            <a:ext cx="234000" cy="226800"/>
          </a:xfrm>
          <a:prstGeom prst="ellipse">
            <a:avLst/>
          </a:prstGeom>
          <a:pattFill prst="pct10">
            <a:fgClr>
              <a:srgbClr val="012169"/>
            </a:fgClr>
            <a:bgClr>
              <a:schemeClr val="bg1"/>
            </a:bgClr>
          </a:pattFill>
          <a:ln>
            <a:solidFill>
              <a:srgbClr val="012169"/>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5" name="楕円 4">
            <a:extLst>
              <a:ext uri="{FF2B5EF4-FFF2-40B4-BE49-F238E27FC236}">
                <a16:creationId xmlns:a16="http://schemas.microsoft.com/office/drawing/2014/main" id="{17416426-19C2-2AAB-27AF-C2F3441E0FFC}"/>
              </a:ext>
            </a:extLst>
          </p:cNvPr>
          <p:cNvSpPr/>
          <p:nvPr/>
        </p:nvSpPr>
        <p:spPr>
          <a:xfrm rot="2933276">
            <a:off x="9246370" y="4016708"/>
            <a:ext cx="234000" cy="226800"/>
          </a:xfrm>
          <a:prstGeom prst="ellipse">
            <a:avLst/>
          </a:prstGeom>
          <a:pattFill prst="ltHorz">
            <a:fgClr>
              <a:srgbClr val="0076A8"/>
            </a:fgClr>
            <a:bgClr>
              <a:schemeClr val="bg1"/>
            </a:bgClr>
          </a:pattFill>
          <a:ln>
            <a:solidFill>
              <a:srgbClr val="0076A8"/>
            </a:solidFill>
          </a:ln>
        </p:spPr>
        <p:style>
          <a:lnRef idx="2">
            <a:schemeClr val="accent1"/>
          </a:lnRef>
          <a:fillRef idx="1">
            <a:schemeClr val="lt1"/>
          </a:fillRef>
          <a:effectRef idx="0">
            <a:schemeClr val="accent1"/>
          </a:effectRef>
          <a:fontRef idx="minor">
            <a:schemeClr val="dk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64352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インド／一般概況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1442614555"/>
              </p:ext>
            </p:extLst>
          </p:nvPr>
        </p:nvGraphicFramePr>
        <p:xfrm>
          <a:off x="200472" y="1124744"/>
          <a:ext cx="9505056" cy="528273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100" b="0" kern="1200" dirty="0">
                          <a:solidFill>
                            <a:schemeClr val="tx1"/>
                          </a:solidFill>
                          <a:latin typeface="+mn-lt"/>
                          <a:ea typeface="+mn-ea"/>
                          <a:cs typeface="+mn-cs"/>
                        </a:rPr>
                        <a:t>デリー</a:t>
                      </a:r>
                      <a:endParaRPr kumimoji="1" lang="en-US" altLang="ja-JP" sz="11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dirty="0"/>
                        <a:t>ヒンディー語（連邦公用語）、英語（準公用語）、ウルドゥー語、ベンガル語</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100" b="0" dirty="0">
                          <a:solidFill>
                            <a:schemeClr val="tx1"/>
                          </a:solidFill>
                        </a:rPr>
                        <a:t>1 </a:t>
                      </a:r>
                      <a:r>
                        <a:rPr kumimoji="1" lang="ja-JP" altLang="en-US" sz="1100" b="0" dirty="0">
                          <a:solidFill>
                            <a:schemeClr val="tx1"/>
                          </a:solidFill>
                        </a:rPr>
                        <a:t>インドルピー（</a:t>
                      </a:r>
                      <a:r>
                        <a:rPr kumimoji="1" lang="en-US" altLang="ja-JP" sz="1100" b="0" dirty="0">
                          <a:solidFill>
                            <a:schemeClr val="tx1"/>
                          </a:solidFill>
                        </a:rPr>
                        <a:t>INR</a:t>
                      </a:r>
                      <a:r>
                        <a:rPr kumimoji="1" lang="ja-JP" altLang="en-US" sz="1100" b="0" dirty="0">
                          <a:solidFill>
                            <a:schemeClr val="tx1"/>
                          </a:solidFill>
                        </a:rPr>
                        <a:t>）　＝　</a:t>
                      </a:r>
                      <a:r>
                        <a:rPr kumimoji="1" lang="en-US" altLang="ja-JP" sz="1100" b="0" dirty="0">
                          <a:solidFill>
                            <a:schemeClr val="tx1"/>
                          </a:solidFill>
                        </a:rPr>
                        <a:t>1.72</a:t>
                      </a:r>
                      <a:r>
                        <a:rPr kumimoji="1" lang="ja-JP" altLang="en-US" sz="1100" b="0" dirty="0">
                          <a:solidFill>
                            <a:schemeClr val="tx1"/>
                          </a:solidFill>
                        </a:rPr>
                        <a:t>円　</a:t>
                      </a:r>
                      <a:r>
                        <a:rPr kumimoji="1" lang="ja-JP" altLang="en-US" sz="900" b="0" dirty="0">
                          <a:solidFill>
                            <a:schemeClr val="tx1"/>
                          </a:solidFill>
                        </a:rPr>
                        <a:t>（</a:t>
                      </a:r>
                      <a:r>
                        <a:rPr kumimoji="1" lang="en-US" altLang="ja-JP" sz="900" b="0" dirty="0">
                          <a:solidFill>
                            <a:schemeClr val="tx1"/>
                          </a:solidFill>
                        </a:rPr>
                        <a:t>2026</a:t>
                      </a:r>
                      <a:r>
                        <a:rPr kumimoji="1" lang="ja-JP" altLang="en-US" sz="900" b="0" dirty="0">
                          <a:solidFill>
                            <a:schemeClr val="tx1"/>
                          </a:solidFill>
                        </a:rPr>
                        <a:t>年</a:t>
                      </a:r>
                      <a:r>
                        <a:rPr kumimoji="1" lang="en-US" altLang="ja-JP" sz="900" b="0" dirty="0">
                          <a:solidFill>
                            <a:schemeClr val="tx1"/>
                          </a:solidFill>
                        </a:rPr>
                        <a:t>3</a:t>
                      </a:r>
                      <a:r>
                        <a:rPr kumimoji="1" lang="ja-JP" altLang="en-US" sz="900" b="0" dirty="0">
                          <a:solidFill>
                            <a:schemeClr val="tx1"/>
                          </a:solidFill>
                        </a:rPr>
                        <a:t>月</a:t>
                      </a:r>
                      <a:r>
                        <a:rPr kumimoji="1" lang="en-US" altLang="ja-JP" sz="900" b="0" dirty="0">
                          <a:solidFill>
                            <a:schemeClr val="tx1"/>
                          </a:solidFill>
                        </a:rPr>
                        <a:t>10</a:t>
                      </a:r>
                      <a:r>
                        <a:rPr kumimoji="1" lang="ja-JP" altLang="en-US" sz="9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2089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法人の任意で選択できるのに対して、課税所得の計算については、毎年、</a:t>
                      </a:r>
                      <a:r>
                        <a:rPr kumimoji="1" lang="en-US" altLang="ja-JP" sz="1200" b="0" dirty="0">
                          <a:solidFill>
                            <a:schemeClr val="tx1"/>
                          </a:solidFill>
                        </a:rPr>
                        <a:t>4</a:t>
                      </a:r>
                      <a:r>
                        <a:rPr kumimoji="1" lang="ja-JP" altLang="en-US" sz="1200" b="0" dirty="0">
                          <a:solidFill>
                            <a:schemeClr val="tx1"/>
                          </a:solidFill>
                        </a:rPr>
                        <a:t>月から</a:t>
                      </a:r>
                      <a:r>
                        <a:rPr kumimoji="1" lang="en-US" altLang="ja-JP" sz="1200" b="0" dirty="0">
                          <a:solidFill>
                            <a:schemeClr val="tx1"/>
                          </a:solidFill>
                        </a:rPr>
                        <a:t>3</a:t>
                      </a:r>
                      <a:r>
                        <a:rPr kumimoji="1" lang="ja-JP" altLang="en-US" sz="1200" b="0" dirty="0">
                          <a:solidFill>
                            <a:schemeClr val="tx1"/>
                          </a:solidFill>
                        </a:rPr>
                        <a:t>月を一事業年度（税務年度）として、課税所得計算を行わなければならない。</a:t>
                      </a:r>
                      <a:endParaRPr kumimoji="1" lang="ja-JP" altLang="en-US" sz="9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1075">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lang="ja-JP" altLang="en-US" sz="1100" dirty="0"/>
                        <a:t>ヒンドゥ教（</a:t>
                      </a:r>
                      <a:r>
                        <a:rPr lang="en-US" altLang="ja-JP" sz="1100" dirty="0"/>
                        <a:t>79.8</a:t>
                      </a:r>
                      <a:r>
                        <a:rPr lang="ja-JP" altLang="en-US" sz="1100" dirty="0"/>
                        <a:t>％）、イスラム教（</a:t>
                      </a:r>
                      <a:r>
                        <a:rPr lang="en-US" altLang="ja-JP" sz="1100" dirty="0"/>
                        <a:t>14.2</a:t>
                      </a:r>
                      <a:r>
                        <a:rPr lang="ja-JP" altLang="en-US" sz="1100" dirty="0"/>
                        <a:t>％）、キリスト教（</a:t>
                      </a:r>
                      <a:r>
                        <a:rPr lang="en-US" altLang="ja-JP" sz="1100" dirty="0"/>
                        <a:t>2.3</a:t>
                      </a:r>
                      <a:r>
                        <a:rPr lang="ja-JP" altLang="en-US" sz="1100" dirty="0"/>
                        <a:t>％）、シーク教徒（</a:t>
                      </a:r>
                      <a:r>
                        <a:rPr lang="en-US" altLang="ja-JP" sz="1100" dirty="0"/>
                        <a:t>1.7</a:t>
                      </a:r>
                      <a:r>
                        <a:rPr lang="ja-JP" altLang="en-US" sz="1100" dirty="0"/>
                        <a:t>％）、仏教（</a:t>
                      </a:r>
                      <a:r>
                        <a:rPr lang="en-US" altLang="ja-JP" sz="1100" dirty="0"/>
                        <a:t>0.7</a:t>
                      </a:r>
                      <a:r>
                        <a:rPr lang="ja-JP" altLang="en-US" sz="1100" dirty="0"/>
                        <a:t>％）など</a:t>
                      </a:r>
                      <a:endParaRPr kumimoji="1" lang="ja-JP" altLang="en-US" sz="1100" kern="1200" dirty="0">
                        <a:solidFill>
                          <a:schemeClr val="dk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265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100"/>
                        <a:t>共和制</a:t>
                      </a:r>
                      <a:endParaRPr kumimoji="1" lang="ja-JP" altLang="en-US" sz="11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350947">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marR="0" lvl="0" indent="-171450" algn="l" defTabSz="914400" rtl="0" eaLnBrk="1" fontAlgn="ctr" latinLnBrk="0" hangingPunct="1">
                        <a:lnSpc>
                          <a:spcPct val="114000"/>
                        </a:lnSpc>
                        <a:spcBef>
                          <a:spcPts val="0"/>
                        </a:spcBef>
                        <a:spcAft>
                          <a:spcPts val="300"/>
                        </a:spcAft>
                        <a:buClr>
                          <a:srgbClr val="5F8AC3"/>
                        </a:buClr>
                        <a:buSzTx/>
                        <a:buFont typeface="Wingdings" panose="05000000000000000000" pitchFamily="2" charset="2"/>
                        <a:buChar char="l"/>
                        <a:tabLst/>
                        <a:defRP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年の第</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回下院議員総選挙では、インド人民党（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）が単独過半数を超えて大勝し、インド人民党（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）政権（ナレンドラ・モディ首相）が発足。</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年の第</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回下院議員総選挙でも、インド人民党（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）が単独過半数を超えて大勝し、インド人民党（</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BJP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）政権（ナレンドラ・モディ首相）が継続。</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月以降、モディ首相は「自立したインド」を掲げ、零細企業や農民への金融支援、生産連動型補助金（</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PLI</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）など、国民各層向けに</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度の経済対策パッケージを実施した結果、小売売上高等に回復の兆しもみられる。また、改正労働法などを成立させ、外国資本を呼び込みながら、製造業の振興と農民所得の向上により経済を強化する路線を維持している。ただし、目下、輸入制限的な措置により国内の生産を保護する動きもあり、注視する必要があ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30816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just">
                        <a:lnSpc>
                          <a:spcPct val="113000"/>
                        </a:lnSpc>
                        <a:spcAft>
                          <a:spcPts val="300"/>
                        </a:spcAft>
                        <a:buClr>
                          <a:srgbClr val="5F8AC3"/>
                        </a:buClr>
                        <a:buFont typeface="Wingdings" panose="05000000000000000000" pitchFamily="2" charset="2"/>
                        <a:buChar char="l"/>
                      </a:pPr>
                      <a:r>
                        <a:rPr lang="ja-JP" altLang="en-US" sz="1100" dirty="0"/>
                        <a:t>外務省によると</a:t>
                      </a:r>
                      <a:r>
                        <a:rPr kumimoji="1" lang="ja-JP" altLang="en-US" sz="1100" kern="1200" dirty="0">
                          <a:solidFill>
                            <a:schemeClr val="dk1"/>
                          </a:solidFill>
                          <a:latin typeface="+mn-lt"/>
                          <a:ea typeface="+mn-ea"/>
                          <a:cs typeface="+mn-cs"/>
                        </a:rPr>
                        <a:t>、ジャンム・カシミール州の一部では、退避勧告、渡航中止勧告が発令されている。また、その他の地域でも、国広域に渡って渡航の是非検討、もしくは十分注意が発令されている。</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社会情勢は全体的に安定している一方で、</a:t>
                      </a:r>
                      <a:r>
                        <a:rPr lang="ja-JP" altLang="en-US" sz="1100" dirty="0"/>
                        <a:t>多民族、多宗教等の複雑な国内事情から、分離独立を主張するグループ、少数民族の権利保護を唱えるグループなどの武装勢力が多数存在し、ジャンム・カシミール準州、北東部諸州、中・東部諸州を中心として、各地でテロ事件等が発生</a:t>
                      </a:r>
                      <a:r>
                        <a:rPr kumimoji="1" lang="ja-JP" altLang="en-US" sz="1100" kern="1200" dirty="0">
                          <a:solidFill>
                            <a:schemeClr val="dk1"/>
                          </a:solidFill>
                          <a:latin typeface="+mn-lt"/>
                          <a:ea typeface="+mn-ea"/>
                          <a:cs typeface="+mn-cs"/>
                        </a:rPr>
                        <a:t>。また、デリー、コルカタ、チェンナイ、ムンバイ、ベンガルールなどの大都市では、イスラム過激派などによるテロに関する脅威情報を受け、治安当局が高度な警戒態勢を敷くことがある。</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社会的地位の向上や労働条件改善などを求めるデモや抗議活動が各地で発生</a:t>
                      </a:r>
                      <a:endParaRPr kumimoji="1" lang="en-US" altLang="ja-JP" sz="1100" kern="1200" dirty="0">
                        <a:solidFill>
                          <a:schemeClr val="dk1"/>
                        </a:solidFill>
                        <a:latin typeface="+mn-lt"/>
                        <a:ea typeface="+mn-ea"/>
                        <a:cs typeface="+mn-cs"/>
                      </a:endParaRPr>
                    </a:p>
                    <a:p>
                      <a:pPr marL="171450" marR="0" lvl="0" indent="-171450" algn="just" defTabSz="914400" rtl="0" eaLnBrk="1" fontAlgn="auto" latinLnBrk="0" hangingPunct="1">
                        <a:lnSpc>
                          <a:spcPct val="113000"/>
                        </a:lnSpc>
                        <a:spcBef>
                          <a:spcPts val="0"/>
                        </a:spcBef>
                        <a:spcAft>
                          <a:spcPts val="300"/>
                        </a:spcAft>
                        <a:buClr>
                          <a:srgbClr val="5F8AC3"/>
                        </a:buClr>
                        <a:buSzTx/>
                        <a:buFont typeface="Wingdings" panose="05000000000000000000" pitchFamily="2" charset="2"/>
                        <a:buChar char="l"/>
                        <a:tabLst/>
                        <a:defRPr/>
                      </a:pPr>
                      <a:r>
                        <a:rPr kumimoji="1" lang="ja-JP" altLang="en-US" sz="1100" kern="1200" dirty="0">
                          <a:solidFill>
                            <a:schemeClr val="dk1"/>
                          </a:solidFill>
                          <a:latin typeface="+mn-lt"/>
                          <a:ea typeface="+mn-ea"/>
                          <a:cs typeface="+mn-cs"/>
                        </a:rPr>
                        <a:t>都市部や観光地を中心に、窃盗、詐欺や睡眠薬を用いた強盗・強姦などの犯罪が頻発</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472" y="6607894"/>
            <a:ext cx="9505054" cy="12311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a:t>
            </a:r>
            <a:r>
              <a:rPr lang="en-US" altLang="ja-JP" sz="800" dirty="0"/>
              <a:t> </a:t>
            </a:r>
            <a:r>
              <a:rPr lang="ja-JP" altLang="en-US" sz="800" dirty="0"/>
              <a:t>在外公館医務官情報、外務省　海外安全ホームページ、</a:t>
            </a:r>
            <a:r>
              <a:rPr lang="en-US" altLang="ja-JP" sz="800" dirty="0"/>
              <a:t>JETRO </a:t>
            </a:r>
            <a:r>
              <a:rPr lang="ja-JP" altLang="en-US" sz="800" dirty="0"/>
              <a:t>インド概要、日本経済団体連合会ホームページ、</a:t>
            </a:r>
            <a:r>
              <a:rPr lang="en-US" altLang="ja-JP" sz="800" dirty="0"/>
              <a:t>exchange-rates.org</a:t>
            </a:r>
            <a:endParaRPr lang="ja-JP" altLang="en-US" sz="800" dirty="0"/>
          </a:p>
        </p:txBody>
      </p:sp>
    </p:spTree>
    <p:extLst>
      <p:ext uri="{BB962C8B-B14F-4D97-AF65-F5344CB8AC3E}">
        <p14:creationId xmlns:p14="http://schemas.microsoft.com/office/powerpoint/2010/main" val="3558467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テキスト プレースホルダー 5"/>
          <p:cNvSpPr>
            <a:spLocks noGrp="1"/>
          </p:cNvSpPr>
          <p:nvPr>
            <p:ph type="body" sz="quarter" idx="15"/>
          </p:nvPr>
        </p:nvSpPr>
        <p:spPr>
          <a:xfrm>
            <a:off x="200025" y="592158"/>
            <a:ext cx="9505950" cy="316562"/>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noProof="1">
                <a:latin typeface="HGP創英角ｺﾞｼｯｸUB" panose="020B0900000000000000" pitchFamily="50" charset="-128"/>
              </a:rPr>
              <a:t>インドにおける医療</a:t>
            </a:r>
            <a:r>
              <a:rPr lang="ja-JP" altLang="en-US" noProof="1">
                <a:latin typeface="HGP創英角ｺﾞｼｯｸUB" panose="020B0900000000000000" pitchFamily="50" charset="-128"/>
              </a:rPr>
              <a:t>関連</a:t>
            </a:r>
            <a:r>
              <a:rPr lang="en-US" altLang="ja-JP" noProof="1">
                <a:latin typeface="HGP創英角ｺﾞｼｯｸUB" panose="020B0900000000000000" pitchFamily="50" charset="-128"/>
              </a:rPr>
              <a:t>促進</a:t>
            </a:r>
            <a:r>
              <a:rPr lang="ja-JP" altLang="en-US" noProof="1">
                <a:latin typeface="HGP創英角ｺﾞｼｯｸUB" panose="020B0900000000000000" pitchFamily="50" charset="-128"/>
              </a:rPr>
              <a:t>制度 </a:t>
            </a:r>
            <a:r>
              <a:rPr lang="ja-JP" altLang="en-US" noProof="1"/>
              <a:t>（</a:t>
            </a:r>
            <a:r>
              <a:rPr lang="en-US" altLang="ja-JP" noProof="1"/>
              <a:t>3/3</a:t>
            </a:r>
            <a:r>
              <a:rPr lang="ja-JP" altLang="en-US" noProof="1"/>
              <a:t>）</a:t>
            </a:r>
            <a:r>
              <a:rPr lang="ja-JP" altLang="en-US" noProof="1">
                <a:latin typeface="HGP創英角ｺﾞｼｯｸUB" panose="020B0900000000000000" pitchFamily="50" charset="-128"/>
              </a:rPr>
              <a:t> </a:t>
            </a:r>
            <a:endParaRPr lang="ja-JP" altLang="en-US" dirty="0">
              <a:latin typeface="HGP創英角ｺﾞｼｯｸUB" panose="020B0900000000000000" pitchFamily="50" charset="-128"/>
            </a:endParaRP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その他、各州独自にて</a:t>
            </a:r>
            <a:r>
              <a:rPr lang="en-US" altLang="ja-JP" dirty="0"/>
              <a:t>AI</a:t>
            </a:r>
            <a:r>
              <a:rPr lang="ja-JP" altLang="en-US" dirty="0"/>
              <a:t>活用や、医療関連分野に関してインセンティブを与える動きがみられる。</a:t>
            </a:r>
            <a:endParaRPr lang="en-US" altLang="ja-JP" dirty="0"/>
          </a:p>
        </p:txBody>
      </p:sp>
      <p:sp>
        <p:nvSpPr>
          <p:cNvPr id="66" name="テキスト ボックス 65"/>
          <p:cNvSpPr txBox="1"/>
          <p:nvPr/>
        </p:nvSpPr>
        <p:spPr>
          <a:xfrm>
            <a:off x="417000" y="6661295"/>
            <a:ext cx="5688000" cy="137325"/>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（出所）インド化学肥料省</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ホームページ</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GB"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 </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グジャラート政府ホームページ、</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The times of India2022</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1</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12</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2019</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年</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10</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月</a:t>
            </a:r>
            <a:r>
              <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rPr>
              <a:t>2</a:t>
            </a:r>
            <a:r>
              <a:rPr lang="ja-JP" altLang="en-US" sz="800" noProof="1">
                <a:latin typeface="ＭＳ Ｐゴシック" panose="020B0600070205080204" pitchFamily="50" charset="-128"/>
                <a:ea typeface="ＭＳ Ｐゴシック" panose="020B0600070205080204" pitchFamily="50" charset="-128"/>
                <a:cs typeface="Arial" panose="020B0604020202020204" pitchFamily="34" charset="0"/>
              </a:rPr>
              <a:t>日記事</a:t>
            </a:r>
            <a:endParaRPr lang="en-US" altLang="ja-JP" sz="800" noProof="1">
              <a:latin typeface="ＭＳ Ｐゴシック" panose="020B0600070205080204" pitchFamily="50" charset="-128"/>
              <a:ea typeface="ＭＳ Ｐゴシック" panose="020B0600070205080204" pitchFamily="50" charset="-128"/>
              <a:cs typeface="Arial" panose="020B0604020202020204" pitchFamily="34" charset="0"/>
            </a:endParaRPr>
          </a:p>
          <a:p>
            <a:endParaRPr lang="en-GB" altLang="ja-JP" sz="800" noProof="1">
              <a:latin typeface="ＭＳ Ｐゴシック" panose="020B0600070205080204" pitchFamily="50" charset="-128"/>
              <a:ea typeface="ＭＳ Ｐゴシック" panose="020B0600070205080204" pitchFamily="50" charset="-128"/>
              <a:cs typeface="Arial" panose="020B0604020202020204" pitchFamily="34" charset="0"/>
            </a:endParaRPr>
          </a:p>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aphicFrame>
        <p:nvGraphicFramePr>
          <p:cNvPr id="3" name="表 3">
            <a:extLst>
              <a:ext uri="{FF2B5EF4-FFF2-40B4-BE49-F238E27FC236}">
                <a16:creationId xmlns:a16="http://schemas.microsoft.com/office/drawing/2014/main" id="{053AFA9D-0CFA-8687-3C14-541D6EFEFEE2}"/>
              </a:ext>
            </a:extLst>
          </p:cNvPr>
          <p:cNvGraphicFramePr>
            <a:graphicFrameLocks noGrp="1"/>
          </p:cNvGraphicFramePr>
          <p:nvPr>
            <p:extLst>
              <p:ext uri="{D42A27DB-BD31-4B8C-83A1-F6EECF244321}">
                <p14:modId xmlns:p14="http://schemas.microsoft.com/office/powerpoint/2010/main" val="2524977069"/>
              </p:ext>
            </p:extLst>
          </p:nvPr>
        </p:nvGraphicFramePr>
        <p:xfrm>
          <a:off x="415925" y="1421204"/>
          <a:ext cx="2953075" cy="370840"/>
        </p:xfrm>
        <a:graphic>
          <a:graphicData uri="http://schemas.openxmlformats.org/drawingml/2006/table">
            <a:tbl>
              <a:tblPr firstRow="1" bandRow="1">
                <a:tableStyleId>{5C22544A-7EE6-4342-B048-85BDC9FD1C3A}</a:tableStyleId>
              </a:tblPr>
              <a:tblGrid>
                <a:gridCol w="2953075">
                  <a:extLst>
                    <a:ext uri="{9D8B030D-6E8A-4147-A177-3AD203B41FA5}">
                      <a16:colId xmlns:a16="http://schemas.microsoft.com/office/drawing/2014/main" val="1715160470"/>
                    </a:ext>
                  </a:extLst>
                </a:gridCol>
              </a:tblGrid>
              <a:tr h="370840">
                <a:tc>
                  <a:txBody>
                    <a:bodyPr/>
                    <a:lstStyle/>
                    <a:p>
                      <a:pPr algn="ctr"/>
                      <a:r>
                        <a:rPr kumimoji="1" lang="en-US" altLang="ja-JP" sz="1400" b="0" dirty="0">
                          <a:solidFill>
                            <a:schemeClr val="tx1"/>
                          </a:solidFill>
                          <a:latin typeface="Arial Black" panose="020B0A04020102020204" pitchFamily="34" charset="0"/>
                          <a:ea typeface="HGP創英角ｺﾞｼｯｸUB" panose="020B0900000000000000" pitchFamily="50" charset="-128"/>
                        </a:rPr>
                        <a:t>Gujarat</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rPr>
                        <a:t>州</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652159"/>
                  </a:ext>
                </a:extLst>
              </a:tr>
            </a:tbl>
          </a:graphicData>
        </a:graphic>
      </p:graphicFrame>
      <p:graphicFrame>
        <p:nvGraphicFramePr>
          <p:cNvPr id="9" name="表 3">
            <a:extLst>
              <a:ext uri="{FF2B5EF4-FFF2-40B4-BE49-F238E27FC236}">
                <a16:creationId xmlns:a16="http://schemas.microsoft.com/office/drawing/2014/main" id="{696356E3-B617-F523-BAF7-BAC473100333}"/>
              </a:ext>
            </a:extLst>
          </p:cNvPr>
          <p:cNvGraphicFramePr>
            <a:graphicFrameLocks noGrp="1"/>
          </p:cNvGraphicFramePr>
          <p:nvPr>
            <p:extLst>
              <p:ext uri="{D42A27DB-BD31-4B8C-83A1-F6EECF244321}">
                <p14:modId xmlns:p14="http://schemas.microsoft.com/office/powerpoint/2010/main" val="389611720"/>
              </p:ext>
            </p:extLst>
          </p:nvPr>
        </p:nvGraphicFramePr>
        <p:xfrm>
          <a:off x="3655925" y="1412314"/>
          <a:ext cx="2809075" cy="370840"/>
        </p:xfrm>
        <a:graphic>
          <a:graphicData uri="http://schemas.openxmlformats.org/drawingml/2006/table">
            <a:tbl>
              <a:tblPr firstRow="1" bandRow="1">
                <a:tableStyleId>{5C22544A-7EE6-4342-B048-85BDC9FD1C3A}</a:tableStyleId>
              </a:tblPr>
              <a:tblGrid>
                <a:gridCol w="2809075">
                  <a:extLst>
                    <a:ext uri="{9D8B030D-6E8A-4147-A177-3AD203B41FA5}">
                      <a16:colId xmlns:a16="http://schemas.microsoft.com/office/drawing/2014/main" val="1715160470"/>
                    </a:ext>
                  </a:extLst>
                </a:gridCol>
              </a:tblGrid>
              <a:tr h="370840">
                <a:tc>
                  <a:txBody>
                    <a:bodyPr/>
                    <a:lstStyle/>
                    <a:p>
                      <a:pPr marL="0" algn="ctr" defTabSz="990564" rtl="0" eaLnBrk="1" latinLnBrk="0" hangingPunct="1"/>
                      <a:r>
                        <a:rPr kumimoji="1" lang="en-US" altLang="ja-JP" sz="1400" b="0" kern="1200" dirty="0">
                          <a:solidFill>
                            <a:schemeClr val="tx1"/>
                          </a:solidFill>
                          <a:latin typeface="Arial Black" panose="020B0A04020102020204" pitchFamily="34" charset="0"/>
                          <a:ea typeface="HGP創英角ｺﾞｼｯｸUB" panose="020B0900000000000000" pitchFamily="50" charset="-128"/>
                          <a:cs typeface="+mn-cs"/>
                        </a:rPr>
                        <a:t>Rajasthan</a:t>
                      </a:r>
                      <a:r>
                        <a:rPr kumimoji="1" lang="ja-JP" altLang="en-US" sz="1400" b="0" kern="1200" dirty="0">
                          <a:solidFill>
                            <a:schemeClr val="tx1"/>
                          </a:solidFill>
                          <a:latin typeface="HGP創英角ｺﾞｼｯｸUB" panose="020B0900000000000000" pitchFamily="50" charset="-128"/>
                          <a:ea typeface="HGP創英角ｺﾞｼｯｸUB" panose="020B0900000000000000" pitchFamily="50" charset="-128"/>
                          <a:cs typeface="+mn-cs"/>
                        </a:rPr>
                        <a:t>州</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652159"/>
                  </a:ext>
                </a:extLst>
              </a:tr>
            </a:tbl>
          </a:graphicData>
        </a:graphic>
      </p:graphicFrame>
      <p:graphicFrame>
        <p:nvGraphicFramePr>
          <p:cNvPr id="10" name="表 3">
            <a:extLst>
              <a:ext uri="{FF2B5EF4-FFF2-40B4-BE49-F238E27FC236}">
                <a16:creationId xmlns:a16="http://schemas.microsoft.com/office/drawing/2014/main" id="{6963F960-46E3-4896-C9CA-F0ABAB5D3049}"/>
              </a:ext>
            </a:extLst>
          </p:cNvPr>
          <p:cNvGraphicFramePr>
            <a:graphicFrameLocks noGrp="1"/>
          </p:cNvGraphicFramePr>
          <p:nvPr>
            <p:extLst>
              <p:ext uri="{D42A27DB-BD31-4B8C-83A1-F6EECF244321}">
                <p14:modId xmlns:p14="http://schemas.microsoft.com/office/powerpoint/2010/main" val="1132893738"/>
              </p:ext>
            </p:extLst>
          </p:nvPr>
        </p:nvGraphicFramePr>
        <p:xfrm>
          <a:off x="6969224" y="1412314"/>
          <a:ext cx="2592269" cy="370840"/>
        </p:xfrm>
        <a:graphic>
          <a:graphicData uri="http://schemas.openxmlformats.org/drawingml/2006/table">
            <a:tbl>
              <a:tblPr firstRow="1" bandRow="1">
                <a:tableStyleId>{5C22544A-7EE6-4342-B048-85BDC9FD1C3A}</a:tableStyleId>
              </a:tblPr>
              <a:tblGrid>
                <a:gridCol w="2592269">
                  <a:extLst>
                    <a:ext uri="{9D8B030D-6E8A-4147-A177-3AD203B41FA5}">
                      <a16:colId xmlns:a16="http://schemas.microsoft.com/office/drawing/2014/main" val="1715160470"/>
                    </a:ext>
                  </a:extLst>
                </a:gridCol>
              </a:tblGrid>
              <a:tr h="370840">
                <a:tc>
                  <a:txBody>
                    <a:bodyPr/>
                    <a:lstStyle/>
                    <a:p>
                      <a:pPr marL="0" algn="ctr" defTabSz="990564" rtl="0" eaLnBrk="1" latinLnBrk="0" hangingPunct="1"/>
                      <a:r>
                        <a:rPr kumimoji="1" lang="en-US" altLang="ja-JP" sz="1400" b="0" kern="1200" dirty="0">
                          <a:solidFill>
                            <a:schemeClr val="tx1"/>
                          </a:solidFill>
                          <a:latin typeface="Arial Black" panose="020B0A04020102020204" pitchFamily="34" charset="0"/>
                          <a:ea typeface="HGP創英角ｺﾞｼｯｸUB" panose="020B0900000000000000" pitchFamily="50" charset="-128"/>
                          <a:cs typeface="+mn-cs"/>
                        </a:rPr>
                        <a:t>Punjab</a:t>
                      </a:r>
                      <a:r>
                        <a:rPr kumimoji="1" lang="ja-JP" altLang="en-US" sz="1400" b="0" kern="1200" dirty="0">
                          <a:solidFill>
                            <a:schemeClr val="tx1"/>
                          </a:solidFill>
                          <a:latin typeface="HGP創英角ｺﾞｼｯｸUB" panose="020B0900000000000000" pitchFamily="50" charset="-128"/>
                          <a:ea typeface="HGP創英角ｺﾞｼｯｸUB" panose="020B0900000000000000" pitchFamily="50" charset="-128"/>
                          <a:cs typeface="+mn-cs"/>
                        </a:rPr>
                        <a:t>州</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652159"/>
                  </a:ext>
                </a:extLst>
              </a:tr>
            </a:tbl>
          </a:graphicData>
        </a:graphic>
      </p:graphicFrame>
      <p:sp>
        <p:nvSpPr>
          <p:cNvPr id="11" name="テキスト ボックス 10">
            <a:extLst>
              <a:ext uri="{FF2B5EF4-FFF2-40B4-BE49-F238E27FC236}">
                <a16:creationId xmlns:a16="http://schemas.microsoft.com/office/drawing/2014/main" id="{B9353C4E-868A-09BA-5EB8-EEB8AEE7F950}"/>
              </a:ext>
            </a:extLst>
          </p:cNvPr>
          <p:cNvSpPr txBox="1"/>
          <p:nvPr/>
        </p:nvSpPr>
        <p:spPr bwMode="gray">
          <a:xfrm>
            <a:off x="415925" y="1845000"/>
            <a:ext cx="2879339" cy="2215991"/>
          </a:xfrm>
          <a:prstGeom prst="rect">
            <a:avLst/>
          </a:prstGeom>
          <a:noFill/>
        </p:spPr>
        <p:txBody>
          <a:bodyPr wrap="square" lIns="0" tIns="0" rIns="0" bIns="0" rtlCol="0">
            <a:spAutoFit/>
          </a:bodyPr>
          <a:lstStyle/>
          <a:p>
            <a:pPr marL="171450" marR="0" indent="-171450" algn="just" defTabSz="990564"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Char char="Ø"/>
              <a:tabLst/>
            </a:pP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Pharma</a:t>
            </a: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クラスター</a:t>
            </a:r>
            <a:endPar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358775" marR="0" lvl="1" indent="-171450" algn="just" defTabSz="990564" eaLnBrk="1" fontAlgn="auto" latinLnBrk="0" hangingPunct="1">
              <a:lnSpc>
                <a:spcPct val="100000"/>
              </a:lnSpc>
              <a:spcBef>
                <a:spcPts val="0"/>
              </a:spcBef>
              <a:spcAft>
                <a:spcPts val="0"/>
              </a:spcAft>
              <a:buClr>
                <a:schemeClr val="accent6">
                  <a:lumMod val="75000"/>
                </a:schemeClr>
              </a:buClr>
              <a:buSzPct val="100000"/>
              <a:buFont typeface="Arial" panose="020B0604020202020204" pitchFamily="34" charset="0"/>
              <a:buChar char="•"/>
              <a:tabLst/>
            </a:pPr>
            <a:r>
              <a:rPr kumimoji="1" lang="en-US" altLang="ja-JP" sz="1200" noProof="1">
                <a:solidFill>
                  <a:prstClr val="black"/>
                </a:solidFill>
                <a:latin typeface="Arial" panose="020B0604020202020204" pitchFamily="34" charset="0"/>
                <a:ea typeface="ＭＳ Ｐゴシック" panose="020B0600070205080204" pitchFamily="50" charset="-128"/>
                <a:cs typeface="+mn-cs"/>
              </a:rPr>
              <a:t>国際連合工業開発機関</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UNIDO</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は、Gujarat州を医薬品および医療機器セクターの主要な集積地としている</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200" noProof="1">
              <a:solidFill>
                <a:prstClr val="black"/>
              </a:solidFill>
              <a:latin typeface="Arial" panose="020B0604020202020204" pitchFamily="34" charset="0"/>
              <a:ea typeface="ＭＳ Ｐゴシック" panose="020B0600070205080204" pitchFamily="50" charset="-128"/>
              <a:cs typeface="+mn-cs"/>
            </a:endParaRPr>
          </a:p>
          <a:p>
            <a:pPr marL="358775" marR="0" lvl="1" indent="-171450" defTabSz="990564" eaLnBrk="1" fontAlgn="auto" latinLnBrk="0" hangingPunct="1">
              <a:lnSpc>
                <a:spcPct val="100000"/>
              </a:lnSpc>
              <a:spcBef>
                <a:spcPts val="0"/>
              </a:spcBef>
              <a:spcAft>
                <a:spcPts val="0"/>
              </a:spcAft>
              <a:buClr>
                <a:schemeClr val="accent6">
                  <a:lumMod val="75000"/>
                </a:schemeClr>
              </a:buClr>
              <a:buSzPct val="100000"/>
              <a:buFont typeface="Arial" panose="020B0604020202020204" pitchFamily="34" charset="0"/>
              <a:buChar char="•"/>
              <a:tabLst/>
            </a:pPr>
            <a:r>
              <a:rPr kumimoji="1" lang="en-US" altLang="ja-JP" sz="1200" noProof="1">
                <a:solidFill>
                  <a:prstClr val="black"/>
                </a:solidFill>
                <a:latin typeface="Arial" panose="020B0604020202020204" pitchFamily="34" charset="0"/>
                <a:ea typeface="ＭＳ Ｐゴシック" panose="020B0600070205080204" pitchFamily="50" charset="-128"/>
                <a:cs typeface="+mn-cs"/>
              </a:rPr>
              <a:t>DoP</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Department of Pharmaceuticals</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の下で運営されているSSC</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Scheme Steering Committee</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は、Gujarat州の医療公園にINR2億5,000万を付与することに合意した</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200" noProof="1">
              <a:solidFill>
                <a:prstClr val="black"/>
              </a:solidFill>
              <a:latin typeface="Arial" panose="020B0604020202020204" pitchFamily="34" charset="0"/>
              <a:ea typeface="ＭＳ Ｐゴシック" panose="020B0600070205080204" pitchFamily="50" charset="-128"/>
              <a:cs typeface="+mn-cs"/>
            </a:endParaRPr>
          </a:p>
          <a:p>
            <a:pPr marL="358775" marR="0" lvl="1" indent="-171450" algn="just" defTabSz="990564" eaLnBrk="1" fontAlgn="auto" latinLnBrk="0" hangingPunct="1">
              <a:lnSpc>
                <a:spcPct val="100000"/>
              </a:lnSpc>
              <a:spcBef>
                <a:spcPts val="0"/>
              </a:spcBef>
              <a:spcAft>
                <a:spcPts val="0"/>
              </a:spcAft>
              <a:buClr>
                <a:schemeClr val="accent6">
                  <a:lumMod val="75000"/>
                </a:schemeClr>
              </a:buClr>
              <a:buSzPct val="100000"/>
              <a:buFont typeface="Arial" panose="020B0604020202020204" pitchFamily="34" charset="0"/>
              <a:buChar char="•"/>
              <a:tabLst/>
            </a:pPr>
            <a:r>
              <a:rPr kumimoji="1" lang="en-US" altLang="ja-JP" sz="1200" noProof="1">
                <a:solidFill>
                  <a:prstClr val="black"/>
                </a:solidFill>
                <a:latin typeface="Arial" panose="020B0604020202020204" pitchFamily="34" charset="0"/>
                <a:ea typeface="ＭＳ Ｐゴシック" panose="020B0600070205080204" pitchFamily="50" charset="-128"/>
                <a:cs typeface="+mn-cs"/>
              </a:rPr>
              <a:t>約250エーカーの土地が既に医療機器パークに提供されている</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1300317B-A44D-C9B0-DB59-A29A88147BFE}"/>
              </a:ext>
            </a:extLst>
          </p:cNvPr>
          <p:cNvSpPr txBox="1"/>
          <p:nvPr/>
        </p:nvSpPr>
        <p:spPr bwMode="gray">
          <a:xfrm>
            <a:off x="3655924" y="1845000"/>
            <a:ext cx="3025268" cy="4278094"/>
          </a:xfrm>
          <a:prstGeom prst="rect">
            <a:avLst/>
          </a:prstGeom>
          <a:noFill/>
        </p:spPr>
        <p:txBody>
          <a:bodyPr wrap="square" lIns="0" tIns="0" rIns="0" bIns="0" rtlCol="0">
            <a:spAutoFit/>
          </a:bodyPr>
          <a:lstStyle/>
          <a:p>
            <a:pPr marL="171450" marR="0" indent="-171450" algn="just" defTabSz="990564"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Char char="Ø"/>
              <a:tabLst/>
            </a:pPr>
            <a:r>
              <a:rPr kumimoji="1" lang="en-US" altLang="ja-JP" sz="1200" b="1" dirty="0">
                <a:solidFill>
                  <a:prstClr val="black"/>
                </a:solidFill>
                <a:latin typeface="Arial" panose="020B0604020202020204" pitchFamily="34" charset="0"/>
                <a:ea typeface="ＭＳ Ｐゴシック" panose="020B0600070205080204" pitchFamily="50" charset="-128"/>
                <a:cs typeface="Arial" panose="020B0604020202020204" pitchFamily="34" charset="0"/>
              </a:rPr>
              <a:t>Rajasthan</a:t>
            </a: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州投資促進スキーム（</a:t>
            </a: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2019</a:t>
            </a: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endPar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投資補助金</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7年満期・預託SGSTの-75%</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雇用創出助成金</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従業員のEPFおよびESIに対する雇用主の拠出金の50%を7年間</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助成</a:t>
            </a:r>
            <a:endParaRPr kumimoji="1" lang="en-US" altLang="ja-JP" sz="1100" noProof="1">
              <a:solidFill>
                <a:prstClr val="black"/>
              </a:solidFill>
              <a:latin typeface="Arial" panose="020B0604020202020204" pitchFamily="34" charset="0"/>
              <a:ea typeface="ＭＳ Ｐゴシック" panose="020B0600070205080204" pitchFamily="50" charset="-128"/>
              <a:cs typeface="+mn-cs"/>
            </a:endParaRP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電気料金</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、地租－</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7年間100%免除</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印紙税</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 換地代金</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100%免除</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追加特典</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女性、SC/ST、障害者、企業、後進地域およびほとんどの後進地域の企業向け</a:t>
            </a:r>
          </a:p>
          <a:p>
            <a:pPr marL="187325" lvl="1" algn="just" defTabSz="623888" fontAlgn="auto">
              <a:spcBef>
                <a:spcPts val="0"/>
              </a:spcBef>
              <a:spcAft>
                <a:spcPts val="0"/>
              </a:spcAft>
              <a:buClr>
                <a:schemeClr val="accent6">
                  <a:lumMod val="75000"/>
                </a:schemeClr>
              </a:buClr>
              <a:buSzPct val="100000"/>
            </a:pP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1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10億インドルピー以上の投資と200人以上の雇用</a:t>
            </a:r>
            <a:r>
              <a:rPr kumimoji="1" lang="ja-JP" altLang="en-US" sz="11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に向けた</a:t>
            </a:r>
            <a:r>
              <a:rPr kumimoji="1" lang="en-US" altLang="ja-JP" sz="1100" b="0"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パッケージが利用可能</a:t>
            </a:r>
          </a:p>
          <a:p>
            <a:pPr marL="187325" lvl="1" algn="just" defTabSz="623888" fontAlgn="auto">
              <a:spcBef>
                <a:spcPts val="0"/>
              </a:spcBef>
              <a:spcAft>
                <a:spcPts val="0"/>
              </a:spcAft>
              <a:buClr>
                <a:schemeClr val="accent6">
                  <a:lumMod val="75000"/>
                </a:schemeClr>
              </a:buClr>
              <a:buSzPct val="100000"/>
            </a:pPr>
            <a:endParaRPr kumimoji="1" lang="en-US" altLang="ja-JP" sz="1100" noProof="1">
              <a:solidFill>
                <a:prstClr val="black"/>
              </a:solidFill>
              <a:latin typeface="Arial" panose="020B0604020202020204" pitchFamily="34" charset="0"/>
              <a:ea typeface="ＭＳ Ｐゴシック" panose="020B0600070205080204" pitchFamily="50" charset="-128"/>
              <a:cs typeface="+mn-cs"/>
            </a:endParaRPr>
          </a:p>
          <a:p>
            <a:pPr marL="171450" indent="-171450" algn="just" defTabSz="990564" fontAlgn="auto">
              <a:spcBef>
                <a:spcPts val="0"/>
              </a:spcBef>
              <a:spcAft>
                <a:spcPts val="0"/>
              </a:spcAft>
              <a:buClr>
                <a:schemeClr val="accent6">
                  <a:lumMod val="75000"/>
                </a:schemeClr>
              </a:buClr>
              <a:buSzPct val="100000"/>
              <a:buFont typeface="Wingdings" panose="05000000000000000000" pitchFamily="2" charset="2"/>
              <a:buChar char="Ø"/>
            </a:pP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都市開発住宅部の土地配分方針</a:t>
            </a:r>
            <a:r>
              <a:rPr kumimoji="1" lang="ja-JP" altLang="en-US" sz="1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t>
            </a:r>
            <a:r>
              <a:rPr kumimoji="1" lang="en-US" altLang="ja-JP" sz="1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2015</a:t>
            </a:r>
            <a:r>
              <a:rPr kumimoji="1" lang="ja-JP" altLang="en-US" sz="11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年）</a:t>
            </a:r>
            <a:endPar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この政策は、病院や類似の医療施設を設立するために、医療分野の信託、慈善団体、</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一流施設</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などに割引率で土地を割り当てるものである</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100" noProof="1">
              <a:solidFill>
                <a:prstClr val="black"/>
              </a:solidFill>
              <a:latin typeface="Arial" panose="020B0604020202020204" pitchFamily="34" charset="0"/>
              <a:ea typeface="ＭＳ Ｐゴシック" panose="020B0600070205080204" pitchFamily="50" charset="-128"/>
              <a:cs typeface="+mn-cs"/>
            </a:endParaRPr>
          </a:p>
          <a:p>
            <a:pPr marL="187325" lvl="1" algn="just" defTabSz="990564" fontAlgn="auto">
              <a:spcBef>
                <a:spcPts val="0"/>
              </a:spcBef>
              <a:spcAft>
                <a:spcPts val="0"/>
              </a:spcAft>
              <a:buClr>
                <a:schemeClr val="accent6">
                  <a:lumMod val="75000"/>
                </a:schemeClr>
              </a:buClr>
              <a:buSzPct val="100000"/>
            </a:pPr>
            <a:endParaRPr kumimoji="1" lang="en-US" altLang="ja-JP" sz="1100" noProof="1">
              <a:solidFill>
                <a:prstClr val="black"/>
              </a:solidFill>
              <a:latin typeface="Arial" panose="020B0604020202020204" pitchFamily="34" charset="0"/>
              <a:ea typeface="ＭＳ Ｐゴシック" panose="020B0600070205080204" pitchFamily="50" charset="-128"/>
              <a:cs typeface="+mn-cs"/>
            </a:endParaRPr>
          </a:p>
          <a:p>
            <a:pPr indent="-269875" algn="just" defTabSz="990564">
              <a:buClr>
                <a:schemeClr val="accent6">
                  <a:lumMod val="75000"/>
                </a:schemeClr>
              </a:buClr>
              <a:buSzPct val="100000"/>
              <a:buFont typeface="Wingdings" panose="05000000000000000000" pitchFamily="2" charset="2"/>
              <a:buChar char="Ø"/>
            </a:pPr>
            <a:r>
              <a:rPr kumimoji="1" lang="en-US" altLang="ja-JP" sz="1100" b="1" i="0" u="none" strike="noStrike" kern="1200" cap="none" spc="0" normalizeH="0" baseline="0" noProof="1">
                <a:ln>
                  <a:noFill/>
                </a:ln>
                <a:solidFill>
                  <a:prstClr val="black"/>
                </a:solidFill>
                <a:effectLst/>
                <a:uLnTx/>
                <a:uFillTx/>
                <a:latin typeface="Arial" panose="020B0604020202020204" pitchFamily="34" charset="0"/>
                <a:ea typeface="ＭＳ Ｐゴシック" panose="020B0600070205080204" pitchFamily="50" charset="-128"/>
                <a:cs typeface="+mn-cs"/>
              </a:rPr>
              <a:t>医療機器製造業</a:t>
            </a: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100" noProof="1">
                <a:solidFill>
                  <a:prstClr val="black"/>
                </a:solidFill>
                <a:latin typeface="Arial" panose="020B0604020202020204" pitchFamily="34" charset="0"/>
                <a:ea typeface="ＭＳ Ｐゴシック" panose="020B0600070205080204" pitchFamily="50" charset="-128"/>
                <a:cs typeface="+mn-cs"/>
              </a:rPr>
              <a:t>500</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万インドルピーを上限とする</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5</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年間のタームローンの</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5%</a:t>
            </a:r>
            <a:r>
              <a:rPr kumimoji="1" lang="ja-JP" altLang="en-US" sz="1100" noProof="1">
                <a:solidFill>
                  <a:prstClr val="black"/>
                </a:solidFill>
                <a:latin typeface="Arial" panose="020B0604020202020204" pitchFamily="34" charset="0"/>
                <a:ea typeface="ＭＳ Ｐゴシック" panose="020B0600070205080204" pitchFamily="50" charset="-128"/>
                <a:cs typeface="+mn-cs"/>
              </a:rPr>
              <a:t>の利子補給金または</a:t>
            </a:r>
            <a:r>
              <a:rPr kumimoji="1" lang="en-US" altLang="ja-JP" sz="1100" noProof="1">
                <a:solidFill>
                  <a:prstClr val="black"/>
                </a:solidFill>
                <a:latin typeface="Arial" panose="020B0604020202020204" pitchFamily="34" charset="0"/>
                <a:ea typeface="ＭＳ Ｐゴシック" panose="020B0600070205080204" pitchFamily="50" charset="-128"/>
                <a:cs typeface="+mn-cs"/>
              </a:rPr>
              <a:t>500万インドルピーまでの設備投資額の20%に相当する資本補助金</a:t>
            </a: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a:p>
            <a:pPr marL="601218" lvl="1" indent="-171450" algn="just" defTabSz="990564" fontAlgn="auto">
              <a:spcBef>
                <a:spcPts val="0"/>
              </a:spcBef>
              <a:spcAft>
                <a:spcPts val="0"/>
              </a:spcAft>
              <a:buSzPct val="100000"/>
              <a:buFont typeface="Arial" panose="020B0604020202020204" pitchFamily="34" charset="0"/>
              <a:buChar char="•"/>
            </a:pPr>
            <a:endParaRPr kumimoji="1" lang="en-US" altLang="ja-JP"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3" name="テキスト ボックス 12">
            <a:extLst>
              <a:ext uri="{FF2B5EF4-FFF2-40B4-BE49-F238E27FC236}">
                <a16:creationId xmlns:a16="http://schemas.microsoft.com/office/drawing/2014/main" id="{84537AAF-8921-2B58-0EE0-714C4B539666}"/>
              </a:ext>
            </a:extLst>
          </p:cNvPr>
          <p:cNvSpPr txBox="1"/>
          <p:nvPr/>
        </p:nvSpPr>
        <p:spPr bwMode="gray">
          <a:xfrm>
            <a:off x="6895923" y="1845000"/>
            <a:ext cx="2665571" cy="2585323"/>
          </a:xfrm>
          <a:prstGeom prst="rect">
            <a:avLst/>
          </a:prstGeom>
          <a:noFill/>
        </p:spPr>
        <p:txBody>
          <a:bodyPr wrap="square" lIns="0" tIns="0" rIns="0" bIns="0" rtlCol="0">
            <a:spAutoFit/>
          </a:bodyPr>
          <a:lstStyle/>
          <a:p>
            <a:pPr marL="171450" marR="0" indent="-171450" algn="just" defTabSz="990564" rtl="0" eaLnBrk="1" fontAlgn="auto" latinLnBrk="0" hangingPunct="1">
              <a:lnSpc>
                <a:spcPct val="100000"/>
              </a:lnSpc>
              <a:spcBef>
                <a:spcPts val="0"/>
              </a:spcBef>
              <a:spcAft>
                <a:spcPts val="0"/>
              </a:spcAft>
              <a:buClr>
                <a:schemeClr val="accent6">
                  <a:lumMod val="75000"/>
                </a:schemeClr>
              </a:buClr>
              <a:buSzPct val="100000"/>
              <a:buFont typeface="Wingdings" panose="05000000000000000000" pitchFamily="2" charset="2"/>
              <a:buChar char="Ø"/>
              <a:tabLst/>
            </a:pP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医療における</a:t>
            </a:r>
            <a:r>
              <a:rPr kumimoji="1" lang="en-US" altLang="ja-JP"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AI</a:t>
            </a:r>
            <a:r>
              <a:rPr kumimoji="1" lang="ja-JP" altLang="en-US" sz="1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の推進</a:t>
            </a:r>
          </a:p>
          <a:p>
            <a:pPr marL="358775"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200" noProof="1">
                <a:solidFill>
                  <a:prstClr val="black"/>
                </a:solidFill>
                <a:latin typeface="Arial" panose="020B0604020202020204" pitchFamily="34" charset="0"/>
                <a:ea typeface="ＭＳ Ｐゴシック" panose="020B0600070205080204" pitchFamily="50" charset="-128"/>
                <a:cs typeface="Arial" panose="020B0604020202020204" pitchFamily="34" charset="0"/>
              </a:rPr>
              <a:t>Punjab</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州政府と医学教育研究大学</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PGIMER</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）の大学院は</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、保健分野で人工知能を共同推進すること</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に</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合意</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a:t>
            </a:r>
            <a:endParaRPr kumimoji="1" lang="en-US" altLang="ja-JP" sz="1200" noProof="1">
              <a:solidFill>
                <a:prstClr val="black"/>
              </a:solidFill>
              <a:latin typeface="Arial" panose="020B0604020202020204" pitchFamily="34" charset="0"/>
              <a:ea typeface="ＭＳ Ｐゴシック" panose="020B0600070205080204" pitchFamily="50" charset="-128"/>
              <a:cs typeface="+mn-cs"/>
            </a:endParaRPr>
          </a:p>
          <a:p>
            <a:pPr marL="358775" lvl="1" indent="-171450" algn="just" defTabSz="990564" fontAlgn="auto">
              <a:spcBef>
                <a:spcPts val="0"/>
              </a:spcBef>
              <a:spcAft>
                <a:spcPts val="0"/>
              </a:spcAft>
              <a:buClr>
                <a:schemeClr val="accent6">
                  <a:lumMod val="75000"/>
                </a:schemeClr>
              </a:buClr>
              <a:buSzPct val="100000"/>
              <a:buFont typeface="Arial" panose="020B0604020202020204" pitchFamily="34" charset="0"/>
              <a:buChar char="•"/>
            </a:pPr>
            <a:r>
              <a:rPr kumimoji="1" lang="en-US" altLang="ja-JP" sz="1200" noProof="1">
                <a:solidFill>
                  <a:prstClr val="black"/>
                </a:solidFill>
                <a:latin typeface="Arial" panose="020B0604020202020204" pitchFamily="34" charset="0"/>
                <a:ea typeface="ＭＳ Ｐゴシック" panose="020B0600070205080204" pitchFamily="50" charset="-128"/>
                <a:cs typeface="+mn-cs"/>
              </a:rPr>
              <a:t>AIと医療機器に重点を置</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き</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a:t>
            </a:r>
            <a:r>
              <a:rPr kumimoji="1" lang="en-US" altLang="ja-JP" sz="1200" noProof="1">
                <a:solidFill>
                  <a:prstClr val="black"/>
                </a:solidFill>
                <a:latin typeface="Arial" panose="020B0604020202020204" pitchFamily="34" charset="0"/>
                <a:ea typeface="ＭＳ Ｐゴシック" panose="020B0600070205080204" pitchFamily="50" charset="-128"/>
                <a:cs typeface="Arial" panose="020B0604020202020204" pitchFamily="34" charset="0"/>
              </a:rPr>
              <a:t>Mohali</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に設立されたグローバルイノベーションハブと医療機器パークの</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支援を受けて</a:t>
            </a:r>
            <a:r>
              <a:rPr kumimoji="1" lang="en-US" altLang="ja-JP" sz="1200" noProof="1">
                <a:solidFill>
                  <a:prstClr val="black"/>
                </a:solidFill>
                <a:latin typeface="Arial" panose="020B0604020202020204" pitchFamily="34" charset="0"/>
                <a:ea typeface="ＭＳ Ｐゴシック" panose="020B0600070205080204" pitchFamily="50" charset="-128"/>
                <a:cs typeface="+mn-cs"/>
              </a:rPr>
              <a:t>達成される</a:t>
            </a:r>
            <a:r>
              <a:rPr kumimoji="1" lang="ja-JP" altLang="en-US" sz="1200" noProof="1">
                <a:solidFill>
                  <a:prstClr val="black"/>
                </a:solidFill>
                <a:latin typeface="Arial" panose="020B0604020202020204" pitchFamily="34" charset="0"/>
                <a:ea typeface="ＭＳ Ｐゴシック" panose="020B0600070205080204" pitchFamily="50" charset="-128"/>
                <a:cs typeface="+mn-cs"/>
              </a:rPr>
              <a:t>見込みである。</a:t>
            </a:r>
            <a:endParaRPr kumimoji="1" lang="en-US" altLang="ja-JP" sz="1200" noProof="1">
              <a:solidFill>
                <a:prstClr val="black"/>
              </a:solidFill>
              <a:latin typeface="Arial" panose="020B0604020202020204" pitchFamily="34" charset="0"/>
              <a:ea typeface="ＭＳ Ｐゴシック" panose="020B0600070205080204" pitchFamily="50" charset="-128"/>
              <a:cs typeface="+mn-cs"/>
            </a:endParaRPr>
          </a:p>
          <a:p>
            <a:pPr marL="358775" lvl="1" indent="-171450" defTabSz="990564" fontAlgn="auto">
              <a:spcBef>
                <a:spcPts val="0"/>
              </a:spcBef>
              <a:spcAft>
                <a:spcPts val="0"/>
              </a:spcAft>
              <a:buClr>
                <a:schemeClr val="accent6">
                  <a:lumMod val="75000"/>
                </a:schemeClr>
              </a:buClr>
              <a:buSzPct val="100000"/>
              <a:buFont typeface="Arial" panose="020B0604020202020204" pitchFamily="34" charset="0"/>
              <a:buChar char="•"/>
            </a:pPr>
            <a:r>
              <a:rPr lang="en-US" altLang="ja-JP"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さらに、Mission InnovateとMission Tandrust PunjabもAIに焦点を当てており、健康関連の問題に対処するためにAIをどのように利用できるかを研究している</a:t>
            </a:r>
            <a:r>
              <a:rPr lang="ja-JP" altLang="en-US" sz="12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 name="タイトル 4">
            <a:extLst>
              <a:ext uri="{FF2B5EF4-FFF2-40B4-BE49-F238E27FC236}">
                <a16:creationId xmlns:a16="http://schemas.microsoft.com/office/drawing/2014/main" id="{5C0CDB97-A1B0-0D9A-CB5B-CECC66BDAF05}"/>
              </a:ext>
            </a:extLst>
          </p:cNvPr>
          <p:cNvSpPr>
            <a:spLocks noGrp="1"/>
          </p:cNvSpPr>
          <p:nvPr>
            <p:ph type="title"/>
          </p:nvPr>
        </p:nvSpPr>
        <p:spPr>
          <a:xfrm>
            <a:off x="200471" y="240823"/>
            <a:ext cx="9505055" cy="307777"/>
          </a:xfrm>
        </p:spPr>
        <p:txBody>
          <a:bodyPr vert="horz" lIns="91440" tIns="45720" rIns="91440" bIns="45720" rtlCol="0" anchor="b" anchorCtr="0">
            <a:normAutofit/>
          </a:bodyPr>
          <a:lstStyle/>
          <a:p>
            <a:pPr defTabSz="914400"/>
            <a:r>
              <a:rPr lang="ja-JP" altLang="en-US" dirty="0">
                <a:ea typeface="HGP創英角ｺﾞｼｯｸUB" pitchFamily="50" charset="-128"/>
              </a:rPr>
              <a:t>インド／医療関連／制度</a:t>
            </a:r>
          </a:p>
        </p:txBody>
      </p:sp>
    </p:spTree>
    <p:extLst>
      <p:ext uri="{BB962C8B-B14F-4D97-AF65-F5344CB8AC3E}">
        <p14:creationId xmlns:p14="http://schemas.microsoft.com/office/powerpoint/2010/main" val="1132251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保険に関する制度・行政体制</a:t>
            </a:r>
            <a:endParaRPr lang="ja-JP" altLang="en-US" dirty="0">
              <a:solidFill>
                <a:schemeClr val="accent5"/>
              </a:solidFill>
            </a:endParaRPr>
          </a:p>
        </p:txBody>
      </p:sp>
      <p:sp>
        <p:nvSpPr>
          <p:cNvPr id="46" name="テキスト ボックス 4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国民皆保険制度は導入されておらず、健康保険への加入者は、インド全人口の約</a:t>
            </a:r>
            <a:r>
              <a:rPr lang="en-US" altLang="ja-JP" sz="1400" dirty="0"/>
              <a:t>25</a:t>
            </a:r>
            <a:r>
              <a:rPr lang="ja-JP" altLang="en-US" sz="1400" dirty="0"/>
              <a:t>％ほどしかカバーされていない。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低所得層向けの医療保険が多くを占めており、医療保険に加入している場合でも十分な治療が受けられない問題がある。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57"/>
          <p:cNvSpPr txBox="1"/>
          <p:nvPr/>
        </p:nvSpPr>
        <p:spPr>
          <a:xfrm>
            <a:off x="200472" y="6547697"/>
            <a:ext cx="9505053" cy="140325"/>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（出所）みずほ総合研究所「平成２５年度 新興国での新中間層獲得による日本再生事業我が国製品販売拡大に資する販売金融戦略分析調査」</a:t>
            </a:r>
            <a:endParaRPr kumimoji="0" lang="ja-JP" altLang="en-US" sz="800" dirty="0" bmk=""/>
          </a:p>
        </p:txBody>
      </p:sp>
      <p:cxnSp>
        <p:nvCxnSpPr>
          <p:cNvPr id="36" name="直線コネクタ 35"/>
          <p:cNvCxnSpPr/>
          <p:nvPr/>
        </p:nvCxnSpPr>
        <p:spPr>
          <a:xfrm>
            <a:off x="200027" y="2175496"/>
            <a:ext cx="943304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200025" y="1944395"/>
            <a:ext cx="9577065" cy="303109"/>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インドの主要な健康保険スキーム</a:t>
            </a:r>
            <a:endParaRPr lang="en-US" altLang="ko-KR" sz="1400" dirty="0">
              <a:solidFill>
                <a:srgbClr val="000000"/>
              </a:solidFill>
              <a:latin typeface="Arial Black" pitchFamily="34" charset="0"/>
              <a:ea typeface="HGP創英角ｺﾞｼｯｸUB" pitchFamily="50" charset="-128"/>
            </a:endParaRPr>
          </a:p>
        </p:txBody>
      </p:sp>
      <p:graphicFrame>
        <p:nvGraphicFramePr>
          <p:cNvPr id="38" name="表 37"/>
          <p:cNvGraphicFramePr>
            <a:graphicFrameLocks noGrp="1"/>
          </p:cNvGraphicFramePr>
          <p:nvPr>
            <p:extLst>
              <p:ext uri="{D42A27DB-BD31-4B8C-83A1-F6EECF244321}">
                <p14:modId xmlns:p14="http://schemas.microsoft.com/office/powerpoint/2010/main" val="726521076"/>
              </p:ext>
            </p:extLst>
          </p:nvPr>
        </p:nvGraphicFramePr>
        <p:xfrm>
          <a:off x="1046873" y="2247504"/>
          <a:ext cx="8662087" cy="3953897"/>
        </p:xfrm>
        <a:graphic>
          <a:graphicData uri="http://schemas.openxmlformats.org/drawingml/2006/table">
            <a:tbl>
              <a:tblPr firstRow="1" bandRow="1">
                <a:tableStyleId>{5C22544A-7EE6-4342-B048-85BDC9FD1C3A}</a:tableStyleId>
              </a:tblPr>
              <a:tblGrid>
                <a:gridCol w="2980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1483961">
                  <a:extLst>
                    <a:ext uri="{9D8B030D-6E8A-4147-A177-3AD203B41FA5}">
                      <a16:colId xmlns:a16="http://schemas.microsoft.com/office/drawing/2014/main" val="20002"/>
                    </a:ext>
                  </a:extLst>
                </a:gridCol>
                <a:gridCol w="1987814">
                  <a:extLst>
                    <a:ext uri="{9D8B030D-6E8A-4147-A177-3AD203B41FA5}">
                      <a16:colId xmlns:a16="http://schemas.microsoft.com/office/drawing/2014/main" val="20003"/>
                    </a:ext>
                  </a:extLst>
                </a:gridCol>
                <a:gridCol w="1008112">
                  <a:extLst>
                    <a:ext uri="{9D8B030D-6E8A-4147-A177-3AD203B41FA5}">
                      <a16:colId xmlns:a16="http://schemas.microsoft.com/office/drawing/2014/main" val="20004"/>
                    </a:ext>
                  </a:extLst>
                </a:gridCol>
                <a:gridCol w="3675840">
                  <a:extLst>
                    <a:ext uri="{9D8B030D-6E8A-4147-A177-3AD203B41FA5}">
                      <a16:colId xmlns:a16="http://schemas.microsoft.com/office/drawing/2014/main" val="20005"/>
                    </a:ext>
                  </a:extLst>
                </a:gridCol>
              </a:tblGrid>
              <a:tr h="310463">
                <a:tc gridSpan="3">
                  <a:txBody>
                    <a:bodyPr/>
                    <a:lstStyle/>
                    <a:p>
                      <a:pPr algn="ctr" fontAlgn="ctr" hangingPunct="0"/>
                      <a:r>
                        <a:rPr kumimoji="1" lang="ja-JP" altLang="en-US" sz="1050" b="1" dirty="0">
                          <a:latin typeface="Arial" panose="020B0604020202020204" pitchFamily="34" charset="0"/>
                          <a:ea typeface="ＭＳ Ｐゴシック" panose="020B0600070205080204" pitchFamily="50" charset="-128"/>
                        </a:rPr>
                        <a:t>運営主体</a:t>
                      </a:r>
                    </a:p>
                  </a:txBody>
                  <a:tcPr marT="36000" marB="36000"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hMerge="1">
                  <a:txBody>
                    <a:bodyPr/>
                    <a:lstStyle/>
                    <a:p>
                      <a:endParaRPr kumimoji="1" lang="ja-JP" altLang="en-US"/>
                    </a:p>
                  </a:txBody>
                  <a:tcPr/>
                </a:tc>
                <a:tc hMerge="1">
                  <a:txBody>
                    <a:bodyPr/>
                    <a:lstStyle/>
                    <a:p>
                      <a:endParaRPr kumimoji="1" lang="ja-JP" altLang="en-US"/>
                    </a:p>
                  </a:txBody>
                  <a:tcPr/>
                </a:tc>
                <a:tc>
                  <a:txBody>
                    <a:bodyPr/>
                    <a:lstStyle/>
                    <a:p>
                      <a:pPr marL="0" algn="ctr" defTabSz="914400" rtl="0" eaLnBrk="1" fontAlgn="ctr" latinLnBrk="0" hangingPunct="0"/>
                      <a:r>
                        <a:rPr kumimoji="1" lang="ja-JP" altLang="en-US" sz="1050" b="1" kern="1200" dirty="0">
                          <a:solidFill>
                            <a:schemeClr val="lt1"/>
                          </a:solidFill>
                          <a:latin typeface="Arial" panose="020B0604020202020204" pitchFamily="34" charset="0"/>
                          <a:ea typeface="ＭＳ Ｐゴシック" panose="020B0600070205080204" pitchFamily="50" charset="-128"/>
                          <a:cs typeface="+mn-cs"/>
                        </a:rPr>
                        <a:t>健康保険</a:t>
                      </a: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1" kern="1200" dirty="0">
                          <a:solidFill>
                            <a:schemeClr val="lt1"/>
                          </a:solidFill>
                          <a:latin typeface="Arial" panose="020B0604020202020204" pitchFamily="34" charset="0"/>
                          <a:ea typeface="ＭＳ Ｐゴシック" panose="020B0600070205080204" pitchFamily="50" charset="-128"/>
                          <a:cs typeface="+mn-cs"/>
                        </a:rPr>
                        <a:t>付保人口</a:t>
                      </a:r>
                      <a:br>
                        <a:rPr kumimoji="1" lang="en-US" altLang="ja-JP" sz="1050" b="1" kern="1200" dirty="0">
                          <a:solidFill>
                            <a:schemeClr val="lt1"/>
                          </a:solidFill>
                          <a:latin typeface="Arial" panose="020B0604020202020204" pitchFamily="34" charset="0"/>
                          <a:ea typeface="ＭＳ Ｐゴシック" panose="020B0600070205080204" pitchFamily="50" charset="-128"/>
                          <a:cs typeface="+mn-cs"/>
                        </a:rPr>
                      </a:br>
                      <a:r>
                        <a:rPr kumimoji="1" lang="ja-JP" altLang="en-US" sz="1050" b="1" kern="1200" dirty="0">
                          <a:solidFill>
                            <a:schemeClr val="lt1"/>
                          </a:solidFill>
                          <a:latin typeface="Arial" panose="020B0604020202020204" pitchFamily="34" charset="0"/>
                          <a:ea typeface="ＭＳ Ｐゴシック" panose="020B0600070205080204" pitchFamily="50" charset="-128"/>
                          <a:cs typeface="+mn-cs"/>
                        </a:rPr>
                        <a:t>（百万人）</a:t>
                      </a:r>
                      <a:endParaRPr kumimoji="1" lang="en-US" altLang="ja-JP" sz="1050" b="1" kern="1200" dirty="0">
                        <a:solidFill>
                          <a:schemeClr val="lt1"/>
                        </a:solidFill>
                        <a:latin typeface="Arial" panose="020B0604020202020204" pitchFamily="34" charset="0"/>
                        <a:ea typeface="ＭＳ Ｐゴシック" panose="020B0600070205080204" pitchFamily="50" charset="-128"/>
                        <a:cs typeface="+mn-cs"/>
                      </a:endParaRP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1" kern="1200" dirty="0">
                          <a:solidFill>
                            <a:schemeClr val="lt1"/>
                          </a:solidFill>
                          <a:latin typeface="Arial" panose="020B0604020202020204" pitchFamily="34" charset="0"/>
                          <a:ea typeface="ＭＳ Ｐゴシック" panose="020B0600070205080204" pitchFamily="50" charset="-128"/>
                          <a:cs typeface="+mn-cs"/>
                        </a:rPr>
                        <a:t>制度概要</a:t>
                      </a:r>
                    </a:p>
                  </a:txBody>
                  <a:tcPr marT="36000" marB="36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99791">
                <a:tc rowSpan="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公的保険</a:t>
                      </a:r>
                    </a:p>
                  </a:txBody>
                  <a:tcPr marT="36000" marB="36000" anchor="ctr">
                    <a:lnL w="12700" cmpd="sng">
                      <a:noFill/>
                    </a:lnL>
                    <a:lnR w="9525" cap="flat" cmpd="sng" algn="ctr">
                      <a:solidFill>
                        <a:schemeClr val="bg1"/>
                      </a:solidFill>
                      <a:prstDash val="solid"/>
                      <a:round/>
                      <a:headEnd type="none" w="med" len="med"/>
                      <a:tailEnd type="none" w="med" len="med"/>
                    </a:lnR>
                    <a:lnT w="38100" cmpd="sng">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a:t>
                      </a:r>
                    </a:p>
                  </a:txBody>
                  <a:tcPr marT="36000" marB="36000" anchor="ctr">
                    <a:lnL w="9525" cap="flat" cmpd="sng" algn="ctr">
                      <a:solidFill>
                        <a:schemeClr val="bg1"/>
                      </a:solid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CCHS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（中央政府職員保険）</a:t>
                      </a:r>
                    </a:p>
                  </a:txBody>
                  <a:tcPr marT="36000" marB="36000" anchor="ctr">
                    <a:lnL w="12700" cmpd="sng">
                      <a:noFill/>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中央政府被雇用者及びその家族等を対象</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99791">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ESIS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（従業員国家保険）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特定の企業の被雇用者及びその家族等を対象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502">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中央政府・州政府・</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民間保険会社</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RSBY</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Rashtriya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Swasthya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Bima</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Yojana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79</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低所得者層向けの公的医療保険制度インド国内で最も加入者の多い医療保険</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10463">
                <a:tc vMerge="1">
                  <a:txBody>
                    <a:bodyPr/>
                    <a:lstStyle/>
                    <a:p>
                      <a:endParaRPr kumimoji="1" lang="ja-JP" altLang="en-US"/>
                    </a:p>
                  </a:txBody>
                  <a:tcPr/>
                </a:tc>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a:t>
                      </a:r>
                    </a:p>
                  </a:txBody>
                  <a:tcPr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Andhra Pradesh</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p>
                  </a:txBody>
                  <a:tcPr marT="36000" marB="36000" anchor="ctr">
                    <a:lnL w="9525" cap="flat" cmpd="sng" algn="ctr">
                      <a:solidFill>
                        <a:schemeClr val="bg1"/>
                      </a:solidFill>
                      <a:prstDash val="solid"/>
                      <a:round/>
                      <a:headEnd type="none" w="med" len="med"/>
                      <a:tailEnd type="none" w="med" len="med"/>
                    </a:lnL>
                    <a:lnR w="12700" cmpd="sng">
                      <a:noFill/>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Rajiv </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Aarogyasri</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00" dirty="0">
                          <a:latin typeface="Arial" panose="020B0604020202020204" pitchFamily="34" charset="0"/>
                          <a:ea typeface="ＭＳ Ｐゴシック" panose="020B0600070205080204" pitchFamily="50" charset="-128"/>
                        </a:rPr>
                        <a:t>70</a:t>
                      </a:r>
                      <a:endParaRPr kumimoji="1" lang="ja-JP" altLang="en-US" sz="1000" dirty="0">
                        <a:latin typeface="Arial" panose="020B0604020202020204" pitchFamily="34" charset="0"/>
                        <a:ea typeface="ＭＳ Ｐゴシック" panose="020B0600070205080204" pitchFamily="50" charset="-128"/>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1000" dirty="0">
                          <a:latin typeface="Arial" panose="020B0604020202020204" pitchFamily="34" charset="0"/>
                          <a:ea typeface="ＭＳ Ｐゴシック" panose="020B0600070205080204" pitchFamily="50" charset="-128"/>
                        </a:rPr>
                        <a:t>低所得者向けの医療保険制度</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72530">
                <a:tc vMerge="1">
                  <a:txBody>
                    <a:bodyPr/>
                    <a:lstStyle/>
                    <a:p>
                      <a:endParaRPr kumimoji="1" lang="ja-JP" altLang="en-US"/>
                    </a:p>
                  </a:txBody>
                  <a:tcPr/>
                </a:tc>
                <a:tc vMerge="1">
                  <a:txBody>
                    <a:bodyPr/>
                    <a:lstStyle/>
                    <a:p>
                      <a:endParaRPr lang="ja-JP" altLang="en-US" dirty="0"/>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Tamil</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Nadu</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Chief</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Minister’s Comprehensive Health Insurance Scheme</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45720" marR="45720"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00" dirty="0">
                          <a:latin typeface="Arial" panose="020B0604020202020204" pitchFamily="34" charset="0"/>
                          <a:ea typeface="ＭＳ Ｐゴシック" panose="020B0600070205080204" pitchFamily="50" charset="-128"/>
                        </a:rPr>
                        <a:t>35</a:t>
                      </a:r>
                      <a:endParaRPr kumimoji="1" lang="ja-JP" altLang="en-US" sz="1000" dirty="0">
                        <a:latin typeface="Arial" panose="020B0604020202020204" pitchFamily="34" charset="0"/>
                        <a:ea typeface="ＭＳ Ｐゴシック" panose="020B0600070205080204" pitchFamily="50" charset="-128"/>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a:r>
                        <a:rPr kumimoji="1" lang="ja-JP" altLang="en-US" sz="1000" dirty="0">
                          <a:latin typeface="Arial" panose="020B0604020202020204" pitchFamily="34" charset="0"/>
                          <a:ea typeface="ＭＳ Ｐゴシック" panose="020B0600070205080204" pitchFamily="50" charset="-128"/>
                        </a:rPr>
                        <a:t>年間</a:t>
                      </a:r>
                      <a:r>
                        <a:rPr kumimoji="1" lang="en-US" altLang="ja-JP" sz="1000" dirty="0">
                          <a:latin typeface="Arial" panose="020B0604020202020204" pitchFamily="34" charset="0"/>
                          <a:ea typeface="ＭＳ Ｐゴシック" panose="020B0600070205080204" pitchFamily="50" charset="-128"/>
                        </a:rPr>
                        <a:t>10</a:t>
                      </a:r>
                      <a:r>
                        <a:rPr kumimoji="1" lang="ja-JP" altLang="en-US" sz="1000" dirty="0">
                          <a:latin typeface="Arial" panose="020B0604020202020204" pitchFamily="34" charset="0"/>
                          <a:ea typeface="ＭＳ Ｐゴシック" panose="020B0600070205080204" pitchFamily="50" charset="-128"/>
                        </a:rPr>
                        <a:t>万ルピーを上限として、</a:t>
                      </a:r>
                      <a:r>
                        <a:rPr kumimoji="1" lang="en-US" altLang="ja-JP" sz="1000" dirty="0">
                          <a:latin typeface="Arial" panose="020B0604020202020204" pitchFamily="34" charset="0"/>
                          <a:ea typeface="ＭＳ Ｐゴシック" panose="020B0600070205080204" pitchFamily="50" charset="-128"/>
                        </a:rPr>
                        <a:t>950</a:t>
                      </a:r>
                      <a:r>
                        <a:rPr kumimoji="1" lang="ja-JP" altLang="en-US" sz="1000" dirty="0">
                          <a:latin typeface="Arial" panose="020B0604020202020204" pitchFamily="34" charset="0"/>
                          <a:ea typeface="ＭＳ Ｐゴシック" panose="020B0600070205080204" pitchFamily="50" charset="-128"/>
                        </a:rPr>
                        <a:t>の医療行為を提供</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299791">
                <a:tc vMerge="1">
                  <a:txBody>
                    <a:bodyPr/>
                    <a:lstStyle/>
                    <a:p>
                      <a:endParaRPr kumimoji="1" lang="ja-JP" altLang="en-US"/>
                    </a:p>
                  </a:txBody>
                  <a:tcPr/>
                </a:tc>
                <a:tc vMerge="1">
                  <a:txBody>
                    <a:bodyPr/>
                    <a:lstStyle/>
                    <a:p>
                      <a:endParaRPr lang="ja-JP" altLang="en-US" dirty="0"/>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Karnataka</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p>
                  </a:txBody>
                  <a:tcPr marT="36000" marB="36000" anchor="ctr">
                    <a:lnL w="9525" cap="flat" cmpd="sng" algn="ctr">
                      <a:solidFill>
                        <a:schemeClr val="bg1"/>
                      </a:solid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Vajayee</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baseline="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Arogtasri</a:t>
                      </a:r>
                      <a:r>
                        <a:rPr kumimoji="1" lang="en-US" altLang="ja-JP" sz="10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Scheme</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00" dirty="0">
                          <a:latin typeface="Arial" panose="020B0604020202020204" pitchFamily="34" charset="0"/>
                          <a:ea typeface="ＭＳ Ｐゴシック" panose="020B0600070205080204" pitchFamily="50" charset="-128"/>
                        </a:rPr>
                        <a:t>2</a:t>
                      </a:r>
                      <a:endParaRPr kumimoji="1" lang="ja-JP" altLang="en-US" sz="1000" dirty="0">
                        <a:latin typeface="Arial" panose="020B0604020202020204" pitchFamily="34" charset="0"/>
                        <a:ea typeface="ＭＳ Ｐゴシック" panose="020B0600070205080204" pitchFamily="50" charset="-128"/>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l"/>
                      <a:r>
                        <a:rPr kumimoji="1" lang="ja-JP" altLang="en-US" sz="1000" dirty="0">
                          <a:latin typeface="Arial" panose="020B0604020202020204" pitchFamily="34" charset="0"/>
                          <a:ea typeface="ＭＳ Ｐゴシック" panose="020B0600070205080204" pitchFamily="50" charset="-128"/>
                        </a:rPr>
                        <a:t>低所得者向けの医療保険制度であり、保障内容が限定的</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8315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Yeshasvini</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Program</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YCFHS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txBody>
                  <a:tcPr marT="36000" marB="3600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kumimoji="1" lang="en-US" altLang="ja-JP" sz="1000" dirty="0">
                          <a:latin typeface="Arial" panose="020B0604020202020204" pitchFamily="34" charset="0"/>
                          <a:ea typeface="ＭＳ Ｐゴシック" panose="020B0600070205080204" pitchFamily="50" charset="-128"/>
                        </a:rPr>
                        <a:t>3</a:t>
                      </a:r>
                      <a:endParaRPr kumimoji="1" lang="ja-JP" altLang="en-US" sz="1000" dirty="0">
                        <a:latin typeface="Arial" panose="020B0604020202020204" pitchFamily="34" charset="0"/>
                        <a:ea typeface="ＭＳ Ｐゴシック" panose="020B0600070205080204" pitchFamily="50" charset="-128"/>
                      </a:endParaRPr>
                    </a:p>
                  </a:txBody>
                  <a:tcPr marL="36000" marR="36000"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endParaRPr kumimoji="1" lang="ja-JP" altLang="en-US"/>
                    </a:p>
                  </a:txBody>
                  <a:tcPr/>
                </a:tc>
                <a:extLst>
                  <a:ext uri="{0D108BD9-81ED-4DB2-BD59-A6C34878D82A}">
                    <a16:rowId xmlns:a16="http://schemas.microsoft.com/office/drawing/2014/main" val="10007"/>
                  </a:ext>
                </a:extLst>
              </a:tr>
              <a:tr h="299791">
                <a:tc rowSpan="2" gridSpan="3">
                  <a:txBody>
                    <a:bodyPr/>
                    <a:lstStyle/>
                    <a:p>
                      <a:pPr algn="ctr" fontAlgn="ctr"/>
                      <a:r>
                        <a:rPr kumimoji="1"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民間保険</a:t>
                      </a:r>
                    </a:p>
                  </a:txBody>
                  <a:tcPr marT="36000" marB="36000" anchor="ctr">
                    <a:lnL w="12700" cmpd="sng">
                      <a:noFill/>
                    </a:lnL>
                    <a:lnR w="12700" cmpd="sng">
                      <a:noFill/>
                    </a:lnR>
                    <a:lnT w="9525"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rowSpan="2" hMerge="1">
                  <a:txBody>
                    <a:bodyPr/>
                    <a:lstStyle/>
                    <a:p>
                      <a:pPr algn="ctr" fontAlgn="ctr"/>
                      <a:endParaRPr kumimoji="1" lang="ja-JP" altLang="en-US" sz="1000" b="0" dirty="0">
                        <a:solidFill>
                          <a:schemeClr val="tx1"/>
                        </a:solidFill>
                        <a:latin typeface="+mj-ea"/>
                        <a:ea typeface="+mj-ea"/>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rowSpan="2" h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雇用主による</a:t>
                      </a:r>
                      <a:b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団体医療保険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大企業等の被雇用者及びその家族が対象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r h="299791">
                <a:tc gridSpan="3" vMerge="1">
                  <a:txBody>
                    <a:bodyPr/>
                    <a:lstStyle/>
                    <a:p>
                      <a:pPr algn="ctr" fontAlgn="ct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vMerge="1">
                  <a:txBody>
                    <a:bodyPr/>
                    <a:lstStyle/>
                    <a:p>
                      <a:pPr algn="ctr" fontAlgn="ctr"/>
                      <a:endParaRPr kumimoji="1" lang="ja-JP" altLang="en-US" sz="1000" b="0" dirty="0">
                        <a:solidFill>
                          <a:schemeClr val="tx1"/>
                        </a:solidFill>
                        <a:latin typeface="+mj-ea"/>
                        <a:ea typeface="+mj-ea"/>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vMerge="1">
                  <a:txBody>
                    <a:bodyPr/>
                    <a:lstStyle/>
                    <a:p>
                      <a:endParaRPr kumimoji="1" lang="ja-JP" altLang="en-US"/>
                    </a:p>
                  </a:txBody>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個人医療保険</a:t>
                      </a:r>
                    </a:p>
                  </a:txBody>
                  <a:tcPr marT="36000" marB="36000" anchor="ctr">
                    <a:lnL w="12700" cmpd="sng">
                      <a:noFill/>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中小企業の従業員、個人が対象</a:t>
                      </a:r>
                    </a:p>
                  </a:txBody>
                  <a:tcPr marT="36000" marB="360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9"/>
                  </a:ext>
                </a:extLst>
              </a:tr>
            </a:tbl>
          </a:graphicData>
        </a:graphic>
      </p:graphicFrame>
      <p:sp>
        <p:nvSpPr>
          <p:cNvPr id="7" name="テキスト ボックス 6"/>
          <p:cNvSpPr txBox="1"/>
          <p:nvPr/>
        </p:nvSpPr>
        <p:spPr>
          <a:xfrm>
            <a:off x="59865" y="2805622"/>
            <a:ext cx="817853" cy="246221"/>
          </a:xfrm>
          <a:prstGeom prst="rect">
            <a:avLst/>
          </a:prstGeom>
          <a:noFill/>
        </p:spPr>
        <p:txBody>
          <a:bodyPr wrap="non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幅広に保証</a:t>
            </a:r>
          </a:p>
        </p:txBody>
      </p:sp>
      <p:sp>
        <p:nvSpPr>
          <p:cNvPr id="8" name="左中かっこ 7"/>
          <p:cNvSpPr/>
          <p:nvPr/>
        </p:nvSpPr>
        <p:spPr>
          <a:xfrm>
            <a:off x="820394" y="2629282"/>
            <a:ext cx="316255" cy="583513"/>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左中かっこ 30"/>
          <p:cNvSpPr/>
          <p:nvPr/>
        </p:nvSpPr>
        <p:spPr>
          <a:xfrm>
            <a:off x="820394" y="3241791"/>
            <a:ext cx="316255" cy="2944370"/>
          </a:xfrm>
          <a:prstGeom prst="leftBrace">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94685" y="4468887"/>
            <a:ext cx="825867" cy="400110"/>
          </a:xfrm>
          <a:prstGeom prst="rect">
            <a:avLst/>
          </a:prstGeom>
          <a:noFill/>
        </p:spPr>
        <p:txBody>
          <a:bodyPr wrap="non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保証範囲が</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限定的</a:t>
            </a:r>
          </a:p>
        </p:txBody>
      </p:sp>
    </p:spTree>
    <p:extLst>
      <p:ext uri="{BB962C8B-B14F-4D97-AF65-F5344CB8AC3E}">
        <p14:creationId xmlns:p14="http://schemas.microsoft.com/office/powerpoint/2010/main" val="3625169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医薬品に関する規制は、医薬品･化粧品法（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Drugs and Cosmetics Act 1940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）に規定されている。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治験に関しては、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GCP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Good Clinical Practice</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）ガイドラインとして「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Schedule 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」が規定されている。同法は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年に改正され、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月に改正法案（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The  Draft  Drugs  and  Cosmetics  Amendment Bill 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）が公表されている。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新薬の承認を受けるには、前臨床試験と臨床試験（フェーズ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）が必要であり、販売承認の取得に当たってはそれぞれのデータが要求される。但し、「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Schedule 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」には「既に海外での販売実績がある新薬についてはその限りではない」と規定されており、その場合にはインド国内でのフェーズ</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試験の実施を省略できる場合もある。</a:t>
            </a:r>
          </a:p>
        </p:txBody>
      </p:sp>
      <p:grpSp>
        <p:nvGrpSpPr>
          <p:cNvPr id="25" name="グループ化 7"/>
          <p:cNvGrpSpPr/>
          <p:nvPr/>
        </p:nvGrpSpPr>
        <p:grpSpPr>
          <a:xfrm>
            <a:off x="200472" y="3068880"/>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インドにおける医薬品の輸出・流通の手続き</a:t>
              </a:r>
              <a:endParaRPr lang="en-US" altLang="ko-KR" sz="1400" dirty="0">
                <a:solidFill>
                  <a:srgbClr val="000000"/>
                </a:solidFill>
                <a:latin typeface="Arial Black" pitchFamily="34" charset="0"/>
                <a:ea typeface="HGP創英角ｺﾞｼｯｸUB" pitchFamily="50" charset="-128"/>
              </a:endParaRPr>
            </a:p>
          </p:txBody>
        </p:sp>
      </p:grpSp>
      <p:sp>
        <p:nvSpPr>
          <p:cNvPr id="75" name="テキスト ボックス 74"/>
          <p:cNvSpPr txBox="1"/>
          <p:nvPr/>
        </p:nvSpPr>
        <p:spPr>
          <a:xfrm>
            <a:off x="200472" y="6525344"/>
            <a:ext cx="7560840" cy="216024"/>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（出所）みずほ情報総研「</a:t>
            </a:r>
            <a:r>
              <a:rPr lang="ja-JP" altLang="en-US" sz="800" dirty="0"/>
              <a:t>海外における医薬品・医療機器審査制度、審査実態等調査及び分析業務　平成</a:t>
            </a:r>
            <a:r>
              <a:rPr lang="en-US" altLang="ja-JP" sz="800" dirty="0"/>
              <a:t>27</a:t>
            </a:r>
            <a:r>
              <a:rPr lang="ja-JP" altLang="en-US" sz="800" dirty="0"/>
              <a:t>年</a:t>
            </a:r>
            <a:r>
              <a:rPr lang="en-US" altLang="ja-JP" sz="800" dirty="0"/>
              <a:t>3</a:t>
            </a:r>
            <a:r>
              <a:rPr lang="ja-JP" altLang="en-US" sz="800" dirty="0"/>
              <a:t>月</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3" name="片側の 2 つの角を丸めた四角形 42"/>
          <p:cNvSpPr/>
          <p:nvPr/>
        </p:nvSpPr>
        <p:spPr>
          <a:xfrm rot="16200000">
            <a:off x="2401707" y="2510928"/>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卸売販売許可を有する</a:t>
            </a:r>
            <a:endPar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現地代理輸入業者の選択</a:t>
            </a:r>
          </a:p>
        </p:txBody>
      </p:sp>
      <p:sp>
        <p:nvSpPr>
          <p:cNvPr id="44" name="片側の 2 つの角を丸めた四角形 43"/>
          <p:cNvSpPr/>
          <p:nvPr/>
        </p:nvSpPr>
        <p:spPr>
          <a:xfrm rot="16200000">
            <a:off x="2401708" y="3408553"/>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CDSCO</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に輸入希望の医薬品の製品登録申請（</a:t>
            </a: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Form40</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）及び登録許可の取得</a:t>
            </a:r>
          </a:p>
        </p:txBody>
      </p:sp>
      <p:sp>
        <p:nvSpPr>
          <p:cNvPr id="52" name="片側の 2 つの角を丸めた四角形 51"/>
          <p:cNvSpPr/>
          <p:nvPr/>
        </p:nvSpPr>
        <p:spPr>
          <a:xfrm rot="16200000">
            <a:off x="2401707" y="4306178"/>
            <a:ext cx="422067" cy="2808312"/>
          </a:xfrm>
          <a:prstGeom prst="round2SameRect">
            <a:avLst>
              <a:gd name="adj1" fmla="val 8116"/>
              <a:gd name="adj2" fmla="val 7463"/>
            </a:avLst>
          </a:prstGeom>
          <a:solidFill>
            <a:srgbClr val="3D6AA7"/>
          </a:solidFill>
        </p:spPr>
        <p:txBody>
          <a:bodyPr vert="vert" rtlCol="0" anchor="ctr" anchorCtr="0">
            <a:noAutofit/>
          </a:bodyPr>
          <a:lstStyle/>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医薬品の輸入ライセンスの申請（</a:t>
            </a:r>
            <a:r>
              <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Form8</a:t>
            </a: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）と</a:t>
            </a:r>
            <a:endParaRPr lang="en-US" altLang="ja-JP"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許可の取得</a:t>
            </a:r>
          </a:p>
        </p:txBody>
      </p:sp>
      <p:sp>
        <p:nvSpPr>
          <p:cNvPr id="5" name="下矢印 4"/>
          <p:cNvSpPr/>
          <p:nvPr/>
        </p:nvSpPr>
        <p:spPr>
          <a:xfrm>
            <a:off x="2450722" y="4197503"/>
            <a:ext cx="324035" cy="331620"/>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3" name="下矢印 52"/>
          <p:cNvSpPr/>
          <p:nvPr/>
        </p:nvSpPr>
        <p:spPr>
          <a:xfrm>
            <a:off x="2450722" y="5095128"/>
            <a:ext cx="324035" cy="331620"/>
          </a:xfrm>
          <a:prstGeom prst="downArrow">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片側の 2 つの角を丸めた四角形 53"/>
          <p:cNvSpPr/>
          <p:nvPr/>
        </p:nvSpPr>
        <p:spPr>
          <a:xfrm>
            <a:off x="4880992" y="4189503"/>
            <a:ext cx="4248470" cy="1872209"/>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カバーレター（申請にあたり重要な部分を占める書類）</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権限付与レター（</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Authorization Letter</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Form40</a:t>
            </a: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TR6 </a:t>
            </a:r>
            <a:r>
              <a:rPr lang="en-US" altLang="ja-JP" sz="11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Challen</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（手数料の支払いを証明する支払領収書）</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プラントマスターファイル</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自由販売証明書（</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Certification of Free Sales</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498475" indent="-228600" algn="just">
              <a:lnSpc>
                <a:spcPct val="114000"/>
              </a:lnSpc>
              <a:spcAft>
                <a:spcPts val="400"/>
              </a:spcAft>
              <a:buClr>
                <a:schemeClr val="tx1"/>
              </a:buClr>
              <a:buSzPct val="90000"/>
              <a:buFont typeface="+mj-ea"/>
              <a:buAutoNum type="circleNumDbPlain"/>
            </a:pP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ISO</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認証等</a:t>
            </a:r>
          </a:p>
        </p:txBody>
      </p:sp>
      <p:sp>
        <p:nvSpPr>
          <p:cNvPr id="55" name="片側の 2 つの角を丸めた四角形 54"/>
          <p:cNvSpPr/>
          <p:nvPr/>
        </p:nvSpPr>
        <p:spPr>
          <a:xfrm>
            <a:off x="4880992" y="3685448"/>
            <a:ext cx="4248470" cy="504056"/>
          </a:xfrm>
          <a:prstGeom prst="round2SameRect">
            <a:avLst/>
          </a:prstGeom>
          <a:solidFill>
            <a:srgbClr val="5F8AC3"/>
          </a:solidFill>
        </p:spPr>
        <p:txBody>
          <a:bodyPr wrap="square" lIns="108000" rtlCol="0" anchor="ctr">
            <a:noAutofit/>
          </a:bodyPr>
          <a:lstStyle/>
          <a:p>
            <a:pPr algn="ctr" defTabSz="955675" fontAlgn="ctr">
              <a:buSzPct val="120000"/>
            </a:pPr>
            <a:r>
              <a:rPr lang="ja-JP" altLang="en-US" sz="1200" b="1" dirty="0">
                <a:solidFill>
                  <a:schemeClr val="bg1"/>
                </a:solidFill>
                <a:latin typeface="ＭＳ Ｐゴシック" panose="020B0600070205080204" pitchFamily="50" charset="-128"/>
                <a:ea typeface="ＭＳ Ｐゴシック" panose="020B0600070205080204" pitchFamily="50" charset="-128"/>
              </a:rPr>
              <a:t>主な提出書類</a:t>
            </a:r>
          </a:p>
        </p:txBody>
      </p:sp>
    </p:spTree>
    <p:extLst>
      <p:ext uri="{BB962C8B-B14F-4D97-AF65-F5344CB8AC3E}">
        <p14:creationId xmlns:p14="http://schemas.microsoft.com/office/powerpoint/2010/main" val="2448985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FDI</a:t>
            </a:r>
            <a:r>
              <a:rPr lang="ja-JP" altLang="en-US" dirty="0"/>
              <a:t>規制緩和</a:t>
            </a:r>
            <a:endParaRPr lang="ja-JP" altLang="en-US" dirty="0">
              <a:solidFill>
                <a:srgbClr val="FF0000"/>
              </a:solidFill>
            </a:endParaRPr>
          </a:p>
        </p:txBody>
      </p:sp>
      <p:sp>
        <p:nvSpPr>
          <p:cNvPr id="4" name="テキスト ボックス 3"/>
          <p:cNvSpPr txBox="1"/>
          <p:nvPr/>
        </p:nvSpPr>
        <p:spPr>
          <a:xfrm>
            <a:off x="200472" y="1124744"/>
            <a:ext cx="9505056" cy="14732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インドにおける外国直接投資（</a:t>
            </a:r>
            <a:r>
              <a:rPr lang="en-US" altLang="ja-JP" sz="1400" dirty="0"/>
              <a:t>FDI</a:t>
            </a:r>
            <a:r>
              <a:rPr lang="ja-JP" altLang="en-US" sz="1400" dirty="0"/>
              <a:t>）事案は、外国投資促進局（</a:t>
            </a:r>
            <a:r>
              <a:rPr lang="en-US" altLang="ja-JP" sz="1400" dirty="0"/>
              <a:t>FIPB: Foreign Investment Promotion Board</a:t>
            </a:r>
            <a:r>
              <a:rPr lang="ja-JP" altLang="en-US" sz="1400" dirty="0"/>
              <a:t>）が個別案件毎にケースバイケースで認可を行ったために、不透明で煩雑 な手続プロセスとなっていた。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1992</a:t>
            </a:r>
            <a:r>
              <a:rPr lang="ja-JP" altLang="ja-JP" sz="1400" dirty="0"/>
              <a:t>年には、中央銀行であるインド準備銀行（</a:t>
            </a:r>
            <a:r>
              <a:rPr lang="en-US" altLang="ja-JP" sz="1400" dirty="0"/>
              <a:t>RBI</a:t>
            </a:r>
            <a:r>
              <a:rPr lang="ja-JP" altLang="ja-JP" sz="1400" dirty="0"/>
              <a:t>）への届出のみで自動的に投資が認可される自動承認（</a:t>
            </a:r>
            <a:r>
              <a:rPr lang="en-US" altLang="ja-JP" sz="1400" dirty="0"/>
              <a:t>automatic approval</a:t>
            </a:r>
            <a:r>
              <a:rPr lang="ja-JP" altLang="ja-JP" sz="1400" dirty="0"/>
              <a:t>）ルートが導入された。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最新の</a:t>
            </a:r>
            <a:r>
              <a:rPr lang="en-US" altLang="ja-JP" sz="1400" dirty="0"/>
              <a:t>FDI</a:t>
            </a:r>
            <a:r>
              <a:rPr lang="ja-JP" altLang="ja-JP" sz="1400" dirty="0"/>
              <a:t>方針で</a:t>
            </a:r>
            <a:r>
              <a:rPr lang="ja-JP" altLang="en-US" sz="1400" dirty="0"/>
              <a:t>は</a:t>
            </a:r>
            <a:r>
              <a:rPr lang="ja-JP" altLang="ja-JP" sz="1400" dirty="0"/>
              <a:t>、</a:t>
            </a:r>
            <a:r>
              <a:rPr lang="ja-JP" altLang="en-US" sz="1400" dirty="0"/>
              <a:t>保険</a:t>
            </a:r>
            <a:r>
              <a:rPr lang="ja-JP" altLang="ja-JP" sz="1400" dirty="0"/>
              <a:t>サービスと医療サービス（病院・診断、医療機器・装置を含む）</a:t>
            </a:r>
            <a:r>
              <a:rPr lang="ja-JP" altLang="en-US" sz="1400" dirty="0"/>
              <a:t>においても</a:t>
            </a:r>
            <a:r>
              <a:rPr lang="ja-JP" altLang="ja-JP" sz="1400" dirty="0"/>
              <a:t>、インド準備銀行（</a:t>
            </a:r>
            <a:r>
              <a:rPr lang="en-US" altLang="ja-JP" sz="1400" dirty="0"/>
              <a:t>RBI</a:t>
            </a:r>
            <a:r>
              <a:rPr lang="ja-JP" altLang="ja-JP" sz="1400" dirty="0"/>
              <a:t>）による自動承認ルートで</a:t>
            </a:r>
            <a:r>
              <a:rPr lang="en-US" altLang="ja-JP" sz="1400" dirty="0"/>
              <a:t>100</a:t>
            </a:r>
            <a:r>
              <a:rPr lang="ja-JP" altLang="ja-JP" sz="1400" dirty="0"/>
              <a:t>％の</a:t>
            </a:r>
            <a:r>
              <a:rPr lang="en-US" altLang="ja-JP" sz="1400" dirty="0"/>
              <a:t>FDI</a:t>
            </a:r>
            <a:r>
              <a:rPr lang="ja-JP" altLang="ja-JP" sz="1400" dirty="0"/>
              <a:t>を認めている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3" name="グループ化 7"/>
          <p:cNvGrpSpPr/>
          <p:nvPr/>
        </p:nvGrpSpPr>
        <p:grpSpPr>
          <a:xfrm>
            <a:off x="1274507" y="2708920"/>
            <a:ext cx="7347422"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病院経営への</a:t>
              </a:r>
              <a:r>
                <a:rPr lang="en-US" altLang="ja-JP" sz="1400" dirty="0">
                  <a:latin typeface="HGP創英角ｺﾞｼｯｸUB" pitchFamily="50" charset="-128"/>
                  <a:ea typeface="HGP創英角ｺﾞｼｯｸUB" pitchFamily="50" charset="-128"/>
                </a:rPr>
                <a:t>FDI</a:t>
              </a:r>
              <a:r>
                <a:rPr lang="ja-JP" altLang="en-US" sz="1400" dirty="0">
                  <a:latin typeface="HGP創英角ｺﾞｼｯｸUB" pitchFamily="50" charset="-128"/>
                  <a:ea typeface="HGP創英角ｺﾞｼｯｸUB" pitchFamily="50" charset="-128"/>
                </a:rPr>
                <a:t>規制緩和</a:t>
              </a:r>
            </a:p>
          </p:txBody>
        </p:sp>
      </p:grpSp>
      <p:sp>
        <p:nvSpPr>
          <p:cNvPr id="18" name="片側の 2 つの角を丸めた四角形 17"/>
          <p:cNvSpPr/>
          <p:nvPr/>
        </p:nvSpPr>
        <p:spPr>
          <a:xfrm rot="5400000">
            <a:off x="5160224" y="699870"/>
            <a:ext cx="1000172"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100%</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の自動承認ルートを認可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00" dirty="0"/>
              <a:t>2000</a:t>
            </a:r>
            <a:r>
              <a:rPr lang="ja-JP" altLang="ja-JP" sz="1000" dirty="0"/>
              <a:t>年</a:t>
            </a:r>
            <a:r>
              <a:rPr lang="en-US" altLang="ja-JP" sz="1000" dirty="0"/>
              <a:t>1</a:t>
            </a:r>
            <a:r>
              <a:rPr lang="ja-JP" altLang="ja-JP" sz="1000" dirty="0"/>
              <a:t>月以降、病院の経営に関しては、外資でも経営支配権を握ることが可能で、病</a:t>
            </a:r>
            <a:r>
              <a:rPr lang="ja-JP" altLang="en-US" sz="1000" dirty="0"/>
              <a:t>因の建設および経営に関しては、インド準備銀行（</a:t>
            </a:r>
            <a:r>
              <a:rPr lang="en-US" altLang="ja-JP" sz="1000" dirty="0"/>
              <a:t>RBI</a:t>
            </a:r>
            <a:r>
              <a:rPr lang="ja-JP" altLang="en-US" sz="1000" dirty="0"/>
              <a:t>）への</a:t>
            </a:r>
            <a:r>
              <a:rPr lang="en-US" altLang="ja-JP" sz="1000" dirty="0"/>
              <a:t>100%</a:t>
            </a:r>
            <a:r>
              <a:rPr lang="ja-JP" altLang="en-US" sz="1000" dirty="0"/>
              <a:t>自動承認ルートが認められている。</a:t>
            </a:r>
            <a:endParaRPr lang="en-US" altLang="ja-JP" sz="100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ただし、外国投資促進委員会（</a:t>
            </a:r>
            <a:r>
              <a:rPr lang="en-US" altLang="ja-JP" sz="1000" dirty="0"/>
              <a:t>FIPB</a:t>
            </a:r>
            <a:r>
              <a:rPr lang="ja-JP" altLang="en-US" sz="1000" dirty="0"/>
              <a:t>）による事前協力の承認が必要。</a:t>
            </a:r>
            <a:endParaRPr lang="en-US" altLang="ja-JP" sz="1000" dirty="0"/>
          </a:p>
        </p:txBody>
      </p:sp>
      <p:sp>
        <p:nvSpPr>
          <p:cNvPr id="19" name="片側の 2 つの角を丸めた四角形 18"/>
          <p:cNvSpPr/>
          <p:nvPr/>
        </p:nvSpPr>
        <p:spPr>
          <a:xfrm rot="16200000">
            <a:off x="1494063" y="2919462"/>
            <a:ext cx="1000173" cy="1459060"/>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インド準備銀行</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RBI</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0" name="片側の 2 つの角を丸めた四角形 19"/>
          <p:cNvSpPr/>
          <p:nvPr/>
        </p:nvSpPr>
        <p:spPr>
          <a:xfrm rot="5400000">
            <a:off x="5424642" y="1511117"/>
            <a:ext cx="478297"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最大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49%</a:t>
            </a:r>
            <a:r>
              <a:rPr lang="ja-JP" altLang="en-US" sz="1200" dirty="0" err="1">
                <a:solidFill>
                  <a:srgbClr val="3D6AA7"/>
                </a:solidFill>
                <a:latin typeface="HGP創英角ｺﾞｼｯｸUB" panose="020B0900000000000000" pitchFamily="50" charset="-128"/>
                <a:ea typeface="HGP創英角ｺﾞｼｯｸUB" panose="020B0900000000000000" pitchFamily="50" charset="-128"/>
              </a:rPr>
              <a:t>までの資</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本動員が認可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p:txBody>
      </p:sp>
      <p:sp>
        <p:nvSpPr>
          <p:cNvPr id="21" name="片側の 2 つの角を丸めた四角形 20"/>
          <p:cNvSpPr/>
          <p:nvPr/>
        </p:nvSpPr>
        <p:spPr>
          <a:xfrm rot="16200000">
            <a:off x="1758481" y="3730707"/>
            <a:ext cx="478298" cy="1459061"/>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米国預託証券</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ADR</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片側の 2 つの角を丸めた四角形 21"/>
          <p:cNvSpPr/>
          <p:nvPr/>
        </p:nvSpPr>
        <p:spPr>
          <a:xfrm rot="5400000">
            <a:off x="5437135" y="2087179"/>
            <a:ext cx="478297"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最大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49%</a:t>
            </a:r>
            <a:r>
              <a:rPr lang="ja-JP" altLang="en-US" sz="1200" dirty="0" err="1">
                <a:solidFill>
                  <a:srgbClr val="3D6AA7"/>
                </a:solidFill>
                <a:latin typeface="HGP創英角ｺﾞｼｯｸUB" panose="020B0900000000000000" pitchFamily="50" charset="-128"/>
                <a:ea typeface="HGP創英角ｺﾞｼｯｸUB" panose="020B0900000000000000" pitchFamily="50" charset="-128"/>
              </a:rPr>
              <a:t>までの資</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本動員が認可</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p:txBody>
      </p:sp>
      <p:sp>
        <p:nvSpPr>
          <p:cNvPr id="23" name="片側の 2 つの角を丸めた四角形 22"/>
          <p:cNvSpPr/>
          <p:nvPr/>
        </p:nvSpPr>
        <p:spPr>
          <a:xfrm rot="16200000">
            <a:off x="1770974" y="4306771"/>
            <a:ext cx="478300" cy="1459062"/>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グローバル預託証券</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GDR</a:t>
            </a: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片側の 2 つの角を丸めた四角形 23"/>
          <p:cNvSpPr/>
          <p:nvPr/>
        </p:nvSpPr>
        <p:spPr>
          <a:xfrm rot="5400000">
            <a:off x="5287902" y="2831277"/>
            <a:ext cx="769804" cy="5898249"/>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0" lvl="2" fontAlgn="ctr">
              <a:lnSpc>
                <a:spcPct val="114000"/>
              </a:lnSpc>
              <a:spcAft>
                <a:spcPts val="400"/>
              </a:spcAft>
              <a:buClr>
                <a:srgbClr val="5F8AC3"/>
              </a:buClr>
              <a:buSzPct val="80000"/>
            </a:pP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単独で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10%</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の振込資本、集合で</a:t>
            </a:r>
            <a:r>
              <a:rPr lang="en-US" altLang="ja-JP" sz="1200" dirty="0">
                <a:solidFill>
                  <a:srgbClr val="3D6AA7"/>
                </a:solidFill>
                <a:latin typeface="HGP創英角ｺﾞｼｯｸUB" panose="020B0900000000000000" pitchFamily="50" charset="-128"/>
                <a:ea typeface="HGP創英角ｺﾞｼｯｸUB" panose="020B0900000000000000" pitchFamily="50" charset="-128"/>
              </a:rPr>
              <a:t>24%</a:t>
            </a:r>
            <a:r>
              <a:rPr lang="ja-JP" altLang="en-US" sz="1200" dirty="0">
                <a:solidFill>
                  <a:srgbClr val="3D6AA7"/>
                </a:solidFill>
                <a:latin typeface="HGP創英角ｺﾞｼｯｸUB" panose="020B0900000000000000" pitchFamily="50" charset="-128"/>
                <a:ea typeface="HGP創英角ｺﾞｼｯｸUB" panose="020B0900000000000000" pitchFamily="50" charset="-128"/>
              </a:rPr>
              <a:t>の振込資本を上限に資本参加が可能</a:t>
            </a:r>
            <a:endParaRPr lang="en-US" altLang="ja-JP" sz="1200" dirty="0">
              <a:solidFill>
                <a:srgbClr val="3D6AA7"/>
              </a:solidFill>
              <a:latin typeface="HGP創英角ｺﾞｼｯｸUB" panose="020B0900000000000000" pitchFamily="50" charset="-128"/>
              <a:ea typeface="HGP創英角ｺﾞｼｯｸUB" panose="020B0900000000000000" pitchFamily="50" charset="-128"/>
            </a:endParaRPr>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00" dirty="0"/>
              <a:t>外国機関投資家の投資上限は</a:t>
            </a:r>
            <a:r>
              <a:rPr lang="en-US" altLang="ja-JP" sz="1000" dirty="0"/>
              <a:t>24</a:t>
            </a:r>
            <a:r>
              <a:rPr lang="ja-JP" altLang="ja-JP" sz="1000" dirty="0"/>
              <a:t>％であるが、アポロ病院</a:t>
            </a:r>
            <a:r>
              <a:rPr lang="ja-JP" altLang="en-US" sz="1000" dirty="0"/>
              <a:t>等</a:t>
            </a:r>
            <a:r>
              <a:rPr lang="ja-JP" altLang="ja-JP" sz="1000" dirty="0"/>
              <a:t>は </a:t>
            </a:r>
            <a:r>
              <a:rPr lang="en-US" altLang="ja-JP" sz="1000" dirty="0"/>
              <a:t>74</a:t>
            </a:r>
            <a:r>
              <a:rPr lang="ja-JP" altLang="ja-JP" sz="1000" dirty="0"/>
              <a:t>％まで上限の引き上げを認め</a:t>
            </a:r>
            <a:r>
              <a:rPr lang="ja-JP" altLang="en-US" sz="1000" dirty="0"/>
              <a:t>るなど、例外も存在する。</a:t>
            </a:r>
            <a:endParaRPr lang="en-US" altLang="ja-JP" sz="1000" dirty="0"/>
          </a:p>
        </p:txBody>
      </p:sp>
      <p:sp>
        <p:nvSpPr>
          <p:cNvPr id="25" name="片側の 2 つの角を丸めた四角形 24"/>
          <p:cNvSpPr/>
          <p:nvPr/>
        </p:nvSpPr>
        <p:spPr>
          <a:xfrm rot="16200000">
            <a:off x="1621740" y="5050870"/>
            <a:ext cx="769809" cy="1459062"/>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外国機関投資家・</a:t>
            </a:r>
            <a:endParaRPr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プライベートエクイティファンド</a:t>
            </a:r>
          </a:p>
        </p:txBody>
      </p:sp>
      <p:sp>
        <p:nvSpPr>
          <p:cNvPr id="26" name="テキスト ボックス 25"/>
          <p:cNvSpPr txBox="1"/>
          <p:nvPr/>
        </p:nvSpPr>
        <p:spPr>
          <a:xfrm>
            <a:off x="200025" y="6535452"/>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Tree>
    <p:extLst>
      <p:ext uri="{BB962C8B-B14F-4D97-AF65-F5344CB8AC3E}">
        <p14:creationId xmlns:p14="http://schemas.microsoft.com/office/powerpoint/2010/main" val="7690078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臨床試験に関する制度</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インドにおける前臨床試験および臨床試験の実施・各段階においては、保健サービス総局（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DGHS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）中央医薬品基準規制機構（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CDSCO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）が発行する臨床試験の実施に関するガイドラインに従う。</a:t>
            </a:r>
          </a:p>
        </p:txBody>
      </p:sp>
      <p:grpSp>
        <p:nvGrpSpPr>
          <p:cNvPr id="29" name="グループ化 7"/>
          <p:cNvGrpSpPr/>
          <p:nvPr/>
        </p:nvGrpSpPr>
        <p:grpSpPr>
          <a:xfrm>
            <a:off x="272480" y="1772816"/>
            <a:ext cx="9449632"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インドの医薬品開発・承認に関する制度</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33" name="表 32"/>
          <p:cNvGraphicFramePr>
            <a:graphicFrameLocks noGrp="1"/>
          </p:cNvGraphicFramePr>
          <p:nvPr>
            <p:extLst>
              <p:ext uri="{D42A27DB-BD31-4B8C-83A1-F6EECF244321}">
                <p14:modId xmlns:p14="http://schemas.microsoft.com/office/powerpoint/2010/main" val="1561414102"/>
              </p:ext>
            </p:extLst>
          </p:nvPr>
        </p:nvGraphicFramePr>
        <p:xfrm>
          <a:off x="272314" y="2157503"/>
          <a:ext cx="9505054" cy="4295833"/>
        </p:xfrm>
        <a:graphic>
          <a:graphicData uri="http://schemas.openxmlformats.org/drawingml/2006/table">
            <a:tbl>
              <a:tblPr firstRow="1" bandRow="1">
                <a:tableStyleId>{2D5ABB26-0587-4C30-8999-92F81FD0307C}</a:tableStyleId>
              </a:tblPr>
              <a:tblGrid>
                <a:gridCol w="1728192">
                  <a:extLst>
                    <a:ext uri="{9D8B030D-6E8A-4147-A177-3AD203B41FA5}">
                      <a16:colId xmlns:a16="http://schemas.microsoft.com/office/drawing/2014/main" val="20000"/>
                    </a:ext>
                  </a:extLst>
                </a:gridCol>
                <a:gridCol w="3888431">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306657">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名　称</a:t>
                      </a:r>
                    </a:p>
                  </a:txBody>
                  <a:tcPr marL="108000" marR="108000" marT="0" marB="0" anchor="ctr">
                    <a:lnR w="12700" cap="flat" cmpd="sng" algn="ctr">
                      <a:solidFill>
                        <a:schemeClr val="bg1"/>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新薬</a:t>
                      </a:r>
                    </a:p>
                  </a:txBody>
                  <a:tcPr marL="14400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baseline="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ジェネリック医薬品</a:t>
                      </a:r>
                    </a:p>
                  </a:txBody>
                  <a:tcPr marL="144000" marR="0" marT="0" marB="0" anchor="ctr">
                    <a:lnL w="12700" cap="flat" cmpd="sng" algn="ctr">
                      <a:solidFill>
                        <a:schemeClr val="bg1"/>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19078">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承認</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中央政府承認</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州政府承認</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19078">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承認担当機関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中央医薬品標準機構（</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CDSCO</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各州の州医薬品管理局（</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SDCO</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19078">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認可業務担当機関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医薬品管理局（</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DCGI</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各州の州医薬品管理局（</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SDCO</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19078">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販売承認申請に</a:t>
                      </a:r>
                      <a:endParaRPr kumimoji="1" lang="en-US" altLang="ja-JP" sz="1100" b="1" baseline="0" dirty="0">
                        <a:solidFill>
                          <a:schemeClr val="bg1"/>
                        </a:solidFill>
                        <a:latin typeface="Arial" panose="020B0604020202020204" pitchFamily="34" charset="0"/>
                        <a:ea typeface="ＭＳ Ｐゴシック" panose="020B0600070205080204" pitchFamily="50" charset="-128"/>
                      </a:endParaRPr>
                    </a:p>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必須な事項</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臨床試験データ</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生物学的同等性試験（</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BE </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試験）および溶出試験</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71460">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承認審査（臨床試験）</a:t>
                      </a:r>
                      <a:endParaRPr kumimoji="1" lang="en-US" altLang="ja-JP" sz="1100" b="1" baseline="0" dirty="0">
                        <a:solidFill>
                          <a:schemeClr val="bg1"/>
                        </a:solidFill>
                        <a:latin typeface="Arial" panose="020B0604020202020204" pitchFamily="34" charset="0"/>
                        <a:ea typeface="ＭＳ Ｐゴシック" panose="020B0600070205080204" pitchFamily="50" charset="-128"/>
                      </a:endParaRPr>
                    </a:p>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期間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ヶ月～</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ヶ月</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71460">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承認取得に必要な期間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年以内</a:t>
                      </a: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1953742">
                <a:tc>
                  <a:txBody>
                    <a:bodyPr/>
                    <a:lstStyle/>
                    <a:p>
                      <a:pPr algn="ctr" fontAlgn="ctr" hangingPunct="1"/>
                      <a:r>
                        <a:rPr kumimoji="1" lang="ja-JP" altLang="en-US" sz="1100" b="1" baseline="0" dirty="0">
                          <a:solidFill>
                            <a:schemeClr val="bg1"/>
                          </a:solidFill>
                          <a:latin typeface="Arial" panose="020B0604020202020204" pitchFamily="34" charset="0"/>
                          <a:ea typeface="ＭＳ Ｐゴシック" panose="020B0600070205080204" pitchFamily="50" charset="-128"/>
                        </a:rPr>
                        <a:t>例外が認められるケース</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海外で販売実績がある場合</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第 </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相までのインド国内での臨床試験の実施を省略できるケースがある。</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ただし、第 </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相についてはインド国内で実施し、そのデータを申請書類に添付する必要がある。</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国際共同治験で第３相に在印のインド人を相当数エンロールしている場合</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第 </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相が免除されるケースがある。</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生命を脅かす疾患の場合</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優先審査も可能で、第 </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 </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相等の試験が免除され、簡単な試験によって許可を得ることが可能である。</a:t>
                      </a:r>
                    </a:p>
                  </a:txBody>
                  <a:tcPr marL="144000" marR="0" marT="0" marB="0" anchor="ctr">
                    <a:lnR w="1270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tc>
                  <a:txBody>
                    <a:bodyPr/>
                    <a:lstStyle/>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最初の登録製品（ジェネリック医薬品）より</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年以上経過している場合</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溶出試験のみでも販売承認申請が可能である。</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l"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新薬導入から</a:t>
                      </a:r>
                      <a:r>
                        <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年経過している場合</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271463" marR="0" indent="-180975"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Char char="•"/>
                        <a:tabLst/>
                        <a:defRPr/>
                      </a:pPr>
                      <a:r>
                        <a:rPr kumimoji="1" lang="ja-JP" altLang="en-US"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臨床試験を実施することなくジェネリック 医薬品を市場に導入することができる。</a:t>
                      </a: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90488" marR="0" indent="0" algn="l" defTabSz="914400" rtl="0" eaLnBrk="1" fontAlgn="ctr" latinLnBrk="0" hangingPunct="1">
                        <a:lnSpc>
                          <a:spcPct val="100000"/>
                        </a:lnSpc>
                        <a:spcBef>
                          <a:spcPts val="0"/>
                        </a:spcBef>
                        <a:spcAft>
                          <a:spcPts val="0"/>
                        </a:spcAft>
                        <a:buClr>
                          <a:srgbClr val="5F8AC3"/>
                        </a:buClr>
                        <a:buSzTx/>
                        <a:buFont typeface="Arial" panose="020B0604020202020204" pitchFamily="34" charset="0"/>
                        <a:buNone/>
                        <a:tabLst/>
                        <a:defRPr/>
                      </a:pPr>
                      <a:endParaRPr kumimoji="1" lang="en-US" altLang="ja-JP" sz="1100"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100" kern="1200" baseline="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L w="12700" cap="flat" cmpd="sng" algn="ctr">
                      <a:solidFill>
                        <a:schemeClr val="bg2"/>
                      </a:solidFill>
                      <a:prstDash val="solid"/>
                      <a:round/>
                      <a:headEnd type="none" w="med" len="med"/>
                      <a:tailEnd type="none" w="med" len="med"/>
                    </a:lnL>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4" name="テキスト ボックス 33"/>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p>
        </p:txBody>
      </p:sp>
    </p:spTree>
    <p:extLst>
      <p:ext uri="{BB962C8B-B14F-4D97-AF65-F5344CB8AC3E}">
        <p14:creationId xmlns:p14="http://schemas.microsoft.com/office/powerpoint/2010/main" val="4066691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医療機器を輸出する際のステップ</a:t>
            </a:r>
          </a:p>
        </p:txBody>
      </p:sp>
      <p:sp>
        <p:nvSpPr>
          <p:cNvPr id="25" name="テキスト ボックス 2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b="0" i="0" dirty="0">
                <a:solidFill>
                  <a:srgbClr val="000000"/>
                </a:solidFill>
                <a:effectLst/>
                <a:latin typeface="ヒラギノ角ゴ Pro W3"/>
              </a:rPr>
              <a:t>2020</a:t>
            </a:r>
            <a:r>
              <a:rPr lang="ja-JP" altLang="en-US" sz="1400" b="0" i="0" dirty="0">
                <a:solidFill>
                  <a:srgbClr val="000000"/>
                </a:solidFill>
                <a:effectLst/>
                <a:latin typeface="ヒラギノ角ゴ Pro W3"/>
              </a:rPr>
              <a:t>年に</a:t>
            </a:r>
            <a:r>
              <a:rPr lang="en-US" altLang="ja-JP" sz="1400" b="0" i="0" dirty="0">
                <a:solidFill>
                  <a:srgbClr val="000000"/>
                </a:solidFill>
                <a:effectLst/>
                <a:latin typeface="ヒラギノ角ゴ Pro W3"/>
              </a:rPr>
              <a:t>1940</a:t>
            </a:r>
            <a:r>
              <a:rPr lang="ja-JP" altLang="en-US" sz="1400" b="0" i="0" dirty="0">
                <a:solidFill>
                  <a:srgbClr val="000000"/>
                </a:solidFill>
                <a:effectLst/>
                <a:latin typeface="ヒラギノ角ゴ Pro W3"/>
              </a:rPr>
              <a:t>年医薬品･化粧品法が改正され、全ての医療機器が同法上で定義される「医薬品（</a:t>
            </a:r>
            <a:r>
              <a:rPr lang="en-US" altLang="ja-JP" sz="1400" b="0" i="0" dirty="0">
                <a:solidFill>
                  <a:srgbClr val="000000"/>
                </a:solidFill>
                <a:effectLst/>
                <a:latin typeface="ヒラギノ角ゴ Pro W3"/>
              </a:rPr>
              <a:t>Drugs</a:t>
            </a:r>
            <a:r>
              <a:rPr lang="ja-JP" altLang="en-US" sz="1400" b="0" i="0" dirty="0">
                <a:solidFill>
                  <a:srgbClr val="000000"/>
                </a:solidFill>
                <a:effectLst/>
                <a:latin typeface="ヒラギノ角ゴ Pro W3"/>
              </a:rPr>
              <a:t>）」として規制されることとなった。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医療機器 をインドへ出荷する場合、</a:t>
            </a:r>
            <a:r>
              <a:rPr lang="ja-JP" altLang="en-US" sz="1400" dirty="0"/>
              <a:t>下図</a:t>
            </a:r>
            <a:r>
              <a:rPr lang="ja-JP" altLang="ja-JP" sz="1400" dirty="0"/>
              <a:t>の流れで手続きを踏む必要がある。</a:t>
            </a:r>
            <a:endParaRPr lang="en-US" altLang="ja-JP" sz="1400" dirty="0"/>
          </a:p>
        </p:txBody>
      </p:sp>
      <p:sp>
        <p:nvSpPr>
          <p:cNvPr id="29" name="テキスト ボックス 28"/>
          <p:cNvSpPr txBox="1"/>
          <p:nvPr/>
        </p:nvSpPr>
        <p:spPr>
          <a:xfrm>
            <a:off x="200472" y="6536095"/>
            <a:ext cx="7560840" cy="36592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b="0" i="0" dirty="0">
                <a:solidFill>
                  <a:srgbClr val="000000"/>
                </a:solidFill>
                <a:effectLst/>
                <a:latin typeface="ヒラギノ角ゴ Pro W3"/>
              </a:rPr>
              <a:t> </a:t>
            </a:r>
            <a:r>
              <a:rPr lang="en-US" altLang="ja-JP" sz="800" b="0" i="0" dirty="0">
                <a:solidFill>
                  <a:srgbClr val="000000"/>
                </a:solidFill>
                <a:effectLst/>
                <a:latin typeface="ヒラギノ角ゴ Pro W3"/>
              </a:rPr>
              <a:t>2020</a:t>
            </a:r>
            <a:r>
              <a:rPr lang="ja-JP" altLang="en-US" sz="800" b="0" i="0" dirty="0">
                <a:solidFill>
                  <a:srgbClr val="000000"/>
                </a:solidFill>
                <a:effectLst/>
                <a:latin typeface="ヒラギノ角ゴ Pro W3"/>
              </a:rPr>
              <a:t>年医療機器（改正）規則を公布（インド）</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3" name="グループ化 7"/>
          <p:cNvGrpSpPr/>
          <p:nvPr/>
        </p:nvGrpSpPr>
        <p:grpSpPr>
          <a:xfrm>
            <a:off x="200472" y="2394906"/>
            <a:ext cx="9505056"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規制対象の医療機器をインドに出荷するまでの流れ</a:t>
              </a:r>
              <a:endParaRPr lang="en-US" altLang="ko-KR" sz="1400" dirty="0">
                <a:solidFill>
                  <a:srgbClr val="000000"/>
                </a:solidFill>
                <a:latin typeface="Arial Black" pitchFamily="34" charset="0"/>
                <a:ea typeface="HGP創英角ｺﾞｼｯｸUB" pitchFamily="50" charset="-128"/>
              </a:endParaRPr>
            </a:p>
          </p:txBody>
        </p:sp>
      </p:grpSp>
      <p:sp>
        <p:nvSpPr>
          <p:cNvPr id="18" name="下矢印 17"/>
          <p:cNvSpPr/>
          <p:nvPr/>
        </p:nvSpPr>
        <p:spPr>
          <a:xfrm>
            <a:off x="2577604" y="383506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3"/>
          <p:cNvSpPr>
            <a:spLocks noChangeArrowheads="1"/>
          </p:cNvSpPr>
          <p:nvPr/>
        </p:nvSpPr>
        <p:spPr bwMode="blackWhite">
          <a:xfrm>
            <a:off x="1785516" y="3350625"/>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YES</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0" name="角丸四角形 19"/>
          <p:cNvSpPr/>
          <p:nvPr/>
        </p:nvSpPr>
        <p:spPr>
          <a:xfrm>
            <a:off x="2001067" y="2850256"/>
            <a:ext cx="5903862" cy="480754"/>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「医薬品・化粧品法」の下、医薬品の一部として規制されるか</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1" name="角丸四角形 20"/>
          <p:cNvSpPr/>
          <p:nvPr/>
        </p:nvSpPr>
        <p:spPr>
          <a:xfrm>
            <a:off x="6393234" y="6065000"/>
            <a:ext cx="2448198" cy="388336"/>
          </a:xfrm>
          <a:prstGeom prst="roundRect">
            <a:avLst>
              <a:gd name="adj" fmla="val 10254"/>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インドへ出荷</a:t>
            </a:r>
          </a:p>
        </p:txBody>
      </p:sp>
      <p:sp>
        <p:nvSpPr>
          <p:cNvPr id="23" name="角丸四角形 22"/>
          <p:cNvSpPr/>
          <p:nvPr/>
        </p:nvSpPr>
        <p:spPr>
          <a:xfrm>
            <a:off x="990670" y="5507195"/>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40</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による製品登録申請</a:t>
            </a:r>
          </a:p>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→登録許可証「フォーム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41</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」の取得</a:t>
            </a:r>
          </a:p>
        </p:txBody>
      </p:sp>
      <p:sp>
        <p:nvSpPr>
          <p:cNvPr id="24" name="角丸四角形 23"/>
          <p:cNvSpPr/>
          <p:nvPr/>
        </p:nvSpPr>
        <p:spPr>
          <a:xfrm>
            <a:off x="990670" y="4953701"/>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現地代理人の指定</a:t>
            </a:r>
          </a:p>
          <a:p>
            <a:pPr algn="ct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現地代理店か現地法人の役割</a:t>
            </a:r>
          </a:p>
        </p:txBody>
      </p:sp>
      <p:sp>
        <p:nvSpPr>
          <p:cNvPr id="26" name="角丸四角形 25"/>
          <p:cNvSpPr/>
          <p:nvPr/>
        </p:nvSpPr>
        <p:spPr>
          <a:xfrm>
            <a:off x="992634" y="4400207"/>
            <a:ext cx="3375994"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20B/21</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Ｂによる 卸売販売許可の取得</a:t>
            </a:r>
          </a:p>
          <a:p>
            <a:pPr algn="ct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現地代理店か現地法人の役割</a:t>
            </a:r>
          </a:p>
        </p:txBody>
      </p:sp>
      <p:sp>
        <p:nvSpPr>
          <p:cNvPr id="28" name="角丸四角形 27"/>
          <p:cNvSpPr/>
          <p:nvPr/>
        </p:nvSpPr>
        <p:spPr>
          <a:xfrm>
            <a:off x="990670" y="6060690"/>
            <a:ext cx="3379922" cy="38833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8</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による輸入ライセンス申請</a:t>
            </a:r>
          </a:p>
          <a:p>
            <a:pPr algn="ct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→輸入ライセンス証「フォーム</a:t>
            </a:r>
            <a:r>
              <a:rPr lang="en-US" altLang="ja-JP"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10</a:t>
            </a:r>
            <a:r>
              <a:rPr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」の取得</a:t>
            </a:r>
          </a:p>
        </p:txBody>
      </p:sp>
      <p:cxnSp>
        <p:nvCxnSpPr>
          <p:cNvPr id="3" name="直線矢印コネクタ 2"/>
          <p:cNvCxnSpPr>
            <a:stCxn id="26" idx="2"/>
            <a:endCxn id="24" idx="0"/>
          </p:cNvCxnSpPr>
          <p:nvPr/>
        </p:nvCxnSpPr>
        <p:spPr>
          <a:xfrm>
            <a:off x="2680631" y="4788543"/>
            <a:ext cx="0" cy="165158"/>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3" idx="2"/>
            <a:endCxn id="28" idx="0"/>
          </p:cNvCxnSpPr>
          <p:nvPr/>
        </p:nvCxnSpPr>
        <p:spPr>
          <a:xfrm>
            <a:off x="2680631" y="5895531"/>
            <a:ext cx="0" cy="165159"/>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4" idx="2"/>
            <a:endCxn id="23" idx="0"/>
          </p:cNvCxnSpPr>
          <p:nvPr/>
        </p:nvCxnSpPr>
        <p:spPr>
          <a:xfrm>
            <a:off x="2680631" y="5342037"/>
            <a:ext cx="0" cy="165158"/>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下矢印 34"/>
          <p:cNvSpPr/>
          <p:nvPr/>
        </p:nvSpPr>
        <p:spPr>
          <a:xfrm>
            <a:off x="7191592" y="3815451"/>
            <a:ext cx="288032" cy="217715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Rectangle 13"/>
          <p:cNvSpPr>
            <a:spLocks noChangeArrowheads="1"/>
          </p:cNvSpPr>
          <p:nvPr/>
        </p:nvSpPr>
        <p:spPr bwMode="blackWhite">
          <a:xfrm>
            <a:off x="6399504" y="3331010"/>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NO</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7" name="下矢印 36"/>
          <p:cNvSpPr/>
          <p:nvPr/>
        </p:nvSpPr>
        <p:spPr>
          <a:xfrm rot="16200000">
            <a:off x="5241031" y="5419851"/>
            <a:ext cx="288032" cy="1728194"/>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035547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医療機器を輸出する際の留意点</a:t>
            </a:r>
          </a:p>
        </p:txBody>
      </p:sp>
      <p:sp>
        <p:nvSpPr>
          <p:cNvPr id="25" name="テキスト ボックス 24"/>
          <p:cNvSpPr txBox="1"/>
          <p:nvPr/>
        </p:nvSpPr>
        <p:spPr>
          <a:xfrm>
            <a:off x="200472" y="1124744"/>
            <a:ext cx="9505056" cy="279172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医療機器の輸出はこれまで「医薬品・化粧品法」に従って規制されていたが、</a:t>
            </a:r>
            <a:r>
              <a:rPr lang="en-US" altLang="ja-JP" sz="1400" dirty="0">
                <a:latin typeface="Arial" panose="020B0604020202020204" pitchFamily="34" charset="0"/>
                <a:ea typeface="ＭＳ Ｐゴシック" panose="020B0600070205080204" pitchFamily="50" charset="-128"/>
              </a:rPr>
              <a:t>2018</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月より「医療機器規制</a:t>
            </a:r>
            <a:r>
              <a:rPr lang="en-US" altLang="ja-JP" sz="1400" dirty="0">
                <a:latin typeface="Arial" panose="020B0604020202020204" pitchFamily="34" charset="0"/>
                <a:ea typeface="ＭＳ Ｐゴシック" panose="020B0600070205080204" pitchFamily="50" charset="-128"/>
              </a:rPr>
              <a:t>2017</a:t>
            </a:r>
            <a:r>
              <a:rPr lang="ja-JP" altLang="en-US" sz="1400" dirty="0">
                <a:latin typeface="Arial" panose="020B0604020202020204" pitchFamily="34" charset="0"/>
                <a:ea typeface="ＭＳ Ｐゴシック" panose="020B0600070205080204" pitchFamily="50" charset="-128"/>
              </a:rPr>
              <a:t>（</a:t>
            </a:r>
            <a:r>
              <a:rPr lang="en-US" altLang="ja-JP" sz="1400" dirty="0">
                <a:latin typeface="Arial" panose="020B0604020202020204" pitchFamily="34" charset="0"/>
                <a:ea typeface="ＭＳ Ｐゴシック" panose="020B0600070205080204" pitchFamily="50" charset="-128"/>
              </a:rPr>
              <a:t>Medical Device Rules, 2017</a:t>
            </a:r>
            <a:r>
              <a:rPr lang="ja-JP" altLang="en-US" sz="1400" dirty="0">
                <a:latin typeface="Arial" panose="020B0604020202020204" pitchFamily="34" charset="0"/>
                <a:ea typeface="ＭＳ Ｐゴシック" panose="020B0600070205080204" pitchFamily="50" charset="-128"/>
              </a:rPr>
              <a:t>）」が発効し、現行の「医薬品・化粧品法」に置き換わった。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新しい医療機器規制は</a:t>
            </a:r>
            <a:r>
              <a:rPr lang="en-US" altLang="ja-JP" sz="1400" dirty="0">
                <a:latin typeface="Arial" panose="020B0604020202020204" pitchFamily="34" charset="0"/>
                <a:ea typeface="ＭＳ Ｐゴシック" panose="020B0600070205080204" pitchFamily="50" charset="-128"/>
              </a:rPr>
              <a:t>2017</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月</a:t>
            </a:r>
            <a:r>
              <a:rPr lang="en-US" altLang="ja-JP" sz="1400" dirty="0">
                <a:latin typeface="Arial" panose="020B0604020202020204" pitchFamily="34" charset="0"/>
                <a:ea typeface="ＭＳ Ｐゴシック" panose="020B0600070205080204" pitchFamily="50" charset="-128"/>
              </a:rPr>
              <a:t>31</a:t>
            </a:r>
            <a:r>
              <a:rPr lang="ja-JP" altLang="en-US" sz="1400" dirty="0">
                <a:latin typeface="Arial" panose="020B0604020202020204" pitchFamily="34" charset="0"/>
                <a:ea typeface="ＭＳ Ｐゴシック" panose="020B0600070205080204" pitchFamily="50" charset="-128"/>
              </a:rPr>
              <a:t>日に発表され、</a:t>
            </a:r>
            <a:r>
              <a:rPr lang="en-US" altLang="ja-JP" sz="1400" dirty="0">
                <a:latin typeface="Arial" panose="020B0604020202020204" pitchFamily="34" charset="0"/>
                <a:ea typeface="ＭＳ Ｐゴシック" panose="020B0600070205080204" pitchFamily="50" charset="-128"/>
              </a:rPr>
              <a:t>2018</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月に発効された。</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新規制は医療機器及び</a:t>
            </a:r>
            <a:r>
              <a:rPr lang="en-US" altLang="ja-JP" sz="1400" dirty="0">
                <a:latin typeface="Arial" panose="020B0604020202020204" pitchFamily="34" charset="0"/>
                <a:ea typeface="ＭＳ Ｐゴシック" panose="020B0600070205080204" pitchFamily="50" charset="-128"/>
              </a:rPr>
              <a:t>IVD</a:t>
            </a:r>
            <a:r>
              <a:rPr lang="ja-JP" altLang="en-US" sz="1400" dirty="0">
                <a:latin typeface="Arial" panose="020B0604020202020204" pitchFamily="34" charset="0"/>
                <a:ea typeface="ＭＳ Ｐゴシック" panose="020B0600070205080204" pitchFamily="50" charset="-128"/>
              </a:rPr>
              <a:t>医療機器のリスクベースのクラス分類システムを採用している。</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rPr>
              <a:t>2022</a:t>
            </a:r>
            <a:r>
              <a:rPr lang="ja-JP" altLang="en-US" sz="1400" dirty="0">
                <a:latin typeface="Arial" panose="020B0604020202020204" pitchFamily="34" charset="0"/>
                <a:ea typeface="ＭＳ Ｐゴシック" panose="020B0600070205080204" pitchFamily="50" charset="-128"/>
              </a:rPr>
              <a:t>年</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月</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日から医療機器及び</a:t>
            </a:r>
            <a:r>
              <a:rPr lang="en-US" altLang="ja-JP" sz="1400" dirty="0">
                <a:latin typeface="Arial" panose="020B0604020202020204" pitchFamily="34" charset="0"/>
                <a:ea typeface="ＭＳ Ｐゴシック" panose="020B0600070205080204" pitchFamily="50" charset="-128"/>
              </a:rPr>
              <a:t>IVD</a:t>
            </a:r>
            <a:r>
              <a:rPr lang="ja-JP" altLang="en-US" sz="1400" dirty="0">
                <a:latin typeface="Arial" panose="020B0604020202020204" pitchFamily="34" charset="0"/>
                <a:ea typeface="ＭＳ Ｐゴシック" panose="020B0600070205080204" pitchFamily="50" charset="-128"/>
              </a:rPr>
              <a:t>医療機器の単一識別（</a:t>
            </a:r>
            <a:r>
              <a:rPr lang="en-US" altLang="ja-JP" sz="1400" dirty="0">
                <a:latin typeface="Arial" panose="020B0604020202020204" pitchFamily="34" charset="0"/>
                <a:ea typeface="ＭＳ Ｐゴシック" panose="020B0600070205080204" pitchFamily="50" charset="-128"/>
              </a:rPr>
              <a:t>unique identification</a:t>
            </a:r>
            <a:r>
              <a:rPr lang="ja-JP" altLang="en-US" sz="1400" dirty="0">
                <a:latin typeface="Arial" panose="020B0604020202020204" pitchFamily="34" charset="0"/>
                <a:ea typeface="ＭＳ Ｐゴシック" panose="020B0600070205080204" pitchFamily="50" charset="-128"/>
              </a:rPr>
              <a:t>）が要求される。</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製品登録の申請者に発行されるライセンスは、維持費用が支払われ、キャンセルや停止がなされない限り、有効期限はない。</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クラス分類に基づく費用の改定がある。</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試験ライセンスは現在有効期間が</a:t>
            </a:r>
            <a:r>
              <a:rPr lang="en-US" altLang="ja-JP" sz="1400" dirty="0">
                <a:latin typeface="Arial" panose="020B0604020202020204" pitchFamily="34" charset="0"/>
                <a:ea typeface="ＭＳ Ｐゴシック" panose="020B0600070205080204" pitchFamily="50" charset="-128"/>
              </a:rPr>
              <a:t>1</a:t>
            </a:r>
            <a:r>
              <a:rPr lang="ja-JP" altLang="en-US" sz="1400" dirty="0">
                <a:latin typeface="Arial" panose="020B0604020202020204" pitchFamily="34" charset="0"/>
                <a:ea typeface="ＭＳ Ｐゴシック" panose="020B0600070205080204" pitchFamily="50" charset="-128"/>
              </a:rPr>
              <a:t>年だが、新規制では</a:t>
            </a:r>
            <a:r>
              <a:rPr lang="en-US" altLang="ja-JP" sz="1400" dirty="0">
                <a:latin typeface="Arial" panose="020B0604020202020204" pitchFamily="34" charset="0"/>
                <a:ea typeface="ＭＳ Ｐゴシック" panose="020B0600070205080204" pitchFamily="50" charset="-128"/>
              </a:rPr>
              <a:t>3</a:t>
            </a:r>
            <a:r>
              <a:rPr lang="ja-JP" altLang="en-US" sz="1400" dirty="0">
                <a:latin typeface="Arial" panose="020B0604020202020204" pitchFamily="34" charset="0"/>
                <a:ea typeface="ＭＳ Ｐゴシック" panose="020B0600070205080204" pitchFamily="50" charset="-128"/>
              </a:rPr>
              <a:t>年間有効になる。</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インド国内にある製造所は製造ライセンスを取得するために認証機関による監査を受けなければならない。</a:t>
            </a:r>
            <a:endParaRPr lang="en-US" altLang="ja-JP" sz="1400" dirty="0">
              <a:latin typeface="Arial" panose="020B0604020202020204" pitchFamily="34" charset="0"/>
              <a:ea typeface="ＭＳ Ｐゴシック" panose="020B0600070205080204" pitchFamily="50" charset="-128"/>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rPr>
              <a:t>新しい規制の発効前に取得されたライセンスや登録認証書は、その有効期限か、あるいは、新規制の発効から</a:t>
            </a:r>
            <a:r>
              <a:rPr lang="en-US" altLang="ja-JP" sz="1400" dirty="0">
                <a:latin typeface="Arial" panose="020B0604020202020204" pitchFamily="34" charset="0"/>
                <a:ea typeface="ＭＳ Ｐゴシック" panose="020B0600070205080204" pitchFamily="50" charset="-128"/>
              </a:rPr>
              <a:t>18</a:t>
            </a:r>
            <a:r>
              <a:rPr lang="ja-JP" altLang="en-US" sz="1400" dirty="0">
                <a:latin typeface="Arial" panose="020B0604020202020204" pitchFamily="34" charset="0"/>
                <a:ea typeface="ＭＳ Ｐゴシック" panose="020B0600070205080204" pitchFamily="50" charset="-128"/>
              </a:rPr>
              <a:t>ヵ月後のどちらか遅い方の期日まで有効になる。</a:t>
            </a:r>
          </a:p>
        </p:txBody>
      </p:sp>
      <p:sp>
        <p:nvSpPr>
          <p:cNvPr id="29" name="テキスト ボックス 28"/>
          <p:cNvSpPr txBox="1"/>
          <p:nvPr/>
        </p:nvSpPr>
        <p:spPr>
          <a:xfrm>
            <a:off x="200472" y="6536095"/>
            <a:ext cx="7560840" cy="365922"/>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CENTRAL DRUGS STANDARD CONTROL ORGANIZATION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Tree>
    <p:extLst>
      <p:ext uri="{BB962C8B-B14F-4D97-AF65-F5344CB8AC3E}">
        <p14:creationId xmlns:p14="http://schemas.microsoft.com/office/powerpoint/2010/main" val="1051138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輸入側の手続き </a:t>
            </a:r>
            <a:r>
              <a:rPr lang="ja-JP" altLang="en-US" noProof="1"/>
              <a:t>（</a:t>
            </a:r>
            <a:r>
              <a:rPr lang="en-US" altLang="ja-JP" noProof="1"/>
              <a:t>1/2</a:t>
            </a:r>
            <a:r>
              <a:rPr lang="ja-JP" altLang="en-US" noProof="1"/>
              <a:t>）</a:t>
            </a:r>
            <a:r>
              <a:rPr lang="ja-JP" altLang="en-US" noProof="1">
                <a:latin typeface="HGP創英角ｺﾞｼｯｸUB" panose="020B0900000000000000" pitchFamily="50" charset="-128"/>
              </a:rPr>
              <a:t> </a:t>
            </a:r>
            <a:endParaRPr lang="ja-JP" altLang="en-US" dirty="0"/>
          </a:p>
        </p:txBody>
      </p:sp>
      <p:sp>
        <p:nvSpPr>
          <p:cNvPr id="25" name="テキスト ボックス 2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医療機器の輸入者には、商工省商務局外国貿易部に申請することで取得される有効な輸出入業者コードが必要である。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endParaRPr lang="ja-JP" altLang="ja-JP" sz="1400" dirty="0"/>
          </a:p>
        </p:txBody>
      </p:sp>
      <p:sp>
        <p:nvSpPr>
          <p:cNvPr id="29" name="テキスト ボックス 28"/>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p>
        </p:txBody>
      </p:sp>
      <p:graphicFrame>
        <p:nvGraphicFramePr>
          <p:cNvPr id="33" name="表 32"/>
          <p:cNvGraphicFramePr>
            <a:graphicFrameLocks noGrp="1"/>
          </p:cNvGraphicFramePr>
          <p:nvPr>
            <p:extLst>
              <p:ext uri="{D42A27DB-BD31-4B8C-83A1-F6EECF244321}">
                <p14:modId xmlns:p14="http://schemas.microsoft.com/office/powerpoint/2010/main" val="1178778531"/>
              </p:ext>
            </p:extLst>
          </p:nvPr>
        </p:nvGraphicFramePr>
        <p:xfrm>
          <a:off x="1209033" y="1706681"/>
          <a:ext cx="7560317" cy="4820640"/>
        </p:xfrm>
        <a:graphic>
          <a:graphicData uri="http://schemas.openxmlformats.org/drawingml/2006/table">
            <a:tbl>
              <a:tblPr firstRow="1" bandRow="1">
                <a:tableStyleId>{5C22544A-7EE6-4342-B048-85BDC9FD1C3A}</a:tableStyleId>
              </a:tblPr>
              <a:tblGrid>
                <a:gridCol w="447043">
                  <a:extLst>
                    <a:ext uri="{9D8B030D-6E8A-4147-A177-3AD203B41FA5}">
                      <a16:colId xmlns:a16="http://schemas.microsoft.com/office/drawing/2014/main" val="20000"/>
                    </a:ext>
                  </a:extLst>
                </a:gridCol>
                <a:gridCol w="1136684">
                  <a:extLst>
                    <a:ext uri="{9D8B030D-6E8A-4147-A177-3AD203B41FA5}">
                      <a16:colId xmlns:a16="http://schemas.microsoft.com/office/drawing/2014/main" val="20001"/>
                    </a:ext>
                  </a:extLst>
                </a:gridCol>
                <a:gridCol w="5976590">
                  <a:extLst>
                    <a:ext uri="{9D8B030D-6E8A-4147-A177-3AD203B41FA5}">
                      <a16:colId xmlns:a16="http://schemas.microsoft.com/office/drawing/2014/main" val="20002"/>
                    </a:ext>
                  </a:extLst>
                </a:gridCol>
              </a:tblGrid>
              <a:tr h="217048">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提出が求められる書類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endParaRPr kumimoji="1" lang="ja-JP" altLang="en-US"/>
                    </a:p>
                  </a:txBody>
                  <a:tcPr/>
                </a:tc>
                <a:extLst>
                  <a:ext uri="{0D108BD9-81ED-4DB2-BD59-A6C34878D82A}">
                    <a16:rowId xmlns:a16="http://schemas.microsoft.com/office/drawing/2014/main" val="10000"/>
                  </a:ext>
                </a:extLst>
              </a:tr>
              <a:tr h="403218">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通関申告書</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物品の通関が電子的データ交換（</a:t>
                      </a:r>
                      <a:r>
                        <a:rPr kumimoji="1" lang="en-US" altLang="ja-JP" sz="1100" kern="1200" dirty="0">
                          <a:solidFill>
                            <a:schemeClr val="tx1"/>
                          </a:solidFill>
                          <a:latin typeface="+mn-lt"/>
                          <a:ea typeface="+mn-ea"/>
                          <a:cs typeface="+mn-cs"/>
                        </a:rPr>
                        <a:t>EDI</a:t>
                      </a:r>
                      <a:r>
                        <a:rPr kumimoji="1" lang="ja-JP" altLang="en-US" sz="1100" kern="1200" dirty="0">
                          <a:solidFill>
                            <a:schemeClr val="tx1"/>
                          </a:solidFill>
                          <a:latin typeface="+mn-lt"/>
                          <a:ea typeface="+mn-ea"/>
                          <a:cs typeface="+mn-cs"/>
                        </a:rPr>
                        <a:t>）システムを通じて行われる場合、紙書式の通関 申告書の提出は不要であるが、通関手続きのための積荷宣言書の提出は、輸入者に要求さ れる。通関申告書は、国内消費向けのものと保税倉庫向けのものがセットにされた形で提 出されなければならない。</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著名のあるインボイス</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2"/>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包装明細書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3"/>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船荷証券または荷渡し指示所</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航空貨物受取証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4"/>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正当に記入された</a:t>
                      </a:r>
                      <a:r>
                        <a:rPr kumimoji="1" lang="en-US" altLang="ja-JP" sz="1100" kern="1200" dirty="0">
                          <a:solidFill>
                            <a:schemeClr val="tx1"/>
                          </a:solidFill>
                          <a:latin typeface="+mn-lt"/>
                          <a:ea typeface="+mn-ea"/>
                          <a:cs typeface="+mn-cs"/>
                        </a:rPr>
                        <a:t>GATT</a:t>
                      </a:r>
                      <a:r>
                        <a:rPr kumimoji="1" lang="ja-JP" altLang="en-US" sz="1100" kern="1200" dirty="0">
                          <a:solidFill>
                            <a:schemeClr val="tx1"/>
                          </a:solidFill>
                          <a:latin typeface="+mn-lt"/>
                          <a:ea typeface="+mn-ea"/>
                          <a:cs typeface="+mn-cs"/>
                        </a:rPr>
                        <a:t>宣誓書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5"/>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20"/>
                        </a:spcBef>
                        <a:spcAft>
                          <a:spcPts val="0"/>
                        </a:spcAft>
                      </a:pPr>
                      <a:r>
                        <a:rPr kumimoji="1" lang="ja-JP" altLang="en-US" sz="1100" kern="1200" dirty="0">
                          <a:solidFill>
                            <a:schemeClr val="tx1"/>
                          </a:solidFill>
                          <a:latin typeface="+mn-lt"/>
                          <a:ea typeface="+mn-ea"/>
                          <a:cs typeface="+mn-cs"/>
                        </a:rPr>
                        <a:t>輸入者の宣誓書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6"/>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15"/>
                        </a:spcBef>
                        <a:spcAft>
                          <a:spcPts val="0"/>
                        </a:spcAft>
                      </a:pPr>
                      <a:r>
                        <a:rPr kumimoji="1" lang="ja-JP" altLang="en-US" sz="1100" kern="1200" dirty="0">
                          <a:solidFill>
                            <a:schemeClr val="tx1"/>
                          </a:solidFill>
                          <a:latin typeface="+mn-lt"/>
                          <a:ea typeface="+mn-ea"/>
                          <a:cs typeface="+mn-cs"/>
                        </a:rPr>
                        <a:t>必要なすべての許可証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7"/>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8</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必要なすべての信用状</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銀行為替手形</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8"/>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9</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保険書類</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09"/>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10</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輸入許可証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0"/>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11</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必要な場合、事業ライセンス</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1"/>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12</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化学製品の場合には、試験報告書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2"/>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13</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臨時減免令</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3"/>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14</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関税需給減免証明書（</a:t>
                      </a:r>
                      <a:r>
                        <a:rPr kumimoji="1" lang="en-US" altLang="ja-JP" sz="1100" kern="1200" dirty="0">
                          <a:solidFill>
                            <a:schemeClr val="tx1"/>
                          </a:solidFill>
                          <a:latin typeface="+mn-lt"/>
                          <a:ea typeface="+mn-ea"/>
                          <a:cs typeface="+mn-cs"/>
                        </a:rPr>
                        <a:t>DEEC Book</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関税需給パズブック（</a:t>
                      </a:r>
                      <a:r>
                        <a:rPr kumimoji="1" lang="en-US" altLang="ja-JP" sz="1100" kern="1200" dirty="0">
                          <a:solidFill>
                            <a:schemeClr val="tx1"/>
                          </a:solidFill>
                          <a:latin typeface="+mn-lt"/>
                          <a:ea typeface="+mn-ea"/>
                          <a:cs typeface="+mn-cs"/>
                        </a:rPr>
                        <a:t>DEPB</a:t>
                      </a:r>
                      <a:r>
                        <a:rPr kumimoji="1" lang="ja-JP" altLang="en-US" sz="1100" kern="1200" dirty="0">
                          <a:solidFill>
                            <a:schemeClr val="tx1"/>
                          </a:solidFill>
                          <a:latin typeface="+mn-lt"/>
                          <a:ea typeface="+mn-ea"/>
                          <a:cs typeface="+mn-cs"/>
                        </a:rPr>
                        <a:t>）の原本</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4"/>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15</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パンフレット、技術文書、及び機械類、予備品または化学製品の場合には適宜の文献資料</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5"/>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16</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機械類とは切り離した予備品や部品の価格</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6"/>
                  </a:ext>
                </a:extLst>
              </a:tr>
              <a:tr h="230851">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17</a:t>
                      </a:r>
                      <a:endParaRPr kumimoji="1" lang="ja-JP" altLang="en-US" sz="12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gridSpan="2">
                  <a:txBody>
                    <a:bodyPr/>
                    <a:lstStyle/>
                    <a:p>
                      <a:pPr marL="63500">
                        <a:spcBef>
                          <a:spcPts val="30"/>
                        </a:spcBef>
                        <a:spcAft>
                          <a:spcPts val="0"/>
                        </a:spcAft>
                      </a:pPr>
                      <a:r>
                        <a:rPr kumimoji="1" lang="ja-JP" altLang="en-US" sz="1100" kern="1200" dirty="0">
                          <a:solidFill>
                            <a:schemeClr val="tx1"/>
                          </a:solidFill>
                          <a:latin typeface="+mn-lt"/>
                          <a:ea typeface="+mn-ea"/>
                          <a:cs typeface="+mn-cs"/>
                        </a:rPr>
                        <a:t>特恵関税率の適用を申請する場合には、原産地証明書</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hMerge="1">
                  <a:txBody>
                    <a:bodyPr/>
                    <a:lstStyle/>
                    <a:p>
                      <a:endParaRPr kumimoji="1" lang="ja-JP" altLang="en-US"/>
                    </a:p>
                  </a:txBody>
                  <a:tcPr/>
                </a:tc>
                <a:extLst>
                  <a:ext uri="{0D108BD9-81ED-4DB2-BD59-A6C34878D82A}">
                    <a16:rowId xmlns:a16="http://schemas.microsoft.com/office/drawing/2014/main" val="10017"/>
                  </a:ext>
                </a:extLst>
              </a:tr>
            </a:tbl>
          </a:graphicData>
        </a:graphic>
      </p:graphicFrame>
      <p:sp>
        <p:nvSpPr>
          <p:cNvPr id="34" name="Rectangle 6"/>
          <p:cNvSpPr>
            <a:spLocks noChangeArrowheads="1"/>
          </p:cNvSpPr>
          <p:nvPr/>
        </p:nvSpPr>
        <p:spPr bwMode="auto">
          <a:xfrm>
            <a:off x="1208583" y="1340768"/>
            <a:ext cx="774758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輸入製品の通関のために輸入者またはその代理人が整えなければならない書類</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1208584" y="1628800"/>
            <a:ext cx="756089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327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輸入側の手続き </a:t>
            </a:r>
            <a:r>
              <a:rPr lang="ja-JP" altLang="en-US" noProof="1"/>
              <a:t>（</a:t>
            </a:r>
            <a:r>
              <a:rPr lang="en-US" altLang="ja-JP" noProof="1"/>
              <a:t>2/2</a:t>
            </a:r>
            <a:r>
              <a:rPr lang="ja-JP" altLang="en-US" noProof="1"/>
              <a:t>）</a:t>
            </a:r>
            <a:r>
              <a:rPr lang="ja-JP" altLang="en-US" noProof="1">
                <a:latin typeface="HGP創英角ｺﾞｼｯｸUB" panose="020B0900000000000000" pitchFamily="50" charset="-128"/>
              </a:rPr>
              <a:t> </a:t>
            </a:r>
            <a:endParaRPr lang="ja-JP" altLang="en-US" dirty="0"/>
          </a:p>
        </p:txBody>
      </p:sp>
      <p:sp>
        <p:nvSpPr>
          <p:cNvPr id="25" name="テキスト ボックス 24"/>
          <p:cNvSpPr txBox="1"/>
          <p:nvPr/>
        </p:nvSpPr>
        <p:spPr>
          <a:xfrm>
            <a:off x="200472" y="1124744"/>
            <a:ext cx="9505056" cy="12159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2023</a:t>
            </a:r>
            <a:r>
              <a:rPr lang="ja-JP" altLang="en-US" sz="1400" dirty="0"/>
              <a:t>年</a:t>
            </a:r>
            <a:r>
              <a:rPr lang="en-US" altLang="ja-JP" sz="1400" dirty="0"/>
              <a:t>10</a:t>
            </a:r>
            <a:r>
              <a:rPr lang="ja-JP" altLang="en-US" sz="1400" dirty="0"/>
              <a:t>月</a:t>
            </a:r>
            <a:r>
              <a:rPr lang="en-US" altLang="ja-JP" sz="1400" dirty="0"/>
              <a:t>1</a:t>
            </a:r>
            <a:r>
              <a:rPr lang="ja-JP" altLang="en-US" sz="1400" dirty="0"/>
              <a:t>日より、すべてのクラス</a:t>
            </a:r>
            <a:r>
              <a:rPr lang="en-US" altLang="ja-JP" sz="1400" dirty="0"/>
              <a:t>A</a:t>
            </a:r>
            <a:r>
              <a:rPr lang="ja-JP" altLang="en-US" sz="1400" dirty="0"/>
              <a:t>（測定および滅菌）</a:t>
            </a:r>
            <a:r>
              <a:rPr lang="en-US" altLang="ja-JP" sz="1400" dirty="0"/>
              <a:t>B</a:t>
            </a:r>
            <a:r>
              <a:rPr lang="ja-JP" altLang="en-US" sz="1400" dirty="0"/>
              <a:t>、</a:t>
            </a:r>
            <a:r>
              <a:rPr lang="en-US" altLang="ja-JP" sz="1400" dirty="0"/>
              <a:t>C</a:t>
            </a:r>
            <a:r>
              <a:rPr lang="ja-JP" altLang="en-US" sz="1400" dirty="0"/>
              <a:t>、および</a:t>
            </a:r>
            <a:r>
              <a:rPr lang="en-US" altLang="ja-JP" sz="1400" dirty="0"/>
              <a:t>D</a:t>
            </a:r>
            <a:r>
              <a:rPr lang="ja-JP" altLang="en-US" sz="1400" dirty="0"/>
              <a:t>の医療機器は、輸入のための</a:t>
            </a:r>
            <a:r>
              <a:rPr lang="en-US" altLang="ja-JP" sz="1400" dirty="0"/>
              <a:t>MD-14/15</a:t>
            </a:r>
            <a:r>
              <a:rPr lang="ja-JP" altLang="en-US" sz="1400" dirty="0"/>
              <a:t>輸入ライセンスを所持することが義務付けられる。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MD-14</a:t>
            </a:r>
            <a:r>
              <a:rPr lang="ja-JP" altLang="en-US" sz="1400" dirty="0"/>
              <a:t>の申請プロセスでは、各製品に対応する包括的なデバイスマスターファイル（</a:t>
            </a:r>
            <a:r>
              <a:rPr lang="en-US" altLang="ja-JP" sz="1400" dirty="0"/>
              <a:t>DMF: Device Master File</a:t>
            </a:r>
            <a:r>
              <a:rPr lang="ja-JP" altLang="en-US" sz="1400" dirty="0"/>
              <a:t>）と、製造施設の詳細を記載したプラントマスターファイル（</a:t>
            </a:r>
            <a:r>
              <a:rPr lang="en-US" altLang="ja-JP" sz="1400" dirty="0"/>
              <a:t>PMF: Plant Master File</a:t>
            </a:r>
            <a:r>
              <a:rPr lang="ja-JP" altLang="en-US" sz="1400" dirty="0"/>
              <a:t>）を提出する必要がある。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承認プロセス後、</a:t>
            </a:r>
            <a:r>
              <a:rPr lang="en-US" altLang="ja-JP" sz="1400" dirty="0"/>
              <a:t>MD-15</a:t>
            </a:r>
            <a:r>
              <a:rPr lang="ja-JP" altLang="en-US" sz="1400" dirty="0"/>
              <a:t>輸入ライセンスが製造拠点の現地ライセンス保有者に付与される。</a:t>
            </a:r>
            <a:endParaRPr lang="ja-JP" altLang="ja-JP" sz="1400" dirty="0"/>
          </a:p>
        </p:txBody>
      </p:sp>
      <p:sp>
        <p:nvSpPr>
          <p:cNvPr id="29" name="テキスト ボックス 28"/>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ASIAACTUAL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device registration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629663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医療機器のラベリング</a:t>
            </a:r>
          </a:p>
        </p:txBody>
      </p:sp>
      <p:sp>
        <p:nvSpPr>
          <p:cNvPr id="25" name="テキスト ボックス 24"/>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インドにおける輸入機器のラベリングは、国際ルールに準拠しており、医療機器規制国際整合化会議（</a:t>
            </a:r>
            <a:r>
              <a:rPr lang="en-US" altLang="ja-JP" sz="1400" dirty="0"/>
              <a:t>GHTF</a:t>
            </a:r>
            <a:r>
              <a:rPr lang="ja-JP" altLang="en-US" sz="1400" dirty="0"/>
              <a:t>）または </a:t>
            </a:r>
            <a:r>
              <a:rPr lang="en-US" altLang="ja-JP" sz="1400" dirty="0"/>
              <a:t>ISO</a:t>
            </a:r>
            <a:r>
              <a:rPr lang="ja-JP" altLang="en-US" sz="1400" dirty="0"/>
              <a:t>に準拠したものが許容される。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機器のラベリングは下図に掲げる情報の明示が必要であり、ラベル、医療機器の棚パック、医療機器の外側カバー、および医療機器が梱包されているすべての外側のカバーに、消えないインクで印刷する必要が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原子力エネルギー規制委員会（</a:t>
            </a:r>
            <a:r>
              <a:rPr lang="en-US" altLang="ja-JP" sz="1400" dirty="0"/>
              <a:t>AERB</a:t>
            </a:r>
            <a:r>
              <a:rPr lang="ja-JP" altLang="en-US" sz="1400" dirty="0"/>
              <a:t>）は、電離放射線を放出する医療機器が従わなければならないラベリングの基準を別途定めている。</a:t>
            </a:r>
            <a:endParaRPr lang="ja-JP" altLang="ja-JP" sz="1400" dirty="0"/>
          </a:p>
        </p:txBody>
      </p:sp>
      <p:sp>
        <p:nvSpPr>
          <p:cNvPr id="29" name="テキスト ボックス 28"/>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Regulatory Exchange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Labelling Requirements for Medical Devices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3" name="表 32"/>
          <p:cNvGraphicFramePr>
            <a:graphicFrameLocks noGrp="1"/>
          </p:cNvGraphicFramePr>
          <p:nvPr>
            <p:extLst>
              <p:ext uri="{D42A27DB-BD31-4B8C-83A1-F6EECF244321}">
                <p14:modId xmlns:p14="http://schemas.microsoft.com/office/powerpoint/2010/main" val="1183142495"/>
              </p:ext>
            </p:extLst>
          </p:nvPr>
        </p:nvGraphicFramePr>
        <p:xfrm>
          <a:off x="488505" y="2935896"/>
          <a:ext cx="8928992" cy="3532084"/>
        </p:xfrm>
        <a:graphic>
          <a:graphicData uri="http://schemas.openxmlformats.org/drawingml/2006/table">
            <a:tbl>
              <a:tblPr firstRow="1" bandRow="1">
                <a:tableStyleId>{5C22544A-7EE6-4342-B048-85BDC9FD1C3A}</a:tableStyleId>
              </a:tblPr>
              <a:tblGrid>
                <a:gridCol w="972014">
                  <a:extLst>
                    <a:ext uri="{9D8B030D-6E8A-4147-A177-3AD203B41FA5}">
                      <a16:colId xmlns:a16="http://schemas.microsoft.com/office/drawing/2014/main" val="20000"/>
                    </a:ext>
                  </a:extLst>
                </a:gridCol>
                <a:gridCol w="7956978">
                  <a:extLst>
                    <a:ext uri="{9D8B030D-6E8A-4147-A177-3AD203B41FA5}">
                      <a16:colId xmlns:a16="http://schemas.microsoft.com/office/drawing/2014/main" val="20001"/>
                    </a:ext>
                  </a:extLst>
                </a:gridCol>
              </a:tblGrid>
              <a:tr h="212556">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1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製品の名前</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2</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デバイスの詳細とその使用方法</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3</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製造者の名称と住所</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4</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重量、寸法、体積、ユニット数、およびメートル法で表されるパッケージに含まれるデバイスの数に関する正味数量</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5</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b="0" i="0" kern="1200" dirty="0">
                          <a:solidFill>
                            <a:schemeClr val="dk1"/>
                          </a:solidFill>
                          <a:effectLst/>
                          <a:latin typeface="+mn-lt"/>
                          <a:ea typeface="+mn-ea"/>
                          <a:cs typeface="+mn-cs"/>
                        </a:rPr>
                        <a:t>製造と有効期限（年、月）</a:t>
                      </a:r>
                      <a:endParaRPr kumimoji="1" lang="ja-JP" sz="8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6</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20"/>
                        </a:spcBef>
                        <a:spcAft>
                          <a:spcPts val="0"/>
                        </a:spcAft>
                      </a:pPr>
                      <a:r>
                        <a:rPr kumimoji="1" lang="en-US" altLang="ja-JP" sz="1100" kern="1200" dirty="0">
                          <a:solidFill>
                            <a:schemeClr val="tx1"/>
                          </a:solidFill>
                          <a:latin typeface="+mn-lt"/>
                          <a:ea typeface="+mn-ea"/>
                          <a:cs typeface="+mn-cs"/>
                        </a:rPr>
                        <a:t>.</a:t>
                      </a:r>
                      <a:r>
                        <a:rPr kumimoji="1" lang="ja-JP" altLang="en-US" sz="1100" kern="1200" dirty="0">
                          <a:solidFill>
                            <a:schemeClr val="tx1"/>
                          </a:solidFill>
                          <a:latin typeface="+mn-lt"/>
                          <a:ea typeface="+mn-ea"/>
                          <a:cs typeface="+mn-cs"/>
                        </a:rPr>
                        <a:t>該当する場合、デバイスに薬用または生物学的物質が含まれていること</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7</a:t>
                      </a: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ロット番号またはバッチ番号</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7"/>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8</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取り扱いに関する指示</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8"/>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9</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デバイスが滅菌製品として供給される場合、その滅菌状態と滅菌方法</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9"/>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10</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b="0" i="0" kern="1200" dirty="0">
                          <a:solidFill>
                            <a:schemeClr val="dk1"/>
                          </a:solidFill>
                          <a:effectLst/>
                          <a:latin typeface="+mn-lt"/>
                          <a:ea typeface="+mn-ea"/>
                          <a:cs typeface="+mn-cs"/>
                        </a:rPr>
                        <a:t>警告または注意事項</a:t>
                      </a:r>
                      <a:endParaRPr kumimoji="1" lang="ja-JP" sz="8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3711184828"/>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11</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該当する場合、デバイスが単回使用を目的とすることを示すもの</a:t>
                      </a:r>
                      <a:endParaRPr kumimoji="1" lang="en-US" sz="1100" kern="1200" dirty="0" err="1">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692000694"/>
                  </a:ext>
                </a:extLst>
              </a:tr>
              <a:tr h="380566">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12</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30"/>
                        </a:spcBef>
                        <a:spcAft>
                          <a:spcPts val="0"/>
                        </a:spcAft>
                      </a:pPr>
                      <a:r>
                        <a:rPr kumimoji="1" lang="ja-JP" altLang="en-US" sz="1100" kern="1200" dirty="0">
                          <a:solidFill>
                            <a:schemeClr val="tx1"/>
                          </a:solidFill>
                          <a:latin typeface="+mn-lt"/>
                          <a:ea typeface="+mn-ea"/>
                          <a:cs typeface="+mn-cs"/>
                        </a:rPr>
                        <a:t>医療機器が無料サンプルとして医療専門家に配布されることを目的としている場合は、デバイスのラベルに「医師のサンプル</a:t>
                      </a:r>
                      <a:r>
                        <a:rPr kumimoji="1" lang="en-US" altLang="ja-JP" sz="1100" kern="1200" dirty="0">
                          <a:solidFill>
                            <a:schemeClr val="tx1"/>
                          </a:solidFill>
                          <a:latin typeface="+mn-lt"/>
                          <a:ea typeface="+mn-ea"/>
                          <a:cs typeface="+mn-cs"/>
                        </a:rPr>
                        <a:t>-</a:t>
                      </a:r>
                      <a:r>
                        <a:rPr kumimoji="1" lang="ja-JP" altLang="en-US" sz="1100" kern="1200" dirty="0">
                          <a:solidFill>
                            <a:schemeClr val="tx1"/>
                          </a:solidFill>
                          <a:latin typeface="+mn-lt"/>
                          <a:ea typeface="+mn-ea"/>
                          <a:cs typeface="+mn-cs"/>
                        </a:rPr>
                        <a:t>販売しないでください（</a:t>
                      </a:r>
                      <a:r>
                        <a:rPr kumimoji="1" lang="en-US" altLang="ja-JP" sz="1100" kern="1200" dirty="0">
                          <a:solidFill>
                            <a:schemeClr val="tx1"/>
                          </a:solidFill>
                          <a:latin typeface="+mn-lt"/>
                          <a:ea typeface="+mn-ea"/>
                          <a:cs typeface="+mn-cs"/>
                        </a:rPr>
                        <a:t>Physician's Sample-Not to be sold</a:t>
                      </a:r>
                      <a:r>
                        <a:rPr kumimoji="1" lang="ja-JP" altLang="en-US" sz="1100" kern="1200" dirty="0">
                          <a:solidFill>
                            <a:schemeClr val="tx1"/>
                          </a:solidFill>
                          <a:latin typeface="+mn-lt"/>
                          <a:ea typeface="+mn-ea"/>
                          <a:cs typeface="+mn-cs"/>
                        </a:rPr>
                        <a:t>）」と示す</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968136524"/>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13</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製造ライセンス番号</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2344701342"/>
                  </a:ext>
                </a:extLst>
              </a:tr>
              <a:tr h="226074">
                <a:tc>
                  <a:txBody>
                    <a:bodyPr/>
                    <a:lstStyle/>
                    <a:p>
                      <a:pPr marL="0" algn="ctr" defTabSz="914400" rtl="0" eaLnBrk="1" fontAlgn="ctr" latinLnBrk="0" hangingPunct="1"/>
                      <a:r>
                        <a:rPr kumimoji="1" lang="en-US" altLang="ja-JP" sz="1200" b="1" i="0" u="none" strike="noStrike" kern="1200" dirty="0">
                          <a:solidFill>
                            <a:srgbClr val="000000"/>
                          </a:solidFill>
                          <a:effectLst/>
                          <a:latin typeface="+mn-lt"/>
                          <a:ea typeface="+mj-ea"/>
                          <a:cs typeface="+mn-cs"/>
                        </a:rPr>
                        <a:t>14</a:t>
                      </a:r>
                      <a:endParaRPr kumimoji="1" lang="ja-JP" altLang="en-US" sz="1200" b="1" i="0" u="none" strike="noStrike" kern="1200" dirty="0">
                        <a:solidFill>
                          <a:srgbClr val="000000"/>
                        </a:solidFill>
                        <a:effectLst/>
                        <a:latin typeface="+mn-lt"/>
                        <a:ea typeface="+mj-ea"/>
                        <a:cs typeface="+mn-cs"/>
                      </a:endParaRPr>
                    </a:p>
                  </a:txBody>
                  <a:tcPr marL="72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spcBef>
                          <a:spcPts val="15"/>
                        </a:spcBef>
                        <a:spcAft>
                          <a:spcPts val="0"/>
                        </a:spcAft>
                      </a:pPr>
                      <a:r>
                        <a:rPr kumimoji="1" lang="ja-JP" altLang="en-US" sz="1100" kern="1200" dirty="0">
                          <a:solidFill>
                            <a:schemeClr val="tx1"/>
                          </a:solidFill>
                          <a:latin typeface="+mn-lt"/>
                          <a:ea typeface="+mn-ea"/>
                          <a:cs typeface="+mn-cs"/>
                        </a:rPr>
                        <a:t>輸入許可番号、輸入者の氏名と住所、実際の製造施設の住所、製造日</a:t>
                      </a:r>
                      <a:endParaRPr kumimoji="1" lang="ja-JP" sz="1100" kern="1200" dirty="0">
                        <a:solidFill>
                          <a:schemeClr val="tx1"/>
                        </a:solidFill>
                        <a:latin typeface="+mn-lt"/>
                        <a:ea typeface="+mn-ea"/>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2202737804"/>
                  </a:ext>
                </a:extLst>
              </a:tr>
            </a:tbl>
          </a:graphicData>
        </a:graphic>
      </p:graphicFrame>
      <p:sp>
        <p:nvSpPr>
          <p:cNvPr id="34" name="Rectangle 6"/>
          <p:cNvSpPr>
            <a:spLocks noChangeArrowheads="1"/>
          </p:cNvSpPr>
          <p:nvPr/>
        </p:nvSpPr>
        <p:spPr bwMode="auto">
          <a:xfrm>
            <a:off x="488505" y="2577642"/>
            <a:ext cx="31679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インドにおけるラベリング必須情報</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488505" y="2852936"/>
            <a:ext cx="331191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8327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3354713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62" imgW="270" imgH="270" progId="TCLayout.ActiveDocument.1">
                  <p:embed/>
                </p:oleObj>
              </mc:Choice>
              <mc:Fallback>
                <p:oleObj name="think-cellスライド" r:id="rId262" imgW="270" imgH="270" progId="TCLayout.ActiveDocument.1">
                  <p:embed/>
                  <p:pic>
                    <p:nvPicPr>
                      <p:cNvPr id="7" name="オブジェクト 6" hidden="1"/>
                      <p:cNvPicPr>
                        <a:picLocks noChangeAspect="1" noChangeArrowheads="1"/>
                      </p:cNvPicPr>
                      <p:nvPr/>
                    </p:nvPicPr>
                    <p:blipFill>
                      <a:blip r:embed="rId26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インド／一般概況／経済</a:t>
            </a:r>
            <a:endParaRPr kumimoji="1" lang="ja-JP" altLang="en-US" sz="1400"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spc="-80" noProof="1"/>
              <a:t>人口動態、および人口成長率、年齢別人口構成</a:t>
            </a:r>
          </a:p>
        </p:txBody>
      </p:sp>
      <p:grpSp>
        <p:nvGrpSpPr>
          <p:cNvPr id="54" name="グループ化 7"/>
          <p:cNvGrpSpPr/>
          <p:nvPr/>
        </p:nvGrpSpPr>
        <p:grpSpPr>
          <a:xfrm>
            <a:off x="632520" y="21531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327558"/>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年齢別人口</a:t>
              </a:r>
              <a:r>
                <a:rPr kumimoji="1" lang="ja-JP"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構成</a:t>
              </a:r>
              <a:endParaRPr kumimoji="1" lang="zh-TW" altLang="en-US" sz="112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endParaRPr>
            </a:p>
          </p:txBody>
        </p:sp>
      </p:grpSp>
      <p:grpSp>
        <p:nvGrpSpPr>
          <p:cNvPr id="62" name="グループ化 61"/>
          <p:cNvGrpSpPr/>
          <p:nvPr/>
        </p:nvGrpSpPr>
        <p:grpSpPr>
          <a:xfrm>
            <a:off x="8370890" y="2580953"/>
            <a:ext cx="1428700" cy="1756826"/>
            <a:chOff x="6476965" y="2016373"/>
            <a:chExt cx="1428700" cy="1866524"/>
          </a:xfrm>
        </p:grpSpPr>
        <p:sp>
          <p:nvSpPr>
            <p:cNvPr id="63" name="フリーフォーム 62"/>
            <p:cNvSpPr/>
            <p:nvPr/>
          </p:nvSpPr>
          <p:spPr>
            <a:xfrm>
              <a:off x="6476965" y="2016373"/>
              <a:ext cx="1428700" cy="1772910"/>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06585"/>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2030年以降は</a:t>
              </a:r>
              <a:r>
                <a:rPr kumimoji="1" lang="ja-JP" altLang="en-US"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値</a:t>
              </a:r>
              <a:endParaRPr kumimoji="1" lang="en-US" altLang="ja-JP" sz="64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057350"/>
            <a:ext cx="9406352" cy="953274"/>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2020年</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人口は約14億</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に達している。人口は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年以降、緩やかな増加を続けており、</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17</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億人弱まで成長し、</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成長率はほぼ横ばい</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0.3%となる見込みである。</a:t>
            </a:r>
            <a:endPar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年齢別では、</a:t>
            </a:r>
            <a:r>
              <a:rPr kumimoji="1" lang="en-US" altLang="ja-JP"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4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歳未満が減少</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を続けており、</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年には全人口の</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まで減少し、</a:t>
            </a:r>
            <a:r>
              <a:rPr lang="en-US" altLang="ja-JP"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65</a:t>
            </a:r>
            <a:r>
              <a:rPr lang="ja-JP" altLang="en-US" sz="14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歳以上の人口割合が現在の約倍程度にまで増加することが想定されている。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372786" y="4649613"/>
            <a:ext cx="1390798" cy="1956308"/>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40" b="0" i="0" u="none" strike="noStrike" kern="1200" cap="none" spc="0" normalizeH="0" baseline="0">
                  <a:ln>
                    <a:noFill/>
                  </a:ln>
                  <a:solidFill>
                    <a:srgbClr val="FFFFFF"/>
                  </a:solidFill>
                  <a:effectLst/>
                  <a:uLnTx/>
                  <a:uFillTx/>
                  <a:latin typeface="Arial"/>
                  <a:ea typeface="ＭＳ Ｐゴシック"/>
                  <a:cs typeface="+mn-cs"/>
                </a:rPr>
                <a:t> </a:t>
              </a: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827163"/>
              <a:ext cx="1066373" cy="133426"/>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2030年以降は</a:t>
              </a:r>
              <a:r>
                <a:rPr kumimoji="1" lang="ja-JP" altLang="en-US"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r>
                <a:rPr kumimoji="1" lang="en-US" altLang="ja-JP" sz="64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値。</a:t>
              </a:r>
              <a:endParaRPr kumimoji="1" lang="en-US" altLang="ja-JP" sz="64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280" name="Chart 279">
            <a:extLst>
              <a:ext uri="{FF2B5EF4-FFF2-40B4-BE49-F238E27FC236}">
                <a16:creationId xmlns:a16="http://schemas.microsoft.com/office/drawing/2014/main" id="{8CF9681B-6EED-E4A7-6F11-D0540A62C6F6}"/>
              </a:ext>
            </a:extLst>
          </p:cNvPr>
          <p:cNvGraphicFramePr/>
          <p:nvPr>
            <p:custDataLst>
              <p:tags r:id="rId3"/>
            </p:custDataLst>
            <p:extLst>
              <p:ext uri="{D42A27DB-BD31-4B8C-83A1-F6EECF244321}">
                <p14:modId xmlns:p14="http://schemas.microsoft.com/office/powerpoint/2010/main" val="3204293797"/>
              </p:ext>
            </p:extLst>
          </p:nvPr>
        </p:nvGraphicFramePr>
        <p:xfrm>
          <a:off x="184150" y="2408238"/>
          <a:ext cx="9423400" cy="1593850"/>
        </p:xfrm>
        <a:graphic>
          <a:graphicData uri="http://schemas.openxmlformats.org/drawingml/2006/chart">
            <c:chart xmlns:c="http://schemas.openxmlformats.org/drawingml/2006/chart" xmlns:r="http://schemas.openxmlformats.org/officeDocument/2006/relationships" r:id="rId264"/>
          </a:graphicData>
        </a:graphic>
      </p:graphicFrame>
      <p:cxnSp>
        <p:nvCxnSpPr>
          <p:cNvPr id="25" name="Straight Connector 24">
            <a:extLst>
              <a:ext uri="{FF2B5EF4-FFF2-40B4-BE49-F238E27FC236}">
                <a16:creationId xmlns:a16="http://schemas.microsoft.com/office/drawing/2014/main" id="{188B6D6B-DCAF-5485-641F-8DE8C80341CE}"/>
              </a:ext>
            </a:extLst>
          </p:cNvPr>
          <p:cNvCxnSpPr/>
          <p:nvPr>
            <p:custDataLst>
              <p:tags r:id="rId4"/>
            </p:custDataLst>
          </p:nvPr>
        </p:nvCxnSpPr>
        <p:spPr bwMode="auto">
          <a:xfrm flipV="1">
            <a:off x="5846763" y="3187700"/>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52EA3170-BB18-5BCA-A948-C7F3DA7BC640}"/>
              </a:ext>
            </a:extLst>
          </p:cNvPr>
          <p:cNvCxnSpPr/>
          <p:nvPr>
            <p:custDataLst>
              <p:tags r:id="rId5"/>
            </p:custDataLst>
          </p:nvPr>
        </p:nvCxnSpPr>
        <p:spPr bwMode="auto">
          <a:xfrm flipV="1">
            <a:off x="5548313" y="317023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4AE50EE-8C74-A068-ADE1-35B5AB2E03BC}"/>
              </a:ext>
            </a:extLst>
          </p:cNvPr>
          <p:cNvCxnSpPr/>
          <p:nvPr>
            <p:custDataLst>
              <p:tags r:id="rId6"/>
            </p:custDataLst>
          </p:nvPr>
        </p:nvCxnSpPr>
        <p:spPr bwMode="auto">
          <a:xfrm flipV="1">
            <a:off x="6145213" y="32289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33A51F9C-E7C3-C48A-0C9C-3B904AE76060}"/>
              </a:ext>
            </a:extLst>
          </p:cNvPr>
          <p:cNvCxnSpPr/>
          <p:nvPr>
            <p:custDataLst>
              <p:tags r:id="rId7"/>
            </p:custDataLst>
          </p:nvPr>
        </p:nvCxnSpPr>
        <p:spPr bwMode="auto">
          <a:xfrm flipV="1">
            <a:off x="6442075" y="3265488"/>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EEA4AEB3-DD50-6E1F-29CF-256DA4AEB024}"/>
              </a:ext>
            </a:extLst>
          </p:cNvPr>
          <p:cNvCxnSpPr/>
          <p:nvPr>
            <p:custDataLst>
              <p:tags r:id="rId8"/>
            </p:custDataLst>
          </p:nvPr>
        </p:nvCxnSpPr>
        <p:spPr bwMode="auto">
          <a:xfrm flipV="1">
            <a:off x="6740525" y="330676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25854F9-FB5E-46CD-0207-DE1DFE1D0BBF}"/>
              </a:ext>
            </a:extLst>
          </p:cNvPr>
          <p:cNvCxnSpPr/>
          <p:nvPr>
            <p:custDataLst>
              <p:tags r:id="rId9"/>
            </p:custDataLst>
          </p:nvPr>
        </p:nvCxnSpPr>
        <p:spPr bwMode="auto">
          <a:xfrm flipV="1">
            <a:off x="7038975" y="340201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41B9864F-A84A-C457-148D-4DB18A62F19C}"/>
              </a:ext>
            </a:extLst>
          </p:cNvPr>
          <p:cNvCxnSpPr/>
          <p:nvPr>
            <p:custDataLst>
              <p:tags r:id="rId10"/>
            </p:custDataLst>
          </p:nvPr>
        </p:nvCxnSpPr>
        <p:spPr bwMode="auto">
          <a:xfrm flipV="1">
            <a:off x="7337425" y="340201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6" name="Straight Connector 135">
            <a:extLst>
              <a:ext uri="{FF2B5EF4-FFF2-40B4-BE49-F238E27FC236}">
                <a16:creationId xmlns:a16="http://schemas.microsoft.com/office/drawing/2014/main" id="{43DA4E17-0FEC-CAD9-5A1E-D9550259F7CB}"/>
              </a:ext>
            </a:extLst>
          </p:cNvPr>
          <p:cNvCxnSpPr/>
          <p:nvPr>
            <p:custDataLst>
              <p:tags r:id="rId11"/>
            </p:custDataLst>
          </p:nvPr>
        </p:nvCxnSpPr>
        <p:spPr bwMode="auto">
          <a:xfrm flipV="1">
            <a:off x="7634288" y="3343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1" name="Straight Connector 140">
            <a:extLst>
              <a:ext uri="{FF2B5EF4-FFF2-40B4-BE49-F238E27FC236}">
                <a16:creationId xmlns:a16="http://schemas.microsoft.com/office/drawing/2014/main" id="{1410B6BA-0FA0-6927-9202-48CBD71A16EE}"/>
              </a:ext>
            </a:extLst>
          </p:cNvPr>
          <p:cNvCxnSpPr/>
          <p:nvPr>
            <p:custDataLst>
              <p:tags r:id="rId12"/>
            </p:custDataLst>
          </p:nvPr>
        </p:nvCxnSpPr>
        <p:spPr bwMode="auto">
          <a:xfrm flipV="1">
            <a:off x="7932738" y="3343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B63DDBE6-BA89-90F2-EE37-133CA27045D9}"/>
              </a:ext>
            </a:extLst>
          </p:cNvPr>
          <p:cNvCxnSpPr/>
          <p:nvPr>
            <p:custDataLst>
              <p:tags r:id="rId13"/>
            </p:custDataLst>
          </p:nvPr>
        </p:nvCxnSpPr>
        <p:spPr bwMode="auto">
          <a:xfrm flipV="1">
            <a:off x="8231188" y="334327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A34B6269-96DD-7553-3481-A13B882B6633}"/>
              </a:ext>
            </a:extLst>
          </p:cNvPr>
          <p:cNvCxnSpPr/>
          <p:nvPr>
            <p:custDataLst>
              <p:tags r:id="rId14"/>
            </p:custDataLst>
          </p:nvPr>
        </p:nvCxnSpPr>
        <p:spPr bwMode="auto">
          <a:xfrm flipV="1">
            <a:off x="8529638" y="3421063"/>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828287A-535F-47C2-D336-6CA770F0A13E}"/>
              </a:ext>
            </a:extLst>
          </p:cNvPr>
          <p:cNvCxnSpPr/>
          <p:nvPr>
            <p:custDataLst>
              <p:tags r:id="rId15"/>
            </p:custDataLst>
          </p:nvPr>
        </p:nvCxnSpPr>
        <p:spPr bwMode="auto">
          <a:xfrm>
            <a:off x="2568575" y="2882900"/>
            <a:ext cx="0" cy="319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7" name="Straight Connector 276">
            <a:extLst>
              <a:ext uri="{FF2B5EF4-FFF2-40B4-BE49-F238E27FC236}">
                <a16:creationId xmlns:a16="http://schemas.microsoft.com/office/drawing/2014/main" id="{835ECC2F-4EAC-9E01-E339-CC20A0BC4DF7}"/>
              </a:ext>
            </a:extLst>
          </p:cNvPr>
          <p:cNvCxnSpPr/>
          <p:nvPr>
            <p:custDataLst>
              <p:tags r:id="rId16"/>
            </p:custDataLst>
          </p:nvPr>
        </p:nvCxnSpPr>
        <p:spPr bwMode="auto">
          <a:xfrm>
            <a:off x="2867025" y="2916238"/>
            <a:ext cx="0" cy="276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55" name="テキスト プレースホルダ 9">
            <a:extLst>
              <a:ext uri="{FF2B5EF4-FFF2-40B4-BE49-F238E27FC236}">
                <a16:creationId xmlns:a16="http://schemas.microsoft.com/office/drawing/2014/main" id="{D622D2FF-8735-13FA-7047-3899B833AFC7}"/>
              </a:ext>
            </a:extLst>
          </p:cNvPr>
          <p:cNvSpPr>
            <a:spLocks noGrp="1"/>
          </p:cNvSpPr>
          <p:nvPr>
            <p:custDataLst>
              <p:tags r:id="rId17"/>
            </p:custDataLst>
          </p:nvPr>
        </p:nvSpPr>
        <p:spPr bwMode="auto">
          <a:xfrm>
            <a:off x="310197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AF41EAD-4F12-413F-A497-2A4B0DB8A212}" type="datetime'''''0''''''''''''''''''''8'''''''''''''''''''''''''''''''''">
              <a:rPr lang="ja-JP" altLang="en-US" sz="800" smtClean="0">
                <a:effectLst/>
                <a:sym typeface="+mn-lt"/>
              </a:rPr>
              <a:pPr marL="0" lvl="0" indent="0" algn="ctr">
                <a:spcBef>
                  <a:spcPct val="0"/>
                </a:spcBef>
                <a:buNone/>
              </a:pPr>
              <a:t>08</a:t>
            </a:fld>
            <a:endParaRPr kumimoji="1" lang="ja-JP" altLang="en-US" sz="800" dirty="0">
              <a:sym typeface="+mn-lt"/>
            </a:endParaRPr>
          </a:p>
        </p:txBody>
      </p:sp>
      <p:sp useBgFill="1">
        <p:nvSpPr>
          <p:cNvPr id="276" name="テキスト プレースホルダ 9">
            <a:extLst>
              <a:ext uri="{FF2B5EF4-FFF2-40B4-BE49-F238E27FC236}">
                <a16:creationId xmlns:a16="http://schemas.microsoft.com/office/drawing/2014/main" id="{298126AA-9DB1-4EE4-25C3-0C038CB07247}"/>
              </a:ext>
            </a:extLst>
          </p:cNvPr>
          <p:cNvSpPr>
            <a:spLocks noGrp="1"/>
          </p:cNvSpPr>
          <p:nvPr>
            <p:custDataLst>
              <p:tags r:id="rId18"/>
            </p:custDataLst>
          </p:nvPr>
        </p:nvSpPr>
        <p:spPr bwMode="gray">
          <a:xfrm>
            <a:off x="3376613" y="3071813"/>
            <a:ext cx="171450" cy="122238"/>
          </a:xfrm>
          <a:prstGeom prst="rect">
            <a:avLst/>
          </a:prstGeom>
          <a:ln>
            <a:noFill/>
          </a:ln>
          <a:effectLst/>
        </p:spPr>
        <p:txBody>
          <a:bodyPr vert="horz" wrap="none" lIns="14288" tIns="0" rIns="14288"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53C472C-A8C2-4664-9CDC-BF779960FABB}" type="datetime'''''''''''''''''''''''1''''''''''''''''''''.''''''''4'''''">
              <a:rPr lang="ja-JP" altLang="en-US" sz="800" smtClean="0">
                <a:effectLst/>
                <a:sym typeface="+mn-lt"/>
              </a:rPr>
              <a:pPr marL="0" lvl="0" indent="0" algn="ctr">
                <a:spcBef>
                  <a:spcPct val="0"/>
                </a:spcBef>
                <a:buNone/>
              </a:pPr>
              <a:t>1.4</a:t>
            </a:fld>
            <a:endParaRPr kumimoji="1" lang="ja-JP" altLang="en-US" sz="800" dirty="0">
              <a:sym typeface="+mn-lt"/>
            </a:endParaRPr>
          </a:p>
        </p:txBody>
      </p:sp>
      <p:sp>
        <p:nvSpPr>
          <p:cNvPr id="156" name="テキスト プレースホルダ 9">
            <a:extLst>
              <a:ext uri="{FF2B5EF4-FFF2-40B4-BE49-F238E27FC236}">
                <a16:creationId xmlns:a16="http://schemas.microsoft.com/office/drawing/2014/main" id="{6C7EB405-ED10-B8CD-7841-F988CEC15865}"/>
              </a:ext>
            </a:extLst>
          </p:cNvPr>
          <p:cNvSpPr>
            <a:spLocks noGrp="1"/>
          </p:cNvSpPr>
          <p:nvPr>
            <p:custDataLst>
              <p:tags r:id="rId19"/>
            </p:custDataLst>
          </p:nvPr>
        </p:nvSpPr>
        <p:spPr bwMode="auto">
          <a:xfrm>
            <a:off x="339883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DD8F26-8FF2-4B67-91A1-076CB67FD27E}" type="datetime'''''''''''''''''''''''''''''0''''''''''''''''''''''9'''''">
              <a:rPr lang="ja-JP" altLang="en-US" sz="800" smtClean="0">
                <a:effectLst/>
                <a:sym typeface="+mn-lt"/>
              </a:rPr>
              <a:pPr marL="0" lvl="0" indent="0" algn="ctr">
                <a:spcBef>
                  <a:spcPct val="0"/>
                </a:spcBef>
                <a:buNone/>
              </a:pPr>
              <a:t>09</a:t>
            </a:fld>
            <a:endParaRPr kumimoji="1" lang="ja-JP" altLang="en-US" sz="800" dirty="0">
              <a:sym typeface="+mn-lt"/>
            </a:endParaRPr>
          </a:p>
        </p:txBody>
      </p:sp>
      <p:sp>
        <p:nvSpPr>
          <p:cNvPr id="157" name="テキスト プレースホルダ 9">
            <a:extLst>
              <a:ext uri="{FF2B5EF4-FFF2-40B4-BE49-F238E27FC236}">
                <a16:creationId xmlns:a16="http://schemas.microsoft.com/office/drawing/2014/main" id="{2F8017A7-4659-E4FB-E40F-CB328B0D6159}"/>
              </a:ext>
            </a:extLst>
          </p:cNvPr>
          <p:cNvSpPr>
            <a:spLocks noGrp="1"/>
          </p:cNvSpPr>
          <p:nvPr>
            <p:custDataLst>
              <p:tags r:id="rId20"/>
            </p:custDataLst>
          </p:nvPr>
        </p:nvSpPr>
        <p:spPr bwMode="auto">
          <a:xfrm>
            <a:off x="369728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450DE70-87FA-4193-8E4F-545CC10AFEFF}" type="datetime'''''''''''''''''''''''''''''''''''1''''''''''''''''0'">
              <a:rPr lang="ja-JP" altLang="en-US" sz="800" smtClean="0">
                <a:effectLst/>
                <a:sym typeface="+mn-lt"/>
              </a:rPr>
              <a:pPr marL="0" lvl="0" indent="0" algn="ctr">
                <a:spcBef>
                  <a:spcPct val="0"/>
                </a:spcBef>
                <a:buNone/>
              </a:pPr>
              <a:t>10</a:t>
            </a:fld>
            <a:endParaRPr kumimoji="1" lang="ja-JP" altLang="en-US" sz="800" dirty="0">
              <a:sym typeface="+mn-lt"/>
            </a:endParaRPr>
          </a:p>
        </p:txBody>
      </p:sp>
      <p:sp>
        <p:nvSpPr>
          <p:cNvPr id="158" name="テキスト プレースホルダ 9">
            <a:extLst>
              <a:ext uri="{FF2B5EF4-FFF2-40B4-BE49-F238E27FC236}">
                <a16:creationId xmlns:a16="http://schemas.microsoft.com/office/drawing/2014/main" id="{8C97213F-E6AE-4640-EF36-06C110829025}"/>
              </a:ext>
            </a:extLst>
          </p:cNvPr>
          <p:cNvSpPr>
            <a:spLocks noGrp="1"/>
          </p:cNvSpPr>
          <p:nvPr>
            <p:custDataLst>
              <p:tags r:id="rId21"/>
            </p:custDataLst>
          </p:nvPr>
        </p:nvSpPr>
        <p:spPr bwMode="auto">
          <a:xfrm>
            <a:off x="399573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D47CF6-A11A-4325-ABFB-6D6BDB8AA1AD}" type="datetime'''''''''1''''1'''''''''''''''''''''''''''''''''''''''''">
              <a:rPr lang="ja-JP" altLang="en-US" sz="800" smtClean="0">
                <a:effectLst/>
                <a:sym typeface="+mn-lt"/>
              </a:rPr>
              <a:pPr marL="0" lvl="0" indent="0" algn="ctr">
                <a:spcBef>
                  <a:spcPct val="0"/>
                </a:spcBef>
                <a:buNone/>
              </a:pPr>
              <a:t>11</a:t>
            </a:fld>
            <a:endParaRPr kumimoji="1" lang="ja-JP" altLang="en-US" sz="800" dirty="0">
              <a:sym typeface="+mn-lt"/>
            </a:endParaRPr>
          </a:p>
        </p:txBody>
      </p:sp>
      <p:sp>
        <p:nvSpPr>
          <p:cNvPr id="159" name="テキスト プレースホルダ 9">
            <a:extLst>
              <a:ext uri="{FF2B5EF4-FFF2-40B4-BE49-F238E27FC236}">
                <a16:creationId xmlns:a16="http://schemas.microsoft.com/office/drawing/2014/main" id="{77DFFFBA-DB67-BAEE-3A5E-B81F14872C81}"/>
              </a:ext>
            </a:extLst>
          </p:cNvPr>
          <p:cNvSpPr>
            <a:spLocks noGrp="1"/>
          </p:cNvSpPr>
          <p:nvPr>
            <p:custDataLst>
              <p:tags r:id="rId22"/>
            </p:custDataLst>
          </p:nvPr>
        </p:nvSpPr>
        <p:spPr bwMode="auto">
          <a:xfrm>
            <a:off x="429260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A0C6F4-E24C-44A4-AF14-1DF4596A7BC6}" type="datetime'''''''''''''''''''1''''''''2'''''''''''''''''">
              <a:rPr lang="ja-JP" altLang="en-US" sz="800" smtClean="0">
                <a:effectLst/>
                <a:sym typeface="+mn-lt"/>
              </a:rPr>
              <a:pPr marL="0" lvl="0" indent="0" algn="ctr">
                <a:spcBef>
                  <a:spcPct val="0"/>
                </a:spcBef>
                <a:buNone/>
              </a:pPr>
              <a:t>12</a:t>
            </a:fld>
            <a:endParaRPr kumimoji="1" lang="ja-JP" altLang="en-US" sz="800" dirty="0">
              <a:sym typeface="+mn-lt"/>
            </a:endParaRPr>
          </a:p>
        </p:txBody>
      </p:sp>
      <p:sp>
        <p:nvSpPr>
          <p:cNvPr id="160" name="テキスト プレースホルダ 9">
            <a:extLst>
              <a:ext uri="{FF2B5EF4-FFF2-40B4-BE49-F238E27FC236}">
                <a16:creationId xmlns:a16="http://schemas.microsoft.com/office/drawing/2014/main" id="{AD1211F2-C1D5-FA8E-0539-D1895C569B68}"/>
              </a:ext>
            </a:extLst>
          </p:cNvPr>
          <p:cNvSpPr>
            <a:spLocks noGrp="1"/>
          </p:cNvSpPr>
          <p:nvPr>
            <p:custDataLst>
              <p:tags r:id="rId23"/>
            </p:custDataLst>
          </p:nvPr>
        </p:nvSpPr>
        <p:spPr bwMode="auto">
          <a:xfrm>
            <a:off x="459105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8FD2C11-4952-4D08-9CD9-E0A944D2FECA}" type="datetime'''''''''''''''''''''''1''3'''''''''''''''''''''''''''''">
              <a:rPr lang="ja-JP" altLang="en-US" sz="800" smtClean="0">
                <a:effectLst/>
                <a:sym typeface="+mn-lt"/>
              </a:rPr>
              <a:pPr marL="0" lvl="0" indent="0" algn="ctr">
                <a:spcBef>
                  <a:spcPct val="0"/>
                </a:spcBef>
                <a:buNone/>
              </a:pPr>
              <a:t>13</a:t>
            </a:fld>
            <a:endParaRPr kumimoji="1" lang="ja-JP" altLang="en-US" sz="800" dirty="0">
              <a:sym typeface="+mn-lt"/>
            </a:endParaRPr>
          </a:p>
        </p:txBody>
      </p:sp>
      <p:sp>
        <p:nvSpPr>
          <p:cNvPr id="161" name="テキスト プレースホルダ 9">
            <a:extLst>
              <a:ext uri="{FF2B5EF4-FFF2-40B4-BE49-F238E27FC236}">
                <a16:creationId xmlns:a16="http://schemas.microsoft.com/office/drawing/2014/main" id="{9CA39BFE-9035-DE01-D520-C090B77B3538}"/>
              </a:ext>
            </a:extLst>
          </p:cNvPr>
          <p:cNvSpPr>
            <a:spLocks noGrp="1"/>
          </p:cNvSpPr>
          <p:nvPr>
            <p:custDataLst>
              <p:tags r:id="rId24"/>
            </p:custDataLst>
          </p:nvPr>
        </p:nvSpPr>
        <p:spPr bwMode="auto">
          <a:xfrm>
            <a:off x="488950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2F7CC5-52AB-4E86-962B-1B2EBA334C87}" type="datetime'''''''''''''''''''''1''''''''''''''''''''''''''''4'''''''''">
              <a:rPr lang="ja-JP" altLang="en-US" sz="800" smtClean="0">
                <a:effectLst/>
                <a:sym typeface="+mn-lt"/>
              </a:rPr>
              <a:pPr marL="0" lvl="0" indent="0" algn="ctr">
                <a:spcBef>
                  <a:spcPct val="0"/>
                </a:spcBef>
                <a:buNone/>
              </a:pPr>
              <a:t>14</a:t>
            </a:fld>
            <a:endParaRPr kumimoji="1" lang="ja-JP" altLang="en-US" sz="800" dirty="0">
              <a:sym typeface="+mn-lt"/>
            </a:endParaRPr>
          </a:p>
        </p:txBody>
      </p:sp>
      <p:sp>
        <p:nvSpPr>
          <p:cNvPr id="162" name="テキスト プレースホルダ 9">
            <a:extLst>
              <a:ext uri="{FF2B5EF4-FFF2-40B4-BE49-F238E27FC236}">
                <a16:creationId xmlns:a16="http://schemas.microsoft.com/office/drawing/2014/main" id="{C6C80817-94F7-7105-DF27-0FBA203C837B}"/>
              </a:ext>
            </a:extLst>
          </p:cNvPr>
          <p:cNvSpPr>
            <a:spLocks noGrp="1"/>
          </p:cNvSpPr>
          <p:nvPr>
            <p:custDataLst>
              <p:tags r:id="rId25"/>
            </p:custDataLst>
          </p:nvPr>
        </p:nvSpPr>
        <p:spPr bwMode="auto">
          <a:xfrm>
            <a:off x="518795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384AED-75D0-48FC-BA4B-C317578280CB}" type="datetime'''''''''''''''''''1''''5'''">
              <a:rPr lang="ja-JP" altLang="en-US" sz="800" smtClean="0">
                <a:effectLst/>
                <a:sym typeface="+mn-lt"/>
              </a:rPr>
              <a:pPr marL="0" lvl="0" indent="0" algn="ctr">
                <a:spcBef>
                  <a:spcPct val="0"/>
                </a:spcBef>
                <a:buNone/>
              </a:pPr>
              <a:t>15</a:t>
            </a:fld>
            <a:endParaRPr kumimoji="1" lang="ja-JP" altLang="en-US" sz="800" dirty="0">
              <a:sym typeface="+mn-lt"/>
            </a:endParaRPr>
          </a:p>
        </p:txBody>
      </p:sp>
      <p:sp>
        <p:nvSpPr>
          <p:cNvPr id="163" name="テキスト プレースホルダ 9">
            <a:extLst>
              <a:ext uri="{FF2B5EF4-FFF2-40B4-BE49-F238E27FC236}">
                <a16:creationId xmlns:a16="http://schemas.microsoft.com/office/drawing/2014/main" id="{3DCCC17A-5408-7652-43B4-80E5811E9D4F}"/>
              </a:ext>
            </a:extLst>
          </p:cNvPr>
          <p:cNvSpPr>
            <a:spLocks noGrp="1"/>
          </p:cNvSpPr>
          <p:nvPr>
            <p:custDataLst>
              <p:tags r:id="rId26"/>
            </p:custDataLst>
          </p:nvPr>
        </p:nvSpPr>
        <p:spPr bwMode="auto">
          <a:xfrm>
            <a:off x="548481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7C2DC17-E882-4B5D-8944-2054D34E850B}" type="datetime'''''''''''''''''1''''''''''''''6'">
              <a:rPr lang="ja-JP" altLang="en-US" sz="800" smtClean="0">
                <a:effectLst/>
                <a:sym typeface="+mn-lt"/>
              </a:rPr>
              <a:pPr marL="0" lvl="0" indent="0" algn="ctr">
                <a:spcBef>
                  <a:spcPct val="0"/>
                </a:spcBef>
                <a:buNone/>
              </a:pPr>
              <a:t>16</a:t>
            </a:fld>
            <a:endParaRPr kumimoji="1" lang="ja-JP" altLang="en-US" sz="800" dirty="0">
              <a:sym typeface="+mn-lt"/>
            </a:endParaRPr>
          </a:p>
        </p:txBody>
      </p:sp>
      <p:sp>
        <p:nvSpPr>
          <p:cNvPr id="164" name="テキスト プレースホルダ 9">
            <a:extLst>
              <a:ext uri="{FF2B5EF4-FFF2-40B4-BE49-F238E27FC236}">
                <a16:creationId xmlns:a16="http://schemas.microsoft.com/office/drawing/2014/main" id="{0547F5A8-0B43-48C8-2AA2-20B9B88ACE49}"/>
              </a:ext>
            </a:extLst>
          </p:cNvPr>
          <p:cNvSpPr>
            <a:spLocks noGrp="1"/>
          </p:cNvSpPr>
          <p:nvPr>
            <p:custDataLst>
              <p:tags r:id="rId27"/>
            </p:custDataLst>
          </p:nvPr>
        </p:nvSpPr>
        <p:spPr bwMode="auto">
          <a:xfrm>
            <a:off x="578326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33267B1-04E9-4C31-8B3B-BFD268ADE3C0}" type="datetime'''''''''''''''''''''''''''''1''''''''''''''''''''''''''''''7'">
              <a:rPr lang="ja-JP" altLang="en-US" sz="800" smtClean="0">
                <a:effectLst/>
                <a:sym typeface="+mn-lt"/>
              </a:rPr>
              <a:pPr marL="0" lvl="0" indent="0" algn="ctr">
                <a:spcBef>
                  <a:spcPct val="0"/>
                </a:spcBef>
                <a:buNone/>
              </a:pPr>
              <a:t>17</a:t>
            </a:fld>
            <a:endParaRPr kumimoji="1" lang="ja-JP" altLang="en-US" sz="800" dirty="0">
              <a:sym typeface="+mn-lt"/>
            </a:endParaRPr>
          </a:p>
        </p:txBody>
      </p:sp>
      <p:sp>
        <p:nvSpPr>
          <p:cNvPr id="48" name="Text Placeholder 12"/>
          <p:cNvSpPr>
            <a:spLocks noGrp="1"/>
          </p:cNvSpPr>
          <p:nvPr>
            <p:custDataLst>
              <p:tags r:id="rId28"/>
            </p:custDataLst>
          </p:nvPr>
        </p:nvSpPr>
        <p:spPr bwMode="auto">
          <a:xfrm>
            <a:off x="274638" y="2374900"/>
            <a:ext cx="4064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defTabSz="914400" rtl="0" eaLnBrk="1" fontAlgn="auto" latinLnBrk="0" hangingPunct="1">
              <a:lnSpc>
                <a:spcPct val="100000"/>
              </a:lnSpc>
              <a:spcBef>
                <a:spcPct val="0"/>
              </a:spcBef>
              <a:spcAft>
                <a:spcPct val="0"/>
              </a:spcAft>
              <a:buClrTx/>
              <a:buSzTx/>
              <a:buFontTx/>
              <a:buNone/>
              <a:tabLst/>
              <a:defRPr/>
            </a:pPr>
            <a:r>
              <a:rPr lang="ja-JP" altLang="en-US" sz="800" b="0" i="0" u="none" strike="noStrike" kern="1200" cap="none" spc="0" normalizeH="0" baseline="0" noProof="1">
                <a:ln>
                  <a:noFill/>
                </a:ln>
                <a:solidFill>
                  <a:srgbClr val="000000"/>
                </a:solidFill>
                <a:effectLst/>
                <a:uLnTx/>
                <a:uFillTx/>
                <a:sym typeface="+mn-lt"/>
              </a:rPr>
              <a:t>（</a:t>
            </a:r>
            <a:r>
              <a:rPr lang="ja-JP" altLang="en-US" sz="800" b="0" noProof="1">
                <a:solidFill>
                  <a:srgbClr val="000000"/>
                </a:solidFill>
                <a:sym typeface="+mn-lt"/>
              </a:rPr>
              <a:t>百</a:t>
            </a:r>
            <a:r>
              <a:rPr lang="ja-JP" altLang="en-US" sz="800" b="0" i="0" u="none" strike="noStrike" kern="1200" cap="none" spc="0" normalizeH="0" baseline="0" noProof="1">
                <a:ln>
                  <a:noFill/>
                </a:ln>
                <a:solidFill>
                  <a:srgbClr val="000000"/>
                </a:solidFill>
                <a:effectLst/>
                <a:uLnTx/>
                <a:uFillTx/>
                <a:sym typeface="+mn-lt"/>
              </a:rPr>
              <a:t>万人）</a:t>
            </a:r>
          </a:p>
        </p:txBody>
      </p:sp>
      <p:sp>
        <p:nvSpPr>
          <p:cNvPr id="165" name="テキスト プレースホルダ 9">
            <a:extLst>
              <a:ext uri="{FF2B5EF4-FFF2-40B4-BE49-F238E27FC236}">
                <a16:creationId xmlns:a16="http://schemas.microsoft.com/office/drawing/2014/main" id="{62EDA16F-4D1A-F18F-52DB-F97BDFFDAC20}"/>
              </a:ext>
            </a:extLst>
          </p:cNvPr>
          <p:cNvSpPr>
            <a:spLocks noGrp="1"/>
          </p:cNvSpPr>
          <p:nvPr>
            <p:custDataLst>
              <p:tags r:id="rId29"/>
            </p:custDataLst>
          </p:nvPr>
        </p:nvSpPr>
        <p:spPr bwMode="auto">
          <a:xfrm>
            <a:off x="608171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41CB471-6052-49E0-8F61-1CB26F634A4A}" type="datetime'''''''''''''''''''''''''''''1''''''''''''''''8'''''''''''''''">
              <a:rPr lang="ja-JP" altLang="en-US" sz="800" smtClean="0">
                <a:effectLst/>
                <a:sym typeface="+mn-lt"/>
              </a:rPr>
              <a:pPr marL="0" lvl="0" indent="0" algn="ctr">
                <a:spcBef>
                  <a:spcPct val="0"/>
                </a:spcBef>
                <a:buNone/>
              </a:pPr>
              <a:t>18</a:t>
            </a:fld>
            <a:endParaRPr kumimoji="1" lang="ja-JP" altLang="en-US" sz="800" dirty="0">
              <a:sym typeface="+mn-lt"/>
            </a:endParaRPr>
          </a:p>
        </p:txBody>
      </p:sp>
      <p:sp>
        <p:nvSpPr>
          <p:cNvPr id="49" name="Text Placeholder 12"/>
          <p:cNvSpPr>
            <a:spLocks noGrp="1"/>
          </p:cNvSpPr>
          <p:nvPr>
            <p:custDataLst>
              <p:tags r:id="rId30"/>
            </p:custDataLst>
          </p:nvPr>
        </p:nvSpPr>
        <p:spPr bwMode="auto">
          <a:xfrm>
            <a:off x="9324975" y="2374900"/>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lang="ja-JP" altLang="en-US" sz="800" b="0" i="0" u="none" strike="noStrike" kern="1200" cap="none" spc="0" normalizeH="0" baseline="0" noProof="1">
                <a:ln>
                  <a:noFill/>
                </a:ln>
                <a:solidFill>
                  <a:srgbClr val="000000"/>
                </a:solidFill>
                <a:effectLst/>
                <a:uLnTx/>
                <a:uFillTx/>
                <a:sym typeface="+mn-lt"/>
              </a:rPr>
              <a:t>（%）</a:t>
            </a:r>
          </a:p>
        </p:txBody>
      </p:sp>
      <p:sp>
        <p:nvSpPr>
          <p:cNvPr id="166" name="テキスト プレースホルダ 9">
            <a:extLst>
              <a:ext uri="{FF2B5EF4-FFF2-40B4-BE49-F238E27FC236}">
                <a16:creationId xmlns:a16="http://schemas.microsoft.com/office/drawing/2014/main" id="{93D505DC-7B4C-44E7-68F1-9B36129160ED}"/>
              </a:ext>
            </a:extLst>
          </p:cNvPr>
          <p:cNvSpPr>
            <a:spLocks noGrp="1"/>
          </p:cNvSpPr>
          <p:nvPr>
            <p:custDataLst>
              <p:tags r:id="rId31"/>
            </p:custDataLst>
          </p:nvPr>
        </p:nvSpPr>
        <p:spPr bwMode="auto">
          <a:xfrm>
            <a:off x="637857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071D8D-F9A2-46B2-BE5B-4A3DB9C0DD51}"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147" name="テキスト プレースホルダ 9">
            <a:extLst>
              <a:ext uri="{FF2B5EF4-FFF2-40B4-BE49-F238E27FC236}">
                <a16:creationId xmlns:a16="http://schemas.microsoft.com/office/drawing/2014/main" id="{F93BFABB-6534-EFC0-DBF6-539BC3A75FAE}"/>
              </a:ext>
            </a:extLst>
          </p:cNvPr>
          <p:cNvSpPr>
            <a:spLocks noGrp="1"/>
          </p:cNvSpPr>
          <p:nvPr>
            <p:custDataLst>
              <p:tags r:id="rId32"/>
            </p:custDataLst>
          </p:nvPr>
        </p:nvSpPr>
        <p:spPr bwMode="auto">
          <a:xfrm>
            <a:off x="660400" y="3903663"/>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1BEF0D3-E7A3-4184-82AD-99A325AAF4F5}" type="datetime'''''''''2''''0''''''''''''''0''''''''''''''0'''">
              <a:rPr lang="ja-JP" altLang="en-US" sz="800" smtClean="0">
                <a:effectLst/>
                <a:sym typeface="+mn-lt"/>
              </a:rPr>
              <a:pPr marL="0" lvl="0" indent="0" algn="ctr">
                <a:spcBef>
                  <a:spcPct val="0"/>
                </a:spcBef>
                <a:buNone/>
              </a:pPr>
              <a:t>2000</a:t>
            </a:fld>
            <a:endParaRPr kumimoji="1" lang="ja-JP" altLang="en-US" sz="800" dirty="0">
              <a:sym typeface="+mn-lt"/>
            </a:endParaRPr>
          </a:p>
        </p:txBody>
      </p:sp>
      <p:sp>
        <p:nvSpPr>
          <p:cNvPr id="167" name="テキスト プレースホルダ 9">
            <a:extLst>
              <a:ext uri="{FF2B5EF4-FFF2-40B4-BE49-F238E27FC236}">
                <a16:creationId xmlns:a16="http://schemas.microsoft.com/office/drawing/2014/main" id="{9B3B5428-05E6-6248-138B-71C115BE85C0}"/>
              </a:ext>
            </a:extLst>
          </p:cNvPr>
          <p:cNvSpPr>
            <a:spLocks noGrp="1"/>
          </p:cNvSpPr>
          <p:nvPr>
            <p:custDataLst>
              <p:tags r:id="rId33"/>
            </p:custDataLst>
          </p:nvPr>
        </p:nvSpPr>
        <p:spPr bwMode="auto">
          <a:xfrm>
            <a:off x="667702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A361030-44D8-4B15-858A-299A74081EE0}" type="datetime'''''''''''''''''''''''''''''''''''2''''''''''''''''0'">
              <a:rPr lang="ja-JP" altLang="en-US" sz="800" smtClean="0">
                <a:effectLst/>
                <a:sym typeface="+mn-lt"/>
              </a:rPr>
              <a:pPr marL="0" lvl="0" indent="0" algn="ctr">
                <a:spcBef>
                  <a:spcPct val="0"/>
                </a:spcBef>
                <a:buNone/>
              </a:pPr>
              <a:t>20</a:t>
            </a:fld>
            <a:endParaRPr kumimoji="1" lang="ja-JP" altLang="en-US" sz="800" dirty="0">
              <a:sym typeface="+mn-lt"/>
            </a:endParaRPr>
          </a:p>
        </p:txBody>
      </p:sp>
      <p:sp>
        <p:nvSpPr>
          <p:cNvPr id="148" name="テキスト プレースホルダ 9">
            <a:extLst>
              <a:ext uri="{FF2B5EF4-FFF2-40B4-BE49-F238E27FC236}">
                <a16:creationId xmlns:a16="http://schemas.microsoft.com/office/drawing/2014/main" id="{4DE05679-4C52-05BE-F92A-188DC29AC652}"/>
              </a:ext>
            </a:extLst>
          </p:cNvPr>
          <p:cNvSpPr>
            <a:spLocks noGrp="1"/>
          </p:cNvSpPr>
          <p:nvPr>
            <p:custDataLst>
              <p:tags r:id="rId34"/>
            </p:custDataLst>
          </p:nvPr>
        </p:nvSpPr>
        <p:spPr bwMode="auto">
          <a:xfrm>
            <a:off x="101441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9989362-0C14-4FED-9936-114C1E5A0E9C}" type="datetime'0''''''''''''''''''1'''''''''''''''''''''''''''''''''''''">
              <a:rPr lang="ja-JP" altLang="en-US" sz="800" smtClean="0">
                <a:effectLst/>
                <a:sym typeface="+mn-lt"/>
              </a:rPr>
              <a:pPr marL="0" lvl="0" indent="0" algn="ctr">
                <a:spcBef>
                  <a:spcPct val="0"/>
                </a:spcBef>
                <a:buNone/>
              </a:pPr>
              <a:t>01</a:t>
            </a:fld>
            <a:endParaRPr kumimoji="1" lang="ja-JP" altLang="en-US" sz="800" dirty="0">
              <a:sym typeface="+mn-lt"/>
            </a:endParaRPr>
          </a:p>
        </p:txBody>
      </p:sp>
      <p:sp>
        <p:nvSpPr>
          <p:cNvPr id="168" name="テキスト プレースホルダ 9">
            <a:extLst>
              <a:ext uri="{FF2B5EF4-FFF2-40B4-BE49-F238E27FC236}">
                <a16:creationId xmlns:a16="http://schemas.microsoft.com/office/drawing/2014/main" id="{86D25C94-FEA4-BFD3-E522-A2413A02FB95}"/>
              </a:ext>
            </a:extLst>
          </p:cNvPr>
          <p:cNvSpPr>
            <a:spLocks noGrp="1"/>
          </p:cNvSpPr>
          <p:nvPr>
            <p:custDataLst>
              <p:tags r:id="rId35"/>
            </p:custDataLst>
          </p:nvPr>
        </p:nvSpPr>
        <p:spPr bwMode="auto">
          <a:xfrm>
            <a:off x="697547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852E0F-062D-43C3-8A90-E20BFE8FDA57}" type="datetime'2''''''''''''''''''''''''''1'''''''''''">
              <a:rPr lang="ja-JP" altLang="en-US" sz="800" smtClean="0">
                <a:effectLst/>
                <a:sym typeface="+mn-lt"/>
              </a:rPr>
              <a:pPr marL="0" lvl="0" indent="0" algn="ctr">
                <a:spcBef>
                  <a:spcPct val="0"/>
                </a:spcBef>
                <a:buNone/>
              </a:pPr>
              <a:t>21</a:t>
            </a:fld>
            <a:endParaRPr kumimoji="1" lang="ja-JP" altLang="en-US" sz="800" dirty="0">
              <a:sym typeface="+mn-lt"/>
            </a:endParaRPr>
          </a:p>
        </p:txBody>
      </p:sp>
      <p:sp>
        <p:nvSpPr>
          <p:cNvPr id="149" name="テキスト プレースホルダ 9">
            <a:extLst>
              <a:ext uri="{FF2B5EF4-FFF2-40B4-BE49-F238E27FC236}">
                <a16:creationId xmlns:a16="http://schemas.microsoft.com/office/drawing/2014/main" id="{5DE517F7-E93D-F139-3945-8CEFBFB95F26}"/>
              </a:ext>
            </a:extLst>
          </p:cNvPr>
          <p:cNvSpPr>
            <a:spLocks noGrp="1"/>
          </p:cNvSpPr>
          <p:nvPr>
            <p:custDataLst>
              <p:tags r:id="rId36"/>
            </p:custDataLst>
          </p:nvPr>
        </p:nvSpPr>
        <p:spPr bwMode="auto">
          <a:xfrm>
            <a:off x="131286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BA021B-F183-4349-8BF9-B140FA11878E}" type="datetime'''''''''''''02'''''''''''''''''''''''''''''''''''''''''''">
              <a:rPr lang="ja-JP" altLang="en-US" sz="800" smtClean="0">
                <a:effectLst/>
                <a:sym typeface="+mn-lt"/>
              </a:rPr>
              <a:pPr marL="0" lvl="0" indent="0" algn="ctr">
                <a:spcBef>
                  <a:spcPct val="0"/>
                </a:spcBef>
                <a:buNone/>
              </a:pPr>
              <a:t>02</a:t>
            </a:fld>
            <a:endParaRPr kumimoji="1" lang="ja-JP" altLang="en-US" sz="800" dirty="0">
              <a:sym typeface="+mn-lt"/>
            </a:endParaRPr>
          </a:p>
        </p:txBody>
      </p:sp>
      <p:sp>
        <p:nvSpPr>
          <p:cNvPr id="169" name="テキスト プレースホルダ 9">
            <a:extLst>
              <a:ext uri="{FF2B5EF4-FFF2-40B4-BE49-F238E27FC236}">
                <a16:creationId xmlns:a16="http://schemas.microsoft.com/office/drawing/2014/main" id="{41F7F20F-FD03-6FAC-467F-832BE0A224D5}"/>
              </a:ext>
            </a:extLst>
          </p:cNvPr>
          <p:cNvSpPr>
            <a:spLocks noGrp="1"/>
          </p:cNvSpPr>
          <p:nvPr>
            <p:custDataLst>
              <p:tags r:id="rId37"/>
            </p:custDataLst>
          </p:nvPr>
        </p:nvSpPr>
        <p:spPr bwMode="auto">
          <a:xfrm>
            <a:off x="727392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2F48531-044C-4971-9B68-D351BE0B479A}" type="datetime'''''''''2''''''''''''''''''''''''''''''2'''''''''''''''''''">
              <a:rPr lang="ja-JP" altLang="en-US" sz="800" smtClean="0">
                <a:effectLst/>
                <a:sym typeface="+mn-lt"/>
              </a:rPr>
              <a:pPr marL="0" lvl="0" indent="0" algn="ctr">
                <a:spcBef>
                  <a:spcPct val="0"/>
                </a:spcBef>
                <a:buNone/>
              </a:pPr>
              <a:t>22</a:t>
            </a:fld>
            <a:endParaRPr kumimoji="1" lang="ja-JP" altLang="en-US" sz="800" dirty="0">
              <a:sym typeface="+mn-lt"/>
            </a:endParaRPr>
          </a:p>
        </p:txBody>
      </p:sp>
      <p:sp>
        <p:nvSpPr>
          <p:cNvPr id="150" name="テキスト プレースホルダ 9">
            <a:extLst>
              <a:ext uri="{FF2B5EF4-FFF2-40B4-BE49-F238E27FC236}">
                <a16:creationId xmlns:a16="http://schemas.microsoft.com/office/drawing/2014/main" id="{69487D15-6D54-DE8E-D384-78B402EF452A}"/>
              </a:ext>
            </a:extLst>
          </p:cNvPr>
          <p:cNvSpPr>
            <a:spLocks noGrp="1"/>
          </p:cNvSpPr>
          <p:nvPr>
            <p:custDataLst>
              <p:tags r:id="rId38"/>
            </p:custDataLst>
          </p:nvPr>
        </p:nvSpPr>
        <p:spPr bwMode="auto">
          <a:xfrm>
            <a:off x="161131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5DDFF3B-2D36-4331-A09D-D3BAD5FD12CB}" type="datetime'''0''''''''3'''''''''''''">
              <a:rPr lang="ja-JP" altLang="en-US" sz="800" smtClean="0">
                <a:effectLst/>
                <a:sym typeface="+mn-lt"/>
              </a:rPr>
              <a:pPr marL="0" lvl="0" indent="0" algn="ctr">
                <a:spcBef>
                  <a:spcPct val="0"/>
                </a:spcBef>
                <a:buNone/>
              </a:pPr>
              <a:t>03</a:t>
            </a:fld>
            <a:endParaRPr kumimoji="1" lang="ja-JP" altLang="en-US" sz="800" dirty="0">
              <a:sym typeface="+mn-lt"/>
            </a:endParaRPr>
          </a:p>
        </p:txBody>
      </p:sp>
      <p:sp>
        <p:nvSpPr>
          <p:cNvPr id="151" name="テキスト プレースホルダ 9">
            <a:extLst>
              <a:ext uri="{FF2B5EF4-FFF2-40B4-BE49-F238E27FC236}">
                <a16:creationId xmlns:a16="http://schemas.microsoft.com/office/drawing/2014/main" id="{9A052244-02CD-A1FE-96C6-BC88C6E34AEF}"/>
              </a:ext>
            </a:extLst>
          </p:cNvPr>
          <p:cNvSpPr>
            <a:spLocks noGrp="1"/>
          </p:cNvSpPr>
          <p:nvPr>
            <p:custDataLst>
              <p:tags r:id="rId39"/>
            </p:custDataLst>
          </p:nvPr>
        </p:nvSpPr>
        <p:spPr bwMode="auto">
          <a:xfrm>
            <a:off x="1909763"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13A583D-55C2-49A6-9378-69E4C8DDB13F}" type="datetime'''''''''''''''''''''''''''''''''''''''0''''''''''4'''''">
              <a:rPr lang="ja-JP" altLang="en-US" sz="800" smtClean="0">
                <a:effectLst/>
                <a:sym typeface="+mn-lt"/>
              </a:rPr>
              <a:pPr marL="0" lvl="0" indent="0" algn="ctr">
                <a:spcBef>
                  <a:spcPct val="0"/>
                </a:spcBef>
                <a:buNone/>
              </a:pPr>
              <a:t>04</a:t>
            </a:fld>
            <a:endParaRPr kumimoji="1" lang="ja-JP" altLang="en-US" sz="800" dirty="0">
              <a:sym typeface="+mn-lt"/>
            </a:endParaRPr>
          </a:p>
        </p:txBody>
      </p:sp>
      <p:sp>
        <p:nvSpPr>
          <p:cNvPr id="152" name="テキスト プレースホルダ 9">
            <a:extLst>
              <a:ext uri="{FF2B5EF4-FFF2-40B4-BE49-F238E27FC236}">
                <a16:creationId xmlns:a16="http://schemas.microsoft.com/office/drawing/2014/main" id="{E509029A-F27D-8C11-CE78-A21D0DAFF2CF}"/>
              </a:ext>
            </a:extLst>
          </p:cNvPr>
          <p:cNvSpPr>
            <a:spLocks noGrp="1"/>
          </p:cNvSpPr>
          <p:nvPr>
            <p:custDataLst>
              <p:tags r:id="rId40"/>
            </p:custDataLst>
          </p:nvPr>
        </p:nvSpPr>
        <p:spPr bwMode="auto">
          <a:xfrm>
            <a:off x="220662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C10458-680C-4810-818F-030D209D6863}" type="datetime'''''''''''''''''''''''''''0''''''''''''''5'''''''''">
              <a:rPr lang="ja-JP" altLang="en-US" sz="800" smtClean="0">
                <a:effectLst/>
                <a:sym typeface="+mn-lt"/>
              </a:rPr>
              <a:pPr marL="0" lvl="0" indent="0" algn="ctr">
                <a:spcBef>
                  <a:spcPct val="0"/>
                </a:spcBef>
                <a:buNone/>
              </a:pPr>
              <a:t>05</a:t>
            </a:fld>
            <a:endParaRPr kumimoji="1" lang="ja-JP" altLang="en-US" sz="800" dirty="0">
              <a:sym typeface="+mn-lt"/>
            </a:endParaRPr>
          </a:p>
        </p:txBody>
      </p:sp>
      <p:sp>
        <p:nvSpPr>
          <p:cNvPr id="171" name="テキスト プレースホルダ 9">
            <a:extLst>
              <a:ext uri="{FF2B5EF4-FFF2-40B4-BE49-F238E27FC236}">
                <a16:creationId xmlns:a16="http://schemas.microsoft.com/office/drawing/2014/main" id="{2438C1E8-6CC3-97E3-9E13-F9FEA5C2EF1D}"/>
              </a:ext>
            </a:extLst>
          </p:cNvPr>
          <p:cNvSpPr>
            <a:spLocks noGrp="1"/>
          </p:cNvSpPr>
          <p:nvPr>
            <p:custDataLst>
              <p:tags r:id="rId41"/>
            </p:custDataLst>
          </p:nvPr>
        </p:nvSpPr>
        <p:spPr bwMode="auto">
          <a:xfrm>
            <a:off x="786923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A5C2AE-6BCE-4BD7-A364-EFA6EDE0E565}" type="datetime'''''''''''''''''''2''''''''''''''''''''4'''''''''''''''">
              <a:rPr lang="ja-JP" altLang="en-US" sz="800" smtClean="0">
                <a:effectLst/>
                <a:sym typeface="+mn-lt"/>
              </a:rPr>
              <a:pPr marL="0" lvl="0" indent="0" algn="ctr">
                <a:spcBef>
                  <a:spcPct val="0"/>
                </a:spcBef>
                <a:buNone/>
              </a:pPr>
              <a:t>24</a:t>
            </a:fld>
            <a:endParaRPr kumimoji="1" lang="ja-JP" altLang="en-US" sz="800" dirty="0">
              <a:sym typeface="+mn-lt"/>
            </a:endParaRPr>
          </a:p>
        </p:txBody>
      </p:sp>
      <p:sp>
        <p:nvSpPr>
          <p:cNvPr id="153" name="テキスト プレースホルダ 9">
            <a:extLst>
              <a:ext uri="{FF2B5EF4-FFF2-40B4-BE49-F238E27FC236}">
                <a16:creationId xmlns:a16="http://schemas.microsoft.com/office/drawing/2014/main" id="{BA0F7963-CF1E-D5BB-6D9D-A3A4EE93623E}"/>
              </a:ext>
            </a:extLst>
          </p:cNvPr>
          <p:cNvSpPr>
            <a:spLocks noGrp="1"/>
          </p:cNvSpPr>
          <p:nvPr>
            <p:custDataLst>
              <p:tags r:id="rId42"/>
            </p:custDataLst>
          </p:nvPr>
        </p:nvSpPr>
        <p:spPr bwMode="auto">
          <a:xfrm>
            <a:off x="250507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9024DA0-CCA5-419E-8AC3-6B4405A75CFB}" type="datetime'''''''''''''''''''''''''0''''''''6'''''''''''''''''''''''''''">
              <a:rPr lang="ja-JP" altLang="en-US" sz="800" smtClean="0">
                <a:effectLst/>
                <a:sym typeface="+mn-lt"/>
              </a:rPr>
              <a:pPr marL="0" lvl="0" indent="0" algn="ctr">
                <a:spcBef>
                  <a:spcPct val="0"/>
                </a:spcBef>
                <a:buNone/>
              </a:pPr>
              <a:t>06</a:t>
            </a:fld>
            <a:endParaRPr kumimoji="1" lang="ja-JP" altLang="en-US" sz="800" dirty="0">
              <a:sym typeface="+mn-lt"/>
            </a:endParaRPr>
          </a:p>
        </p:txBody>
      </p:sp>
      <p:sp>
        <p:nvSpPr>
          <p:cNvPr id="172" name="テキスト プレースホルダ 9">
            <a:extLst>
              <a:ext uri="{FF2B5EF4-FFF2-40B4-BE49-F238E27FC236}">
                <a16:creationId xmlns:a16="http://schemas.microsoft.com/office/drawing/2014/main" id="{F939431C-FA78-888B-8231-8675AFCDD1F8}"/>
              </a:ext>
            </a:extLst>
          </p:cNvPr>
          <p:cNvSpPr>
            <a:spLocks noGrp="1"/>
          </p:cNvSpPr>
          <p:nvPr>
            <p:custDataLst>
              <p:tags r:id="rId43"/>
            </p:custDataLst>
          </p:nvPr>
        </p:nvSpPr>
        <p:spPr bwMode="auto">
          <a:xfrm>
            <a:off x="816768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BAE925C-5E59-4E2A-B83F-70443549A447}" type="datetime'''''''''''''''''2''''''''''''''''''''''''''''''5'''''">
              <a:rPr lang="ja-JP" altLang="en-US" sz="800" smtClean="0">
                <a:effectLst/>
                <a:sym typeface="+mn-lt"/>
              </a:rPr>
              <a:pPr marL="0" lvl="0" indent="0" algn="ctr">
                <a:spcBef>
                  <a:spcPct val="0"/>
                </a:spcBef>
                <a:buNone/>
              </a:pPr>
              <a:t>25</a:t>
            </a:fld>
            <a:endParaRPr kumimoji="1" lang="ja-JP" altLang="en-US" sz="800" dirty="0">
              <a:sym typeface="+mn-lt"/>
            </a:endParaRPr>
          </a:p>
        </p:txBody>
      </p:sp>
      <p:sp useBgFill="1">
        <p:nvSpPr>
          <p:cNvPr id="347" name="テキスト プレースホルダ 9">
            <a:extLst>
              <a:ext uri="{FF2B5EF4-FFF2-40B4-BE49-F238E27FC236}">
                <a16:creationId xmlns:a16="http://schemas.microsoft.com/office/drawing/2014/main" id="{83B4ACCD-6247-4AFA-A2FF-2576C8090DE1}"/>
              </a:ext>
            </a:extLst>
          </p:cNvPr>
          <p:cNvSpPr>
            <a:spLocks noGrp="1"/>
          </p:cNvSpPr>
          <p:nvPr>
            <p:custDataLst>
              <p:tags r:id="rId44"/>
            </p:custDataLst>
          </p:nvPr>
        </p:nvSpPr>
        <p:spPr bwMode="gray">
          <a:xfrm>
            <a:off x="2781300" y="3025775"/>
            <a:ext cx="1714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41D7DF6-D1F7-4883-A46C-7532D8093F20}" type="datetime'''''''''''1''''''''.''''''''''''5'''">
              <a:rPr kumimoji="1" lang="ja-JP" altLang="en-US" sz="8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a:t>
            </a:fld>
            <a:endParaRPr kumimoji="1" lang="ja-JP" altLang="en-US" sz="800" b="0" i="0" u="none" strike="noStrike" kern="1200" cap="none" spc="0" normalizeH="0" baseline="0" noProof="0">
              <a:ln>
                <a:noFill/>
              </a:ln>
              <a:solidFill>
                <a:srgbClr val="000000"/>
              </a:solidFill>
              <a:effectLst/>
              <a:uLnTx/>
              <a:uFillTx/>
              <a:sym typeface="+mn-lt"/>
            </a:endParaRPr>
          </a:p>
        </p:txBody>
      </p:sp>
      <p:sp>
        <p:nvSpPr>
          <p:cNvPr id="170" name="テキスト プレースホルダ 9">
            <a:extLst>
              <a:ext uri="{FF2B5EF4-FFF2-40B4-BE49-F238E27FC236}">
                <a16:creationId xmlns:a16="http://schemas.microsoft.com/office/drawing/2014/main" id="{3D1ECDA4-37C1-7D01-7527-687ED32CDF1D}"/>
              </a:ext>
            </a:extLst>
          </p:cNvPr>
          <p:cNvSpPr>
            <a:spLocks noGrp="1"/>
          </p:cNvSpPr>
          <p:nvPr>
            <p:custDataLst>
              <p:tags r:id="rId45"/>
            </p:custDataLst>
          </p:nvPr>
        </p:nvSpPr>
        <p:spPr bwMode="auto">
          <a:xfrm>
            <a:off x="757078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C782B0-9340-4C69-8857-C066C80804FD}" type="datetime'2''''''''''''''''''''''3'''">
              <a:rPr lang="ja-JP" altLang="en-US" sz="800" smtClean="0">
                <a:effectLst/>
                <a:sym typeface="+mn-lt"/>
              </a:rPr>
              <a:pPr marL="0" lvl="0" indent="0" algn="ctr">
                <a:spcBef>
                  <a:spcPct val="0"/>
                </a:spcBef>
                <a:buNone/>
              </a:pPr>
              <a:t>23</a:t>
            </a:fld>
            <a:endParaRPr kumimoji="1" lang="ja-JP" altLang="en-US" sz="800" dirty="0">
              <a:sym typeface="+mn-lt"/>
            </a:endParaRPr>
          </a:p>
        </p:txBody>
      </p:sp>
      <p:sp>
        <p:nvSpPr>
          <p:cNvPr id="174" name="テキスト プレースホルダ 9">
            <a:extLst>
              <a:ext uri="{FF2B5EF4-FFF2-40B4-BE49-F238E27FC236}">
                <a16:creationId xmlns:a16="http://schemas.microsoft.com/office/drawing/2014/main" id="{E33ACAFC-0D19-D5F7-579F-CFC4B4C5DBBD}"/>
              </a:ext>
            </a:extLst>
          </p:cNvPr>
          <p:cNvSpPr>
            <a:spLocks noGrp="1"/>
          </p:cNvSpPr>
          <p:nvPr>
            <p:custDataLst>
              <p:tags r:id="rId46"/>
            </p:custDataLst>
          </p:nvPr>
        </p:nvSpPr>
        <p:spPr bwMode="auto">
          <a:xfrm>
            <a:off x="876300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D44850F-89B7-4BBB-A8F5-75FF019F79F8}" type="datetime'4''''''''''''''''''''''''0'''''''''''''''''''''''''''''">
              <a:rPr lang="ja-JP" altLang="en-US" sz="800" smtClean="0">
                <a:effectLst/>
                <a:sym typeface="+mn-lt"/>
              </a:rPr>
              <a:pPr marL="0" lvl="0" indent="0" algn="ctr">
                <a:spcBef>
                  <a:spcPct val="0"/>
                </a:spcBef>
                <a:buNone/>
              </a:pPr>
              <a:t>40</a:t>
            </a:fld>
            <a:endParaRPr kumimoji="1" lang="ja-JP" altLang="en-US" sz="800" dirty="0">
              <a:sym typeface="+mn-lt"/>
            </a:endParaRPr>
          </a:p>
        </p:txBody>
      </p:sp>
      <p:sp useBgFill="1">
        <p:nvSpPr>
          <p:cNvPr id="352" name="テキスト プレースホルダ 9">
            <a:extLst>
              <a:ext uri="{FF2B5EF4-FFF2-40B4-BE49-F238E27FC236}">
                <a16:creationId xmlns:a16="http://schemas.microsoft.com/office/drawing/2014/main" id="{0B74CA24-191E-4FCC-85A8-F4FA3549BDA4}"/>
              </a:ext>
            </a:extLst>
          </p:cNvPr>
          <p:cNvSpPr>
            <a:spLocks noGrp="1"/>
          </p:cNvSpPr>
          <p:nvPr>
            <p:custDataLst>
              <p:tags r:id="rId47"/>
            </p:custDataLst>
          </p:nvPr>
        </p:nvSpPr>
        <p:spPr bwMode="gray">
          <a:xfrm>
            <a:off x="9039225" y="3748088"/>
            <a:ext cx="1714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AA6CBF1-F94F-469B-A0B0-BDC8F60EA0DC}" type="datetime'''0''''''''''''''''.3'''''''''''''''''''''''''''''''">
              <a:rPr kumimoji="1" lang="ja-JP" altLang="en-US" sz="8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0.3</a:t>
            </a:fld>
            <a:endParaRPr kumimoji="1" lang="ja-JP" altLang="en-US" sz="800" b="0" i="0" u="none" strike="noStrike" kern="1200" cap="none" spc="0" normalizeH="0" baseline="0" noProof="0">
              <a:ln>
                <a:noFill/>
              </a:ln>
              <a:solidFill>
                <a:srgbClr val="000000"/>
              </a:solidFill>
              <a:effectLst/>
              <a:uLnTx/>
              <a:uFillTx/>
              <a:sym typeface="+mn-lt"/>
            </a:endParaRPr>
          </a:p>
        </p:txBody>
      </p:sp>
      <p:sp>
        <p:nvSpPr>
          <p:cNvPr id="175" name="テキスト プレースホルダ 9">
            <a:extLst>
              <a:ext uri="{FF2B5EF4-FFF2-40B4-BE49-F238E27FC236}">
                <a16:creationId xmlns:a16="http://schemas.microsoft.com/office/drawing/2014/main" id="{83FA8CB4-F0EB-9B13-CCE7-D7FAB9CDF20F}"/>
              </a:ext>
            </a:extLst>
          </p:cNvPr>
          <p:cNvSpPr>
            <a:spLocks noGrp="1"/>
          </p:cNvSpPr>
          <p:nvPr>
            <p:custDataLst>
              <p:tags r:id="rId48"/>
            </p:custDataLst>
          </p:nvPr>
        </p:nvSpPr>
        <p:spPr bwMode="auto">
          <a:xfrm>
            <a:off x="9061450"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27A8933-D131-4245-B242-3223694422E3}" type="datetime'''''''''''''''''''''''5''''0'''''''''''''">
              <a:rPr lang="ja-JP" altLang="en-US" sz="800" smtClean="0">
                <a:effectLst/>
                <a:sym typeface="+mn-lt"/>
              </a:rPr>
              <a:pPr marL="0" lvl="0" indent="0" algn="ctr">
                <a:spcBef>
                  <a:spcPct val="0"/>
                </a:spcBef>
                <a:buNone/>
              </a:pPr>
              <a:t>50</a:t>
            </a:fld>
            <a:endParaRPr kumimoji="1" lang="ja-JP" altLang="en-US" sz="800" dirty="0">
              <a:sym typeface="+mn-lt"/>
            </a:endParaRPr>
          </a:p>
        </p:txBody>
      </p:sp>
      <p:sp>
        <p:nvSpPr>
          <p:cNvPr id="154" name="テキスト プレースホルダ 9">
            <a:extLst>
              <a:ext uri="{FF2B5EF4-FFF2-40B4-BE49-F238E27FC236}">
                <a16:creationId xmlns:a16="http://schemas.microsoft.com/office/drawing/2014/main" id="{BE2607B4-4F80-B3AD-9B31-F03132C2E8B2}"/>
              </a:ext>
            </a:extLst>
          </p:cNvPr>
          <p:cNvSpPr>
            <a:spLocks noGrp="1"/>
          </p:cNvSpPr>
          <p:nvPr>
            <p:custDataLst>
              <p:tags r:id="rId49"/>
            </p:custDataLst>
          </p:nvPr>
        </p:nvSpPr>
        <p:spPr bwMode="auto">
          <a:xfrm>
            <a:off x="2803525"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4502DC-EA60-4799-A7E6-B909A28EEB21}" type="datetime'''''''''''''''''''''0''''7'''''''''''''''''''''''">
              <a:rPr lang="ja-JP" altLang="en-US" sz="800" smtClean="0">
                <a:effectLst/>
                <a:sym typeface="+mn-lt"/>
              </a:rPr>
              <a:pPr marL="0" lvl="0" indent="0" algn="ctr">
                <a:spcBef>
                  <a:spcPct val="0"/>
                </a:spcBef>
                <a:buNone/>
              </a:pPr>
              <a:t>07</a:t>
            </a:fld>
            <a:endParaRPr kumimoji="1" lang="ja-JP" altLang="en-US" sz="800" dirty="0">
              <a:sym typeface="+mn-lt"/>
            </a:endParaRPr>
          </a:p>
        </p:txBody>
      </p:sp>
      <p:sp useBgFill="1">
        <p:nvSpPr>
          <p:cNvPr id="348" name="テキスト プレースホルダ 9">
            <a:extLst>
              <a:ext uri="{FF2B5EF4-FFF2-40B4-BE49-F238E27FC236}">
                <a16:creationId xmlns:a16="http://schemas.microsoft.com/office/drawing/2014/main" id="{73CF45D8-467D-4CD2-B634-855C8B329C8A}"/>
              </a:ext>
            </a:extLst>
          </p:cNvPr>
          <p:cNvSpPr>
            <a:spLocks noGrp="1"/>
          </p:cNvSpPr>
          <p:nvPr>
            <p:custDataLst>
              <p:tags r:id="rId50"/>
            </p:custDataLst>
          </p:nvPr>
        </p:nvSpPr>
        <p:spPr bwMode="gray">
          <a:xfrm>
            <a:off x="3079750" y="3052763"/>
            <a:ext cx="171450" cy="122238"/>
          </a:xfrm>
          <a:prstGeom prst="rect">
            <a:avLst/>
          </a:prstGeom>
          <a:ln>
            <a:noFill/>
          </a:ln>
          <a:effectLst/>
        </p:spPr>
        <p:txBody>
          <a:bodyPr vert="horz" wrap="none" lIns="14288" tIns="0" rIns="14288"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4FF4F1D-6383-47CF-9160-963D02814E15}" type="datetime'''''''''''1''''''''''''.''4'">
              <a:rPr kumimoji="1" lang="ja-JP" altLang="en-US" sz="800" b="0" i="0" u="none" strike="noStrike" kern="1200" cap="none" spc="0" normalizeH="0" baseline="0" noProof="0" smtClean="0"/>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1.4</a:t>
            </a:fld>
            <a:endParaRPr kumimoji="1" lang="ja-JP" altLang="en-US" sz="800" b="0" i="0" u="none" strike="noStrike" kern="1200" cap="none" spc="0" normalizeH="0" baseline="0" noProof="0">
              <a:ln>
                <a:noFill/>
              </a:ln>
              <a:solidFill>
                <a:srgbClr val="000000"/>
              </a:solidFill>
              <a:effectLst/>
              <a:uLnTx/>
              <a:uFillTx/>
              <a:sym typeface="+mn-lt"/>
            </a:endParaRPr>
          </a:p>
        </p:txBody>
      </p:sp>
      <p:sp>
        <p:nvSpPr>
          <p:cNvPr id="173" name="テキスト プレースホルダ 9">
            <a:extLst>
              <a:ext uri="{FF2B5EF4-FFF2-40B4-BE49-F238E27FC236}">
                <a16:creationId xmlns:a16="http://schemas.microsoft.com/office/drawing/2014/main" id="{F10E432A-1D61-CD2D-F73D-368E7EA0174F}"/>
              </a:ext>
            </a:extLst>
          </p:cNvPr>
          <p:cNvSpPr>
            <a:spLocks noGrp="1"/>
          </p:cNvSpPr>
          <p:nvPr>
            <p:custDataLst>
              <p:tags r:id="rId51"/>
            </p:custDataLst>
          </p:nvPr>
        </p:nvSpPr>
        <p:spPr bwMode="auto">
          <a:xfrm>
            <a:off x="8466138" y="3903663"/>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7665273-60A3-4835-9E29-E3BD5B11A214}" type="datetime'''''''''''''''''''''''''''''''''''''3''''''''''''''''0'''''''">
              <a:rPr lang="ja-JP" altLang="en-US" sz="800" smtClean="0">
                <a:effectLst/>
                <a:sym typeface="+mn-lt"/>
              </a:rPr>
              <a:pPr marL="0" lvl="0" indent="0" algn="ctr">
                <a:spcBef>
                  <a:spcPct val="0"/>
                </a:spcBef>
                <a:buNone/>
              </a:pPr>
              <a:t>30</a:t>
            </a:fld>
            <a:endParaRPr kumimoji="1" lang="ja-JP" altLang="en-US" sz="800" dirty="0">
              <a:sym typeface="+mn-lt"/>
            </a:endParaRPr>
          </a:p>
        </p:txBody>
      </p:sp>
      <p:cxnSp>
        <p:nvCxnSpPr>
          <p:cNvPr id="87" name="Straight Connector 86"/>
          <p:cNvCxnSpPr/>
          <p:nvPr>
            <p:custDataLst>
              <p:tags r:id="rId52"/>
            </p:custDataLst>
          </p:nvPr>
        </p:nvCxnSpPr>
        <p:spPr bwMode="gray">
          <a:xfrm>
            <a:off x="7975600" y="2073275"/>
            <a:ext cx="230188" cy="0"/>
          </a:xfrm>
          <a:prstGeom prst="line">
            <a:avLst/>
          </a:prstGeom>
          <a:ln w="9525" cap="rnd" cmpd="sng"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53"/>
            </p:custDataLst>
          </p:nvPr>
        </p:nvSpPr>
        <p:spPr bwMode="gray">
          <a:xfrm>
            <a:off x="8031163" y="2209800"/>
            <a:ext cx="179388" cy="133350"/>
          </a:xfrm>
          <a:prstGeom prst="rect">
            <a:avLst/>
          </a:prstGeom>
          <a:solidFill>
            <a:srgbClr val="80CCE8"/>
          </a:solidFill>
          <a:ln w="9525" cmpd="sng"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54"/>
            </p:custDataLst>
          </p:nvPr>
        </p:nvSpPr>
        <p:spPr bwMode="gray">
          <a:xfrm>
            <a:off x="8064500" y="2047875"/>
            <a:ext cx="50800" cy="508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20" b="0" i="0" u="none" strike="noStrike" kern="1200" cap="none" spc="0" normalizeH="0" baseline="0" noProof="0">
              <a:ln>
                <a:noFill/>
              </a:ln>
              <a:solidFill>
                <a:srgbClr val="000000"/>
              </a:solidFill>
              <a:effectLst/>
              <a:uLnTx/>
              <a:uFillTx/>
              <a:latin typeface="Arial" pitchFamily="34" charset="0"/>
              <a:ea typeface="ＭＳ Ｐゴシック"/>
              <a:cs typeface="Arial" pitchFamily="34" charset="0"/>
            </a:endParaRPr>
          </a:p>
        </p:txBody>
      </p:sp>
      <p:sp>
        <p:nvSpPr>
          <p:cNvPr id="90" name="Text Placeholder 12"/>
          <p:cNvSpPr>
            <a:spLocks noGrp="1"/>
          </p:cNvSpPr>
          <p:nvPr>
            <p:custDataLst>
              <p:tags r:id="rId55"/>
            </p:custDataLst>
          </p:nvPr>
        </p:nvSpPr>
        <p:spPr bwMode="auto">
          <a:xfrm>
            <a:off x="8261350" y="20018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56"/>
            </p:custDataLst>
          </p:nvPr>
        </p:nvSpPr>
        <p:spPr bwMode="auto">
          <a:xfrm>
            <a:off x="8261350" y="22050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cxnSp>
        <p:nvCxnSpPr>
          <p:cNvPr id="249" name="Straight Connector 248">
            <a:extLst>
              <a:ext uri="{FF2B5EF4-FFF2-40B4-BE49-F238E27FC236}">
                <a16:creationId xmlns:a16="http://schemas.microsoft.com/office/drawing/2014/main" id="{8C440285-4996-45DE-98E2-34222731441E}"/>
              </a:ext>
            </a:extLst>
          </p:cNvPr>
          <p:cNvCxnSpPr/>
          <p:nvPr>
            <p:custDataLst>
              <p:tags r:id="rId57"/>
            </p:custDataLst>
          </p:nvPr>
        </p:nvCxnSpPr>
        <p:spPr bwMode="auto">
          <a:xfrm>
            <a:off x="3854450"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7" name="Straight Connector 226">
            <a:extLst>
              <a:ext uri="{FF2B5EF4-FFF2-40B4-BE49-F238E27FC236}">
                <a16:creationId xmlns:a16="http://schemas.microsoft.com/office/drawing/2014/main" id="{D8EFEBA7-34B7-B3E1-C199-7592C9BE6573}"/>
              </a:ext>
            </a:extLst>
          </p:cNvPr>
          <p:cNvCxnSpPr/>
          <p:nvPr>
            <p:custDataLst>
              <p:tags r:id="rId58"/>
            </p:custDataLst>
          </p:nvPr>
        </p:nvCxnSpPr>
        <p:spPr bwMode="auto">
          <a:xfrm>
            <a:off x="7727951" y="496093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8" name="Straight Connector 227">
            <a:extLst>
              <a:ext uri="{FF2B5EF4-FFF2-40B4-BE49-F238E27FC236}">
                <a16:creationId xmlns:a16="http://schemas.microsoft.com/office/drawing/2014/main" id="{4271676E-D81C-BB64-0743-4261D41B261C}"/>
              </a:ext>
            </a:extLst>
          </p:cNvPr>
          <p:cNvCxnSpPr/>
          <p:nvPr>
            <p:custDataLst>
              <p:tags r:id="rId59"/>
            </p:custDataLst>
          </p:nvPr>
        </p:nvCxnSpPr>
        <p:spPr bwMode="auto">
          <a:xfrm>
            <a:off x="7727951" y="586740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9" name="Straight Connector 228">
            <a:extLst>
              <a:ext uri="{FF2B5EF4-FFF2-40B4-BE49-F238E27FC236}">
                <a16:creationId xmlns:a16="http://schemas.microsoft.com/office/drawing/2014/main" id="{89B17691-7592-9F10-7242-4564C5DC0E26}"/>
              </a:ext>
            </a:extLst>
          </p:cNvPr>
          <p:cNvCxnSpPr/>
          <p:nvPr>
            <p:custDataLst>
              <p:tags r:id="rId60"/>
            </p:custDataLst>
          </p:nvPr>
        </p:nvCxnSpPr>
        <p:spPr bwMode="auto">
          <a:xfrm>
            <a:off x="8026400"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70553D3F-0073-118D-D2A6-641FDD1D9DD7}"/>
              </a:ext>
            </a:extLst>
          </p:cNvPr>
          <p:cNvCxnSpPr/>
          <p:nvPr>
            <p:custDataLst>
              <p:tags r:id="rId61"/>
            </p:custDataLst>
          </p:nvPr>
        </p:nvCxnSpPr>
        <p:spPr bwMode="auto">
          <a:xfrm>
            <a:off x="8026400" y="49641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62"/>
            </p:custDataLst>
          </p:nvPr>
        </p:nvCxnSpPr>
        <p:spPr bwMode="auto">
          <a:xfrm>
            <a:off x="87471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63"/>
            </p:custDataLst>
          </p:nvPr>
        </p:nvCxnSpPr>
        <p:spPr bwMode="auto">
          <a:xfrm>
            <a:off x="874713" y="492918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64"/>
            </p:custDataLst>
          </p:nvPr>
        </p:nvCxnSpPr>
        <p:spPr bwMode="auto">
          <a:xfrm>
            <a:off x="117157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65"/>
            </p:custDataLst>
          </p:nvPr>
        </p:nvCxnSpPr>
        <p:spPr bwMode="auto">
          <a:xfrm>
            <a:off x="1171575" y="49291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66"/>
            </p:custDataLst>
          </p:nvPr>
        </p:nvCxnSpPr>
        <p:spPr bwMode="auto">
          <a:xfrm>
            <a:off x="147002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67"/>
            </p:custDataLst>
          </p:nvPr>
        </p:nvCxnSpPr>
        <p:spPr bwMode="auto">
          <a:xfrm>
            <a:off x="1470025" y="493077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68"/>
            </p:custDataLst>
          </p:nvPr>
        </p:nvCxnSpPr>
        <p:spPr bwMode="auto">
          <a:xfrm>
            <a:off x="176847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69"/>
            </p:custDataLst>
          </p:nvPr>
        </p:nvCxnSpPr>
        <p:spPr bwMode="auto">
          <a:xfrm>
            <a:off x="1768475" y="49307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70"/>
            </p:custDataLst>
          </p:nvPr>
        </p:nvCxnSpPr>
        <p:spPr bwMode="auto">
          <a:xfrm>
            <a:off x="206692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71"/>
            </p:custDataLst>
          </p:nvPr>
        </p:nvCxnSpPr>
        <p:spPr bwMode="auto">
          <a:xfrm>
            <a:off x="2066925" y="49323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72"/>
            </p:custDataLst>
          </p:nvPr>
        </p:nvCxnSpPr>
        <p:spPr bwMode="auto">
          <a:xfrm>
            <a:off x="236378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73"/>
            </p:custDataLst>
          </p:nvPr>
        </p:nvCxnSpPr>
        <p:spPr bwMode="auto">
          <a:xfrm>
            <a:off x="2363788" y="493236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74"/>
            </p:custDataLst>
          </p:nvPr>
        </p:nvCxnSpPr>
        <p:spPr bwMode="auto">
          <a:xfrm>
            <a:off x="266223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75"/>
            </p:custDataLst>
          </p:nvPr>
        </p:nvCxnSpPr>
        <p:spPr bwMode="auto">
          <a:xfrm>
            <a:off x="2662238" y="4933950"/>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76"/>
            </p:custDataLst>
          </p:nvPr>
        </p:nvCxnSpPr>
        <p:spPr bwMode="auto">
          <a:xfrm>
            <a:off x="296068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77"/>
            </p:custDataLst>
          </p:nvPr>
        </p:nvCxnSpPr>
        <p:spPr bwMode="auto">
          <a:xfrm>
            <a:off x="2960688" y="493395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78"/>
            </p:custDataLst>
          </p:nvPr>
        </p:nvCxnSpPr>
        <p:spPr bwMode="auto">
          <a:xfrm>
            <a:off x="325913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79"/>
            </p:custDataLst>
          </p:nvPr>
        </p:nvCxnSpPr>
        <p:spPr bwMode="auto">
          <a:xfrm>
            <a:off x="3259138" y="4935538"/>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80"/>
            </p:custDataLst>
          </p:nvPr>
        </p:nvCxnSpPr>
        <p:spPr bwMode="auto">
          <a:xfrm>
            <a:off x="3556000"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81"/>
            </p:custDataLst>
          </p:nvPr>
        </p:nvCxnSpPr>
        <p:spPr bwMode="auto">
          <a:xfrm>
            <a:off x="3556000" y="493553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82"/>
            </p:custDataLst>
          </p:nvPr>
        </p:nvCxnSpPr>
        <p:spPr bwMode="auto">
          <a:xfrm>
            <a:off x="8626475" y="4987925"/>
            <a:ext cx="107950" cy="349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83"/>
            </p:custDataLst>
          </p:nvPr>
        </p:nvCxnSpPr>
        <p:spPr bwMode="auto">
          <a:xfrm>
            <a:off x="3854450" y="4937125"/>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84"/>
            </p:custDataLst>
          </p:nvPr>
        </p:nvCxnSpPr>
        <p:spPr bwMode="auto">
          <a:xfrm>
            <a:off x="4152900"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85"/>
            </p:custDataLst>
          </p:nvPr>
        </p:nvCxnSpPr>
        <p:spPr bwMode="auto">
          <a:xfrm>
            <a:off x="4152900" y="493712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86"/>
            </p:custDataLst>
          </p:nvPr>
        </p:nvCxnSpPr>
        <p:spPr bwMode="auto">
          <a:xfrm>
            <a:off x="444976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87"/>
            </p:custDataLst>
          </p:nvPr>
        </p:nvCxnSpPr>
        <p:spPr bwMode="auto">
          <a:xfrm>
            <a:off x="4449763" y="4938713"/>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88"/>
            </p:custDataLst>
          </p:nvPr>
        </p:nvCxnSpPr>
        <p:spPr bwMode="auto">
          <a:xfrm>
            <a:off x="474821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89"/>
            </p:custDataLst>
          </p:nvPr>
        </p:nvCxnSpPr>
        <p:spPr bwMode="auto">
          <a:xfrm>
            <a:off x="4748213" y="49403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90"/>
            </p:custDataLst>
          </p:nvPr>
        </p:nvCxnSpPr>
        <p:spPr bwMode="auto">
          <a:xfrm>
            <a:off x="504666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91"/>
            </p:custDataLst>
          </p:nvPr>
        </p:nvCxnSpPr>
        <p:spPr bwMode="auto">
          <a:xfrm>
            <a:off x="5046663" y="4941888"/>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92"/>
            </p:custDataLst>
          </p:nvPr>
        </p:nvCxnSpPr>
        <p:spPr bwMode="auto">
          <a:xfrm>
            <a:off x="534511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93"/>
            </p:custDataLst>
          </p:nvPr>
        </p:nvCxnSpPr>
        <p:spPr bwMode="auto">
          <a:xfrm>
            <a:off x="5345113" y="494347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94"/>
            </p:custDataLst>
          </p:nvPr>
        </p:nvCxnSpPr>
        <p:spPr bwMode="auto">
          <a:xfrm>
            <a:off x="564197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95"/>
            </p:custDataLst>
          </p:nvPr>
        </p:nvCxnSpPr>
        <p:spPr bwMode="auto">
          <a:xfrm>
            <a:off x="5641975" y="4946650"/>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96"/>
            </p:custDataLst>
          </p:nvPr>
        </p:nvCxnSpPr>
        <p:spPr bwMode="auto">
          <a:xfrm>
            <a:off x="594042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97"/>
            </p:custDataLst>
          </p:nvPr>
        </p:nvCxnSpPr>
        <p:spPr bwMode="auto">
          <a:xfrm>
            <a:off x="5940425" y="4949825"/>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98"/>
            </p:custDataLst>
          </p:nvPr>
        </p:nvCxnSpPr>
        <p:spPr bwMode="auto">
          <a:xfrm>
            <a:off x="6238875"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99"/>
            </p:custDataLst>
          </p:nvPr>
        </p:nvCxnSpPr>
        <p:spPr bwMode="auto">
          <a:xfrm>
            <a:off x="6238875" y="4953000"/>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100"/>
            </p:custDataLst>
          </p:nvPr>
        </p:nvCxnSpPr>
        <p:spPr bwMode="auto">
          <a:xfrm>
            <a:off x="653573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101"/>
            </p:custDataLst>
          </p:nvPr>
        </p:nvCxnSpPr>
        <p:spPr bwMode="auto">
          <a:xfrm>
            <a:off x="6535738" y="4954588"/>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102"/>
            </p:custDataLst>
          </p:nvPr>
        </p:nvCxnSpPr>
        <p:spPr bwMode="auto">
          <a:xfrm>
            <a:off x="683418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a:cxnSpLocks/>
          </p:cNvCxnSpPr>
          <p:nvPr>
            <p:custDataLst>
              <p:tags r:id="rId103"/>
            </p:custDataLst>
          </p:nvPr>
        </p:nvCxnSpPr>
        <p:spPr bwMode="auto">
          <a:xfrm flipV="1">
            <a:off x="6834188" y="49561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104"/>
            </p:custDataLst>
          </p:nvPr>
        </p:nvCxnSpPr>
        <p:spPr bwMode="auto">
          <a:xfrm>
            <a:off x="7132638"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105"/>
            </p:custDataLst>
          </p:nvPr>
        </p:nvCxnSpPr>
        <p:spPr bwMode="auto">
          <a:xfrm>
            <a:off x="7132638" y="4956175"/>
            <a:ext cx="111125"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106"/>
            </p:custDataLst>
          </p:nvPr>
        </p:nvCxnSpPr>
        <p:spPr bwMode="auto">
          <a:xfrm>
            <a:off x="8626475" y="4868863"/>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1" name="Straight Connector 230">
            <a:extLst>
              <a:ext uri="{FF2B5EF4-FFF2-40B4-BE49-F238E27FC236}">
                <a16:creationId xmlns:a16="http://schemas.microsoft.com/office/drawing/2014/main" id="{82FAFE9F-0747-A3F6-6A77-0CE280C363AF}"/>
              </a:ext>
            </a:extLst>
          </p:cNvPr>
          <p:cNvCxnSpPr/>
          <p:nvPr>
            <p:custDataLst>
              <p:tags r:id="rId107"/>
            </p:custDataLst>
          </p:nvPr>
        </p:nvCxnSpPr>
        <p:spPr bwMode="auto">
          <a:xfrm>
            <a:off x="8026400" y="58721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108"/>
            </p:custDataLst>
          </p:nvPr>
        </p:nvCxnSpPr>
        <p:spPr bwMode="auto">
          <a:xfrm>
            <a:off x="8920163"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09"/>
            </p:custDataLst>
          </p:nvPr>
        </p:nvCxnSpPr>
        <p:spPr bwMode="auto">
          <a:xfrm>
            <a:off x="8920163" y="5022850"/>
            <a:ext cx="111125" cy="460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8C350A14-671F-C239-E8D6-62D988C7B300}"/>
              </a:ext>
            </a:extLst>
          </p:cNvPr>
          <p:cNvCxnSpPr/>
          <p:nvPr>
            <p:custDataLst>
              <p:tags r:id="rId110"/>
            </p:custDataLst>
          </p:nvPr>
        </p:nvCxnSpPr>
        <p:spPr bwMode="auto">
          <a:xfrm>
            <a:off x="874713" y="5734050"/>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0C6CEAA4-E7F3-A794-6781-92765BE758A4}"/>
              </a:ext>
            </a:extLst>
          </p:cNvPr>
          <p:cNvCxnSpPr/>
          <p:nvPr>
            <p:custDataLst>
              <p:tags r:id="rId111"/>
            </p:custDataLst>
          </p:nvPr>
        </p:nvCxnSpPr>
        <p:spPr bwMode="auto">
          <a:xfrm>
            <a:off x="1171575" y="573881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2EF1AAAF-6B15-7740-6325-32350B998433}"/>
              </a:ext>
            </a:extLst>
          </p:cNvPr>
          <p:cNvCxnSpPr/>
          <p:nvPr>
            <p:custDataLst>
              <p:tags r:id="rId112"/>
            </p:custDataLst>
          </p:nvPr>
        </p:nvCxnSpPr>
        <p:spPr bwMode="auto">
          <a:xfrm>
            <a:off x="1470025" y="57435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A2F87FCA-0B06-3618-B037-C6DB9EBA4282}"/>
              </a:ext>
            </a:extLst>
          </p:cNvPr>
          <p:cNvCxnSpPr/>
          <p:nvPr>
            <p:custDataLst>
              <p:tags r:id="rId113"/>
            </p:custDataLst>
          </p:nvPr>
        </p:nvCxnSpPr>
        <p:spPr bwMode="auto">
          <a:xfrm>
            <a:off x="1768475" y="5749926"/>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16C3A4FA-5CBB-CB9D-866E-A1957E7EE706}"/>
              </a:ext>
            </a:extLst>
          </p:cNvPr>
          <p:cNvCxnSpPr/>
          <p:nvPr>
            <p:custDataLst>
              <p:tags r:id="rId114"/>
            </p:custDataLst>
          </p:nvPr>
        </p:nvCxnSpPr>
        <p:spPr bwMode="auto">
          <a:xfrm>
            <a:off x="2066925" y="5754688"/>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Straight Connector 130">
            <a:extLst>
              <a:ext uri="{FF2B5EF4-FFF2-40B4-BE49-F238E27FC236}">
                <a16:creationId xmlns:a16="http://schemas.microsoft.com/office/drawing/2014/main" id="{B1CCC18D-93E5-02BE-AB5D-094C0CF97698}"/>
              </a:ext>
            </a:extLst>
          </p:cNvPr>
          <p:cNvCxnSpPr/>
          <p:nvPr>
            <p:custDataLst>
              <p:tags r:id="rId115"/>
            </p:custDataLst>
          </p:nvPr>
        </p:nvCxnSpPr>
        <p:spPr bwMode="auto">
          <a:xfrm>
            <a:off x="2363788" y="57594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07AB1B92-FC8A-3F0B-4A12-B11401B8D777}"/>
              </a:ext>
            </a:extLst>
          </p:cNvPr>
          <p:cNvCxnSpPr/>
          <p:nvPr>
            <p:custDataLst>
              <p:tags r:id="rId116"/>
            </p:custDataLst>
          </p:nvPr>
        </p:nvCxnSpPr>
        <p:spPr bwMode="auto">
          <a:xfrm>
            <a:off x="2662238" y="5765801"/>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4" name="Straight Connector 133">
            <a:extLst>
              <a:ext uri="{FF2B5EF4-FFF2-40B4-BE49-F238E27FC236}">
                <a16:creationId xmlns:a16="http://schemas.microsoft.com/office/drawing/2014/main" id="{A4D01454-600B-8FBF-60AF-C490A638432C}"/>
              </a:ext>
            </a:extLst>
          </p:cNvPr>
          <p:cNvCxnSpPr/>
          <p:nvPr>
            <p:custDataLst>
              <p:tags r:id="rId117"/>
            </p:custDataLst>
          </p:nvPr>
        </p:nvCxnSpPr>
        <p:spPr bwMode="auto">
          <a:xfrm>
            <a:off x="2960688" y="57705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5" name="Straight Connector 134">
            <a:extLst>
              <a:ext uri="{FF2B5EF4-FFF2-40B4-BE49-F238E27FC236}">
                <a16:creationId xmlns:a16="http://schemas.microsoft.com/office/drawing/2014/main" id="{488985B0-DE84-5BD4-379C-F6C078883C42}"/>
              </a:ext>
            </a:extLst>
          </p:cNvPr>
          <p:cNvCxnSpPr/>
          <p:nvPr>
            <p:custDataLst>
              <p:tags r:id="rId118"/>
            </p:custDataLst>
          </p:nvPr>
        </p:nvCxnSpPr>
        <p:spPr bwMode="auto">
          <a:xfrm>
            <a:off x="3259138" y="5776914"/>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79D683C-DB43-784A-DC43-C13C4C39D87C}"/>
              </a:ext>
            </a:extLst>
          </p:cNvPr>
          <p:cNvCxnSpPr/>
          <p:nvPr>
            <p:custDataLst>
              <p:tags r:id="rId119"/>
            </p:custDataLst>
          </p:nvPr>
        </p:nvCxnSpPr>
        <p:spPr bwMode="auto">
          <a:xfrm>
            <a:off x="3556000" y="57816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8" name="Straight Connector 137">
            <a:extLst>
              <a:ext uri="{FF2B5EF4-FFF2-40B4-BE49-F238E27FC236}">
                <a16:creationId xmlns:a16="http://schemas.microsoft.com/office/drawing/2014/main" id="{B6FF576E-3D95-52D6-9589-97F8D4CE8DBB}"/>
              </a:ext>
            </a:extLst>
          </p:cNvPr>
          <p:cNvCxnSpPr/>
          <p:nvPr>
            <p:custDataLst>
              <p:tags r:id="rId120"/>
            </p:custDataLst>
          </p:nvPr>
        </p:nvCxnSpPr>
        <p:spPr bwMode="auto">
          <a:xfrm>
            <a:off x="3854450" y="57880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13342B1B-39F2-9E56-C380-E2394A2E3507}"/>
              </a:ext>
            </a:extLst>
          </p:cNvPr>
          <p:cNvCxnSpPr/>
          <p:nvPr>
            <p:custDataLst>
              <p:tags r:id="rId121"/>
            </p:custDataLst>
          </p:nvPr>
        </p:nvCxnSpPr>
        <p:spPr bwMode="auto">
          <a:xfrm>
            <a:off x="4152900" y="57943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AFD713DA-EB5E-D4B2-FDAC-DE3F841E85C2}"/>
              </a:ext>
            </a:extLst>
          </p:cNvPr>
          <p:cNvCxnSpPr/>
          <p:nvPr>
            <p:custDataLst>
              <p:tags r:id="rId122"/>
            </p:custDataLst>
          </p:nvPr>
        </p:nvCxnSpPr>
        <p:spPr bwMode="auto">
          <a:xfrm>
            <a:off x="4449763" y="58007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41F35A9E-5037-D8FF-E843-12036312BDC5}"/>
              </a:ext>
            </a:extLst>
          </p:cNvPr>
          <p:cNvCxnSpPr/>
          <p:nvPr>
            <p:custDataLst>
              <p:tags r:id="rId123"/>
            </p:custDataLst>
          </p:nvPr>
        </p:nvCxnSpPr>
        <p:spPr bwMode="auto">
          <a:xfrm>
            <a:off x="4748213" y="58070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F41EE8FD-CB45-D308-689E-E4C439342B1E}"/>
              </a:ext>
            </a:extLst>
          </p:cNvPr>
          <p:cNvCxnSpPr/>
          <p:nvPr>
            <p:custDataLst>
              <p:tags r:id="rId124"/>
            </p:custDataLst>
          </p:nvPr>
        </p:nvCxnSpPr>
        <p:spPr bwMode="auto">
          <a:xfrm>
            <a:off x="5046663" y="581342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05D61F05-63FE-758F-523D-290A7E6103F0}"/>
              </a:ext>
            </a:extLst>
          </p:cNvPr>
          <p:cNvCxnSpPr/>
          <p:nvPr>
            <p:custDataLst>
              <p:tags r:id="rId125"/>
            </p:custDataLst>
          </p:nvPr>
        </p:nvCxnSpPr>
        <p:spPr bwMode="auto">
          <a:xfrm>
            <a:off x="5345113" y="5819775"/>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4FC0F935-5408-8524-C7DA-C13B2D1037EF}"/>
              </a:ext>
            </a:extLst>
          </p:cNvPr>
          <p:cNvCxnSpPr/>
          <p:nvPr>
            <p:custDataLst>
              <p:tags r:id="rId126"/>
            </p:custDataLst>
          </p:nvPr>
        </p:nvCxnSpPr>
        <p:spPr bwMode="auto">
          <a:xfrm>
            <a:off x="5641975" y="5826124"/>
            <a:ext cx="111125"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Straight Connector 175">
            <a:extLst>
              <a:ext uri="{FF2B5EF4-FFF2-40B4-BE49-F238E27FC236}">
                <a16:creationId xmlns:a16="http://schemas.microsoft.com/office/drawing/2014/main" id="{B2E8BE23-78C3-F3FD-727E-79F5E8B80F17}"/>
              </a:ext>
            </a:extLst>
          </p:cNvPr>
          <p:cNvCxnSpPr/>
          <p:nvPr>
            <p:custDataLst>
              <p:tags r:id="rId127"/>
            </p:custDataLst>
          </p:nvPr>
        </p:nvCxnSpPr>
        <p:spPr bwMode="auto">
          <a:xfrm>
            <a:off x="5940425" y="58340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Straight Connector 176">
            <a:extLst>
              <a:ext uri="{FF2B5EF4-FFF2-40B4-BE49-F238E27FC236}">
                <a16:creationId xmlns:a16="http://schemas.microsoft.com/office/drawing/2014/main" id="{21B6EB55-319A-266E-5FA9-8B5367A8491C}"/>
              </a:ext>
            </a:extLst>
          </p:cNvPr>
          <p:cNvCxnSpPr/>
          <p:nvPr>
            <p:custDataLst>
              <p:tags r:id="rId128"/>
            </p:custDataLst>
          </p:nvPr>
        </p:nvCxnSpPr>
        <p:spPr bwMode="auto">
          <a:xfrm>
            <a:off x="6238875" y="584041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Straight Connector 177">
            <a:extLst>
              <a:ext uri="{FF2B5EF4-FFF2-40B4-BE49-F238E27FC236}">
                <a16:creationId xmlns:a16="http://schemas.microsoft.com/office/drawing/2014/main" id="{A23C74EB-98E4-D2D0-C1F0-C59C9799C512}"/>
              </a:ext>
            </a:extLst>
          </p:cNvPr>
          <p:cNvCxnSpPr/>
          <p:nvPr>
            <p:custDataLst>
              <p:tags r:id="rId129"/>
            </p:custDataLst>
          </p:nvPr>
        </p:nvCxnSpPr>
        <p:spPr bwMode="auto">
          <a:xfrm>
            <a:off x="6535738" y="5846763"/>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Straight Connector 178">
            <a:extLst>
              <a:ext uri="{FF2B5EF4-FFF2-40B4-BE49-F238E27FC236}">
                <a16:creationId xmlns:a16="http://schemas.microsoft.com/office/drawing/2014/main" id="{D8A04396-0D0C-6380-AA93-7D6EFF309689}"/>
              </a:ext>
            </a:extLst>
          </p:cNvPr>
          <p:cNvCxnSpPr/>
          <p:nvPr>
            <p:custDataLst>
              <p:tags r:id="rId130"/>
            </p:custDataLst>
          </p:nvPr>
        </p:nvCxnSpPr>
        <p:spPr bwMode="auto">
          <a:xfrm>
            <a:off x="6834188" y="585311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Straight Connector 179">
            <a:extLst>
              <a:ext uri="{FF2B5EF4-FFF2-40B4-BE49-F238E27FC236}">
                <a16:creationId xmlns:a16="http://schemas.microsoft.com/office/drawing/2014/main" id="{A988081C-07EB-A2EC-8B62-40AECB5D7014}"/>
              </a:ext>
            </a:extLst>
          </p:cNvPr>
          <p:cNvCxnSpPr/>
          <p:nvPr>
            <p:custDataLst>
              <p:tags r:id="rId131"/>
            </p:custDataLst>
          </p:nvPr>
        </p:nvCxnSpPr>
        <p:spPr bwMode="auto">
          <a:xfrm>
            <a:off x="7132638" y="5856289"/>
            <a:ext cx="111125"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423E5E42-AD71-157E-1300-906FC1E8A5BD}"/>
              </a:ext>
            </a:extLst>
          </p:cNvPr>
          <p:cNvCxnSpPr/>
          <p:nvPr>
            <p:custDataLst>
              <p:tags r:id="rId132"/>
            </p:custDataLst>
          </p:nvPr>
        </p:nvCxnSpPr>
        <p:spPr bwMode="auto">
          <a:xfrm>
            <a:off x="8623300" y="5903914"/>
            <a:ext cx="111125"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E92D645D-DC09-0F50-5412-82617962289C}"/>
              </a:ext>
            </a:extLst>
          </p:cNvPr>
          <p:cNvCxnSpPr/>
          <p:nvPr>
            <p:custDataLst>
              <p:tags r:id="rId133"/>
            </p:custDataLst>
          </p:nvPr>
        </p:nvCxnSpPr>
        <p:spPr bwMode="auto">
          <a:xfrm>
            <a:off x="8920163" y="5934074"/>
            <a:ext cx="111125"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CED99DB4-70DA-441B-D91A-1CE2B55A3745}"/>
              </a:ext>
            </a:extLst>
          </p:cNvPr>
          <p:cNvCxnSpPr>
            <a:cxnSpLocks/>
          </p:cNvCxnSpPr>
          <p:nvPr>
            <p:custDataLst>
              <p:tags r:id="rId134"/>
            </p:custDataLst>
          </p:nvPr>
        </p:nvCxnSpPr>
        <p:spPr bwMode="auto">
          <a:xfrm>
            <a:off x="8324850" y="4868863"/>
            <a:ext cx="107950"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CBD427BB-A468-20C8-DEE3-F959FD8DFABC}"/>
              </a:ext>
            </a:extLst>
          </p:cNvPr>
          <p:cNvCxnSpPr>
            <a:cxnSpLocks/>
          </p:cNvCxnSpPr>
          <p:nvPr>
            <p:custDataLst>
              <p:tags r:id="rId135"/>
            </p:custDataLst>
          </p:nvPr>
        </p:nvCxnSpPr>
        <p:spPr bwMode="auto">
          <a:xfrm>
            <a:off x="8324850" y="4967288"/>
            <a:ext cx="107950"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181A8B34-A979-E9A9-853B-02FBEE0B47FF}"/>
              </a:ext>
            </a:extLst>
          </p:cNvPr>
          <p:cNvCxnSpPr>
            <a:cxnSpLocks/>
          </p:cNvCxnSpPr>
          <p:nvPr>
            <p:custDataLst>
              <p:tags r:id="rId136"/>
            </p:custDataLst>
          </p:nvPr>
        </p:nvCxnSpPr>
        <p:spPr bwMode="auto">
          <a:xfrm>
            <a:off x="8324850" y="5878513"/>
            <a:ext cx="111125"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164DF2BA-1975-3432-C49D-C115CF0DD7A8}"/>
              </a:ext>
            </a:extLst>
          </p:cNvPr>
          <p:cNvCxnSpPr/>
          <p:nvPr>
            <p:custDataLst>
              <p:tags r:id="rId137"/>
            </p:custDataLst>
          </p:nvPr>
        </p:nvCxnSpPr>
        <p:spPr bwMode="auto">
          <a:xfrm>
            <a:off x="7431089"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09BB1518-BD88-BB8D-30CD-46535F54616D}"/>
              </a:ext>
            </a:extLst>
          </p:cNvPr>
          <p:cNvCxnSpPr/>
          <p:nvPr>
            <p:custDataLst>
              <p:tags r:id="rId138"/>
            </p:custDataLst>
          </p:nvPr>
        </p:nvCxnSpPr>
        <p:spPr bwMode="auto">
          <a:xfrm>
            <a:off x="7431089" y="4957763"/>
            <a:ext cx="111125"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236A8537-DC6A-0938-D3C8-58A5D606B148}"/>
              </a:ext>
            </a:extLst>
          </p:cNvPr>
          <p:cNvCxnSpPr/>
          <p:nvPr>
            <p:custDataLst>
              <p:tags r:id="rId139"/>
            </p:custDataLst>
          </p:nvPr>
        </p:nvCxnSpPr>
        <p:spPr bwMode="auto">
          <a:xfrm>
            <a:off x="7431089" y="5861050"/>
            <a:ext cx="111125"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2F5C6523-22A2-EE22-161D-5FFE9E536237}"/>
              </a:ext>
            </a:extLst>
          </p:cNvPr>
          <p:cNvCxnSpPr/>
          <p:nvPr>
            <p:custDataLst>
              <p:tags r:id="rId140"/>
            </p:custDataLst>
          </p:nvPr>
        </p:nvCxnSpPr>
        <p:spPr bwMode="auto">
          <a:xfrm>
            <a:off x="7727951" y="4868863"/>
            <a:ext cx="111125"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22" name="Chart 421">
            <a:extLst>
              <a:ext uri="{FF2B5EF4-FFF2-40B4-BE49-F238E27FC236}">
                <a16:creationId xmlns:a16="http://schemas.microsoft.com/office/drawing/2014/main" id="{955F1366-9163-8C22-7932-B7F54F037C16}"/>
              </a:ext>
            </a:extLst>
          </p:cNvPr>
          <p:cNvGraphicFramePr/>
          <p:nvPr>
            <p:custDataLst>
              <p:tags r:id="rId141"/>
            </p:custDataLst>
            <p:extLst>
              <p:ext uri="{D42A27DB-BD31-4B8C-83A1-F6EECF244321}">
                <p14:modId xmlns:p14="http://schemas.microsoft.com/office/powerpoint/2010/main" val="630879425"/>
              </p:ext>
            </p:extLst>
          </p:nvPr>
        </p:nvGraphicFramePr>
        <p:xfrm>
          <a:off x="184150" y="4597400"/>
          <a:ext cx="9172575" cy="1789113"/>
        </p:xfrm>
        <a:graphic>
          <a:graphicData uri="http://schemas.openxmlformats.org/drawingml/2006/chart">
            <c:chart xmlns:c="http://schemas.openxmlformats.org/drawingml/2006/chart" xmlns:r="http://schemas.openxmlformats.org/officeDocument/2006/relationships" r:id="rId265"/>
          </a:graphicData>
        </a:graphic>
      </p:graphicFrame>
      <p:cxnSp>
        <p:nvCxnSpPr>
          <p:cNvPr id="21" name="直線コネクタ 20"/>
          <p:cNvCxnSpPr/>
          <p:nvPr>
            <p:custDataLst>
              <p:tags r:id="rId142"/>
            </p:custDataLst>
          </p:nvPr>
        </p:nvCxnSpPr>
        <p:spPr bwMode="gray">
          <a:xfrm>
            <a:off x="5251450" y="4843464"/>
            <a:ext cx="0" cy="619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6" name="Text Placeholder 12"/>
          <p:cNvSpPr>
            <a:spLocks noGrp="1"/>
          </p:cNvSpPr>
          <p:nvPr>
            <p:custDataLst>
              <p:tags r:id="rId143"/>
            </p:custDataLst>
          </p:nvPr>
        </p:nvSpPr>
        <p:spPr bwMode="auto">
          <a:xfrm>
            <a:off x="9299575" y="5454650"/>
            <a:ext cx="4318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8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800" b="0" i="0" u="none" strike="noStrike" kern="1200" cap="none" spc="0" normalizeH="0" baseline="0" noProof="0">
              <a:ln>
                <a:noFill/>
              </a:ln>
              <a:solidFill>
                <a:srgbClr val="000000"/>
              </a:solidFill>
              <a:effectLst/>
              <a:uLnTx/>
              <a:uFillTx/>
              <a:sym typeface="+mn-lt"/>
            </a:endParaRPr>
          </a:p>
        </p:txBody>
      </p:sp>
      <p:sp>
        <p:nvSpPr>
          <p:cNvPr id="127" name="Text Placeholder 12"/>
          <p:cNvSpPr>
            <a:spLocks noGrp="1"/>
          </p:cNvSpPr>
          <p:nvPr>
            <p:custDataLst>
              <p:tags r:id="rId144"/>
            </p:custDataLst>
          </p:nvPr>
        </p:nvSpPr>
        <p:spPr bwMode="auto">
          <a:xfrm>
            <a:off x="9299575" y="6019800"/>
            <a:ext cx="4191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8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800" b="0" i="0" u="none" strike="noStrike" kern="1200" cap="none" spc="0" normalizeH="0" baseline="0" noProof="0">
              <a:ln>
                <a:noFill/>
              </a:ln>
              <a:solidFill>
                <a:srgbClr val="000000"/>
              </a:solidFill>
              <a:effectLst/>
              <a:uLnTx/>
              <a:uFillTx/>
              <a:sym typeface="+mn-lt"/>
            </a:endParaRPr>
          </a:p>
        </p:txBody>
      </p:sp>
      <p:sp>
        <p:nvSpPr>
          <p:cNvPr id="103" name="Text Placeholder 12"/>
          <p:cNvSpPr>
            <a:spLocks noGrp="1"/>
          </p:cNvSpPr>
          <p:nvPr>
            <p:custDataLst>
              <p:tags r:id="rId145"/>
            </p:custDataLst>
          </p:nvPr>
        </p:nvSpPr>
        <p:spPr bwMode="auto">
          <a:xfrm>
            <a:off x="274638" y="4605338"/>
            <a:ext cx="192088"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lang="ja-JP" altLang="en-US" sz="800" b="0" i="0" u="none" strike="noStrike" kern="1200" cap="none" spc="0" normalizeH="0" baseline="0" noProof="1">
                <a:ln>
                  <a:noFill/>
                </a:ln>
                <a:solidFill>
                  <a:srgbClr val="000000"/>
                </a:solidFill>
                <a:effectLst/>
                <a:uLnTx/>
                <a:uFillTx/>
                <a:sym typeface="+mn-lt"/>
              </a:rPr>
              <a:t>（%）</a:t>
            </a:r>
          </a:p>
        </p:txBody>
      </p:sp>
      <p:sp>
        <p:nvSpPr>
          <p:cNvPr id="238" name="テキスト プレースホルダ 9">
            <a:extLst>
              <a:ext uri="{FF2B5EF4-FFF2-40B4-BE49-F238E27FC236}">
                <a16:creationId xmlns:a16="http://schemas.microsoft.com/office/drawing/2014/main" id="{5F20479E-72D5-E247-132D-BAF49E33A484}"/>
              </a:ext>
            </a:extLst>
          </p:cNvPr>
          <p:cNvSpPr>
            <a:spLocks noGrp="1"/>
          </p:cNvSpPr>
          <p:nvPr>
            <p:custDataLst>
              <p:tags r:id="rId146"/>
            </p:custDataLst>
          </p:nvPr>
        </p:nvSpPr>
        <p:spPr bwMode="auto">
          <a:xfrm>
            <a:off x="660400" y="6267450"/>
            <a:ext cx="2413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0B3EFC-3CFE-4261-962B-CD6BD2708D71}" type="datetime'''''''2''''''''''''0''''''''''0''''''''''''''''''''0'''''''">
              <a:rPr lang="ja-JP" altLang="en-US" sz="800" smtClean="0">
                <a:effectLst/>
                <a:sym typeface="+mn-lt"/>
              </a:rPr>
              <a:pPr marL="0" lvl="0" indent="0" algn="ctr">
                <a:spcBef>
                  <a:spcPct val="0"/>
                </a:spcBef>
                <a:buNone/>
              </a:pPr>
              <a:t>2000</a:t>
            </a:fld>
            <a:endParaRPr kumimoji="1" lang="ja-JP" altLang="en-US" sz="800" dirty="0">
              <a:sym typeface="+mn-lt"/>
            </a:endParaRPr>
          </a:p>
        </p:txBody>
      </p:sp>
      <p:sp>
        <p:nvSpPr>
          <p:cNvPr id="239" name="テキスト プレースホルダ 9">
            <a:extLst>
              <a:ext uri="{FF2B5EF4-FFF2-40B4-BE49-F238E27FC236}">
                <a16:creationId xmlns:a16="http://schemas.microsoft.com/office/drawing/2014/main" id="{C55FEA4A-09B2-2D57-64B9-1816851D5616}"/>
              </a:ext>
            </a:extLst>
          </p:cNvPr>
          <p:cNvSpPr>
            <a:spLocks noGrp="1"/>
          </p:cNvSpPr>
          <p:nvPr>
            <p:custDataLst>
              <p:tags r:id="rId147"/>
            </p:custDataLst>
          </p:nvPr>
        </p:nvSpPr>
        <p:spPr bwMode="auto">
          <a:xfrm>
            <a:off x="101441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5CD0CC0-439C-4564-AB4D-9B020E5EEFA5}" type="datetime'''''''''''''''''''''''''''''''''''''''''''0''''''''''1'''">
              <a:rPr lang="ja-JP" altLang="en-US" sz="800" smtClean="0">
                <a:effectLst/>
                <a:sym typeface="+mn-lt"/>
              </a:rPr>
              <a:pPr marL="0" lvl="0" indent="0" algn="ctr">
                <a:spcBef>
                  <a:spcPct val="0"/>
                </a:spcBef>
                <a:buNone/>
              </a:pPr>
              <a:t>01</a:t>
            </a:fld>
            <a:endParaRPr kumimoji="1" lang="ja-JP" altLang="en-US" sz="800" dirty="0">
              <a:sym typeface="+mn-lt"/>
            </a:endParaRPr>
          </a:p>
        </p:txBody>
      </p:sp>
      <p:sp>
        <p:nvSpPr>
          <p:cNvPr id="240" name="テキスト プレースホルダ 9">
            <a:extLst>
              <a:ext uri="{FF2B5EF4-FFF2-40B4-BE49-F238E27FC236}">
                <a16:creationId xmlns:a16="http://schemas.microsoft.com/office/drawing/2014/main" id="{94562923-D49A-77D8-BE7D-61953EAEF2D8}"/>
              </a:ext>
            </a:extLst>
          </p:cNvPr>
          <p:cNvSpPr>
            <a:spLocks noGrp="1"/>
          </p:cNvSpPr>
          <p:nvPr>
            <p:custDataLst>
              <p:tags r:id="rId148"/>
            </p:custDataLst>
          </p:nvPr>
        </p:nvSpPr>
        <p:spPr bwMode="auto">
          <a:xfrm>
            <a:off x="131286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2E30F2C-B122-423F-B8E4-8EF8DC0919EE}" type="datetime'''''''''''''0''''''''''''''''''''2'''''''''''''">
              <a:rPr lang="ja-JP" altLang="en-US" sz="800" smtClean="0">
                <a:effectLst/>
                <a:sym typeface="+mn-lt"/>
              </a:rPr>
              <a:pPr marL="0" lvl="0" indent="0" algn="ctr">
                <a:spcBef>
                  <a:spcPct val="0"/>
                </a:spcBef>
                <a:buNone/>
              </a:pPr>
              <a:t>02</a:t>
            </a:fld>
            <a:endParaRPr kumimoji="1" lang="ja-JP" altLang="en-US" sz="800" dirty="0">
              <a:sym typeface="+mn-lt"/>
            </a:endParaRPr>
          </a:p>
        </p:txBody>
      </p:sp>
      <p:sp>
        <p:nvSpPr>
          <p:cNvPr id="241" name="テキスト プレースホルダ 9">
            <a:extLst>
              <a:ext uri="{FF2B5EF4-FFF2-40B4-BE49-F238E27FC236}">
                <a16:creationId xmlns:a16="http://schemas.microsoft.com/office/drawing/2014/main" id="{B39916CE-0C14-FB73-7E3C-9DFFC7404E13}"/>
              </a:ext>
            </a:extLst>
          </p:cNvPr>
          <p:cNvSpPr>
            <a:spLocks noGrp="1"/>
          </p:cNvSpPr>
          <p:nvPr>
            <p:custDataLst>
              <p:tags r:id="rId149"/>
            </p:custDataLst>
          </p:nvPr>
        </p:nvSpPr>
        <p:spPr bwMode="auto">
          <a:xfrm>
            <a:off x="161131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C73C93D-DF7F-4127-8092-628E4BBFA5B3}" type="datetime'''''''''''''0''''''''''''''''''''''''''''3'''''''''''''">
              <a:rPr lang="ja-JP" altLang="en-US" sz="800" smtClean="0">
                <a:effectLst/>
                <a:sym typeface="+mn-lt"/>
              </a:rPr>
              <a:pPr marL="0" lvl="0" indent="0" algn="ctr">
                <a:spcBef>
                  <a:spcPct val="0"/>
                </a:spcBef>
                <a:buNone/>
              </a:pPr>
              <a:t>03</a:t>
            </a:fld>
            <a:endParaRPr kumimoji="1" lang="ja-JP" altLang="en-US" sz="800" dirty="0">
              <a:sym typeface="+mn-lt"/>
            </a:endParaRPr>
          </a:p>
        </p:txBody>
      </p:sp>
      <p:sp>
        <p:nvSpPr>
          <p:cNvPr id="242" name="テキスト プレースホルダ 9">
            <a:extLst>
              <a:ext uri="{FF2B5EF4-FFF2-40B4-BE49-F238E27FC236}">
                <a16:creationId xmlns:a16="http://schemas.microsoft.com/office/drawing/2014/main" id="{A376FC00-F6C9-7F57-5147-CA4D09F21ED4}"/>
              </a:ext>
            </a:extLst>
          </p:cNvPr>
          <p:cNvSpPr>
            <a:spLocks noGrp="1"/>
          </p:cNvSpPr>
          <p:nvPr>
            <p:custDataLst>
              <p:tags r:id="rId150"/>
            </p:custDataLst>
          </p:nvPr>
        </p:nvSpPr>
        <p:spPr bwMode="auto">
          <a:xfrm>
            <a:off x="190976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DFBC03-DED5-4ECD-8617-372689CC6677}" type="datetime'''0''''''''''''''''4'''''''''''''''''''''''''">
              <a:rPr lang="ja-JP" altLang="en-US" sz="800" smtClean="0">
                <a:effectLst/>
                <a:sym typeface="+mn-lt"/>
              </a:rPr>
              <a:pPr marL="0" lvl="0" indent="0" algn="ctr">
                <a:spcBef>
                  <a:spcPct val="0"/>
                </a:spcBef>
                <a:buNone/>
              </a:pPr>
              <a:t>04</a:t>
            </a:fld>
            <a:endParaRPr kumimoji="1" lang="ja-JP" altLang="en-US" sz="800" dirty="0">
              <a:sym typeface="+mn-lt"/>
            </a:endParaRPr>
          </a:p>
        </p:txBody>
      </p:sp>
      <p:sp>
        <p:nvSpPr>
          <p:cNvPr id="243" name="テキスト プレースホルダ 9">
            <a:extLst>
              <a:ext uri="{FF2B5EF4-FFF2-40B4-BE49-F238E27FC236}">
                <a16:creationId xmlns:a16="http://schemas.microsoft.com/office/drawing/2014/main" id="{9C2B04C7-6159-BF45-493D-27650F747CDE}"/>
              </a:ext>
            </a:extLst>
          </p:cNvPr>
          <p:cNvSpPr>
            <a:spLocks noGrp="1"/>
          </p:cNvSpPr>
          <p:nvPr>
            <p:custDataLst>
              <p:tags r:id="rId151"/>
            </p:custDataLst>
          </p:nvPr>
        </p:nvSpPr>
        <p:spPr bwMode="auto">
          <a:xfrm>
            <a:off x="220662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9749ED-C50A-419D-A942-7D6F6ED5C8D2}" type="datetime'''''''''''''''''''''''''''''''''''''''05'''''''''''''''''''''">
              <a:rPr lang="ja-JP" altLang="en-US" sz="800" smtClean="0">
                <a:effectLst/>
                <a:sym typeface="+mn-lt"/>
              </a:rPr>
              <a:pPr marL="0" lvl="0" indent="0" algn="ctr">
                <a:spcBef>
                  <a:spcPct val="0"/>
                </a:spcBef>
                <a:buNone/>
              </a:pPr>
              <a:t>05</a:t>
            </a:fld>
            <a:endParaRPr kumimoji="1" lang="ja-JP" altLang="en-US" sz="800" dirty="0">
              <a:sym typeface="+mn-lt"/>
            </a:endParaRPr>
          </a:p>
        </p:txBody>
      </p:sp>
      <p:sp>
        <p:nvSpPr>
          <p:cNvPr id="244" name="テキスト プレースホルダ 9">
            <a:extLst>
              <a:ext uri="{FF2B5EF4-FFF2-40B4-BE49-F238E27FC236}">
                <a16:creationId xmlns:a16="http://schemas.microsoft.com/office/drawing/2014/main" id="{9EA21B80-B686-3F45-8FEF-A98D66852058}"/>
              </a:ext>
            </a:extLst>
          </p:cNvPr>
          <p:cNvSpPr>
            <a:spLocks noGrp="1"/>
          </p:cNvSpPr>
          <p:nvPr>
            <p:custDataLst>
              <p:tags r:id="rId152"/>
            </p:custDataLst>
          </p:nvPr>
        </p:nvSpPr>
        <p:spPr bwMode="auto">
          <a:xfrm>
            <a:off x="250507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68E6D19-63CA-432D-8DD2-5173F328569B}" type="datetime'''''''0''''''''''''6'''''''''''''">
              <a:rPr lang="ja-JP" altLang="en-US" sz="800" smtClean="0">
                <a:effectLst/>
                <a:sym typeface="+mn-lt"/>
              </a:rPr>
              <a:pPr marL="0" lvl="0" indent="0" algn="ctr">
                <a:spcBef>
                  <a:spcPct val="0"/>
                </a:spcBef>
                <a:buNone/>
              </a:pPr>
              <a:t>06</a:t>
            </a:fld>
            <a:endParaRPr kumimoji="1" lang="ja-JP" altLang="en-US" sz="800" dirty="0">
              <a:sym typeface="+mn-lt"/>
            </a:endParaRPr>
          </a:p>
        </p:txBody>
      </p:sp>
      <p:sp>
        <p:nvSpPr>
          <p:cNvPr id="245" name="テキスト プレースホルダ 9">
            <a:extLst>
              <a:ext uri="{FF2B5EF4-FFF2-40B4-BE49-F238E27FC236}">
                <a16:creationId xmlns:a16="http://schemas.microsoft.com/office/drawing/2014/main" id="{9308FADA-2CFF-8D60-C7AB-C4EA6079ED35}"/>
              </a:ext>
            </a:extLst>
          </p:cNvPr>
          <p:cNvSpPr>
            <a:spLocks noGrp="1"/>
          </p:cNvSpPr>
          <p:nvPr>
            <p:custDataLst>
              <p:tags r:id="rId153"/>
            </p:custDataLst>
          </p:nvPr>
        </p:nvSpPr>
        <p:spPr bwMode="auto">
          <a:xfrm>
            <a:off x="280352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0FD3A5-41F9-483E-A724-77C10088F4DA}" type="datetime'0''''''''''''''''''''''''''''''''''''''''''''''''7'''''''''''">
              <a:rPr lang="ja-JP" altLang="en-US" sz="800" smtClean="0">
                <a:effectLst/>
                <a:sym typeface="+mn-lt"/>
              </a:rPr>
              <a:pPr marL="0" lvl="0" indent="0" algn="ctr">
                <a:spcBef>
                  <a:spcPct val="0"/>
                </a:spcBef>
                <a:buNone/>
              </a:pPr>
              <a:t>07</a:t>
            </a:fld>
            <a:endParaRPr kumimoji="1" lang="ja-JP" altLang="en-US" sz="800" dirty="0">
              <a:sym typeface="+mn-lt"/>
            </a:endParaRPr>
          </a:p>
        </p:txBody>
      </p:sp>
      <p:sp>
        <p:nvSpPr>
          <p:cNvPr id="248" name="テキスト プレースホルダ 9">
            <a:extLst>
              <a:ext uri="{FF2B5EF4-FFF2-40B4-BE49-F238E27FC236}">
                <a16:creationId xmlns:a16="http://schemas.microsoft.com/office/drawing/2014/main" id="{479CC2FD-0CDD-B7A7-B001-590D7E384508}"/>
              </a:ext>
            </a:extLst>
          </p:cNvPr>
          <p:cNvSpPr>
            <a:spLocks noGrp="1"/>
          </p:cNvSpPr>
          <p:nvPr>
            <p:custDataLst>
              <p:tags r:id="rId154"/>
            </p:custDataLst>
          </p:nvPr>
        </p:nvSpPr>
        <p:spPr bwMode="auto">
          <a:xfrm>
            <a:off x="310197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D1F48FF-F0BE-4821-8B23-78698B8D8893}" type="datetime'''''''''''''''''''0''''''''8'''''''''''''''''''''''''''''''''">
              <a:rPr lang="ja-JP" altLang="en-US" sz="800" smtClean="0">
                <a:effectLst/>
                <a:sym typeface="+mn-lt"/>
              </a:rPr>
              <a:pPr marL="0" lvl="0" indent="0" algn="ctr">
                <a:spcBef>
                  <a:spcPct val="0"/>
                </a:spcBef>
                <a:buNone/>
              </a:pPr>
              <a:t>08</a:t>
            </a:fld>
            <a:endParaRPr kumimoji="1" lang="ja-JP" altLang="en-US" sz="800" dirty="0">
              <a:sym typeface="+mn-lt"/>
            </a:endParaRPr>
          </a:p>
        </p:txBody>
      </p:sp>
      <p:sp>
        <p:nvSpPr>
          <p:cNvPr id="251" name="テキスト プレースホルダ 9">
            <a:extLst>
              <a:ext uri="{FF2B5EF4-FFF2-40B4-BE49-F238E27FC236}">
                <a16:creationId xmlns:a16="http://schemas.microsoft.com/office/drawing/2014/main" id="{3178D912-D400-976C-7B19-836330DF744D}"/>
              </a:ext>
            </a:extLst>
          </p:cNvPr>
          <p:cNvSpPr>
            <a:spLocks noGrp="1"/>
          </p:cNvSpPr>
          <p:nvPr>
            <p:custDataLst>
              <p:tags r:id="rId155"/>
            </p:custDataLst>
          </p:nvPr>
        </p:nvSpPr>
        <p:spPr bwMode="auto">
          <a:xfrm>
            <a:off x="339883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23D314C-EA09-40C9-AA8A-F946BEC7556C}" type="datetime'''0''''''''''''''''''''''''''''''''''''''''''9'''''''''">
              <a:rPr lang="ja-JP" altLang="en-US" sz="800" smtClean="0">
                <a:effectLst/>
                <a:sym typeface="+mn-lt"/>
              </a:rPr>
              <a:pPr marL="0" lvl="0" indent="0" algn="ctr">
                <a:spcBef>
                  <a:spcPct val="0"/>
                </a:spcBef>
                <a:buNone/>
              </a:pPr>
              <a:t>09</a:t>
            </a:fld>
            <a:endParaRPr kumimoji="1" lang="ja-JP" altLang="en-US" sz="800" dirty="0">
              <a:sym typeface="+mn-lt"/>
            </a:endParaRPr>
          </a:p>
        </p:txBody>
      </p:sp>
      <p:sp>
        <p:nvSpPr>
          <p:cNvPr id="254" name="テキスト プレースホルダ 9">
            <a:extLst>
              <a:ext uri="{FF2B5EF4-FFF2-40B4-BE49-F238E27FC236}">
                <a16:creationId xmlns:a16="http://schemas.microsoft.com/office/drawing/2014/main" id="{D2E179DE-1D46-2119-A8F0-9B41ED1CEB7E}"/>
              </a:ext>
            </a:extLst>
          </p:cNvPr>
          <p:cNvSpPr>
            <a:spLocks noGrp="1"/>
          </p:cNvSpPr>
          <p:nvPr>
            <p:custDataLst>
              <p:tags r:id="rId156"/>
            </p:custDataLst>
          </p:nvPr>
        </p:nvSpPr>
        <p:spPr bwMode="auto">
          <a:xfrm>
            <a:off x="369728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974BE7F-D003-4FFE-A4F5-D950B07BAB6B}" type="datetime'''''''''''''''''1''''''''''''''''''''''''''''''''''0'">
              <a:rPr lang="ja-JP" altLang="en-US" sz="800" smtClean="0">
                <a:effectLst/>
                <a:sym typeface="+mn-lt"/>
              </a:rPr>
              <a:pPr marL="0" lvl="0" indent="0" algn="ctr">
                <a:spcBef>
                  <a:spcPct val="0"/>
                </a:spcBef>
                <a:buNone/>
              </a:pPr>
              <a:t>10</a:t>
            </a:fld>
            <a:endParaRPr kumimoji="1" lang="ja-JP" altLang="en-US" sz="800" dirty="0">
              <a:sym typeface="+mn-lt"/>
            </a:endParaRPr>
          </a:p>
        </p:txBody>
      </p:sp>
      <p:sp>
        <p:nvSpPr>
          <p:cNvPr id="257" name="テキスト プレースホルダ 9">
            <a:extLst>
              <a:ext uri="{FF2B5EF4-FFF2-40B4-BE49-F238E27FC236}">
                <a16:creationId xmlns:a16="http://schemas.microsoft.com/office/drawing/2014/main" id="{4636789E-B833-C842-387D-3A3372A7AA36}"/>
              </a:ext>
            </a:extLst>
          </p:cNvPr>
          <p:cNvSpPr>
            <a:spLocks noGrp="1"/>
          </p:cNvSpPr>
          <p:nvPr>
            <p:custDataLst>
              <p:tags r:id="rId157"/>
            </p:custDataLst>
          </p:nvPr>
        </p:nvSpPr>
        <p:spPr bwMode="auto">
          <a:xfrm>
            <a:off x="399573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DCA413F-A71E-4775-98CE-744984F75F4E}" type="datetime'''''''''1''''''''''''''''''''''''''''''''''''''1'''''''''">
              <a:rPr lang="ja-JP" altLang="en-US" sz="800" smtClean="0">
                <a:effectLst/>
                <a:sym typeface="+mn-lt"/>
              </a:rPr>
              <a:pPr marL="0" lvl="0" indent="0" algn="ctr">
                <a:spcBef>
                  <a:spcPct val="0"/>
                </a:spcBef>
                <a:buNone/>
              </a:pPr>
              <a:t>11</a:t>
            </a:fld>
            <a:endParaRPr kumimoji="1" lang="ja-JP" altLang="en-US" sz="800" dirty="0">
              <a:sym typeface="+mn-lt"/>
            </a:endParaRPr>
          </a:p>
        </p:txBody>
      </p:sp>
      <p:sp>
        <p:nvSpPr>
          <p:cNvPr id="260" name="テキスト プレースホルダ 9">
            <a:extLst>
              <a:ext uri="{FF2B5EF4-FFF2-40B4-BE49-F238E27FC236}">
                <a16:creationId xmlns:a16="http://schemas.microsoft.com/office/drawing/2014/main" id="{B8061BEF-9921-91EA-CC5A-7A5273DA7C39}"/>
              </a:ext>
            </a:extLst>
          </p:cNvPr>
          <p:cNvSpPr>
            <a:spLocks noGrp="1"/>
          </p:cNvSpPr>
          <p:nvPr>
            <p:custDataLst>
              <p:tags r:id="rId158"/>
            </p:custDataLst>
          </p:nvPr>
        </p:nvSpPr>
        <p:spPr bwMode="auto">
          <a:xfrm>
            <a:off x="429260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0910A56-E159-4073-9E5E-5D3773D778F4}" type="datetime'''''''''''''''''1''''''''''''''''2'">
              <a:rPr lang="ja-JP" altLang="en-US" sz="800" smtClean="0">
                <a:effectLst/>
                <a:sym typeface="+mn-lt"/>
              </a:rPr>
              <a:pPr marL="0" lvl="0" indent="0" algn="ctr">
                <a:spcBef>
                  <a:spcPct val="0"/>
                </a:spcBef>
                <a:buNone/>
              </a:pPr>
              <a:t>12</a:t>
            </a:fld>
            <a:endParaRPr kumimoji="1" lang="ja-JP" altLang="en-US" sz="800" dirty="0">
              <a:sym typeface="+mn-lt"/>
            </a:endParaRPr>
          </a:p>
        </p:txBody>
      </p:sp>
      <p:sp>
        <p:nvSpPr>
          <p:cNvPr id="261" name="テキスト プレースホルダ 9">
            <a:extLst>
              <a:ext uri="{FF2B5EF4-FFF2-40B4-BE49-F238E27FC236}">
                <a16:creationId xmlns:a16="http://schemas.microsoft.com/office/drawing/2014/main" id="{7A9A1030-12C0-D97D-ED4E-E627DFFC81DB}"/>
              </a:ext>
            </a:extLst>
          </p:cNvPr>
          <p:cNvSpPr>
            <a:spLocks noGrp="1"/>
          </p:cNvSpPr>
          <p:nvPr>
            <p:custDataLst>
              <p:tags r:id="rId159"/>
            </p:custDataLst>
          </p:nvPr>
        </p:nvSpPr>
        <p:spPr bwMode="auto">
          <a:xfrm>
            <a:off x="459105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74A950-2342-4BC9-A389-52F18C86F0BA}" type="datetime'''''''''''''''''''''''''''''''''''''''''1''''''''''''''''3'''">
              <a:rPr lang="ja-JP" altLang="en-US" sz="800" smtClean="0">
                <a:effectLst/>
                <a:sym typeface="+mn-lt"/>
              </a:rPr>
              <a:pPr marL="0" lvl="0" indent="0" algn="ctr">
                <a:spcBef>
                  <a:spcPct val="0"/>
                </a:spcBef>
                <a:buNone/>
              </a:pPr>
              <a:t>13</a:t>
            </a:fld>
            <a:endParaRPr kumimoji="1" lang="ja-JP" altLang="en-US" sz="800" dirty="0">
              <a:sym typeface="+mn-lt"/>
            </a:endParaRPr>
          </a:p>
        </p:txBody>
      </p:sp>
      <p:sp>
        <p:nvSpPr>
          <p:cNvPr id="264" name="テキスト プレースホルダ 9">
            <a:extLst>
              <a:ext uri="{FF2B5EF4-FFF2-40B4-BE49-F238E27FC236}">
                <a16:creationId xmlns:a16="http://schemas.microsoft.com/office/drawing/2014/main" id="{9094D468-F264-AD20-72D1-576E895D6DDB}"/>
              </a:ext>
            </a:extLst>
          </p:cNvPr>
          <p:cNvSpPr>
            <a:spLocks noGrp="1"/>
          </p:cNvSpPr>
          <p:nvPr>
            <p:custDataLst>
              <p:tags r:id="rId160"/>
            </p:custDataLst>
          </p:nvPr>
        </p:nvSpPr>
        <p:spPr bwMode="auto">
          <a:xfrm>
            <a:off x="488950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E195AA9-54F6-455E-B860-1FD6DBF597CB}" type="datetime'''''''''''''''''''''''''''''''''''''1''''''''4'''''''''''''''">
              <a:rPr lang="ja-JP" altLang="en-US" sz="800" smtClean="0">
                <a:effectLst/>
                <a:sym typeface="+mn-lt"/>
              </a:rPr>
              <a:pPr marL="0" lvl="0" indent="0" algn="ctr">
                <a:spcBef>
                  <a:spcPct val="0"/>
                </a:spcBef>
                <a:buNone/>
              </a:pPr>
              <a:t>14</a:t>
            </a:fld>
            <a:endParaRPr kumimoji="1" lang="ja-JP" altLang="en-US" sz="800" dirty="0">
              <a:sym typeface="+mn-lt"/>
            </a:endParaRPr>
          </a:p>
        </p:txBody>
      </p:sp>
      <p:sp>
        <p:nvSpPr>
          <p:cNvPr id="267" name="テキスト プレースホルダ 9">
            <a:extLst>
              <a:ext uri="{FF2B5EF4-FFF2-40B4-BE49-F238E27FC236}">
                <a16:creationId xmlns:a16="http://schemas.microsoft.com/office/drawing/2014/main" id="{D6E9B07F-7CB2-0B8C-0681-75869EF1394E}"/>
              </a:ext>
            </a:extLst>
          </p:cNvPr>
          <p:cNvSpPr>
            <a:spLocks noGrp="1"/>
          </p:cNvSpPr>
          <p:nvPr>
            <p:custDataLst>
              <p:tags r:id="rId161"/>
            </p:custDataLst>
          </p:nvPr>
        </p:nvSpPr>
        <p:spPr bwMode="auto">
          <a:xfrm>
            <a:off x="518795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410698A-6347-4EBB-B362-BF12C0D8E3D6}" type="datetime'1''''''''''''''''''''''''''''''''''''''''''''5'''''">
              <a:rPr lang="ja-JP" altLang="en-US" sz="800" smtClean="0">
                <a:effectLst/>
                <a:sym typeface="+mn-lt"/>
              </a:rPr>
              <a:pPr marL="0" lvl="0" indent="0" algn="ctr">
                <a:spcBef>
                  <a:spcPct val="0"/>
                </a:spcBef>
                <a:buNone/>
              </a:pPr>
              <a:t>15</a:t>
            </a:fld>
            <a:endParaRPr kumimoji="1" lang="ja-JP" altLang="en-US" sz="800" dirty="0">
              <a:sym typeface="+mn-lt"/>
            </a:endParaRPr>
          </a:p>
        </p:txBody>
      </p:sp>
      <p:sp>
        <p:nvSpPr>
          <p:cNvPr id="270" name="テキスト プレースホルダ 9">
            <a:extLst>
              <a:ext uri="{FF2B5EF4-FFF2-40B4-BE49-F238E27FC236}">
                <a16:creationId xmlns:a16="http://schemas.microsoft.com/office/drawing/2014/main" id="{AD3BF115-CFC8-21CE-92B1-6C07F593DCF4}"/>
              </a:ext>
            </a:extLst>
          </p:cNvPr>
          <p:cNvSpPr>
            <a:spLocks noGrp="1"/>
          </p:cNvSpPr>
          <p:nvPr>
            <p:custDataLst>
              <p:tags r:id="rId162"/>
            </p:custDataLst>
          </p:nvPr>
        </p:nvSpPr>
        <p:spPr bwMode="auto">
          <a:xfrm>
            <a:off x="548481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D7E770E-65B6-4E53-A108-24C46D378ADA}" type="datetime'''''''''1''''''''6'''''''''''''''">
              <a:rPr lang="ja-JP" altLang="en-US" sz="800" smtClean="0">
                <a:effectLst/>
                <a:sym typeface="+mn-lt"/>
              </a:rPr>
              <a:pPr marL="0" lvl="0" indent="0" algn="ctr">
                <a:spcBef>
                  <a:spcPct val="0"/>
                </a:spcBef>
                <a:buNone/>
              </a:pPr>
              <a:t>16</a:t>
            </a:fld>
            <a:endParaRPr kumimoji="1" lang="ja-JP" altLang="en-US" sz="800" dirty="0">
              <a:sym typeface="+mn-lt"/>
            </a:endParaRPr>
          </a:p>
        </p:txBody>
      </p:sp>
      <p:sp>
        <p:nvSpPr>
          <p:cNvPr id="273" name="テキスト プレースホルダ 9">
            <a:extLst>
              <a:ext uri="{FF2B5EF4-FFF2-40B4-BE49-F238E27FC236}">
                <a16:creationId xmlns:a16="http://schemas.microsoft.com/office/drawing/2014/main" id="{18E78856-EB29-843E-7BD8-A505DF2DC67B}"/>
              </a:ext>
            </a:extLst>
          </p:cNvPr>
          <p:cNvSpPr>
            <a:spLocks noGrp="1"/>
          </p:cNvSpPr>
          <p:nvPr>
            <p:custDataLst>
              <p:tags r:id="rId163"/>
            </p:custDataLst>
          </p:nvPr>
        </p:nvSpPr>
        <p:spPr bwMode="auto">
          <a:xfrm>
            <a:off x="578326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3BD851-F681-45E7-A7D0-272B1D24E584}" type="datetime'''''1''''''''''''''''''''7'''''''''''''''''''">
              <a:rPr lang="ja-JP" altLang="en-US" sz="800" smtClean="0">
                <a:effectLst/>
                <a:sym typeface="+mn-lt"/>
              </a:rPr>
              <a:pPr marL="0" lvl="0" indent="0" algn="ctr">
                <a:spcBef>
                  <a:spcPct val="0"/>
                </a:spcBef>
                <a:buNone/>
              </a:pPr>
              <a:t>17</a:t>
            </a:fld>
            <a:endParaRPr kumimoji="1" lang="ja-JP" altLang="en-US" sz="800" dirty="0">
              <a:sym typeface="+mn-lt"/>
            </a:endParaRPr>
          </a:p>
        </p:txBody>
      </p:sp>
      <p:sp>
        <p:nvSpPr>
          <p:cNvPr id="283" name="テキスト プレースホルダ 9">
            <a:extLst>
              <a:ext uri="{FF2B5EF4-FFF2-40B4-BE49-F238E27FC236}">
                <a16:creationId xmlns:a16="http://schemas.microsoft.com/office/drawing/2014/main" id="{4C5882A2-392B-6B76-E11E-613695D64613}"/>
              </a:ext>
            </a:extLst>
          </p:cNvPr>
          <p:cNvSpPr>
            <a:spLocks noGrp="1"/>
          </p:cNvSpPr>
          <p:nvPr>
            <p:custDataLst>
              <p:tags r:id="rId164"/>
            </p:custDataLst>
          </p:nvPr>
        </p:nvSpPr>
        <p:spPr bwMode="auto">
          <a:xfrm>
            <a:off x="6081713"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92614C8-1813-4470-A139-9D01270913A8}" type="datetime'''''''''''''''''1''''''''8'''''''''''''''''''''''">
              <a:rPr lang="ja-JP" altLang="en-US" sz="800" smtClean="0">
                <a:effectLst/>
                <a:sym typeface="+mn-lt"/>
              </a:rPr>
              <a:pPr marL="0" lvl="0" indent="0" algn="ctr">
                <a:spcBef>
                  <a:spcPct val="0"/>
                </a:spcBef>
                <a:buNone/>
              </a:pPr>
              <a:t>18</a:t>
            </a:fld>
            <a:endParaRPr kumimoji="1" lang="ja-JP" altLang="en-US" sz="800" dirty="0">
              <a:sym typeface="+mn-lt"/>
            </a:endParaRPr>
          </a:p>
        </p:txBody>
      </p:sp>
      <p:sp>
        <p:nvSpPr>
          <p:cNvPr id="286" name="テキスト プレースホルダ 9">
            <a:extLst>
              <a:ext uri="{FF2B5EF4-FFF2-40B4-BE49-F238E27FC236}">
                <a16:creationId xmlns:a16="http://schemas.microsoft.com/office/drawing/2014/main" id="{9AA6419A-DC3A-E4E1-94E7-05E03D99FEFF}"/>
              </a:ext>
            </a:extLst>
          </p:cNvPr>
          <p:cNvSpPr>
            <a:spLocks noGrp="1"/>
          </p:cNvSpPr>
          <p:nvPr>
            <p:custDataLst>
              <p:tags r:id="rId165"/>
            </p:custDataLst>
          </p:nvPr>
        </p:nvSpPr>
        <p:spPr bwMode="auto">
          <a:xfrm>
            <a:off x="637857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BAB1C6E-A7A3-4E02-B93B-4DCD9B78E4AF}" type="datetime'''''''''''''''''''''''''''1''''''''''''9'''">
              <a:rPr lang="ja-JP" altLang="en-US" sz="800" smtClean="0">
                <a:effectLst/>
                <a:sym typeface="+mn-lt"/>
              </a:rPr>
              <a:pPr marL="0" lvl="0" indent="0" algn="ctr">
                <a:spcBef>
                  <a:spcPct val="0"/>
                </a:spcBef>
                <a:buNone/>
              </a:pPr>
              <a:t>19</a:t>
            </a:fld>
            <a:endParaRPr kumimoji="1" lang="ja-JP" altLang="en-US" sz="800" dirty="0">
              <a:sym typeface="+mn-lt"/>
            </a:endParaRPr>
          </a:p>
        </p:txBody>
      </p:sp>
      <p:sp>
        <p:nvSpPr>
          <p:cNvPr id="289" name="テキスト プレースホルダ 9">
            <a:extLst>
              <a:ext uri="{FF2B5EF4-FFF2-40B4-BE49-F238E27FC236}">
                <a16:creationId xmlns:a16="http://schemas.microsoft.com/office/drawing/2014/main" id="{AD1EE82F-69AC-71C9-FA5B-88DF34FDD41C}"/>
              </a:ext>
            </a:extLst>
          </p:cNvPr>
          <p:cNvSpPr>
            <a:spLocks noGrp="1"/>
          </p:cNvSpPr>
          <p:nvPr>
            <p:custDataLst>
              <p:tags r:id="rId166"/>
            </p:custDataLst>
          </p:nvPr>
        </p:nvSpPr>
        <p:spPr bwMode="auto">
          <a:xfrm>
            <a:off x="667702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75C16E-A62A-410A-A32D-2EC319333FF8}" type="datetime'''''''''2''''''''''''''''''''''''''''''''''''0'''">
              <a:rPr lang="ja-JP" altLang="en-US" sz="800" smtClean="0">
                <a:effectLst/>
                <a:sym typeface="+mn-lt"/>
              </a:rPr>
              <a:pPr marL="0" lvl="0" indent="0" algn="ctr">
                <a:spcBef>
                  <a:spcPct val="0"/>
                </a:spcBef>
                <a:buNone/>
              </a:pPr>
              <a:t>20</a:t>
            </a:fld>
            <a:endParaRPr kumimoji="1" lang="ja-JP" altLang="en-US" sz="800" dirty="0">
              <a:sym typeface="+mn-lt"/>
            </a:endParaRPr>
          </a:p>
        </p:txBody>
      </p:sp>
      <p:sp>
        <p:nvSpPr>
          <p:cNvPr id="292" name="テキスト プレースホルダ 9">
            <a:extLst>
              <a:ext uri="{FF2B5EF4-FFF2-40B4-BE49-F238E27FC236}">
                <a16:creationId xmlns:a16="http://schemas.microsoft.com/office/drawing/2014/main" id="{FC73542B-D9C6-EDF2-7366-4C49850A6D2B}"/>
              </a:ext>
            </a:extLst>
          </p:cNvPr>
          <p:cNvSpPr>
            <a:spLocks noGrp="1"/>
          </p:cNvSpPr>
          <p:nvPr>
            <p:custDataLst>
              <p:tags r:id="rId167"/>
            </p:custDataLst>
          </p:nvPr>
        </p:nvSpPr>
        <p:spPr bwMode="auto">
          <a:xfrm>
            <a:off x="697547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29F4E5A-8220-4AA0-8FA3-A71E13057EDF}" type="datetime'''''''2''''''''''''''''''''''1'">
              <a:rPr lang="ja-JP" altLang="en-US" sz="800" smtClean="0">
                <a:effectLst/>
                <a:sym typeface="+mn-lt"/>
              </a:rPr>
              <a:pPr marL="0" lvl="0" indent="0" algn="ctr">
                <a:spcBef>
                  <a:spcPct val="0"/>
                </a:spcBef>
                <a:buNone/>
              </a:pPr>
              <a:t>21</a:t>
            </a:fld>
            <a:endParaRPr kumimoji="1" lang="ja-JP" altLang="en-US" sz="800" dirty="0">
              <a:sym typeface="+mn-lt"/>
            </a:endParaRPr>
          </a:p>
        </p:txBody>
      </p:sp>
      <p:sp>
        <p:nvSpPr>
          <p:cNvPr id="293" name="テキスト プレースホルダ 9">
            <a:extLst>
              <a:ext uri="{FF2B5EF4-FFF2-40B4-BE49-F238E27FC236}">
                <a16:creationId xmlns:a16="http://schemas.microsoft.com/office/drawing/2014/main" id="{7CCAFEAD-684F-966C-99E0-0BA5F0E6FB68}"/>
              </a:ext>
            </a:extLst>
          </p:cNvPr>
          <p:cNvSpPr>
            <a:spLocks noGrp="1"/>
          </p:cNvSpPr>
          <p:nvPr>
            <p:custDataLst>
              <p:tags r:id="rId168"/>
            </p:custDataLst>
          </p:nvPr>
        </p:nvSpPr>
        <p:spPr bwMode="auto">
          <a:xfrm>
            <a:off x="7273925"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2DF21E2-E9FB-4B6B-9D4E-A8AE3F3B81AD}" type="datetime'''''2''''''''2'">
              <a:rPr lang="ja-JP" altLang="en-US" sz="800" smtClean="0">
                <a:effectLst/>
                <a:sym typeface="+mn-lt"/>
              </a:rPr>
              <a:pPr marL="0" lvl="0" indent="0" algn="ctr">
                <a:spcBef>
                  <a:spcPct val="0"/>
                </a:spcBef>
                <a:buNone/>
              </a:pPr>
              <a:t>22</a:t>
            </a:fld>
            <a:endParaRPr kumimoji="1" lang="ja-JP" altLang="en-US" sz="800" dirty="0">
              <a:sym typeface="+mn-lt"/>
            </a:endParaRPr>
          </a:p>
        </p:txBody>
      </p:sp>
      <p:sp>
        <p:nvSpPr>
          <p:cNvPr id="294" name="テキスト プレースホルダ 9">
            <a:extLst>
              <a:ext uri="{FF2B5EF4-FFF2-40B4-BE49-F238E27FC236}">
                <a16:creationId xmlns:a16="http://schemas.microsoft.com/office/drawing/2014/main" id="{E8C85343-4DE9-DEBE-F732-4199119233F9}"/>
              </a:ext>
            </a:extLst>
          </p:cNvPr>
          <p:cNvSpPr>
            <a:spLocks noGrp="1"/>
          </p:cNvSpPr>
          <p:nvPr>
            <p:custDataLst>
              <p:tags r:id="rId169"/>
            </p:custDataLst>
          </p:nvPr>
        </p:nvSpPr>
        <p:spPr bwMode="auto">
          <a:xfrm>
            <a:off x="757078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3B5D813-867A-409B-B5DB-77CCB582445B}" type="datetime'''''''''2''''''''''''''''''''''''''''''''''''''3'''''''''''''">
              <a:rPr lang="ja-JP" altLang="en-US" sz="800" smtClean="0">
                <a:effectLst/>
                <a:sym typeface="+mn-lt"/>
              </a:rPr>
              <a:pPr marL="0" lvl="0" indent="0" algn="ctr">
                <a:spcBef>
                  <a:spcPct val="0"/>
                </a:spcBef>
                <a:buNone/>
              </a:pPr>
              <a:t>23</a:t>
            </a:fld>
            <a:endParaRPr kumimoji="1" lang="ja-JP" altLang="en-US" sz="800" dirty="0">
              <a:sym typeface="+mn-lt"/>
            </a:endParaRPr>
          </a:p>
        </p:txBody>
      </p:sp>
      <p:sp>
        <p:nvSpPr>
          <p:cNvPr id="295" name="テキスト プレースホルダ 9">
            <a:extLst>
              <a:ext uri="{FF2B5EF4-FFF2-40B4-BE49-F238E27FC236}">
                <a16:creationId xmlns:a16="http://schemas.microsoft.com/office/drawing/2014/main" id="{4BA44E2C-CE56-6966-BCDD-8A7B1D72D45F}"/>
              </a:ext>
            </a:extLst>
          </p:cNvPr>
          <p:cNvSpPr>
            <a:spLocks noGrp="1"/>
          </p:cNvSpPr>
          <p:nvPr>
            <p:custDataLst>
              <p:tags r:id="rId170"/>
            </p:custDataLst>
          </p:nvPr>
        </p:nvSpPr>
        <p:spPr bwMode="auto">
          <a:xfrm>
            <a:off x="786923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AFEF9F3-6D14-4848-B8D3-60023AD71E44}" type="datetime'''''''''''''''''''''''''''''''''''''''''2''4'''''">
              <a:rPr lang="ja-JP" altLang="en-US" sz="800" smtClean="0">
                <a:effectLst/>
                <a:sym typeface="+mn-lt"/>
              </a:rPr>
              <a:pPr marL="0" lvl="0" indent="0" algn="ctr">
                <a:spcBef>
                  <a:spcPct val="0"/>
                </a:spcBef>
                <a:buNone/>
              </a:pPr>
              <a:t>24</a:t>
            </a:fld>
            <a:endParaRPr kumimoji="1" lang="ja-JP" altLang="en-US" sz="800" dirty="0">
              <a:sym typeface="+mn-lt"/>
            </a:endParaRPr>
          </a:p>
        </p:txBody>
      </p:sp>
      <p:sp>
        <p:nvSpPr>
          <p:cNvPr id="311" name="テキスト プレースホルダ 9">
            <a:extLst>
              <a:ext uri="{FF2B5EF4-FFF2-40B4-BE49-F238E27FC236}">
                <a16:creationId xmlns:a16="http://schemas.microsoft.com/office/drawing/2014/main" id="{A65F25DF-9D54-688F-F20A-B7FCB8B6580C}"/>
              </a:ext>
            </a:extLst>
          </p:cNvPr>
          <p:cNvSpPr>
            <a:spLocks noGrp="1"/>
          </p:cNvSpPr>
          <p:nvPr>
            <p:custDataLst>
              <p:tags r:id="rId171"/>
            </p:custDataLst>
          </p:nvPr>
        </p:nvSpPr>
        <p:spPr bwMode="auto">
          <a:xfrm>
            <a:off x="816768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474FABC-5384-47CE-81FD-E946408D3F70}" type="datetime'''''''''''''''''''''''''''''''''''''2''''''''''''''''''5'''''">
              <a:rPr lang="ja-JP" altLang="en-US" sz="800" smtClean="0">
                <a:effectLst/>
                <a:sym typeface="+mn-lt"/>
              </a:rPr>
              <a:pPr marL="0" lvl="0" indent="0" algn="ctr">
                <a:spcBef>
                  <a:spcPct val="0"/>
                </a:spcBef>
                <a:buNone/>
              </a:pPr>
              <a:t>25</a:t>
            </a:fld>
            <a:endParaRPr kumimoji="1" lang="ja-JP" altLang="en-US" sz="800" dirty="0">
              <a:sym typeface="+mn-lt"/>
            </a:endParaRPr>
          </a:p>
        </p:txBody>
      </p:sp>
      <p:sp>
        <p:nvSpPr>
          <p:cNvPr id="312" name="テキスト プレースホルダ 9">
            <a:extLst>
              <a:ext uri="{FF2B5EF4-FFF2-40B4-BE49-F238E27FC236}">
                <a16:creationId xmlns:a16="http://schemas.microsoft.com/office/drawing/2014/main" id="{D5F1C771-5E55-2705-825D-964741805573}"/>
              </a:ext>
            </a:extLst>
          </p:cNvPr>
          <p:cNvSpPr>
            <a:spLocks noGrp="1"/>
          </p:cNvSpPr>
          <p:nvPr>
            <p:custDataLst>
              <p:tags r:id="rId172"/>
            </p:custDataLst>
          </p:nvPr>
        </p:nvSpPr>
        <p:spPr bwMode="auto">
          <a:xfrm>
            <a:off x="8466138"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CA077D5-3595-4BAD-BDE6-4CB255304A55}" type="datetime'''''''''''''''''''''3''''''''0'''''''">
              <a:rPr lang="ja-JP" altLang="en-US" sz="800" smtClean="0">
                <a:effectLst/>
                <a:sym typeface="+mn-lt"/>
              </a:rPr>
              <a:pPr marL="0" lvl="0" indent="0" algn="ctr">
                <a:spcBef>
                  <a:spcPct val="0"/>
                </a:spcBef>
                <a:buNone/>
              </a:pPr>
              <a:t>30</a:t>
            </a:fld>
            <a:endParaRPr kumimoji="1" lang="ja-JP" altLang="en-US" sz="800" dirty="0">
              <a:sym typeface="+mn-lt"/>
            </a:endParaRPr>
          </a:p>
        </p:txBody>
      </p:sp>
      <p:sp>
        <p:nvSpPr>
          <p:cNvPr id="313" name="テキスト プレースホルダ 9">
            <a:extLst>
              <a:ext uri="{FF2B5EF4-FFF2-40B4-BE49-F238E27FC236}">
                <a16:creationId xmlns:a16="http://schemas.microsoft.com/office/drawing/2014/main" id="{70CF38C1-8306-FC16-B4A3-3A1D6E270342}"/>
              </a:ext>
            </a:extLst>
          </p:cNvPr>
          <p:cNvSpPr>
            <a:spLocks noGrp="1"/>
          </p:cNvSpPr>
          <p:nvPr>
            <p:custDataLst>
              <p:tags r:id="rId173"/>
            </p:custDataLst>
          </p:nvPr>
        </p:nvSpPr>
        <p:spPr bwMode="auto">
          <a:xfrm>
            <a:off x="876300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E06973E-0746-4BC0-A188-F2BDD64B1429}" type="datetime'4''''''''''''''''''''''''''''''''''0'''">
              <a:rPr lang="ja-JP" altLang="en-US" sz="800" smtClean="0">
                <a:effectLst/>
                <a:sym typeface="+mn-lt"/>
              </a:rPr>
              <a:pPr marL="0" lvl="0" indent="0" algn="ctr">
                <a:spcBef>
                  <a:spcPct val="0"/>
                </a:spcBef>
                <a:buNone/>
              </a:pPr>
              <a:t>40</a:t>
            </a:fld>
            <a:endParaRPr kumimoji="1" lang="ja-JP" altLang="en-US" sz="800" dirty="0">
              <a:sym typeface="+mn-lt"/>
            </a:endParaRPr>
          </a:p>
        </p:txBody>
      </p:sp>
      <p:sp>
        <p:nvSpPr>
          <p:cNvPr id="314" name="テキスト プレースホルダ 9">
            <a:extLst>
              <a:ext uri="{FF2B5EF4-FFF2-40B4-BE49-F238E27FC236}">
                <a16:creationId xmlns:a16="http://schemas.microsoft.com/office/drawing/2014/main" id="{13599963-E618-F019-2705-D325CDDA26F6}"/>
              </a:ext>
            </a:extLst>
          </p:cNvPr>
          <p:cNvSpPr>
            <a:spLocks noGrp="1"/>
          </p:cNvSpPr>
          <p:nvPr>
            <p:custDataLst>
              <p:tags r:id="rId174"/>
            </p:custDataLst>
          </p:nvPr>
        </p:nvSpPr>
        <p:spPr bwMode="auto">
          <a:xfrm>
            <a:off x="9061450" y="6267450"/>
            <a:ext cx="127000" cy="1222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D3A0A5B-F5EF-4E49-8E23-6429A97C0F13}" type="datetime'''''''''5''''''0'''">
              <a:rPr lang="ja-JP" altLang="en-US" sz="800" smtClean="0">
                <a:effectLst/>
                <a:sym typeface="+mn-lt"/>
              </a:rPr>
              <a:pPr marL="0" lvl="0" indent="0" algn="ctr">
                <a:spcBef>
                  <a:spcPct val="0"/>
                </a:spcBef>
                <a:buNone/>
              </a:pPr>
              <a:t>50</a:t>
            </a:fld>
            <a:endParaRPr kumimoji="1" lang="ja-JP" altLang="en-US" sz="800" dirty="0">
              <a:sym typeface="+mn-lt"/>
            </a:endParaRPr>
          </a:p>
        </p:txBody>
      </p:sp>
      <p:sp>
        <p:nvSpPr>
          <p:cNvPr id="319" name="テキスト プレースホルダ 9">
            <a:extLst>
              <a:ext uri="{FF2B5EF4-FFF2-40B4-BE49-F238E27FC236}">
                <a16:creationId xmlns:a16="http://schemas.microsoft.com/office/drawing/2014/main" id="{1109427B-F1DD-0EC9-A301-6B15C6FA7AEA}"/>
              </a:ext>
            </a:extLst>
          </p:cNvPr>
          <p:cNvSpPr>
            <a:spLocks noGrp="1"/>
          </p:cNvSpPr>
          <p:nvPr>
            <p:custDataLst>
              <p:tags r:id="rId175"/>
            </p:custDataLst>
          </p:nvPr>
        </p:nvSpPr>
        <p:spPr bwMode="gray">
          <a:xfrm>
            <a:off x="9010650" y="4908550"/>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78E243D-9FC8-4237-A188-E19C36A667A0}" type="datetime'''''1''''''''''''''''''''''''''''''5''''''''''.0'''''">
              <a:rPr lang="ja-JP" altLang="en-US" sz="800" smtClean="0">
                <a:effectLst/>
                <a:sym typeface="+mn-lt"/>
              </a:rPr>
              <a:pPr marL="0" lvl="0" indent="0" algn="ctr">
                <a:spcBef>
                  <a:spcPct val="0"/>
                </a:spcBef>
                <a:buNone/>
              </a:pPr>
              <a:t>15.0</a:t>
            </a:fld>
            <a:endParaRPr kumimoji="1" lang="ja-JP" altLang="en-US" sz="800" dirty="0">
              <a:sym typeface="+mn-lt"/>
            </a:endParaRPr>
          </a:p>
        </p:txBody>
      </p:sp>
      <p:sp>
        <p:nvSpPr>
          <p:cNvPr id="323" name="テキスト プレースホルダ 9">
            <a:extLst>
              <a:ext uri="{FF2B5EF4-FFF2-40B4-BE49-F238E27FC236}">
                <a16:creationId xmlns:a16="http://schemas.microsoft.com/office/drawing/2014/main" id="{6737EA61-714F-9A01-B256-E62BAD4B8DB3}"/>
              </a:ext>
            </a:extLst>
          </p:cNvPr>
          <p:cNvSpPr>
            <a:spLocks noGrp="1"/>
          </p:cNvSpPr>
          <p:nvPr>
            <p:custDataLst>
              <p:tags r:id="rId176"/>
            </p:custDataLst>
          </p:nvPr>
        </p:nvSpPr>
        <p:spPr bwMode="gray">
          <a:xfrm>
            <a:off x="666750" y="52705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67FE5A2-37CC-4B14-907B-5312F543799A}" type="datetime'''''''''''''6''''0''''''''''''''.''''''''''''''''5'''">
              <a:rPr lang="ja-JP" altLang="en-US" sz="800" smtClean="0">
                <a:effectLst/>
                <a:sym typeface="+mn-lt"/>
              </a:rPr>
              <a:pPr marL="0" lvl="0" indent="0" algn="ctr">
                <a:spcBef>
                  <a:spcPct val="0"/>
                </a:spcBef>
                <a:buNone/>
              </a:pPr>
              <a:t>60.5</a:t>
            </a:fld>
            <a:endParaRPr kumimoji="1" lang="ja-JP" altLang="en-US" sz="800" dirty="0">
              <a:sym typeface="+mn-lt"/>
            </a:endParaRPr>
          </a:p>
        </p:txBody>
      </p:sp>
      <p:sp>
        <p:nvSpPr>
          <p:cNvPr id="324" name="テキスト プレースホルダ 9">
            <a:extLst>
              <a:ext uri="{FF2B5EF4-FFF2-40B4-BE49-F238E27FC236}">
                <a16:creationId xmlns:a16="http://schemas.microsoft.com/office/drawing/2014/main" id="{F4BC45B6-43B6-1590-9EBE-F3AFDE1234F4}"/>
              </a:ext>
            </a:extLst>
          </p:cNvPr>
          <p:cNvSpPr>
            <a:spLocks noGrp="1"/>
          </p:cNvSpPr>
          <p:nvPr>
            <p:custDataLst>
              <p:tags r:id="rId177"/>
            </p:custDataLst>
          </p:nvPr>
        </p:nvSpPr>
        <p:spPr bwMode="gray">
          <a:xfrm>
            <a:off x="963613" y="52736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463013A-9F56-4921-9CB1-BF4281942403}" type="datetime'6''''''''''''''''''''''0''''''''''.''''''''''''''''''''8'''">
              <a:rPr lang="ja-JP" altLang="en-US" sz="800" smtClean="0">
                <a:effectLst/>
                <a:sym typeface="+mn-lt"/>
              </a:rPr>
              <a:pPr marL="0" lvl="0" indent="0" algn="ctr">
                <a:spcBef>
                  <a:spcPct val="0"/>
                </a:spcBef>
                <a:buNone/>
              </a:pPr>
              <a:t>60.8</a:t>
            </a:fld>
            <a:endParaRPr kumimoji="1" lang="ja-JP" altLang="en-US" sz="800" dirty="0">
              <a:sym typeface="+mn-lt"/>
            </a:endParaRPr>
          </a:p>
        </p:txBody>
      </p:sp>
      <p:sp>
        <p:nvSpPr>
          <p:cNvPr id="325" name="テキスト プレースホルダ 9">
            <a:extLst>
              <a:ext uri="{FF2B5EF4-FFF2-40B4-BE49-F238E27FC236}">
                <a16:creationId xmlns:a16="http://schemas.microsoft.com/office/drawing/2014/main" id="{1C5BE1DC-2829-FEC6-5C08-0EA439671179}"/>
              </a:ext>
            </a:extLst>
          </p:cNvPr>
          <p:cNvSpPr>
            <a:spLocks noGrp="1"/>
          </p:cNvSpPr>
          <p:nvPr>
            <p:custDataLst>
              <p:tags r:id="rId178"/>
            </p:custDataLst>
          </p:nvPr>
        </p:nvSpPr>
        <p:spPr bwMode="gray">
          <a:xfrm>
            <a:off x="1262063" y="52768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40B871D-F43F-4C53-BA04-068E2B1231B3}" type="datetime'''''''''''6''''''''''''''1''''''''''''''''.1'''''''">
              <a:rPr lang="ja-JP" altLang="en-US" sz="800" smtClean="0">
                <a:effectLst/>
                <a:sym typeface="+mn-lt"/>
              </a:rPr>
              <a:pPr marL="0" lvl="0" indent="0" algn="ctr">
                <a:spcBef>
                  <a:spcPct val="0"/>
                </a:spcBef>
                <a:buNone/>
              </a:pPr>
              <a:t>61.1</a:t>
            </a:fld>
            <a:endParaRPr kumimoji="1" lang="ja-JP" altLang="en-US" sz="800" dirty="0">
              <a:sym typeface="+mn-lt"/>
            </a:endParaRPr>
          </a:p>
        </p:txBody>
      </p:sp>
      <p:sp>
        <p:nvSpPr>
          <p:cNvPr id="326" name="テキスト プレースホルダ 9">
            <a:extLst>
              <a:ext uri="{FF2B5EF4-FFF2-40B4-BE49-F238E27FC236}">
                <a16:creationId xmlns:a16="http://schemas.microsoft.com/office/drawing/2014/main" id="{AF069019-07FC-A423-A44B-326ADC63C154}"/>
              </a:ext>
            </a:extLst>
          </p:cNvPr>
          <p:cNvSpPr>
            <a:spLocks noGrp="1"/>
          </p:cNvSpPr>
          <p:nvPr>
            <p:custDataLst>
              <p:tags r:id="rId179"/>
            </p:custDataLst>
          </p:nvPr>
        </p:nvSpPr>
        <p:spPr bwMode="gray">
          <a:xfrm>
            <a:off x="1560513" y="52800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9B54C33-B8B5-44D3-B598-6BC5918774EB}" type="datetime'''''''61''''''''''''''''''''''.''''''''''4'''''''''''''">
              <a:rPr lang="ja-JP" altLang="en-US" sz="800" smtClean="0">
                <a:effectLst/>
                <a:sym typeface="+mn-lt"/>
              </a:rPr>
              <a:pPr marL="0" lvl="0" indent="0" algn="ctr">
                <a:spcBef>
                  <a:spcPct val="0"/>
                </a:spcBef>
                <a:buNone/>
              </a:pPr>
              <a:t>61.4</a:t>
            </a:fld>
            <a:endParaRPr kumimoji="1" lang="ja-JP" altLang="en-US" sz="800" dirty="0">
              <a:sym typeface="+mn-lt"/>
            </a:endParaRPr>
          </a:p>
        </p:txBody>
      </p:sp>
      <p:sp>
        <p:nvSpPr>
          <p:cNvPr id="327" name="テキスト プレースホルダ 9">
            <a:extLst>
              <a:ext uri="{FF2B5EF4-FFF2-40B4-BE49-F238E27FC236}">
                <a16:creationId xmlns:a16="http://schemas.microsoft.com/office/drawing/2014/main" id="{F745207A-7A2A-EE13-7C6B-1D40556C3ED3}"/>
              </a:ext>
            </a:extLst>
          </p:cNvPr>
          <p:cNvSpPr>
            <a:spLocks noGrp="1"/>
          </p:cNvSpPr>
          <p:nvPr>
            <p:custDataLst>
              <p:tags r:id="rId180"/>
            </p:custDataLst>
          </p:nvPr>
        </p:nvSpPr>
        <p:spPr bwMode="gray">
          <a:xfrm>
            <a:off x="1858963" y="52832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3C61892-6FDA-4FC1-830B-12B7DD5B2996}" type="datetime'61''''''''''''''''''''''''.''''''''''''''''''7'''">
              <a:rPr lang="ja-JP" altLang="en-US" sz="800" smtClean="0">
                <a:effectLst/>
                <a:sym typeface="+mn-lt"/>
              </a:rPr>
              <a:pPr marL="0" lvl="0" indent="0" algn="ctr">
                <a:spcBef>
                  <a:spcPct val="0"/>
                </a:spcBef>
                <a:buNone/>
              </a:pPr>
              <a:t>61.7</a:t>
            </a:fld>
            <a:endParaRPr kumimoji="1" lang="ja-JP" altLang="en-US" sz="800" dirty="0">
              <a:sym typeface="+mn-lt"/>
            </a:endParaRPr>
          </a:p>
        </p:txBody>
      </p:sp>
      <p:sp>
        <p:nvSpPr>
          <p:cNvPr id="328" name="テキスト プレースホルダ 9">
            <a:extLst>
              <a:ext uri="{FF2B5EF4-FFF2-40B4-BE49-F238E27FC236}">
                <a16:creationId xmlns:a16="http://schemas.microsoft.com/office/drawing/2014/main" id="{3DBFACB4-A4D8-0408-7225-70E8E5405900}"/>
              </a:ext>
            </a:extLst>
          </p:cNvPr>
          <p:cNvSpPr>
            <a:spLocks noGrp="1"/>
          </p:cNvSpPr>
          <p:nvPr>
            <p:custDataLst>
              <p:tags r:id="rId181"/>
            </p:custDataLst>
          </p:nvPr>
        </p:nvSpPr>
        <p:spPr bwMode="gray">
          <a:xfrm>
            <a:off x="2155825" y="52847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CCEB01-75AA-48D3-A2E0-9C0012F68936}" type="datetime'''''6''''''''''''2''''.''''''''''''''''''''1'">
              <a:rPr lang="ja-JP" altLang="en-US" sz="800" smtClean="0">
                <a:effectLst/>
                <a:sym typeface="+mn-lt"/>
              </a:rPr>
              <a:pPr marL="0" lvl="0" indent="0" algn="ctr">
                <a:spcBef>
                  <a:spcPct val="0"/>
                </a:spcBef>
                <a:buNone/>
              </a:pPr>
              <a:t>62.1</a:t>
            </a:fld>
            <a:endParaRPr kumimoji="1" lang="ja-JP" altLang="en-US" sz="800" dirty="0">
              <a:sym typeface="+mn-lt"/>
            </a:endParaRPr>
          </a:p>
        </p:txBody>
      </p:sp>
      <p:sp>
        <p:nvSpPr>
          <p:cNvPr id="329" name="テキスト プレースホルダ 9">
            <a:extLst>
              <a:ext uri="{FF2B5EF4-FFF2-40B4-BE49-F238E27FC236}">
                <a16:creationId xmlns:a16="http://schemas.microsoft.com/office/drawing/2014/main" id="{7C470B40-74D5-049C-6F60-7F3554A3AF10}"/>
              </a:ext>
            </a:extLst>
          </p:cNvPr>
          <p:cNvSpPr>
            <a:spLocks noGrp="1"/>
          </p:cNvSpPr>
          <p:nvPr>
            <p:custDataLst>
              <p:tags r:id="rId182"/>
            </p:custDataLst>
          </p:nvPr>
        </p:nvSpPr>
        <p:spPr bwMode="gray">
          <a:xfrm>
            <a:off x="2454275" y="52895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7001A68-65EF-475A-AB62-78613A749165}" type="datetime'''''6''''''''''2''''''''''''''''''.''5'''''''''''''''''">
              <a:rPr lang="ja-JP" altLang="en-US" sz="800" smtClean="0">
                <a:effectLst/>
                <a:sym typeface="+mn-lt"/>
              </a:rPr>
              <a:pPr marL="0" lvl="0" indent="0" algn="ctr">
                <a:spcBef>
                  <a:spcPct val="0"/>
                </a:spcBef>
                <a:buNone/>
              </a:pPr>
              <a:t>62.5</a:t>
            </a:fld>
            <a:endParaRPr kumimoji="1" lang="ja-JP" altLang="en-US" sz="800" dirty="0">
              <a:sym typeface="+mn-lt"/>
            </a:endParaRPr>
          </a:p>
        </p:txBody>
      </p:sp>
      <p:sp>
        <p:nvSpPr>
          <p:cNvPr id="330" name="テキスト プレースホルダ 9">
            <a:extLst>
              <a:ext uri="{FF2B5EF4-FFF2-40B4-BE49-F238E27FC236}">
                <a16:creationId xmlns:a16="http://schemas.microsoft.com/office/drawing/2014/main" id="{C875FF79-897A-A1D9-1F36-50B972873645}"/>
              </a:ext>
            </a:extLst>
          </p:cNvPr>
          <p:cNvSpPr>
            <a:spLocks noGrp="1"/>
          </p:cNvSpPr>
          <p:nvPr>
            <p:custDataLst>
              <p:tags r:id="rId183"/>
            </p:custDataLst>
          </p:nvPr>
        </p:nvSpPr>
        <p:spPr bwMode="gray">
          <a:xfrm>
            <a:off x="2752725" y="52911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8A6A595-5D99-4690-B59D-546DDE0996E5}" type="datetime'''''''''''6''''''''''''''''''''''''''''2''.''''''8'''''''">
              <a:rPr lang="ja-JP" altLang="en-US" sz="800" smtClean="0">
                <a:effectLst/>
                <a:sym typeface="+mn-lt"/>
              </a:rPr>
              <a:pPr marL="0" lvl="0" indent="0" algn="ctr">
                <a:spcBef>
                  <a:spcPct val="0"/>
                </a:spcBef>
                <a:buNone/>
              </a:pPr>
              <a:t>62.8</a:t>
            </a:fld>
            <a:endParaRPr kumimoji="1" lang="ja-JP" altLang="en-US" sz="800" dirty="0">
              <a:sym typeface="+mn-lt"/>
            </a:endParaRPr>
          </a:p>
        </p:txBody>
      </p:sp>
      <p:sp>
        <p:nvSpPr>
          <p:cNvPr id="331" name="テキスト プレースホルダ 9">
            <a:extLst>
              <a:ext uri="{FF2B5EF4-FFF2-40B4-BE49-F238E27FC236}">
                <a16:creationId xmlns:a16="http://schemas.microsoft.com/office/drawing/2014/main" id="{641E97F1-7C44-D978-B997-6E20F13EAACF}"/>
              </a:ext>
            </a:extLst>
          </p:cNvPr>
          <p:cNvSpPr>
            <a:spLocks noGrp="1"/>
          </p:cNvSpPr>
          <p:nvPr>
            <p:custDataLst>
              <p:tags r:id="rId184"/>
            </p:custDataLst>
          </p:nvPr>
        </p:nvSpPr>
        <p:spPr bwMode="gray">
          <a:xfrm>
            <a:off x="3051175" y="52959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B23D1A2-E731-4629-BC33-206254E6F366}" type="datetime'''''''''''''6''3''''''''''''''''''''.''''''''''2'''''''">
              <a:rPr lang="ja-JP" altLang="en-US" sz="800" smtClean="0">
                <a:effectLst/>
                <a:sym typeface="+mn-lt"/>
              </a:rPr>
              <a:pPr marL="0" lvl="0" indent="0" algn="ctr">
                <a:spcBef>
                  <a:spcPct val="0"/>
                </a:spcBef>
                <a:buNone/>
              </a:pPr>
              <a:t>63.2</a:t>
            </a:fld>
            <a:endParaRPr kumimoji="1" lang="ja-JP" altLang="en-US" sz="800" dirty="0">
              <a:sym typeface="+mn-lt"/>
            </a:endParaRPr>
          </a:p>
        </p:txBody>
      </p:sp>
      <p:sp>
        <p:nvSpPr>
          <p:cNvPr id="332" name="テキスト プレースホルダ 9">
            <a:extLst>
              <a:ext uri="{FF2B5EF4-FFF2-40B4-BE49-F238E27FC236}">
                <a16:creationId xmlns:a16="http://schemas.microsoft.com/office/drawing/2014/main" id="{E4FDA93F-EFB6-F23C-E108-710FD0E9F0E8}"/>
              </a:ext>
            </a:extLst>
          </p:cNvPr>
          <p:cNvSpPr>
            <a:spLocks noGrp="1"/>
          </p:cNvSpPr>
          <p:nvPr>
            <p:custDataLst>
              <p:tags r:id="rId185"/>
            </p:custDataLst>
          </p:nvPr>
        </p:nvSpPr>
        <p:spPr bwMode="gray">
          <a:xfrm>
            <a:off x="3348038" y="52974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49F58CD-95A4-4615-AAB4-B4C5722A6F79}" type="datetime'''''''''''6''''''''''''''3''''''''''.''''''''6'">
              <a:rPr lang="ja-JP" altLang="en-US" sz="800" smtClean="0">
                <a:effectLst/>
                <a:sym typeface="+mn-lt"/>
              </a:rPr>
              <a:pPr marL="0" lvl="0" indent="0" algn="ctr">
                <a:spcBef>
                  <a:spcPct val="0"/>
                </a:spcBef>
                <a:buNone/>
              </a:pPr>
              <a:t>63.6</a:t>
            </a:fld>
            <a:endParaRPr kumimoji="1" lang="ja-JP" altLang="en-US" sz="800" dirty="0">
              <a:sym typeface="+mn-lt"/>
            </a:endParaRPr>
          </a:p>
        </p:txBody>
      </p:sp>
      <p:sp>
        <p:nvSpPr>
          <p:cNvPr id="333" name="テキスト プレースホルダ 9">
            <a:extLst>
              <a:ext uri="{FF2B5EF4-FFF2-40B4-BE49-F238E27FC236}">
                <a16:creationId xmlns:a16="http://schemas.microsoft.com/office/drawing/2014/main" id="{1E192F7D-F301-ADED-D516-538F991286DE}"/>
              </a:ext>
            </a:extLst>
          </p:cNvPr>
          <p:cNvSpPr>
            <a:spLocks noGrp="1"/>
          </p:cNvSpPr>
          <p:nvPr>
            <p:custDataLst>
              <p:tags r:id="rId186"/>
            </p:custDataLst>
          </p:nvPr>
        </p:nvSpPr>
        <p:spPr bwMode="gray">
          <a:xfrm>
            <a:off x="3646488" y="53022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491B202-65DB-41AD-A3D2-C536C91C61B0}" type="datetime'''6''''''''4''''''''.''''''0'''''''''''''''''''''''''''''''">
              <a:rPr lang="ja-JP" altLang="en-US" sz="800" smtClean="0">
                <a:effectLst/>
                <a:sym typeface="+mn-lt"/>
              </a:rPr>
              <a:pPr marL="0" lvl="0" indent="0" algn="ctr">
                <a:spcBef>
                  <a:spcPct val="0"/>
                </a:spcBef>
                <a:buNone/>
              </a:pPr>
              <a:t>64.0</a:t>
            </a:fld>
            <a:endParaRPr kumimoji="1" lang="ja-JP" altLang="en-US" sz="800" dirty="0">
              <a:sym typeface="+mn-lt"/>
            </a:endParaRPr>
          </a:p>
        </p:txBody>
      </p:sp>
      <p:sp>
        <p:nvSpPr>
          <p:cNvPr id="334" name="テキスト プレースホルダ 9">
            <a:extLst>
              <a:ext uri="{FF2B5EF4-FFF2-40B4-BE49-F238E27FC236}">
                <a16:creationId xmlns:a16="http://schemas.microsoft.com/office/drawing/2014/main" id="{1376994D-EA06-8E14-C9C6-E30EF1CE187A}"/>
              </a:ext>
            </a:extLst>
          </p:cNvPr>
          <p:cNvSpPr>
            <a:spLocks noGrp="1"/>
          </p:cNvSpPr>
          <p:nvPr>
            <p:custDataLst>
              <p:tags r:id="rId187"/>
            </p:custDataLst>
          </p:nvPr>
        </p:nvSpPr>
        <p:spPr bwMode="gray">
          <a:xfrm>
            <a:off x="3944938" y="53054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2911DD-9BA1-4A1B-81E4-99F3A4A8C0F8}" type="datetime'''''''6''''''''''4''.''''''''''''''''''''3'''''''''">
              <a:rPr lang="ja-JP" altLang="en-US" sz="800" smtClean="0">
                <a:effectLst/>
                <a:sym typeface="+mn-lt"/>
              </a:rPr>
              <a:pPr marL="0" lvl="0" indent="0" algn="ctr">
                <a:spcBef>
                  <a:spcPct val="0"/>
                </a:spcBef>
                <a:buNone/>
              </a:pPr>
              <a:t>64.3</a:t>
            </a:fld>
            <a:endParaRPr kumimoji="1" lang="ja-JP" altLang="en-US" sz="800" dirty="0">
              <a:sym typeface="+mn-lt"/>
            </a:endParaRPr>
          </a:p>
        </p:txBody>
      </p:sp>
      <p:sp>
        <p:nvSpPr>
          <p:cNvPr id="335" name="テキスト プレースホルダ 9">
            <a:extLst>
              <a:ext uri="{FF2B5EF4-FFF2-40B4-BE49-F238E27FC236}">
                <a16:creationId xmlns:a16="http://schemas.microsoft.com/office/drawing/2014/main" id="{CCC93368-1E23-2C1A-EFF0-38C7DDC27F31}"/>
              </a:ext>
            </a:extLst>
          </p:cNvPr>
          <p:cNvSpPr>
            <a:spLocks noGrp="1"/>
          </p:cNvSpPr>
          <p:nvPr>
            <p:custDataLst>
              <p:tags r:id="rId188"/>
            </p:custDataLst>
          </p:nvPr>
        </p:nvSpPr>
        <p:spPr bwMode="gray">
          <a:xfrm>
            <a:off x="4241800" y="53086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F2A320-4E44-4B60-A400-E10E8680AF11}" type="datetime'''''''''''''''6''''4''''.''''''''''7'''''''''''''''''''''">
              <a:rPr lang="ja-JP" altLang="en-US" sz="800" smtClean="0">
                <a:effectLst/>
                <a:sym typeface="+mn-lt"/>
              </a:rPr>
              <a:pPr marL="0" lvl="0" indent="0" algn="ctr">
                <a:spcBef>
                  <a:spcPct val="0"/>
                </a:spcBef>
                <a:buNone/>
              </a:pPr>
              <a:t>64.7</a:t>
            </a:fld>
            <a:endParaRPr kumimoji="1" lang="ja-JP" altLang="en-US" sz="800" dirty="0">
              <a:sym typeface="+mn-lt"/>
            </a:endParaRPr>
          </a:p>
        </p:txBody>
      </p:sp>
      <p:sp>
        <p:nvSpPr>
          <p:cNvPr id="336" name="テキスト プレースホルダ 9">
            <a:extLst>
              <a:ext uri="{FF2B5EF4-FFF2-40B4-BE49-F238E27FC236}">
                <a16:creationId xmlns:a16="http://schemas.microsoft.com/office/drawing/2014/main" id="{A24C9813-DA07-F0E0-0D72-510A7881731C}"/>
              </a:ext>
            </a:extLst>
          </p:cNvPr>
          <p:cNvSpPr>
            <a:spLocks noGrp="1"/>
          </p:cNvSpPr>
          <p:nvPr>
            <p:custDataLst>
              <p:tags r:id="rId189"/>
            </p:custDataLst>
          </p:nvPr>
        </p:nvSpPr>
        <p:spPr bwMode="gray">
          <a:xfrm>
            <a:off x="4540250" y="53133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634462E-BF33-45D0-889C-2EFE70FA8BF8}" type="datetime'''''6''''''''''''''''''5''''''''''''''.''''''1'''''''''">
              <a:rPr lang="ja-JP" altLang="en-US" sz="800" smtClean="0">
                <a:effectLst/>
                <a:sym typeface="+mn-lt"/>
              </a:rPr>
              <a:pPr marL="0" lvl="0" indent="0" algn="ctr">
                <a:spcBef>
                  <a:spcPct val="0"/>
                </a:spcBef>
                <a:buNone/>
              </a:pPr>
              <a:t>65.1</a:t>
            </a:fld>
            <a:endParaRPr kumimoji="1" lang="ja-JP" altLang="en-US" sz="800" dirty="0">
              <a:sym typeface="+mn-lt"/>
            </a:endParaRPr>
          </a:p>
        </p:txBody>
      </p:sp>
      <p:sp>
        <p:nvSpPr>
          <p:cNvPr id="337" name="テキスト プレースホルダ 9">
            <a:extLst>
              <a:ext uri="{FF2B5EF4-FFF2-40B4-BE49-F238E27FC236}">
                <a16:creationId xmlns:a16="http://schemas.microsoft.com/office/drawing/2014/main" id="{D903E12F-3004-09A1-669F-C03BF0980767}"/>
              </a:ext>
            </a:extLst>
          </p:cNvPr>
          <p:cNvSpPr>
            <a:spLocks noGrp="1"/>
          </p:cNvSpPr>
          <p:nvPr>
            <p:custDataLst>
              <p:tags r:id="rId190"/>
            </p:custDataLst>
          </p:nvPr>
        </p:nvSpPr>
        <p:spPr bwMode="gray">
          <a:xfrm>
            <a:off x="4838700" y="53165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A14499-CE83-4BE0-A29B-E5DBBAC47CAA}" type="datetime'''''''''''''''''''''''''''6''''''''5''''''''''''.''4'''''''">
              <a:rPr lang="ja-JP" altLang="en-US" sz="800" smtClean="0">
                <a:effectLst/>
                <a:sym typeface="+mn-lt"/>
              </a:rPr>
              <a:pPr marL="0" lvl="0" indent="0" algn="ctr">
                <a:spcBef>
                  <a:spcPct val="0"/>
                </a:spcBef>
                <a:buNone/>
              </a:pPr>
              <a:t>65.4</a:t>
            </a:fld>
            <a:endParaRPr kumimoji="1" lang="ja-JP" altLang="en-US" sz="800" dirty="0">
              <a:sym typeface="+mn-lt"/>
            </a:endParaRPr>
          </a:p>
        </p:txBody>
      </p:sp>
      <p:sp>
        <p:nvSpPr>
          <p:cNvPr id="338" name="テキスト プレースホルダ 9">
            <a:extLst>
              <a:ext uri="{FF2B5EF4-FFF2-40B4-BE49-F238E27FC236}">
                <a16:creationId xmlns:a16="http://schemas.microsoft.com/office/drawing/2014/main" id="{B3C2FD05-E53D-2DEB-3FA4-7E227368BDB4}"/>
              </a:ext>
            </a:extLst>
          </p:cNvPr>
          <p:cNvSpPr>
            <a:spLocks noGrp="1"/>
          </p:cNvSpPr>
          <p:nvPr>
            <p:custDataLst>
              <p:tags r:id="rId191"/>
            </p:custDataLst>
          </p:nvPr>
        </p:nvSpPr>
        <p:spPr bwMode="gray">
          <a:xfrm>
            <a:off x="5137150" y="53213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57C0E49-BFD1-43CC-B3DA-C6D626171970}" type="datetime'''''''''''6''''''''''5''''''''''''.7'''''''''">
              <a:rPr lang="ja-JP" altLang="en-US" sz="800" smtClean="0">
                <a:effectLst/>
                <a:sym typeface="+mn-lt"/>
              </a:rPr>
              <a:pPr marL="0" lvl="0" indent="0" algn="ctr">
                <a:spcBef>
                  <a:spcPct val="0"/>
                </a:spcBef>
                <a:buNone/>
              </a:pPr>
              <a:t>65.7</a:t>
            </a:fld>
            <a:endParaRPr kumimoji="1" lang="ja-JP" altLang="en-US" sz="800" dirty="0">
              <a:sym typeface="+mn-lt"/>
            </a:endParaRPr>
          </a:p>
        </p:txBody>
      </p:sp>
      <p:sp>
        <p:nvSpPr>
          <p:cNvPr id="339" name="テキスト プレースホルダ 9">
            <a:extLst>
              <a:ext uri="{FF2B5EF4-FFF2-40B4-BE49-F238E27FC236}">
                <a16:creationId xmlns:a16="http://schemas.microsoft.com/office/drawing/2014/main" id="{71130C7A-FB79-EE9A-D264-C73AE56C8D44}"/>
              </a:ext>
            </a:extLst>
          </p:cNvPr>
          <p:cNvSpPr>
            <a:spLocks noGrp="1"/>
          </p:cNvSpPr>
          <p:nvPr>
            <p:custDataLst>
              <p:tags r:id="rId192"/>
            </p:custDataLst>
          </p:nvPr>
        </p:nvSpPr>
        <p:spPr bwMode="gray">
          <a:xfrm>
            <a:off x="5434013" y="532606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63B2C7E-19FE-4998-AA8D-F4686E400D8B}" type="datetime'''''''''''''''6''''''''''6.''''''''0'''''''">
              <a:rPr lang="ja-JP" altLang="en-US" sz="800" smtClean="0">
                <a:effectLst/>
                <a:sym typeface="+mn-lt"/>
              </a:rPr>
              <a:pPr marL="0" lvl="0" indent="0" algn="ctr">
                <a:spcBef>
                  <a:spcPct val="0"/>
                </a:spcBef>
                <a:buNone/>
              </a:pPr>
              <a:t>66.0</a:t>
            </a:fld>
            <a:endParaRPr kumimoji="1" lang="ja-JP" altLang="en-US" sz="800" dirty="0">
              <a:sym typeface="+mn-lt"/>
            </a:endParaRPr>
          </a:p>
        </p:txBody>
      </p:sp>
      <p:sp>
        <p:nvSpPr>
          <p:cNvPr id="340" name="テキスト プレースホルダ 9">
            <a:extLst>
              <a:ext uri="{FF2B5EF4-FFF2-40B4-BE49-F238E27FC236}">
                <a16:creationId xmlns:a16="http://schemas.microsoft.com/office/drawing/2014/main" id="{ACA23E09-C6E0-E819-4DBF-173DF413A650}"/>
              </a:ext>
            </a:extLst>
          </p:cNvPr>
          <p:cNvSpPr>
            <a:spLocks noGrp="1"/>
          </p:cNvSpPr>
          <p:nvPr>
            <p:custDataLst>
              <p:tags r:id="rId193"/>
            </p:custDataLst>
          </p:nvPr>
        </p:nvSpPr>
        <p:spPr bwMode="gray">
          <a:xfrm>
            <a:off x="5732463" y="533082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341AC3A-294C-41CD-8DCD-904033DC9F25}" type="datetime'''''''''''''''''6''''''''''''6.4'''''''''''''''''''''''">
              <a:rPr lang="ja-JP" altLang="en-US" sz="800" smtClean="0">
                <a:effectLst/>
                <a:sym typeface="+mn-lt"/>
              </a:rPr>
              <a:pPr marL="0" lvl="0" indent="0" algn="ctr">
                <a:spcBef>
                  <a:spcPct val="0"/>
                </a:spcBef>
                <a:buNone/>
              </a:pPr>
              <a:t>66.4</a:t>
            </a:fld>
            <a:endParaRPr kumimoji="1" lang="ja-JP" altLang="en-US" sz="800" dirty="0">
              <a:sym typeface="+mn-lt"/>
            </a:endParaRPr>
          </a:p>
        </p:txBody>
      </p:sp>
      <p:sp>
        <p:nvSpPr>
          <p:cNvPr id="341" name="テキスト プレースホルダ 9">
            <a:extLst>
              <a:ext uri="{FF2B5EF4-FFF2-40B4-BE49-F238E27FC236}">
                <a16:creationId xmlns:a16="http://schemas.microsoft.com/office/drawing/2014/main" id="{6F6F2598-57EB-EA2F-5985-4872885257E9}"/>
              </a:ext>
            </a:extLst>
          </p:cNvPr>
          <p:cNvSpPr>
            <a:spLocks noGrp="1"/>
          </p:cNvSpPr>
          <p:nvPr>
            <p:custDataLst>
              <p:tags r:id="rId194"/>
            </p:custDataLst>
          </p:nvPr>
        </p:nvSpPr>
        <p:spPr bwMode="gray">
          <a:xfrm>
            <a:off x="6030913" y="53355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B2B0616-4598-4A4F-B6E0-935F1043F68F}" type="datetime'''''''''''''6''''''''''''''''''6''''''''''''''''''''.''7'''''">
              <a:rPr lang="ja-JP" altLang="en-US" sz="800" smtClean="0">
                <a:effectLst/>
                <a:sym typeface="+mn-lt"/>
              </a:rPr>
              <a:pPr marL="0" lvl="0" indent="0" algn="ctr">
                <a:spcBef>
                  <a:spcPct val="0"/>
                </a:spcBef>
                <a:buNone/>
              </a:pPr>
              <a:t>66.7</a:t>
            </a:fld>
            <a:endParaRPr kumimoji="1" lang="ja-JP" altLang="en-US" sz="800" dirty="0">
              <a:sym typeface="+mn-lt"/>
            </a:endParaRPr>
          </a:p>
        </p:txBody>
      </p:sp>
      <p:sp>
        <p:nvSpPr>
          <p:cNvPr id="342" name="テキスト プレースホルダ 9">
            <a:extLst>
              <a:ext uri="{FF2B5EF4-FFF2-40B4-BE49-F238E27FC236}">
                <a16:creationId xmlns:a16="http://schemas.microsoft.com/office/drawing/2014/main" id="{DF97E76B-BE56-8519-E686-06298985C03C}"/>
              </a:ext>
            </a:extLst>
          </p:cNvPr>
          <p:cNvSpPr>
            <a:spLocks noGrp="1"/>
          </p:cNvSpPr>
          <p:nvPr>
            <p:custDataLst>
              <p:tags r:id="rId195"/>
            </p:custDataLst>
          </p:nvPr>
        </p:nvSpPr>
        <p:spPr bwMode="gray">
          <a:xfrm>
            <a:off x="6327775" y="53403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06152B8-64D0-4E42-AADF-4EC34D9D42DE}" type="datetime'''''''66.''''''''''''''''''''''''''''9'''''''''''''''''''">
              <a:rPr lang="ja-JP" altLang="en-US" sz="800" smtClean="0">
                <a:effectLst/>
                <a:sym typeface="+mn-lt"/>
              </a:rPr>
              <a:pPr marL="0" lvl="0" indent="0" algn="ctr">
                <a:spcBef>
                  <a:spcPct val="0"/>
                </a:spcBef>
                <a:buNone/>
              </a:pPr>
              <a:t>66.9</a:t>
            </a:fld>
            <a:endParaRPr kumimoji="1" lang="ja-JP" altLang="en-US" sz="800" dirty="0">
              <a:sym typeface="+mn-lt"/>
            </a:endParaRPr>
          </a:p>
        </p:txBody>
      </p:sp>
      <p:sp>
        <p:nvSpPr>
          <p:cNvPr id="343" name="テキスト プレースホルダ 9">
            <a:extLst>
              <a:ext uri="{FF2B5EF4-FFF2-40B4-BE49-F238E27FC236}">
                <a16:creationId xmlns:a16="http://schemas.microsoft.com/office/drawing/2014/main" id="{8CAD843D-D613-D5C8-938E-AEB138105E57}"/>
              </a:ext>
            </a:extLst>
          </p:cNvPr>
          <p:cNvSpPr>
            <a:spLocks noGrp="1"/>
          </p:cNvSpPr>
          <p:nvPr>
            <p:custDataLst>
              <p:tags r:id="rId196"/>
            </p:custDataLst>
          </p:nvPr>
        </p:nvSpPr>
        <p:spPr bwMode="gray">
          <a:xfrm>
            <a:off x="6626225" y="53451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372D264-93E5-4191-AFA1-F65BE48335CE}" type="datetime'''''6''7.''''''''''''''''''''''''2'''''''''''''''''''''''''">
              <a:rPr lang="ja-JP" altLang="en-US" sz="800" smtClean="0">
                <a:effectLst/>
                <a:sym typeface="+mn-lt"/>
              </a:rPr>
              <a:pPr marL="0" lvl="0" indent="0" algn="ctr">
                <a:spcBef>
                  <a:spcPct val="0"/>
                </a:spcBef>
                <a:buNone/>
              </a:pPr>
              <a:t>67.2</a:t>
            </a:fld>
            <a:endParaRPr kumimoji="1" lang="ja-JP" altLang="en-US" sz="800" dirty="0">
              <a:sym typeface="+mn-lt"/>
            </a:endParaRPr>
          </a:p>
        </p:txBody>
      </p:sp>
      <p:sp>
        <p:nvSpPr>
          <p:cNvPr id="344" name="テキスト プレースホルダ 9">
            <a:extLst>
              <a:ext uri="{FF2B5EF4-FFF2-40B4-BE49-F238E27FC236}">
                <a16:creationId xmlns:a16="http://schemas.microsoft.com/office/drawing/2014/main" id="{6F33A18F-B3BE-C144-4B9C-62EE3D5A51CF}"/>
              </a:ext>
            </a:extLst>
          </p:cNvPr>
          <p:cNvSpPr>
            <a:spLocks noGrp="1"/>
          </p:cNvSpPr>
          <p:nvPr>
            <p:custDataLst>
              <p:tags r:id="rId197"/>
            </p:custDataLst>
          </p:nvPr>
        </p:nvSpPr>
        <p:spPr bwMode="gray">
          <a:xfrm>
            <a:off x="6924675" y="53451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5B6E46-722D-42E1-B456-E49DBD38A9D3}" type="datetime'6''''7''''.''''''''''''5'''''''''''''''''''''''''''''''">
              <a:rPr lang="ja-JP" altLang="en-US" sz="800" smtClean="0">
                <a:effectLst/>
                <a:sym typeface="+mn-lt"/>
              </a:rPr>
              <a:pPr marL="0" lvl="0" indent="0" algn="ctr">
                <a:spcBef>
                  <a:spcPct val="0"/>
                </a:spcBef>
                <a:buNone/>
              </a:pPr>
              <a:t>67.5</a:t>
            </a:fld>
            <a:endParaRPr kumimoji="1" lang="ja-JP" altLang="en-US" sz="800" dirty="0">
              <a:sym typeface="+mn-lt"/>
            </a:endParaRPr>
          </a:p>
        </p:txBody>
      </p:sp>
      <p:sp>
        <p:nvSpPr>
          <p:cNvPr id="345" name="テキスト プレースホルダ 9">
            <a:extLst>
              <a:ext uri="{FF2B5EF4-FFF2-40B4-BE49-F238E27FC236}">
                <a16:creationId xmlns:a16="http://schemas.microsoft.com/office/drawing/2014/main" id="{E6E12D2E-B6B1-5E96-E16D-53282A410FF2}"/>
              </a:ext>
            </a:extLst>
          </p:cNvPr>
          <p:cNvSpPr>
            <a:spLocks noGrp="1"/>
          </p:cNvSpPr>
          <p:nvPr>
            <p:custDataLst>
              <p:tags r:id="rId198"/>
            </p:custDataLst>
          </p:nvPr>
        </p:nvSpPr>
        <p:spPr bwMode="gray">
          <a:xfrm>
            <a:off x="7223125" y="534828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446D97-7D37-4A18-97C8-7A5D75AA05BF}" type="datetime'67''.''''''''''''''''''''''''''''''''''''''8'''''''''''">
              <a:rPr lang="ja-JP" altLang="en-US" sz="800" smtClean="0">
                <a:effectLst/>
                <a:sym typeface="+mn-lt"/>
              </a:rPr>
              <a:pPr marL="0" lvl="0" indent="0" algn="ctr">
                <a:spcBef>
                  <a:spcPct val="0"/>
                </a:spcBef>
                <a:buNone/>
              </a:pPr>
              <a:t>67.8</a:t>
            </a:fld>
            <a:endParaRPr kumimoji="1" lang="ja-JP" altLang="en-US" sz="800" dirty="0">
              <a:sym typeface="+mn-lt"/>
            </a:endParaRPr>
          </a:p>
        </p:txBody>
      </p:sp>
      <p:sp>
        <p:nvSpPr>
          <p:cNvPr id="346" name="テキスト プレースホルダ 9">
            <a:extLst>
              <a:ext uri="{FF2B5EF4-FFF2-40B4-BE49-F238E27FC236}">
                <a16:creationId xmlns:a16="http://schemas.microsoft.com/office/drawing/2014/main" id="{9CEFB205-9BD2-E61E-510B-82233CC8B1AE}"/>
              </a:ext>
            </a:extLst>
          </p:cNvPr>
          <p:cNvSpPr>
            <a:spLocks noGrp="1"/>
          </p:cNvSpPr>
          <p:nvPr>
            <p:custDataLst>
              <p:tags r:id="rId199"/>
            </p:custDataLst>
          </p:nvPr>
        </p:nvSpPr>
        <p:spPr bwMode="gray">
          <a:xfrm>
            <a:off x="7519988" y="53530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F870F1F-A754-4F8A-B4B0-193458723894}" type="datetime'''''''''''''''''68''''''''''''''''''''''''''''''''''.''0'''">
              <a:rPr lang="ja-JP" altLang="en-US" sz="800" smtClean="0">
                <a:effectLst/>
                <a:sym typeface="+mn-lt"/>
              </a:rPr>
              <a:pPr marL="0" lvl="0" indent="0" algn="ctr">
                <a:spcBef>
                  <a:spcPct val="0"/>
                </a:spcBef>
                <a:buNone/>
              </a:pPr>
              <a:t>68.0</a:t>
            </a:fld>
            <a:endParaRPr kumimoji="1" lang="ja-JP" altLang="en-US" sz="800" dirty="0">
              <a:sym typeface="+mn-lt"/>
            </a:endParaRPr>
          </a:p>
        </p:txBody>
      </p:sp>
      <p:sp>
        <p:nvSpPr>
          <p:cNvPr id="349" name="テキスト プレースホルダ 9">
            <a:extLst>
              <a:ext uri="{FF2B5EF4-FFF2-40B4-BE49-F238E27FC236}">
                <a16:creationId xmlns:a16="http://schemas.microsoft.com/office/drawing/2014/main" id="{2841FA65-65DC-46CB-79DB-9D917DB98797}"/>
              </a:ext>
            </a:extLst>
          </p:cNvPr>
          <p:cNvSpPr>
            <a:spLocks noGrp="1"/>
          </p:cNvSpPr>
          <p:nvPr>
            <p:custDataLst>
              <p:tags r:id="rId200"/>
            </p:custDataLst>
          </p:nvPr>
        </p:nvSpPr>
        <p:spPr bwMode="gray">
          <a:xfrm>
            <a:off x="7818438" y="5357813"/>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392B9E-1141-42A5-8C23-015B43316F04}" type="datetime'''''''6''8''''.''''''''''''''''''''''''''2'''''">
              <a:rPr lang="ja-JP" altLang="en-US" sz="800" smtClean="0">
                <a:effectLst/>
                <a:sym typeface="+mn-lt"/>
              </a:rPr>
              <a:pPr marL="0" lvl="0" indent="0" algn="ctr">
                <a:spcBef>
                  <a:spcPct val="0"/>
                </a:spcBef>
                <a:buNone/>
              </a:pPr>
              <a:t>68.2</a:t>
            </a:fld>
            <a:endParaRPr kumimoji="1" lang="ja-JP" altLang="en-US" sz="800" dirty="0">
              <a:sym typeface="+mn-lt"/>
            </a:endParaRPr>
          </a:p>
        </p:txBody>
      </p:sp>
      <p:sp>
        <p:nvSpPr>
          <p:cNvPr id="350" name="テキスト プレースホルダ 9">
            <a:extLst>
              <a:ext uri="{FF2B5EF4-FFF2-40B4-BE49-F238E27FC236}">
                <a16:creationId xmlns:a16="http://schemas.microsoft.com/office/drawing/2014/main" id="{93B8FB37-341E-BA1E-1189-246AB57CB9FA}"/>
              </a:ext>
            </a:extLst>
          </p:cNvPr>
          <p:cNvSpPr>
            <a:spLocks noGrp="1"/>
          </p:cNvSpPr>
          <p:nvPr>
            <p:custDataLst>
              <p:tags r:id="rId201"/>
            </p:custDataLst>
          </p:nvPr>
        </p:nvSpPr>
        <p:spPr bwMode="gray">
          <a:xfrm>
            <a:off x="8116888" y="5362575"/>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C373B5F-1F44-4FF0-BBB7-97CFA299FC88}" type="datetime'6''''8''''.''''''''''''''''4'''''''''''''''''''''">
              <a:rPr lang="ja-JP" altLang="en-US" sz="800" smtClean="0">
                <a:effectLst/>
                <a:sym typeface="+mn-lt"/>
              </a:rPr>
              <a:pPr marL="0" lvl="0" indent="0" algn="ctr">
                <a:spcBef>
                  <a:spcPct val="0"/>
                </a:spcBef>
                <a:buNone/>
              </a:pPr>
              <a:t>68.4</a:t>
            </a:fld>
            <a:endParaRPr kumimoji="1" lang="ja-JP" altLang="en-US" sz="800" dirty="0">
              <a:sym typeface="+mn-lt"/>
            </a:endParaRPr>
          </a:p>
        </p:txBody>
      </p:sp>
      <p:sp>
        <p:nvSpPr>
          <p:cNvPr id="351" name="テキスト プレースホルダ 9">
            <a:extLst>
              <a:ext uri="{FF2B5EF4-FFF2-40B4-BE49-F238E27FC236}">
                <a16:creationId xmlns:a16="http://schemas.microsoft.com/office/drawing/2014/main" id="{C1622995-B0DA-6371-963D-C5E0B25B41A7}"/>
              </a:ext>
            </a:extLst>
          </p:cNvPr>
          <p:cNvSpPr>
            <a:spLocks noGrp="1"/>
          </p:cNvSpPr>
          <p:nvPr>
            <p:custDataLst>
              <p:tags r:id="rId202"/>
            </p:custDataLst>
          </p:nvPr>
        </p:nvSpPr>
        <p:spPr bwMode="gray">
          <a:xfrm>
            <a:off x="8415338" y="538480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087D414-A285-4156-BEF9-C1AEBDEEB642}" type="datetime'''''6''''''''''8''''''''''.''''''''''''9'''''''''''''''''''''">
              <a:rPr lang="ja-JP" altLang="en-US" sz="800" smtClean="0">
                <a:effectLst/>
                <a:sym typeface="+mn-lt"/>
              </a:rPr>
              <a:pPr marL="0" lvl="0" indent="0" algn="ctr">
                <a:spcBef>
                  <a:spcPct val="0"/>
                </a:spcBef>
                <a:buNone/>
              </a:pPr>
              <a:t>68.9</a:t>
            </a:fld>
            <a:endParaRPr kumimoji="1" lang="ja-JP" altLang="en-US" sz="800" dirty="0">
              <a:sym typeface="+mn-lt"/>
            </a:endParaRPr>
          </a:p>
        </p:txBody>
      </p:sp>
      <p:sp>
        <p:nvSpPr>
          <p:cNvPr id="353" name="テキスト プレースホルダ 9">
            <a:extLst>
              <a:ext uri="{FF2B5EF4-FFF2-40B4-BE49-F238E27FC236}">
                <a16:creationId xmlns:a16="http://schemas.microsoft.com/office/drawing/2014/main" id="{9B604E35-9EAF-B54E-7B89-2230AC0556B8}"/>
              </a:ext>
            </a:extLst>
          </p:cNvPr>
          <p:cNvSpPr>
            <a:spLocks noGrp="1"/>
          </p:cNvSpPr>
          <p:nvPr>
            <p:custDataLst>
              <p:tags r:id="rId203"/>
            </p:custDataLst>
          </p:nvPr>
        </p:nvSpPr>
        <p:spPr bwMode="gray">
          <a:xfrm>
            <a:off x="8712200" y="5418138"/>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805F9B-E135-4F27-AD9C-8CF9B615747F}" type="datetime'''''''6''''''''''''8''''''.''''''''''''4'''''''''''''">
              <a:rPr lang="ja-JP" altLang="en-US" sz="800" smtClean="0">
                <a:effectLst/>
                <a:sym typeface="+mn-lt"/>
              </a:rPr>
              <a:pPr marL="0" lvl="0" indent="0" algn="ctr">
                <a:spcBef>
                  <a:spcPct val="0"/>
                </a:spcBef>
                <a:buNone/>
              </a:pPr>
              <a:t>68.4</a:t>
            </a:fld>
            <a:endParaRPr kumimoji="1" lang="ja-JP" altLang="en-US" sz="800" dirty="0">
              <a:sym typeface="+mn-lt"/>
            </a:endParaRPr>
          </a:p>
        </p:txBody>
      </p:sp>
      <p:sp>
        <p:nvSpPr>
          <p:cNvPr id="354" name="テキスト プレースホルダ 9">
            <a:extLst>
              <a:ext uri="{FF2B5EF4-FFF2-40B4-BE49-F238E27FC236}">
                <a16:creationId xmlns:a16="http://schemas.microsoft.com/office/drawing/2014/main" id="{AC529ED1-FBA6-73AD-2A81-F743DAFD14A8}"/>
              </a:ext>
            </a:extLst>
          </p:cNvPr>
          <p:cNvSpPr>
            <a:spLocks noGrp="1"/>
          </p:cNvSpPr>
          <p:nvPr>
            <p:custDataLst>
              <p:tags r:id="rId204"/>
            </p:custDataLst>
          </p:nvPr>
        </p:nvSpPr>
        <p:spPr bwMode="gray">
          <a:xfrm>
            <a:off x="9010650" y="5454650"/>
            <a:ext cx="228600" cy="122238"/>
          </a:xfrm>
          <a:prstGeom prst="rect">
            <a:avLst/>
          </a:prstGeom>
          <a:solidFill>
            <a:srgbClr val="80CCE8"/>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B2BECE5-27A2-4B60-A0F0-4A509B90D49D}" type="datetime'6''7''''''''''''''''''.''''''''''0'''''''">
              <a:rPr lang="ja-JP" altLang="en-US" sz="800" smtClean="0">
                <a:effectLst/>
                <a:sym typeface="+mn-lt"/>
              </a:rPr>
              <a:pPr marL="0" lvl="0" indent="0" algn="ctr">
                <a:spcBef>
                  <a:spcPct val="0"/>
                </a:spcBef>
                <a:buNone/>
              </a:pPr>
              <a:t>67.0</a:t>
            </a:fld>
            <a:endParaRPr kumimoji="1" lang="ja-JP" altLang="en-US" sz="800" dirty="0">
              <a:sym typeface="+mn-lt"/>
            </a:endParaRPr>
          </a:p>
        </p:txBody>
      </p:sp>
      <p:sp>
        <p:nvSpPr>
          <p:cNvPr id="356" name="テキスト プレースホルダ 9">
            <a:extLst>
              <a:ext uri="{FF2B5EF4-FFF2-40B4-BE49-F238E27FC236}">
                <a16:creationId xmlns:a16="http://schemas.microsoft.com/office/drawing/2014/main" id="{C134B82A-4D4E-A167-D492-D10021560184}"/>
              </a:ext>
            </a:extLst>
          </p:cNvPr>
          <p:cNvSpPr>
            <a:spLocks noGrp="1"/>
          </p:cNvSpPr>
          <p:nvPr>
            <p:custDataLst>
              <p:tags r:id="rId205"/>
            </p:custDataLst>
          </p:nvPr>
        </p:nvSpPr>
        <p:spPr bwMode="gray">
          <a:xfrm>
            <a:off x="7818438" y="59753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E8DB1E8-0514-4ABF-ADDE-F73A42103A03}" type="datetime'''''''24''''''''''''''''.''''''''6'''''''''''''''''''">
              <a:rPr lang="ja-JP" altLang="en-US" sz="800" smtClean="0">
                <a:solidFill>
                  <a:schemeClr val="bg1"/>
                </a:solidFill>
                <a:effectLst/>
                <a:sym typeface="+mn-lt"/>
              </a:rPr>
              <a:pPr/>
              <a:t>24.6</a:t>
            </a:fld>
            <a:endParaRPr kumimoji="1" lang="ja-JP" altLang="en-US" sz="800" dirty="0">
              <a:solidFill>
                <a:schemeClr val="bg1"/>
              </a:solidFill>
              <a:sym typeface="+mn-lt"/>
            </a:endParaRPr>
          </a:p>
        </p:txBody>
      </p:sp>
      <p:sp>
        <p:nvSpPr>
          <p:cNvPr id="357" name="テキスト プレースホルダ 9">
            <a:extLst>
              <a:ext uri="{FF2B5EF4-FFF2-40B4-BE49-F238E27FC236}">
                <a16:creationId xmlns:a16="http://schemas.microsoft.com/office/drawing/2014/main" id="{E68A5C15-4F2E-8847-4C19-93DCB4932286}"/>
              </a:ext>
            </a:extLst>
          </p:cNvPr>
          <p:cNvSpPr>
            <a:spLocks noGrp="1"/>
          </p:cNvSpPr>
          <p:nvPr>
            <p:custDataLst>
              <p:tags r:id="rId206"/>
            </p:custDataLst>
          </p:nvPr>
        </p:nvSpPr>
        <p:spPr bwMode="gray">
          <a:xfrm>
            <a:off x="7223125" y="5970588"/>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42C5E74-54CE-48D7-908B-7388E52461C2}" type="datetime'25''''''''''''''''''.''''''''''''''''''''''''''''''''''5'''">
              <a:rPr lang="ja-JP" altLang="en-US" sz="800" smtClean="0">
                <a:solidFill>
                  <a:schemeClr val="bg1"/>
                </a:solidFill>
                <a:effectLst/>
                <a:sym typeface="+mn-lt"/>
              </a:rPr>
              <a:pPr/>
              <a:t>25.5</a:t>
            </a:fld>
            <a:endParaRPr kumimoji="1" lang="ja-JP" altLang="en-US" sz="800" dirty="0">
              <a:solidFill>
                <a:schemeClr val="bg1"/>
              </a:solidFill>
              <a:sym typeface="+mn-lt"/>
            </a:endParaRPr>
          </a:p>
        </p:txBody>
      </p:sp>
      <p:sp>
        <p:nvSpPr>
          <p:cNvPr id="358" name="テキスト プレースホルダ 9">
            <a:extLst>
              <a:ext uri="{FF2B5EF4-FFF2-40B4-BE49-F238E27FC236}">
                <a16:creationId xmlns:a16="http://schemas.microsoft.com/office/drawing/2014/main" id="{DB443109-740B-40CC-1B07-98E114C3325D}"/>
              </a:ext>
            </a:extLst>
          </p:cNvPr>
          <p:cNvSpPr>
            <a:spLocks noGrp="1"/>
          </p:cNvSpPr>
          <p:nvPr>
            <p:custDataLst>
              <p:tags r:id="rId207"/>
            </p:custDataLst>
          </p:nvPr>
        </p:nvSpPr>
        <p:spPr bwMode="gray">
          <a:xfrm>
            <a:off x="4241800" y="59404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F83401B-B996-4093-8FDE-2AFAE229A012}" type="datetime'''''3''''''''''''''''''''0.''''''''''''''1'''">
              <a:rPr lang="ja-JP" altLang="en-US" sz="800" smtClean="0">
                <a:solidFill>
                  <a:schemeClr val="bg1"/>
                </a:solidFill>
                <a:effectLst/>
                <a:sym typeface="+mn-lt"/>
              </a:rPr>
              <a:pPr/>
              <a:t>30.1</a:t>
            </a:fld>
            <a:endParaRPr kumimoji="1" lang="ja-JP" altLang="en-US" sz="800" dirty="0">
              <a:solidFill>
                <a:schemeClr val="bg1"/>
              </a:solidFill>
              <a:sym typeface="+mn-lt"/>
            </a:endParaRPr>
          </a:p>
        </p:txBody>
      </p:sp>
      <p:sp>
        <p:nvSpPr>
          <p:cNvPr id="359" name="テキスト プレースホルダ 9">
            <a:extLst>
              <a:ext uri="{FF2B5EF4-FFF2-40B4-BE49-F238E27FC236}">
                <a16:creationId xmlns:a16="http://schemas.microsoft.com/office/drawing/2014/main" id="{465CB213-1891-B2E2-2EA9-12DEDD83637D}"/>
              </a:ext>
            </a:extLst>
          </p:cNvPr>
          <p:cNvSpPr>
            <a:spLocks noGrp="1"/>
          </p:cNvSpPr>
          <p:nvPr>
            <p:custDataLst>
              <p:tags r:id="rId208"/>
            </p:custDataLst>
          </p:nvPr>
        </p:nvSpPr>
        <p:spPr bwMode="gray">
          <a:xfrm>
            <a:off x="963613" y="590867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65F9A3A-F85E-429E-91E4-C922AF5F2A9C}" type="datetime'''''''3''''''''''4''''''''''''''''.''''''''''''''''7'''''">
              <a:rPr lang="ja-JP" altLang="en-US" sz="800" smtClean="0">
                <a:solidFill>
                  <a:schemeClr val="bg1"/>
                </a:solidFill>
                <a:effectLst/>
                <a:sym typeface="+mn-lt"/>
              </a:rPr>
              <a:pPr/>
              <a:t>34.7</a:t>
            </a:fld>
            <a:endParaRPr kumimoji="1" lang="ja-JP" altLang="en-US" sz="800" dirty="0">
              <a:solidFill>
                <a:schemeClr val="bg1"/>
              </a:solidFill>
              <a:sym typeface="+mn-lt"/>
            </a:endParaRPr>
          </a:p>
        </p:txBody>
      </p:sp>
      <p:sp>
        <p:nvSpPr>
          <p:cNvPr id="360" name="テキスト プレースホルダ 9">
            <a:extLst>
              <a:ext uri="{FF2B5EF4-FFF2-40B4-BE49-F238E27FC236}">
                <a16:creationId xmlns:a16="http://schemas.microsoft.com/office/drawing/2014/main" id="{3AAC0670-2318-62AE-5FEE-AD5B9D652427}"/>
              </a:ext>
            </a:extLst>
          </p:cNvPr>
          <p:cNvSpPr>
            <a:spLocks noGrp="1"/>
          </p:cNvSpPr>
          <p:nvPr>
            <p:custDataLst>
              <p:tags r:id="rId209"/>
            </p:custDataLst>
          </p:nvPr>
        </p:nvSpPr>
        <p:spPr bwMode="gray">
          <a:xfrm>
            <a:off x="6327775" y="59626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EC08813-5AF3-4D93-B21E-3B38E3585FFC}" type="datetime'''''''2''''''6''''''''''''.''''''''''''''''''''''''''''''6'">
              <a:rPr lang="ja-JP" altLang="en-US" sz="800" smtClean="0">
                <a:solidFill>
                  <a:schemeClr val="bg1"/>
                </a:solidFill>
                <a:effectLst/>
                <a:sym typeface="+mn-lt"/>
              </a:rPr>
              <a:pPr/>
              <a:t>26.6</a:t>
            </a:fld>
            <a:endParaRPr kumimoji="1" lang="ja-JP" altLang="en-US" sz="800" dirty="0">
              <a:solidFill>
                <a:schemeClr val="bg1"/>
              </a:solidFill>
              <a:sym typeface="+mn-lt"/>
            </a:endParaRPr>
          </a:p>
        </p:txBody>
      </p:sp>
      <p:sp>
        <p:nvSpPr>
          <p:cNvPr id="125" name="Text Placeholder 12"/>
          <p:cNvSpPr>
            <a:spLocks noGrp="1"/>
          </p:cNvSpPr>
          <p:nvPr>
            <p:custDataLst>
              <p:tags r:id="rId210"/>
            </p:custDataLst>
          </p:nvPr>
        </p:nvSpPr>
        <p:spPr bwMode="auto">
          <a:xfrm>
            <a:off x="9299575" y="4908550"/>
            <a:ext cx="4191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800" b="0" i="0" u="none" strike="noStrike" kern="1200" cap="none" spc="0" normalizeH="0" baseline="0" noProof="0"/>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800" b="0" i="0" u="none" strike="noStrike" kern="1200" cap="none" spc="0" normalizeH="0" baseline="0" noProof="0">
              <a:ln>
                <a:noFill/>
              </a:ln>
              <a:solidFill>
                <a:srgbClr val="000000"/>
              </a:solidFill>
              <a:effectLst/>
              <a:uLnTx/>
              <a:uFillTx/>
              <a:sym typeface="+mn-lt"/>
            </a:endParaRPr>
          </a:p>
        </p:txBody>
      </p:sp>
      <p:sp>
        <p:nvSpPr>
          <p:cNvPr id="362" name="テキスト プレースホルダ 9">
            <a:extLst>
              <a:ext uri="{FF2B5EF4-FFF2-40B4-BE49-F238E27FC236}">
                <a16:creationId xmlns:a16="http://schemas.microsoft.com/office/drawing/2014/main" id="{6A8D5D97-C9AD-F62B-785E-827CDB2D16E1}"/>
              </a:ext>
            </a:extLst>
          </p:cNvPr>
          <p:cNvSpPr>
            <a:spLocks noGrp="1"/>
          </p:cNvSpPr>
          <p:nvPr>
            <p:custDataLst>
              <p:tags r:id="rId211"/>
            </p:custDataLst>
          </p:nvPr>
        </p:nvSpPr>
        <p:spPr bwMode="gray">
          <a:xfrm>
            <a:off x="666750" y="5907088"/>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0482DCB-104C-4BB5-A42F-60A951295992}" type="datetime'''''''3''''''''''''''''''''''5''''''.0'''''''''''''''''''">
              <a:rPr lang="ja-JP" altLang="en-US" sz="800" smtClean="0">
                <a:solidFill>
                  <a:schemeClr val="bg1"/>
                </a:solidFill>
                <a:effectLst/>
                <a:sym typeface="+mn-lt"/>
              </a:rPr>
              <a:pPr/>
              <a:t>35.0</a:t>
            </a:fld>
            <a:endParaRPr kumimoji="1" lang="ja-JP" altLang="en-US" sz="800" dirty="0">
              <a:solidFill>
                <a:schemeClr val="bg1"/>
              </a:solidFill>
              <a:sym typeface="+mn-lt"/>
            </a:endParaRPr>
          </a:p>
        </p:txBody>
      </p:sp>
      <p:sp>
        <p:nvSpPr>
          <p:cNvPr id="363" name="テキスト プレースホルダ 9">
            <a:extLst>
              <a:ext uri="{FF2B5EF4-FFF2-40B4-BE49-F238E27FC236}">
                <a16:creationId xmlns:a16="http://schemas.microsoft.com/office/drawing/2014/main" id="{59DA04E8-FFB9-F52C-E529-BBCDE7E10411}"/>
              </a:ext>
            </a:extLst>
          </p:cNvPr>
          <p:cNvSpPr>
            <a:spLocks noGrp="1"/>
          </p:cNvSpPr>
          <p:nvPr>
            <p:custDataLst>
              <p:tags r:id="rId212"/>
            </p:custDataLst>
          </p:nvPr>
        </p:nvSpPr>
        <p:spPr bwMode="gray">
          <a:xfrm>
            <a:off x="1560513" y="59150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1FA39B6-5CF8-4293-82FD-FFAAA94C283B}" type="datetime'''''''''''3''''''''''''''''''''''''''3''.9'''''''''''''''">
              <a:rPr lang="ja-JP" altLang="en-US" sz="800" smtClean="0">
                <a:solidFill>
                  <a:schemeClr val="bg1"/>
                </a:solidFill>
                <a:effectLst/>
                <a:sym typeface="+mn-lt"/>
              </a:rPr>
              <a:pPr/>
              <a:t>33.9</a:t>
            </a:fld>
            <a:endParaRPr kumimoji="1" lang="ja-JP" altLang="en-US" sz="800" dirty="0">
              <a:solidFill>
                <a:schemeClr val="bg1"/>
              </a:solidFill>
              <a:sym typeface="+mn-lt"/>
            </a:endParaRPr>
          </a:p>
        </p:txBody>
      </p:sp>
      <p:sp>
        <p:nvSpPr>
          <p:cNvPr id="364" name="テキスト プレースホルダ 9">
            <a:extLst>
              <a:ext uri="{FF2B5EF4-FFF2-40B4-BE49-F238E27FC236}">
                <a16:creationId xmlns:a16="http://schemas.microsoft.com/office/drawing/2014/main" id="{556D7E8D-940E-F065-AD34-624B282D386E}"/>
              </a:ext>
            </a:extLst>
          </p:cNvPr>
          <p:cNvSpPr>
            <a:spLocks noGrp="1"/>
          </p:cNvSpPr>
          <p:nvPr>
            <p:custDataLst>
              <p:tags r:id="rId213"/>
            </p:custDataLst>
          </p:nvPr>
        </p:nvSpPr>
        <p:spPr bwMode="gray">
          <a:xfrm>
            <a:off x="1262063" y="59118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190514A-2808-4B83-89D6-53217DBA2CCE}" type="datetime'''34''''''''''''''''''''.''''3'''''''''''''''''''''''''''''''">
              <a:rPr lang="ja-JP" altLang="en-US" sz="800" smtClean="0">
                <a:solidFill>
                  <a:schemeClr val="bg1"/>
                </a:solidFill>
                <a:effectLst/>
                <a:sym typeface="+mn-lt"/>
              </a:rPr>
              <a:pPr/>
              <a:t>34.3</a:t>
            </a:fld>
            <a:endParaRPr kumimoji="1" lang="ja-JP" altLang="en-US" sz="800" dirty="0">
              <a:solidFill>
                <a:schemeClr val="bg1"/>
              </a:solidFill>
              <a:sym typeface="+mn-lt"/>
            </a:endParaRPr>
          </a:p>
        </p:txBody>
      </p:sp>
      <p:sp>
        <p:nvSpPr>
          <p:cNvPr id="365" name="テキスト プレースホルダ 9">
            <a:extLst>
              <a:ext uri="{FF2B5EF4-FFF2-40B4-BE49-F238E27FC236}">
                <a16:creationId xmlns:a16="http://schemas.microsoft.com/office/drawing/2014/main" id="{7215B329-487E-C01B-68C1-14ED004917E9}"/>
              </a:ext>
            </a:extLst>
          </p:cNvPr>
          <p:cNvSpPr>
            <a:spLocks noGrp="1"/>
          </p:cNvSpPr>
          <p:nvPr>
            <p:custDataLst>
              <p:tags r:id="rId214"/>
            </p:custDataLst>
          </p:nvPr>
        </p:nvSpPr>
        <p:spPr bwMode="gray">
          <a:xfrm>
            <a:off x="1858963" y="5916613"/>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06B3CB74-DDFB-46D5-BAE6-0083EA84F6B3}" type="datetime'3''''3''.''''''''''''''''''''''''''''''''''''''''''''''5'''">
              <a:rPr lang="ja-JP" altLang="en-US" sz="800" smtClean="0">
                <a:solidFill>
                  <a:schemeClr val="bg1"/>
                </a:solidFill>
                <a:effectLst/>
                <a:sym typeface="+mn-lt"/>
              </a:rPr>
              <a:pPr/>
              <a:t>33.5</a:t>
            </a:fld>
            <a:endParaRPr kumimoji="1" lang="ja-JP" altLang="en-US" sz="800" dirty="0">
              <a:solidFill>
                <a:schemeClr val="bg1"/>
              </a:solidFill>
              <a:sym typeface="+mn-lt"/>
            </a:endParaRPr>
          </a:p>
        </p:txBody>
      </p:sp>
      <p:sp>
        <p:nvSpPr>
          <p:cNvPr id="366" name="テキスト プレースホルダ 9">
            <a:extLst>
              <a:ext uri="{FF2B5EF4-FFF2-40B4-BE49-F238E27FC236}">
                <a16:creationId xmlns:a16="http://schemas.microsoft.com/office/drawing/2014/main" id="{E813A5EC-3128-45F3-06D2-0D14CCEFEC4E}"/>
              </a:ext>
            </a:extLst>
          </p:cNvPr>
          <p:cNvSpPr>
            <a:spLocks noGrp="1"/>
          </p:cNvSpPr>
          <p:nvPr>
            <p:custDataLst>
              <p:tags r:id="rId215"/>
            </p:custDataLst>
          </p:nvPr>
        </p:nvSpPr>
        <p:spPr bwMode="gray">
          <a:xfrm>
            <a:off x="3944938" y="59372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F010A6B-C208-43E4-94E0-6EB37EC9591C}" type="datetime'''''''''''''''''''''''30''.''''''5'''''">
              <a:rPr lang="ja-JP" altLang="en-US" sz="800" smtClean="0">
                <a:solidFill>
                  <a:schemeClr val="bg1"/>
                </a:solidFill>
                <a:effectLst/>
                <a:sym typeface="+mn-lt"/>
              </a:rPr>
              <a:pPr/>
              <a:t>30.5</a:t>
            </a:fld>
            <a:endParaRPr kumimoji="1" lang="ja-JP" altLang="en-US" sz="800" dirty="0">
              <a:solidFill>
                <a:schemeClr val="bg1"/>
              </a:solidFill>
              <a:sym typeface="+mn-lt"/>
            </a:endParaRPr>
          </a:p>
        </p:txBody>
      </p:sp>
      <p:sp>
        <p:nvSpPr>
          <p:cNvPr id="367" name="テキスト プレースホルダ 9">
            <a:extLst>
              <a:ext uri="{FF2B5EF4-FFF2-40B4-BE49-F238E27FC236}">
                <a16:creationId xmlns:a16="http://schemas.microsoft.com/office/drawing/2014/main" id="{AA10CB4B-2B45-B183-AA47-EC14BB56F417}"/>
              </a:ext>
            </a:extLst>
          </p:cNvPr>
          <p:cNvSpPr>
            <a:spLocks noGrp="1"/>
          </p:cNvSpPr>
          <p:nvPr>
            <p:custDataLst>
              <p:tags r:id="rId216"/>
            </p:custDataLst>
          </p:nvPr>
        </p:nvSpPr>
        <p:spPr bwMode="gray">
          <a:xfrm>
            <a:off x="4540250" y="594360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2EDB7B-4DD4-4FE9-A718-46D5E621CF73}" type="datetime'2''''''''''''9''''''''.''''''''''''''''''''''''6'''''''''''''">
              <a:rPr lang="ja-JP" altLang="en-US" sz="800" smtClean="0">
                <a:solidFill>
                  <a:schemeClr val="bg1"/>
                </a:solidFill>
                <a:effectLst/>
                <a:sym typeface="+mn-lt"/>
              </a:rPr>
              <a:pPr/>
              <a:t>29.6</a:t>
            </a:fld>
            <a:endParaRPr kumimoji="1" lang="ja-JP" altLang="en-US" sz="800" dirty="0">
              <a:solidFill>
                <a:schemeClr val="bg1"/>
              </a:solidFill>
              <a:sym typeface="+mn-lt"/>
            </a:endParaRPr>
          </a:p>
        </p:txBody>
      </p:sp>
      <p:sp>
        <p:nvSpPr>
          <p:cNvPr id="368" name="テキスト プレースホルダ 9">
            <a:extLst>
              <a:ext uri="{FF2B5EF4-FFF2-40B4-BE49-F238E27FC236}">
                <a16:creationId xmlns:a16="http://schemas.microsoft.com/office/drawing/2014/main" id="{2759483C-4824-EEC2-FDAF-C662E9BBBF3F}"/>
              </a:ext>
            </a:extLst>
          </p:cNvPr>
          <p:cNvSpPr>
            <a:spLocks noGrp="1"/>
          </p:cNvSpPr>
          <p:nvPr>
            <p:custDataLst>
              <p:tags r:id="rId217"/>
            </p:custDataLst>
          </p:nvPr>
        </p:nvSpPr>
        <p:spPr bwMode="gray">
          <a:xfrm>
            <a:off x="5434013" y="59531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BCA002E-F926-4A6F-BFD8-81AD03CF0142}" type="datetime'''''''2''8.''''''''''''''''''''''''1'''''''''''''''">
              <a:rPr lang="ja-JP" altLang="en-US" sz="800" smtClean="0">
                <a:solidFill>
                  <a:schemeClr val="bg1"/>
                </a:solidFill>
                <a:effectLst/>
                <a:sym typeface="+mn-lt"/>
              </a:rPr>
              <a:pPr/>
              <a:t>28.1</a:t>
            </a:fld>
            <a:endParaRPr kumimoji="1" lang="ja-JP" altLang="en-US" sz="800" dirty="0">
              <a:solidFill>
                <a:schemeClr val="bg1"/>
              </a:solidFill>
              <a:sym typeface="+mn-lt"/>
            </a:endParaRPr>
          </a:p>
        </p:txBody>
      </p:sp>
      <p:sp>
        <p:nvSpPr>
          <p:cNvPr id="369" name="テキスト プレースホルダ 9">
            <a:extLst>
              <a:ext uri="{FF2B5EF4-FFF2-40B4-BE49-F238E27FC236}">
                <a16:creationId xmlns:a16="http://schemas.microsoft.com/office/drawing/2014/main" id="{430DDA8F-0A82-90D9-1B67-4CACE1672D60}"/>
              </a:ext>
            </a:extLst>
          </p:cNvPr>
          <p:cNvSpPr>
            <a:spLocks noGrp="1"/>
          </p:cNvSpPr>
          <p:nvPr>
            <p:custDataLst>
              <p:tags r:id="rId218"/>
            </p:custDataLst>
          </p:nvPr>
        </p:nvSpPr>
        <p:spPr bwMode="gray">
          <a:xfrm>
            <a:off x="2454275" y="5922963"/>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B818EC1-71A0-4016-851F-5660F6DB9446}" type="datetime'''''''''''3''''''''''2''''''''.''''''7'''''''''''''''''''''''">
              <a:rPr lang="ja-JP" altLang="en-US" sz="800" smtClean="0">
                <a:solidFill>
                  <a:schemeClr val="bg1"/>
                </a:solidFill>
                <a:effectLst/>
                <a:sym typeface="+mn-lt"/>
              </a:rPr>
              <a:pPr/>
              <a:t>32.7</a:t>
            </a:fld>
            <a:endParaRPr kumimoji="1" lang="ja-JP" altLang="en-US" sz="800" dirty="0">
              <a:solidFill>
                <a:schemeClr val="bg1"/>
              </a:solidFill>
              <a:sym typeface="+mn-lt"/>
            </a:endParaRPr>
          </a:p>
        </p:txBody>
      </p:sp>
      <p:sp>
        <p:nvSpPr>
          <p:cNvPr id="370" name="テキスト プレースホルダ 9">
            <a:extLst>
              <a:ext uri="{FF2B5EF4-FFF2-40B4-BE49-F238E27FC236}">
                <a16:creationId xmlns:a16="http://schemas.microsoft.com/office/drawing/2014/main" id="{9C133123-E960-1256-5734-D860F60E6631}"/>
              </a:ext>
            </a:extLst>
          </p:cNvPr>
          <p:cNvSpPr>
            <a:spLocks noGrp="1"/>
          </p:cNvSpPr>
          <p:nvPr>
            <p:custDataLst>
              <p:tags r:id="rId219"/>
            </p:custDataLst>
          </p:nvPr>
        </p:nvSpPr>
        <p:spPr bwMode="gray">
          <a:xfrm>
            <a:off x="2752725" y="59245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02CE9CC-33AC-402D-B4C7-E1E138471977}" type="datetime'''''''3''''''''''''''''''''''2.''''''3'''''''''">
              <a:rPr lang="ja-JP" altLang="en-US" sz="800" smtClean="0">
                <a:solidFill>
                  <a:schemeClr val="bg1"/>
                </a:solidFill>
                <a:effectLst/>
                <a:sym typeface="+mn-lt"/>
              </a:rPr>
              <a:pPr/>
              <a:t>32.3</a:t>
            </a:fld>
            <a:endParaRPr kumimoji="1" lang="ja-JP" altLang="en-US" sz="800" dirty="0">
              <a:solidFill>
                <a:schemeClr val="bg1"/>
              </a:solidFill>
              <a:sym typeface="+mn-lt"/>
            </a:endParaRPr>
          </a:p>
        </p:txBody>
      </p:sp>
      <p:sp>
        <p:nvSpPr>
          <p:cNvPr id="371" name="テキスト プレースホルダ 9">
            <a:extLst>
              <a:ext uri="{FF2B5EF4-FFF2-40B4-BE49-F238E27FC236}">
                <a16:creationId xmlns:a16="http://schemas.microsoft.com/office/drawing/2014/main" id="{B625D7ED-4B31-668E-E956-308779124E18}"/>
              </a:ext>
            </a:extLst>
          </p:cNvPr>
          <p:cNvSpPr>
            <a:spLocks noGrp="1"/>
          </p:cNvSpPr>
          <p:nvPr>
            <p:custDataLst>
              <p:tags r:id="rId220"/>
            </p:custDataLst>
          </p:nvPr>
        </p:nvSpPr>
        <p:spPr bwMode="gray">
          <a:xfrm>
            <a:off x="3051175" y="59277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605D813-FD88-400A-9682-B04E9A25DC0F}" type="datetime'''''3''''1''''''''.''''''''''8'''''''''''''''''''''">
              <a:rPr lang="ja-JP" altLang="en-US" sz="800" smtClean="0">
                <a:solidFill>
                  <a:schemeClr val="bg1"/>
                </a:solidFill>
                <a:effectLst/>
                <a:sym typeface="+mn-lt"/>
              </a:rPr>
              <a:pPr/>
              <a:t>31.8</a:t>
            </a:fld>
            <a:endParaRPr kumimoji="1" lang="ja-JP" altLang="en-US" sz="800" dirty="0">
              <a:solidFill>
                <a:schemeClr val="bg1"/>
              </a:solidFill>
              <a:sym typeface="+mn-lt"/>
            </a:endParaRPr>
          </a:p>
        </p:txBody>
      </p:sp>
      <p:sp>
        <p:nvSpPr>
          <p:cNvPr id="372" name="テキスト プレースホルダ 9">
            <a:extLst>
              <a:ext uri="{FF2B5EF4-FFF2-40B4-BE49-F238E27FC236}">
                <a16:creationId xmlns:a16="http://schemas.microsoft.com/office/drawing/2014/main" id="{5736DD24-5D84-2C35-779B-6D75D3A1C36B}"/>
              </a:ext>
            </a:extLst>
          </p:cNvPr>
          <p:cNvSpPr>
            <a:spLocks noGrp="1"/>
          </p:cNvSpPr>
          <p:nvPr>
            <p:custDataLst>
              <p:tags r:id="rId221"/>
            </p:custDataLst>
          </p:nvPr>
        </p:nvSpPr>
        <p:spPr bwMode="gray">
          <a:xfrm>
            <a:off x="3348038" y="593090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C30B1662-BF3C-47C1-A2E1-CE9EEE6268DC}" type="datetime'''''''''''''''''''''''''''''''''''''''31.''''''4'''''">
              <a:rPr lang="ja-JP" altLang="en-US" sz="800" smtClean="0">
                <a:solidFill>
                  <a:schemeClr val="bg1"/>
                </a:solidFill>
                <a:effectLst/>
                <a:sym typeface="+mn-lt"/>
              </a:rPr>
              <a:pPr/>
              <a:t>31.4</a:t>
            </a:fld>
            <a:endParaRPr kumimoji="1" lang="ja-JP" altLang="en-US" sz="800" dirty="0">
              <a:solidFill>
                <a:schemeClr val="bg1"/>
              </a:solidFill>
              <a:sym typeface="+mn-lt"/>
            </a:endParaRPr>
          </a:p>
        </p:txBody>
      </p:sp>
      <p:sp>
        <p:nvSpPr>
          <p:cNvPr id="374" name="テキスト プレースホルダ 9">
            <a:extLst>
              <a:ext uri="{FF2B5EF4-FFF2-40B4-BE49-F238E27FC236}">
                <a16:creationId xmlns:a16="http://schemas.microsoft.com/office/drawing/2014/main" id="{69B9B9BA-B370-F45A-FDE6-4E956F7EA379}"/>
              </a:ext>
            </a:extLst>
          </p:cNvPr>
          <p:cNvSpPr>
            <a:spLocks noGrp="1"/>
          </p:cNvSpPr>
          <p:nvPr>
            <p:custDataLst>
              <p:tags r:id="rId222"/>
            </p:custDataLst>
          </p:nvPr>
        </p:nvSpPr>
        <p:spPr bwMode="gray">
          <a:xfrm>
            <a:off x="3646488" y="593407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3117881-8DB6-49BD-8AFE-9847BFCD05B4}" type="datetime'''''''''''3''''''''''1''.''''''''''''''''0'''''''''''">
              <a:rPr lang="ja-JP" altLang="en-US" sz="800" smtClean="0">
                <a:solidFill>
                  <a:schemeClr val="bg1"/>
                </a:solidFill>
                <a:effectLst/>
                <a:sym typeface="+mn-lt"/>
              </a:rPr>
              <a:pPr/>
              <a:t>31.0</a:t>
            </a:fld>
            <a:endParaRPr kumimoji="1" lang="ja-JP" altLang="en-US" sz="800" dirty="0">
              <a:solidFill>
                <a:schemeClr val="bg1"/>
              </a:solidFill>
              <a:sym typeface="+mn-lt"/>
            </a:endParaRPr>
          </a:p>
        </p:txBody>
      </p:sp>
      <p:sp>
        <p:nvSpPr>
          <p:cNvPr id="375" name="テキスト プレースホルダ 9">
            <a:extLst>
              <a:ext uri="{FF2B5EF4-FFF2-40B4-BE49-F238E27FC236}">
                <a16:creationId xmlns:a16="http://schemas.microsoft.com/office/drawing/2014/main" id="{60293562-3F4D-7BE6-4346-7C268DF9B39F}"/>
              </a:ext>
            </a:extLst>
          </p:cNvPr>
          <p:cNvSpPr>
            <a:spLocks noGrp="1"/>
          </p:cNvSpPr>
          <p:nvPr>
            <p:custDataLst>
              <p:tags r:id="rId223"/>
            </p:custDataLst>
          </p:nvPr>
        </p:nvSpPr>
        <p:spPr bwMode="gray">
          <a:xfrm>
            <a:off x="4838700" y="594677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EDCE97E-DB8A-4F52-A8C4-4F0AA40831F0}" type="datetime'''''''''''''2''''''''''''''''''''''9.''''''''1'''''">
              <a:rPr lang="ja-JP" altLang="en-US" sz="800" smtClean="0">
                <a:solidFill>
                  <a:schemeClr val="bg1"/>
                </a:solidFill>
                <a:effectLst/>
                <a:sym typeface="+mn-lt"/>
              </a:rPr>
              <a:pPr/>
              <a:t>29.1</a:t>
            </a:fld>
            <a:endParaRPr kumimoji="1" lang="ja-JP" altLang="en-US" sz="800" dirty="0">
              <a:solidFill>
                <a:schemeClr val="bg1"/>
              </a:solidFill>
              <a:sym typeface="+mn-lt"/>
            </a:endParaRPr>
          </a:p>
        </p:txBody>
      </p:sp>
      <p:sp>
        <p:nvSpPr>
          <p:cNvPr id="376" name="テキスト プレースホルダ 9">
            <a:extLst>
              <a:ext uri="{FF2B5EF4-FFF2-40B4-BE49-F238E27FC236}">
                <a16:creationId xmlns:a16="http://schemas.microsoft.com/office/drawing/2014/main" id="{724F0FB0-7C32-700F-0281-EFFB42FCA1CC}"/>
              </a:ext>
            </a:extLst>
          </p:cNvPr>
          <p:cNvSpPr>
            <a:spLocks noGrp="1"/>
          </p:cNvSpPr>
          <p:nvPr>
            <p:custDataLst>
              <p:tags r:id="rId224"/>
            </p:custDataLst>
          </p:nvPr>
        </p:nvSpPr>
        <p:spPr bwMode="gray">
          <a:xfrm>
            <a:off x="5137150" y="594995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C035C39-33FD-4B30-A483-84FF8BE9F661}" type="datetime'''''2''''''''''''''''''''''''''''''8.''''''''''''''''''''6'">
              <a:rPr lang="ja-JP" altLang="en-US" sz="800" smtClean="0">
                <a:solidFill>
                  <a:schemeClr val="bg1"/>
                </a:solidFill>
                <a:effectLst/>
                <a:sym typeface="+mn-lt"/>
              </a:rPr>
              <a:pPr/>
              <a:t>28.6</a:t>
            </a:fld>
            <a:endParaRPr kumimoji="1" lang="ja-JP" altLang="en-US" sz="800" dirty="0">
              <a:solidFill>
                <a:schemeClr val="bg1"/>
              </a:solidFill>
              <a:sym typeface="+mn-lt"/>
            </a:endParaRPr>
          </a:p>
        </p:txBody>
      </p:sp>
      <p:sp>
        <p:nvSpPr>
          <p:cNvPr id="377" name="テキスト プレースホルダ 9">
            <a:extLst>
              <a:ext uri="{FF2B5EF4-FFF2-40B4-BE49-F238E27FC236}">
                <a16:creationId xmlns:a16="http://schemas.microsoft.com/office/drawing/2014/main" id="{BECD0795-BCFB-15F5-3667-1BF76A810203}"/>
              </a:ext>
            </a:extLst>
          </p:cNvPr>
          <p:cNvSpPr>
            <a:spLocks noGrp="1"/>
          </p:cNvSpPr>
          <p:nvPr>
            <p:custDataLst>
              <p:tags r:id="rId225"/>
            </p:custDataLst>
          </p:nvPr>
        </p:nvSpPr>
        <p:spPr bwMode="gray">
          <a:xfrm>
            <a:off x="5732463" y="595630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6BAF748-0512-40F1-B707-C271EF52B722}" type="datetime'''''''''''''''''''''''''''''''''''''2''7''.''''''''''6'''''">
              <a:rPr lang="ja-JP" altLang="en-US" sz="800" smtClean="0">
                <a:solidFill>
                  <a:schemeClr val="bg1"/>
                </a:solidFill>
                <a:effectLst/>
                <a:sym typeface="+mn-lt"/>
              </a:rPr>
              <a:pPr/>
              <a:t>27.6</a:t>
            </a:fld>
            <a:endParaRPr kumimoji="1" lang="ja-JP" altLang="en-US" sz="800" dirty="0">
              <a:solidFill>
                <a:schemeClr val="bg1"/>
              </a:solidFill>
              <a:sym typeface="+mn-lt"/>
            </a:endParaRPr>
          </a:p>
        </p:txBody>
      </p:sp>
      <p:sp>
        <p:nvSpPr>
          <p:cNvPr id="378" name="テキスト プレースホルダ 9">
            <a:extLst>
              <a:ext uri="{FF2B5EF4-FFF2-40B4-BE49-F238E27FC236}">
                <a16:creationId xmlns:a16="http://schemas.microsoft.com/office/drawing/2014/main" id="{17271C6D-0A85-0523-3126-EA4985EAD66E}"/>
              </a:ext>
            </a:extLst>
          </p:cNvPr>
          <p:cNvSpPr>
            <a:spLocks noGrp="1"/>
          </p:cNvSpPr>
          <p:nvPr>
            <p:custDataLst>
              <p:tags r:id="rId226"/>
            </p:custDataLst>
          </p:nvPr>
        </p:nvSpPr>
        <p:spPr bwMode="gray">
          <a:xfrm>
            <a:off x="6030913" y="595947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719E297-0FDA-44A8-9E1C-FF0782E635E3}" type="datetime'''''''''''''''2''''''''''''''''''''''''7''.''1'''''''">
              <a:rPr lang="ja-JP" altLang="en-US" sz="800" smtClean="0">
                <a:solidFill>
                  <a:schemeClr val="bg1"/>
                </a:solidFill>
                <a:effectLst/>
                <a:sym typeface="+mn-lt"/>
              </a:rPr>
              <a:pPr/>
              <a:t>27.1</a:t>
            </a:fld>
            <a:endParaRPr kumimoji="1" lang="ja-JP" altLang="en-US" sz="800" dirty="0">
              <a:solidFill>
                <a:schemeClr val="bg1"/>
              </a:solidFill>
              <a:sym typeface="+mn-lt"/>
            </a:endParaRPr>
          </a:p>
        </p:txBody>
      </p:sp>
      <p:sp>
        <p:nvSpPr>
          <p:cNvPr id="379" name="テキスト プレースホルダ 9">
            <a:extLst>
              <a:ext uri="{FF2B5EF4-FFF2-40B4-BE49-F238E27FC236}">
                <a16:creationId xmlns:a16="http://schemas.microsoft.com/office/drawing/2014/main" id="{B865237C-9FA3-F8EE-4AD1-A17E7082D823}"/>
              </a:ext>
            </a:extLst>
          </p:cNvPr>
          <p:cNvSpPr>
            <a:spLocks noGrp="1"/>
          </p:cNvSpPr>
          <p:nvPr>
            <p:custDataLst>
              <p:tags r:id="rId227"/>
            </p:custDataLst>
          </p:nvPr>
        </p:nvSpPr>
        <p:spPr bwMode="gray">
          <a:xfrm>
            <a:off x="6626225" y="59658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7069346-E3A4-4DB8-9DAF-4B187B65F2FA}" type="datetime'''''''''''''''2''6''''.''''''''''''''''''''''''''''''1'">
              <a:rPr lang="ja-JP" altLang="en-US" sz="800" smtClean="0">
                <a:solidFill>
                  <a:schemeClr val="bg1"/>
                </a:solidFill>
                <a:effectLst/>
                <a:sym typeface="+mn-lt"/>
              </a:rPr>
              <a:pPr/>
              <a:t>26.1</a:t>
            </a:fld>
            <a:endParaRPr kumimoji="1" lang="ja-JP" altLang="en-US" sz="800" dirty="0">
              <a:solidFill>
                <a:schemeClr val="bg1"/>
              </a:solidFill>
              <a:sym typeface="+mn-lt"/>
            </a:endParaRPr>
          </a:p>
        </p:txBody>
      </p:sp>
      <p:sp>
        <p:nvSpPr>
          <p:cNvPr id="380" name="テキスト プレースホルダ 9">
            <a:extLst>
              <a:ext uri="{FF2B5EF4-FFF2-40B4-BE49-F238E27FC236}">
                <a16:creationId xmlns:a16="http://schemas.microsoft.com/office/drawing/2014/main" id="{D614D281-8D5A-A304-0274-0EBD7CECE5EE}"/>
              </a:ext>
            </a:extLst>
          </p:cNvPr>
          <p:cNvSpPr>
            <a:spLocks noGrp="1"/>
          </p:cNvSpPr>
          <p:nvPr>
            <p:custDataLst>
              <p:tags r:id="rId228"/>
            </p:custDataLst>
          </p:nvPr>
        </p:nvSpPr>
        <p:spPr bwMode="gray">
          <a:xfrm>
            <a:off x="8712200" y="600710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FC50C9-E12A-409B-9428-4E4380632B7F}" type="datetime'''''''''''''''''''''''2''''''''0''''''''''.''1'''''''">
              <a:rPr lang="ja-JP" altLang="en-US" sz="800" smtClean="0">
                <a:solidFill>
                  <a:schemeClr val="bg1"/>
                </a:solidFill>
                <a:effectLst/>
                <a:sym typeface="+mn-lt"/>
              </a:rPr>
              <a:pPr/>
              <a:t>20.1</a:t>
            </a:fld>
            <a:endParaRPr kumimoji="1" lang="ja-JP" altLang="en-US" sz="800" dirty="0">
              <a:solidFill>
                <a:schemeClr val="bg1"/>
              </a:solidFill>
              <a:sym typeface="+mn-lt"/>
            </a:endParaRPr>
          </a:p>
        </p:txBody>
      </p:sp>
      <p:sp>
        <p:nvSpPr>
          <p:cNvPr id="381" name="テキスト プレースホルダ 9">
            <a:extLst>
              <a:ext uri="{FF2B5EF4-FFF2-40B4-BE49-F238E27FC236}">
                <a16:creationId xmlns:a16="http://schemas.microsoft.com/office/drawing/2014/main" id="{91CDAC36-E301-4277-A467-91929B5F01A5}"/>
              </a:ext>
            </a:extLst>
          </p:cNvPr>
          <p:cNvSpPr>
            <a:spLocks noGrp="1"/>
          </p:cNvSpPr>
          <p:nvPr>
            <p:custDataLst>
              <p:tags r:id="rId229"/>
            </p:custDataLst>
          </p:nvPr>
        </p:nvSpPr>
        <p:spPr bwMode="gray">
          <a:xfrm>
            <a:off x="6924675" y="5967413"/>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7B5CBB0-7229-4356-AEB3-E69A23C069ED}" type="datetime'''2''''''''''''''''''''''''''''''5''''''''''.9'">
              <a:rPr lang="ja-JP" altLang="en-US" sz="800" smtClean="0">
                <a:solidFill>
                  <a:schemeClr val="bg1"/>
                </a:solidFill>
                <a:effectLst/>
                <a:sym typeface="+mn-lt"/>
              </a:rPr>
              <a:pPr/>
              <a:t>25.9</a:t>
            </a:fld>
            <a:endParaRPr kumimoji="1" lang="ja-JP" altLang="en-US" sz="800" dirty="0">
              <a:solidFill>
                <a:schemeClr val="bg1"/>
              </a:solidFill>
              <a:sym typeface="+mn-lt"/>
            </a:endParaRPr>
          </a:p>
        </p:txBody>
      </p:sp>
      <p:sp>
        <p:nvSpPr>
          <p:cNvPr id="382" name="テキスト プレースホルダ 9">
            <a:extLst>
              <a:ext uri="{FF2B5EF4-FFF2-40B4-BE49-F238E27FC236}">
                <a16:creationId xmlns:a16="http://schemas.microsoft.com/office/drawing/2014/main" id="{3B975E1D-0BB0-019C-F793-7C121AF39BCE}"/>
              </a:ext>
            </a:extLst>
          </p:cNvPr>
          <p:cNvSpPr>
            <a:spLocks noGrp="1"/>
          </p:cNvSpPr>
          <p:nvPr>
            <p:custDataLst>
              <p:tags r:id="rId230"/>
            </p:custDataLst>
          </p:nvPr>
        </p:nvSpPr>
        <p:spPr bwMode="gray">
          <a:xfrm>
            <a:off x="7519988" y="5973763"/>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5F989D0-CF51-4470-A2D5-53D22C10EF96}" type="datetime'''''2''''''''5''''''''''''''''''.''1'''''''''''''''''''">
              <a:rPr lang="ja-JP" altLang="en-US" sz="800" smtClean="0">
                <a:solidFill>
                  <a:schemeClr val="bg1"/>
                </a:solidFill>
                <a:effectLst/>
                <a:sym typeface="+mn-lt"/>
              </a:rPr>
              <a:pPr/>
              <a:t>25.1</a:t>
            </a:fld>
            <a:endParaRPr kumimoji="1" lang="ja-JP" altLang="en-US" sz="800" dirty="0">
              <a:solidFill>
                <a:schemeClr val="bg1"/>
              </a:solidFill>
              <a:sym typeface="+mn-lt"/>
            </a:endParaRPr>
          </a:p>
        </p:txBody>
      </p:sp>
      <p:sp>
        <p:nvSpPr>
          <p:cNvPr id="383" name="テキスト プレースホルダ 9">
            <a:extLst>
              <a:ext uri="{FF2B5EF4-FFF2-40B4-BE49-F238E27FC236}">
                <a16:creationId xmlns:a16="http://schemas.microsoft.com/office/drawing/2014/main" id="{D2847E49-20AD-DC1F-93D3-B258C619489A}"/>
              </a:ext>
            </a:extLst>
          </p:cNvPr>
          <p:cNvSpPr>
            <a:spLocks noGrp="1"/>
          </p:cNvSpPr>
          <p:nvPr>
            <p:custDataLst>
              <p:tags r:id="rId231"/>
            </p:custDataLst>
          </p:nvPr>
        </p:nvSpPr>
        <p:spPr bwMode="gray">
          <a:xfrm>
            <a:off x="8116888" y="59785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73515F-06F9-4292-92C0-F6066FF5C7B0}" type="datetime'''''''''''''''''''''''''''2''''''''''4.''''''''''''''''2'''">
              <a:rPr lang="ja-JP" altLang="en-US" sz="800" smtClean="0">
                <a:solidFill>
                  <a:schemeClr val="bg1"/>
                </a:solidFill>
                <a:effectLst/>
                <a:sym typeface="+mn-lt"/>
              </a:rPr>
              <a:pPr/>
              <a:t>24.2</a:t>
            </a:fld>
            <a:endParaRPr kumimoji="1" lang="ja-JP" altLang="en-US" sz="800" dirty="0">
              <a:solidFill>
                <a:schemeClr val="bg1"/>
              </a:solidFill>
              <a:sym typeface="+mn-lt"/>
            </a:endParaRPr>
          </a:p>
        </p:txBody>
      </p:sp>
      <p:sp>
        <p:nvSpPr>
          <p:cNvPr id="384" name="テキスト プレースホルダ 9">
            <a:extLst>
              <a:ext uri="{FF2B5EF4-FFF2-40B4-BE49-F238E27FC236}">
                <a16:creationId xmlns:a16="http://schemas.microsoft.com/office/drawing/2014/main" id="{D7340043-F74D-0401-51E6-FFA2F232B99D}"/>
              </a:ext>
            </a:extLst>
          </p:cNvPr>
          <p:cNvSpPr>
            <a:spLocks noGrp="1"/>
          </p:cNvSpPr>
          <p:nvPr>
            <p:custDataLst>
              <p:tags r:id="rId232"/>
            </p:custDataLst>
          </p:nvPr>
        </p:nvSpPr>
        <p:spPr bwMode="gray">
          <a:xfrm>
            <a:off x="8415338" y="5991225"/>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1A2593-C9A8-4F3C-82A6-C7CDA794AD80}" type="datetime'''''''2''2''''''''''''''''.''''3'''''''''''''''''''''''''''">
              <a:rPr lang="ja-JP" altLang="en-US" sz="800" smtClean="0">
                <a:solidFill>
                  <a:schemeClr val="bg1"/>
                </a:solidFill>
                <a:effectLst/>
                <a:sym typeface="+mn-lt"/>
              </a:rPr>
              <a:pPr/>
              <a:t>22.3</a:t>
            </a:fld>
            <a:endParaRPr kumimoji="1" lang="ja-JP" altLang="en-US" sz="800" dirty="0">
              <a:solidFill>
                <a:schemeClr val="bg1"/>
              </a:solidFill>
              <a:sym typeface="+mn-lt"/>
            </a:endParaRPr>
          </a:p>
        </p:txBody>
      </p:sp>
      <p:sp>
        <p:nvSpPr>
          <p:cNvPr id="386" name="テキスト プレースホルダ 9">
            <a:extLst>
              <a:ext uri="{FF2B5EF4-FFF2-40B4-BE49-F238E27FC236}">
                <a16:creationId xmlns:a16="http://schemas.microsoft.com/office/drawing/2014/main" id="{11F210D7-8B19-336A-0E23-96519CF070D0}"/>
              </a:ext>
            </a:extLst>
          </p:cNvPr>
          <p:cNvSpPr>
            <a:spLocks noGrp="1"/>
          </p:cNvSpPr>
          <p:nvPr>
            <p:custDataLst>
              <p:tags r:id="rId233"/>
            </p:custDataLst>
          </p:nvPr>
        </p:nvSpPr>
        <p:spPr bwMode="gray">
          <a:xfrm>
            <a:off x="9010650" y="6019800"/>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775DBBB-06F2-4DC0-8C20-E566861F12E6}" type="datetime'1''8''''''''''.''''''''''''0'''''''''''''''">
              <a:rPr lang="ja-JP" altLang="en-US" sz="800" smtClean="0">
                <a:solidFill>
                  <a:schemeClr val="bg1"/>
                </a:solidFill>
                <a:effectLst/>
                <a:sym typeface="+mn-lt"/>
              </a:rPr>
              <a:pPr/>
              <a:t>18.0</a:t>
            </a:fld>
            <a:endParaRPr kumimoji="1" lang="ja-JP" altLang="en-US" sz="800" dirty="0">
              <a:solidFill>
                <a:schemeClr val="bg1"/>
              </a:solidFill>
              <a:sym typeface="+mn-lt"/>
            </a:endParaRPr>
          </a:p>
        </p:txBody>
      </p:sp>
      <p:sp>
        <p:nvSpPr>
          <p:cNvPr id="390" name="テキスト プレースホルダ 9">
            <a:extLst>
              <a:ext uri="{FF2B5EF4-FFF2-40B4-BE49-F238E27FC236}">
                <a16:creationId xmlns:a16="http://schemas.microsoft.com/office/drawing/2014/main" id="{3CAAF2E7-B5F4-0D37-79E8-AF14200E8603}"/>
              </a:ext>
            </a:extLst>
          </p:cNvPr>
          <p:cNvSpPr>
            <a:spLocks noGrp="1"/>
          </p:cNvSpPr>
          <p:nvPr>
            <p:custDataLst>
              <p:tags r:id="rId234"/>
            </p:custDataLst>
          </p:nvPr>
        </p:nvSpPr>
        <p:spPr bwMode="gray">
          <a:xfrm>
            <a:off x="695325" y="48387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D04C2C2-DEC1-42DB-98BE-EE4384090F7E}" type="datetime'''''''''''4''''.''''''''''''''''''''''''''''5'">
              <a:rPr lang="ja-JP" altLang="en-US" sz="800" smtClean="0">
                <a:effectLst/>
                <a:sym typeface="+mn-lt"/>
              </a:rPr>
              <a:pPr marL="0" lvl="0" indent="0" algn="ctr">
                <a:spcBef>
                  <a:spcPct val="0"/>
                </a:spcBef>
                <a:buNone/>
              </a:pPr>
              <a:t>4.5</a:t>
            </a:fld>
            <a:endParaRPr kumimoji="1" lang="ja-JP" altLang="en-US" sz="800" dirty="0">
              <a:sym typeface="+mn-lt"/>
            </a:endParaRPr>
          </a:p>
        </p:txBody>
      </p:sp>
      <p:sp>
        <p:nvSpPr>
          <p:cNvPr id="361" name="テキスト プレースホルダ 9">
            <a:extLst>
              <a:ext uri="{FF2B5EF4-FFF2-40B4-BE49-F238E27FC236}">
                <a16:creationId xmlns:a16="http://schemas.microsoft.com/office/drawing/2014/main" id="{9F1A9F04-E906-3772-4258-048C7820DF45}"/>
              </a:ext>
            </a:extLst>
          </p:cNvPr>
          <p:cNvSpPr>
            <a:spLocks noGrp="1"/>
          </p:cNvSpPr>
          <p:nvPr>
            <p:custDataLst>
              <p:tags r:id="rId235"/>
            </p:custDataLst>
          </p:nvPr>
        </p:nvSpPr>
        <p:spPr bwMode="gray">
          <a:xfrm>
            <a:off x="2155825" y="5919788"/>
            <a:ext cx="228600" cy="122238"/>
          </a:xfrm>
          <a:prstGeom prst="rect">
            <a:avLst/>
          </a:prstGeom>
          <a:solidFill>
            <a:srgbClr val="1F497D"/>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BDCAB5F-5813-4C58-9976-EE3F81507A07}" type="datetime'''''''3''''''''''''''''''''3''''''.''''''''1'''''''''''''''''">
              <a:rPr lang="ja-JP" altLang="en-US" sz="800" smtClean="0">
                <a:solidFill>
                  <a:schemeClr val="bg1"/>
                </a:solidFill>
                <a:effectLst/>
                <a:sym typeface="+mn-lt"/>
              </a:rPr>
              <a:pPr/>
              <a:t>33.1</a:t>
            </a:fld>
            <a:endParaRPr kumimoji="1" lang="ja-JP" altLang="en-US" sz="800" dirty="0">
              <a:solidFill>
                <a:schemeClr val="bg1"/>
              </a:solidFill>
              <a:sym typeface="+mn-lt"/>
            </a:endParaRPr>
          </a:p>
        </p:txBody>
      </p:sp>
      <p:sp>
        <p:nvSpPr>
          <p:cNvPr id="392" name="テキスト プレースホルダ 9">
            <a:extLst>
              <a:ext uri="{FF2B5EF4-FFF2-40B4-BE49-F238E27FC236}">
                <a16:creationId xmlns:a16="http://schemas.microsoft.com/office/drawing/2014/main" id="{D5F08CE6-384A-0D81-4204-33B249D3F390}"/>
              </a:ext>
            </a:extLst>
          </p:cNvPr>
          <p:cNvSpPr>
            <a:spLocks noGrp="1"/>
          </p:cNvSpPr>
          <p:nvPr>
            <p:custDataLst>
              <p:tags r:id="rId236"/>
            </p:custDataLst>
          </p:nvPr>
        </p:nvSpPr>
        <p:spPr bwMode="gray">
          <a:xfrm>
            <a:off x="1290638" y="48387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6307F9B-1BFF-47E4-8895-4979E72996D3}" type="datetime'''''''''''''''''''''''''4.''''''''''''''''''''6'''''''">
              <a:rPr lang="ja-JP" altLang="en-US" sz="800" smtClean="0">
                <a:effectLst/>
                <a:sym typeface="+mn-lt"/>
              </a:rPr>
              <a:pPr marL="0" lvl="0" indent="0" algn="ctr">
                <a:spcBef>
                  <a:spcPct val="0"/>
                </a:spcBef>
                <a:buNone/>
              </a:pPr>
              <a:t>4.6</a:t>
            </a:fld>
            <a:endParaRPr kumimoji="1" lang="ja-JP" altLang="en-US" sz="800" dirty="0">
              <a:sym typeface="+mn-lt"/>
            </a:endParaRPr>
          </a:p>
        </p:txBody>
      </p:sp>
      <p:sp>
        <p:nvSpPr>
          <p:cNvPr id="393" name="テキスト プレースホルダ 9">
            <a:extLst>
              <a:ext uri="{FF2B5EF4-FFF2-40B4-BE49-F238E27FC236}">
                <a16:creationId xmlns:a16="http://schemas.microsoft.com/office/drawing/2014/main" id="{952B5FA5-0182-9418-185A-262C6E3B195E}"/>
              </a:ext>
            </a:extLst>
          </p:cNvPr>
          <p:cNvSpPr>
            <a:spLocks noGrp="1"/>
          </p:cNvSpPr>
          <p:nvPr>
            <p:custDataLst>
              <p:tags r:id="rId237"/>
            </p:custDataLst>
          </p:nvPr>
        </p:nvSpPr>
        <p:spPr bwMode="gray">
          <a:xfrm>
            <a:off x="1589088" y="48387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CC2A912-690C-4FDA-A5AA-A73682C2CAEB}" type="datetime'''''''''''''4''.''''7'''''''''''''''''''''''">
              <a:rPr lang="ja-JP" altLang="en-US" sz="800" smtClean="0">
                <a:effectLst/>
                <a:sym typeface="+mn-lt"/>
              </a:rPr>
              <a:pPr marL="0" lvl="0" indent="0" algn="ctr">
                <a:spcBef>
                  <a:spcPct val="0"/>
                </a:spcBef>
                <a:buNone/>
              </a:pPr>
              <a:t>4.7</a:t>
            </a:fld>
            <a:endParaRPr kumimoji="1" lang="ja-JP" altLang="en-US" sz="800" dirty="0">
              <a:sym typeface="+mn-lt"/>
            </a:endParaRPr>
          </a:p>
        </p:txBody>
      </p:sp>
      <p:sp>
        <p:nvSpPr>
          <p:cNvPr id="398" name="テキスト プレースホルダ 9">
            <a:extLst>
              <a:ext uri="{FF2B5EF4-FFF2-40B4-BE49-F238E27FC236}">
                <a16:creationId xmlns:a16="http://schemas.microsoft.com/office/drawing/2014/main" id="{3C374CAF-F80A-F30A-B762-A515AD9B725C}"/>
              </a:ext>
            </a:extLst>
          </p:cNvPr>
          <p:cNvSpPr>
            <a:spLocks noGrp="1"/>
          </p:cNvSpPr>
          <p:nvPr>
            <p:custDataLst>
              <p:tags r:id="rId238"/>
            </p:custDataLst>
          </p:nvPr>
        </p:nvSpPr>
        <p:spPr bwMode="gray">
          <a:xfrm>
            <a:off x="1887538" y="48402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E6D9EBC-9BD3-4458-BFAD-1D98B1765822}" type="datetime'''''''''''''''''''''''4''''''''''.''''7'''''''''''">
              <a:rPr lang="ja-JP" altLang="en-US" sz="800" smtClean="0">
                <a:effectLst/>
                <a:sym typeface="+mn-lt"/>
              </a:rPr>
              <a:pPr marL="0" lvl="0" indent="0" algn="ctr">
                <a:spcBef>
                  <a:spcPct val="0"/>
                </a:spcBef>
                <a:buNone/>
              </a:pPr>
              <a:t>4.7</a:t>
            </a:fld>
            <a:endParaRPr kumimoji="1" lang="ja-JP" altLang="en-US" sz="800" dirty="0">
              <a:sym typeface="+mn-lt"/>
            </a:endParaRPr>
          </a:p>
        </p:txBody>
      </p:sp>
      <p:sp>
        <p:nvSpPr>
          <p:cNvPr id="399" name="テキスト プレースホルダ 9">
            <a:extLst>
              <a:ext uri="{FF2B5EF4-FFF2-40B4-BE49-F238E27FC236}">
                <a16:creationId xmlns:a16="http://schemas.microsoft.com/office/drawing/2014/main" id="{5999388E-CCDA-1DF2-8575-7CA45D7B11F4}"/>
              </a:ext>
            </a:extLst>
          </p:cNvPr>
          <p:cNvSpPr>
            <a:spLocks noGrp="1"/>
          </p:cNvSpPr>
          <p:nvPr>
            <p:custDataLst>
              <p:tags r:id="rId239"/>
            </p:custDataLst>
          </p:nvPr>
        </p:nvSpPr>
        <p:spPr bwMode="gray">
          <a:xfrm>
            <a:off x="2184400" y="48402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2E37142-75A5-46C3-9154-8C9F58D52391}" type="datetime'''4.''''''''''''8'''''''''''''">
              <a:rPr lang="ja-JP" altLang="en-US" sz="800" smtClean="0">
                <a:effectLst/>
                <a:sym typeface="+mn-lt"/>
              </a:rPr>
              <a:pPr marL="0" lvl="0" indent="0" algn="ctr">
                <a:spcBef>
                  <a:spcPct val="0"/>
                </a:spcBef>
                <a:buNone/>
              </a:pPr>
              <a:t>4.8</a:t>
            </a:fld>
            <a:endParaRPr kumimoji="1" lang="ja-JP" altLang="en-US" sz="800" dirty="0">
              <a:sym typeface="+mn-lt"/>
            </a:endParaRPr>
          </a:p>
        </p:txBody>
      </p:sp>
      <p:sp>
        <p:nvSpPr>
          <p:cNvPr id="401" name="テキスト プレースホルダ 9">
            <a:extLst>
              <a:ext uri="{FF2B5EF4-FFF2-40B4-BE49-F238E27FC236}">
                <a16:creationId xmlns:a16="http://schemas.microsoft.com/office/drawing/2014/main" id="{BB09E833-3ECE-AE7A-0AA5-7265BBD48D90}"/>
              </a:ext>
            </a:extLst>
          </p:cNvPr>
          <p:cNvSpPr>
            <a:spLocks noGrp="1"/>
          </p:cNvSpPr>
          <p:nvPr>
            <p:custDataLst>
              <p:tags r:id="rId240"/>
            </p:custDataLst>
          </p:nvPr>
        </p:nvSpPr>
        <p:spPr bwMode="gray">
          <a:xfrm>
            <a:off x="2482850" y="48402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F8DDCEE-DD82-4802-A032-0A816E1E1524}" type="datetime'''''''''''''''''''''''''4''''''''''''.''''''''''''''''''8'''''">
              <a:rPr lang="ja-JP" altLang="en-US" sz="800" smtClean="0">
                <a:effectLst/>
                <a:sym typeface="+mn-lt"/>
              </a:rPr>
              <a:pPr marL="0" lvl="0" indent="0" algn="ctr">
                <a:spcBef>
                  <a:spcPct val="0"/>
                </a:spcBef>
                <a:buNone/>
              </a:pPr>
              <a:t>4.8</a:t>
            </a:fld>
            <a:endParaRPr kumimoji="1" lang="ja-JP" altLang="en-US" sz="800" dirty="0">
              <a:sym typeface="+mn-lt"/>
            </a:endParaRPr>
          </a:p>
        </p:txBody>
      </p:sp>
      <p:sp>
        <p:nvSpPr>
          <p:cNvPr id="402" name="テキスト プレースホルダ 9">
            <a:extLst>
              <a:ext uri="{FF2B5EF4-FFF2-40B4-BE49-F238E27FC236}">
                <a16:creationId xmlns:a16="http://schemas.microsoft.com/office/drawing/2014/main" id="{244D5B8D-7FDA-E297-A6C2-7BE80EA2E200}"/>
              </a:ext>
            </a:extLst>
          </p:cNvPr>
          <p:cNvSpPr>
            <a:spLocks noGrp="1"/>
          </p:cNvSpPr>
          <p:nvPr>
            <p:custDataLst>
              <p:tags r:id="rId241"/>
            </p:custDataLst>
          </p:nvPr>
        </p:nvSpPr>
        <p:spPr bwMode="gray">
          <a:xfrm>
            <a:off x="2781300" y="48402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39F9634E-6804-4EBF-AEE6-75916793DE83}" type="datetime'''''''4''''''''''''''.''''''''''''9'''''''''''''''''''''">
              <a:rPr lang="ja-JP" altLang="en-US" sz="800" smtClean="0">
                <a:effectLst/>
                <a:sym typeface="+mn-lt"/>
              </a:rPr>
              <a:pPr marL="0" lvl="0" indent="0" algn="ctr">
                <a:spcBef>
                  <a:spcPct val="0"/>
                </a:spcBef>
                <a:buNone/>
              </a:pPr>
              <a:t>4.9</a:t>
            </a:fld>
            <a:endParaRPr kumimoji="1" lang="ja-JP" altLang="en-US" sz="800" dirty="0">
              <a:sym typeface="+mn-lt"/>
            </a:endParaRPr>
          </a:p>
        </p:txBody>
      </p:sp>
      <p:sp>
        <p:nvSpPr>
          <p:cNvPr id="403" name="テキスト プレースホルダ 9">
            <a:extLst>
              <a:ext uri="{FF2B5EF4-FFF2-40B4-BE49-F238E27FC236}">
                <a16:creationId xmlns:a16="http://schemas.microsoft.com/office/drawing/2014/main" id="{B181104D-AD07-3237-E3F9-719B411D7AFA}"/>
              </a:ext>
            </a:extLst>
          </p:cNvPr>
          <p:cNvSpPr>
            <a:spLocks noGrp="1"/>
          </p:cNvSpPr>
          <p:nvPr>
            <p:custDataLst>
              <p:tags r:id="rId242"/>
            </p:custDataLst>
          </p:nvPr>
        </p:nvSpPr>
        <p:spPr bwMode="gray">
          <a:xfrm>
            <a:off x="3079750" y="48418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EC57A9C-B7CE-42E3-9306-A01B76C6EC21}" type="datetime'''''5''''''''''.''''''''''0'''''''''''''''''''''''">
              <a:rPr lang="ja-JP" altLang="en-US" sz="800" smtClean="0">
                <a:effectLst/>
                <a:sym typeface="+mn-lt"/>
              </a:rPr>
              <a:pPr marL="0" lvl="0" indent="0" algn="ctr">
                <a:spcBef>
                  <a:spcPct val="0"/>
                </a:spcBef>
                <a:buNone/>
              </a:pPr>
              <a:t>5.0</a:t>
            </a:fld>
            <a:endParaRPr kumimoji="1" lang="ja-JP" altLang="en-US" sz="800" dirty="0">
              <a:sym typeface="+mn-lt"/>
            </a:endParaRPr>
          </a:p>
        </p:txBody>
      </p:sp>
      <p:sp>
        <p:nvSpPr>
          <p:cNvPr id="404" name="テキスト プレースホルダ 9">
            <a:extLst>
              <a:ext uri="{FF2B5EF4-FFF2-40B4-BE49-F238E27FC236}">
                <a16:creationId xmlns:a16="http://schemas.microsoft.com/office/drawing/2014/main" id="{E6CFF38E-E0DA-AE5C-20EE-A33D46AA0C55}"/>
              </a:ext>
            </a:extLst>
          </p:cNvPr>
          <p:cNvSpPr>
            <a:spLocks noGrp="1"/>
          </p:cNvSpPr>
          <p:nvPr>
            <p:custDataLst>
              <p:tags r:id="rId243"/>
            </p:custDataLst>
          </p:nvPr>
        </p:nvSpPr>
        <p:spPr bwMode="gray">
          <a:xfrm>
            <a:off x="3376613" y="48418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EC207B0-A534-4306-91B4-AB61C70CC930}" type="datetime'''''5''''''''''''''''.''''''''''''0'''''''''''''''''''">
              <a:rPr lang="ja-JP" altLang="en-US" sz="800" smtClean="0">
                <a:effectLst/>
                <a:sym typeface="+mn-lt"/>
              </a:rPr>
              <a:pPr marL="0" lvl="0" indent="0" algn="ctr">
                <a:spcBef>
                  <a:spcPct val="0"/>
                </a:spcBef>
                <a:buNone/>
              </a:pPr>
              <a:t>5.0</a:t>
            </a:fld>
            <a:endParaRPr kumimoji="1" lang="ja-JP" altLang="en-US" sz="800" dirty="0">
              <a:sym typeface="+mn-lt"/>
            </a:endParaRPr>
          </a:p>
        </p:txBody>
      </p:sp>
      <p:sp>
        <p:nvSpPr>
          <p:cNvPr id="406" name="テキスト プレースホルダ 9">
            <a:extLst>
              <a:ext uri="{FF2B5EF4-FFF2-40B4-BE49-F238E27FC236}">
                <a16:creationId xmlns:a16="http://schemas.microsoft.com/office/drawing/2014/main" id="{617C4308-6430-7C33-5B0A-DE714D2C511B}"/>
              </a:ext>
            </a:extLst>
          </p:cNvPr>
          <p:cNvSpPr>
            <a:spLocks noGrp="1"/>
          </p:cNvSpPr>
          <p:nvPr>
            <p:custDataLst>
              <p:tags r:id="rId244"/>
            </p:custDataLst>
          </p:nvPr>
        </p:nvSpPr>
        <p:spPr bwMode="gray">
          <a:xfrm>
            <a:off x="3675063" y="48418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5722A0F8-6EF5-43E3-87AF-3AE51B80FC14}" type="datetime'''5''''.''''''''''''''1'''''''''''''''''''''''''''''''''''''">
              <a:rPr lang="ja-JP" altLang="en-US" sz="800" smtClean="0">
                <a:effectLst/>
                <a:sym typeface="+mn-lt"/>
              </a:rPr>
              <a:pPr marL="0" lvl="0" indent="0" algn="ctr">
                <a:spcBef>
                  <a:spcPct val="0"/>
                </a:spcBef>
                <a:buNone/>
              </a:pPr>
              <a:t>5.1</a:t>
            </a:fld>
            <a:endParaRPr kumimoji="1" lang="ja-JP" altLang="en-US" sz="800" dirty="0">
              <a:sym typeface="+mn-lt"/>
            </a:endParaRPr>
          </a:p>
        </p:txBody>
      </p:sp>
      <p:sp>
        <p:nvSpPr>
          <p:cNvPr id="407" name="テキスト プレースホルダ 9">
            <a:extLst>
              <a:ext uri="{FF2B5EF4-FFF2-40B4-BE49-F238E27FC236}">
                <a16:creationId xmlns:a16="http://schemas.microsoft.com/office/drawing/2014/main" id="{5B79B635-5343-11C5-1CA9-0C65318B86DE}"/>
              </a:ext>
            </a:extLst>
          </p:cNvPr>
          <p:cNvSpPr>
            <a:spLocks noGrp="1"/>
          </p:cNvSpPr>
          <p:nvPr>
            <p:custDataLst>
              <p:tags r:id="rId245"/>
            </p:custDataLst>
          </p:nvPr>
        </p:nvSpPr>
        <p:spPr bwMode="gray">
          <a:xfrm>
            <a:off x="3973513" y="48418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38B89E0-52E6-4467-AE72-3A1978B8E497}" type="datetime'5''''''''''''''''''''''''.''''''''''1'''''''''''''">
              <a:rPr lang="ja-JP" altLang="en-US" sz="800" smtClean="0">
                <a:effectLst/>
                <a:sym typeface="+mn-lt"/>
              </a:rPr>
              <a:pPr marL="0" lvl="0" indent="0" algn="ctr">
                <a:spcBef>
                  <a:spcPct val="0"/>
                </a:spcBef>
                <a:buNone/>
              </a:pPr>
              <a:t>5.1</a:t>
            </a:fld>
            <a:endParaRPr kumimoji="1" lang="ja-JP" altLang="en-US" sz="800" dirty="0">
              <a:sym typeface="+mn-lt"/>
            </a:endParaRPr>
          </a:p>
        </p:txBody>
      </p:sp>
      <p:sp>
        <p:nvSpPr>
          <p:cNvPr id="408" name="テキスト プレースホルダ 9">
            <a:extLst>
              <a:ext uri="{FF2B5EF4-FFF2-40B4-BE49-F238E27FC236}">
                <a16:creationId xmlns:a16="http://schemas.microsoft.com/office/drawing/2014/main" id="{A25A949A-ECBB-992D-A5D1-A1741A7A0DF1}"/>
              </a:ext>
            </a:extLst>
          </p:cNvPr>
          <p:cNvSpPr>
            <a:spLocks noGrp="1"/>
          </p:cNvSpPr>
          <p:nvPr>
            <p:custDataLst>
              <p:tags r:id="rId246"/>
            </p:custDataLst>
          </p:nvPr>
        </p:nvSpPr>
        <p:spPr bwMode="gray">
          <a:xfrm>
            <a:off x="4270375" y="48434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2841B26-FA95-46B2-8C30-06200FDC882D}" type="datetime'''''''''''''''''''''''''''''''''''''''''5.''''''''''''2'''''''">
              <a:rPr lang="ja-JP" altLang="en-US" sz="800" smtClean="0">
                <a:effectLst/>
                <a:sym typeface="+mn-lt"/>
              </a:rPr>
              <a:pPr marL="0" lvl="0" indent="0" algn="ctr">
                <a:spcBef>
                  <a:spcPct val="0"/>
                </a:spcBef>
                <a:buNone/>
              </a:pPr>
              <a:t>5.2</a:t>
            </a:fld>
            <a:endParaRPr kumimoji="1" lang="ja-JP" altLang="en-US" sz="800" dirty="0">
              <a:sym typeface="+mn-lt"/>
            </a:endParaRPr>
          </a:p>
        </p:txBody>
      </p:sp>
      <p:sp>
        <p:nvSpPr>
          <p:cNvPr id="409" name="テキスト プレースホルダ 9">
            <a:extLst>
              <a:ext uri="{FF2B5EF4-FFF2-40B4-BE49-F238E27FC236}">
                <a16:creationId xmlns:a16="http://schemas.microsoft.com/office/drawing/2014/main" id="{F079B59F-678B-C055-D6BF-507137024C13}"/>
              </a:ext>
            </a:extLst>
          </p:cNvPr>
          <p:cNvSpPr>
            <a:spLocks noGrp="1"/>
          </p:cNvSpPr>
          <p:nvPr>
            <p:custDataLst>
              <p:tags r:id="rId247"/>
            </p:custDataLst>
          </p:nvPr>
        </p:nvSpPr>
        <p:spPr bwMode="gray">
          <a:xfrm>
            <a:off x="4568825" y="48434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F05FAA13-F426-4BE0-A00B-02A5F9C6BDE9}" type="datetime'''''''''''''''''5''''''''''''''''''''.''''''''''''''''''''''3'">
              <a:rPr lang="ja-JP" altLang="en-US" sz="800" smtClean="0">
                <a:effectLst/>
                <a:sym typeface="+mn-lt"/>
              </a:rPr>
              <a:pPr marL="0" lvl="0" indent="0" algn="ctr">
                <a:spcBef>
                  <a:spcPct val="0"/>
                </a:spcBef>
                <a:buNone/>
              </a:pPr>
              <a:t>5.3</a:t>
            </a:fld>
            <a:endParaRPr kumimoji="1" lang="ja-JP" altLang="en-US" sz="800" dirty="0">
              <a:sym typeface="+mn-lt"/>
            </a:endParaRPr>
          </a:p>
        </p:txBody>
      </p:sp>
      <p:sp>
        <p:nvSpPr>
          <p:cNvPr id="410" name="テキスト プレースホルダ 9">
            <a:extLst>
              <a:ext uri="{FF2B5EF4-FFF2-40B4-BE49-F238E27FC236}">
                <a16:creationId xmlns:a16="http://schemas.microsoft.com/office/drawing/2014/main" id="{2670059B-CCFA-DAAE-8F92-CC2ADB0FEE54}"/>
              </a:ext>
            </a:extLst>
          </p:cNvPr>
          <p:cNvSpPr>
            <a:spLocks noGrp="1"/>
          </p:cNvSpPr>
          <p:nvPr>
            <p:custDataLst>
              <p:tags r:id="rId248"/>
            </p:custDataLst>
          </p:nvPr>
        </p:nvSpPr>
        <p:spPr bwMode="gray">
          <a:xfrm>
            <a:off x="4867275" y="48450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74C24573-08C5-41B8-B28B-75E72AA1A3EC}" type="datetime'''''''''''''''''''5''''''''''''''.''5'''''''''">
              <a:rPr lang="ja-JP" altLang="en-US" sz="800" smtClean="0">
                <a:effectLst/>
                <a:sym typeface="+mn-lt"/>
              </a:rPr>
              <a:pPr marL="0" lvl="0" indent="0" algn="ctr">
                <a:spcBef>
                  <a:spcPct val="0"/>
                </a:spcBef>
                <a:buNone/>
              </a:pPr>
              <a:t>5.5</a:t>
            </a:fld>
            <a:endParaRPr kumimoji="1" lang="ja-JP" altLang="en-US" sz="800" dirty="0">
              <a:sym typeface="+mn-lt"/>
            </a:endParaRPr>
          </a:p>
        </p:txBody>
      </p:sp>
      <p:sp>
        <p:nvSpPr>
          <p:cNvPr id="411" name="テキスト プレースホルダ 9">
            <a:extLst>
              <a:ext uri="{FF2B5EF4-FFF2-40B4-BE49-F238E27FC236}">
                <a16:creationId xmlns:a16="http://schemas.microsoft.com/office/drawing/2014/main" id="{EE315F2C-FD2C-4145-3009-1F11531F9ECD}"/>
              </a:ext>
            </a:extLst>
          </p:cNvPr>
          <p:cNvSpPr>
            <a:spLocks noGrp="1"/>
          </p:cNvSpPr>
          <p:nvPr>
            <p:custDataLst>
              <p:tags r:id="rId249"/>
            </p:custDataLst>
          </p:nvPr>
        </p:nvSpPr>
        <p:spPr bwMode="gray">
          <a:xfrm>
            <a:off x="5462588" y="484663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A8A2FDC4-8E3B-41B7-8EF4-EE50C5D5ABE1}" type="datetime'''''''''''''''''''''''''''''''''5''''''.''''8'''''''''''''''''">
              <a:rPr lang="ja-JP" altLang="en-US" sz="800" smtClean="0">
                <a:effectLst/>
                <a:sym typeface="+mn-lt"/>
              </a:rPr>
              <a:pPr marL="0" lvl="0" indent="0" algn="ctr">
                <a:spcBef>
                  <a:spcPct val="0"/>
                </a:spcBef>
                <a:buNone/>
              </a:pPr>
              <a:t>5.8</a:t>
            </a:fld>
            <a:endParaRPr kumimoji="1" lang="ja-JP" altLang="en-US" sz="800" dirty="0">
              <a:sym typeface="+mn-lt"/>
            </a:endParaRPr>
          </a:p>
        </p:txBody>
      </p:sp>
      <p:sp>
        <p:nvSpPr>
          <p:cNvPr id="412" name="テキスト プレースホルダ 9">
            <a:extLst>
              <a:ext uri="{FF2B5EF4-FFF2-40B4-BE49-F238E27FC236}">
                <a16:creationId xmlns:a16="http://schemas.microsoft.com/office/drawing/2014/main" id="{53C8975B-5CD6-A375-521E-09E3DF21270D}"/>
              </a:ext>
            </a:extLst>
          </p:cNvPr>
          <p:cNvSpPr>
            <a:spLocks noGrp="1"/>
          </p:cNvSpPr>
          <p:nvPr>
            <p:custDataLst>
              <p:tags r:id="rId250"/>
            </p:custDataLst>
          </p:nvPr>
        </p:nvSpPr>
        <p:spPr bwMode="gray">
          <a:xfrm>
            <a:off x="5761038" y="484822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687D50C8-D2C3-44E3-B775-0974A06B8142}" type="datetime'''''''6.''''''''''''''''''''''''''''''''''''''''0'''''''">
              <a:rPr lang="ja-JP" altLang="en-US" sz="800" smtClean="0">
                <a:effectLst/>
                <a:sym typeface="+mn-lt"/>
              </a:rPr>
              <a:pPr marL="0" lvl="0" indent="0" algn="ctr">
                <a:spcBef>
                  <a:spcPct val="0"/>
                </a:spcBef>
                <a:buNone/>
              </a:pPr>
              <a:t>6.0</a:t>
            </a:fld>
            <a:endParaRPr kumimoji="1" lang="ja-JP" altLang="en-US" sz="800" dirty="0">
              <a:sym typeface="+mn-lt"/>
            </a:endParaRPr>
          </a:p>
        </p:txBody>
      </p:sp>
      <p:sp>
        <p:nvSpPr>
          <p:cNvPr id="413" name="テキスト プレースホルダ 9">
            <a:extLst>
              <a:ext uri="{FF2B5EF4-FFF2-40B4-BE49-F238E27FC236}">
                <a16:creationId xmlns:a16="http://schemas.microsoft.com/office/drawing/2014/main" id="{D2536C97-141A-FEC5-A0CD-7A125C667202}"/>
              </a:ext>
            </a:extLst>
          </p:cNvPr>
          <p:cNvSpPr>
            <a:spLocks noGrp="1"/>
          </p:cNvSpPr>
          <p:nvPr>
            <p:custDataLst>
              <p:tags r:id="rId251"/>
            </p:custDataLst>
          </p:nvPr>
        </p:nvSpPr>
        <p:spPr bwMode="gray">
          <a:xfrm>
            <a:off x="6059488" y="484981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9DA0B622-466D-4100-8887-2CE9919A1F57}" type="datetime'''''''''''''''''''6''''''''.''''''''''''''''''''''3'''''''''''">
              <a:rPr lang="ja-JP" altLang="en-US" sz="800" smtClean="0">
                <a:effectLst/>
                <a:sym typeface="+mn-lt"/>
              </a:rPr>
              <a:pPr marL="0" lvl="0" indent="0" algn="ctr">
                <a:spcBef>
                  <a:spcPct val="0"/>
                </a:spcBef>
                <a:buNone/>
              </a:pPr>
              <a:t>6.3</a:t>
            </a:fld>
            <a:endParaRPr kumimoji="1" lang="ja-JP" altLang="en-US" sz="800" dirty="0">
              <a:sym typeface="+mn-lt"/>
            </a:endParaRPr>
          </a:p>
        </p:txBody>
      </p:sp>
      <p:sp>
        <p:nvSpPr>
          <p:cNvPr id="414" name="テキスト プレースホルダ 9">
            <a:extLst>
              <a:ext uri="{FF2B5EF4-FFF2-40B4-BE49-F238E27FC236}">
                <a16:creationId xmlns:a16="http://schemas.microsoft.com/office/drawing/2014/main" id="{9EDEFC03-D292-4E88-805A-9F1E61DA7B6E}"/>
              </a:ext>
            </a:extLst>
          </p:cNvPr>
          <p:cNvSpPr>
            <a:spLocks noGrp="1"/>
          </p:cNvSpPr>
          <p:nvPr>
            <p:custDataLst>
              <p:tags r:id="rId252"/>
            </p:custDataLst>
          </p:nvPr>
        </p:nvSpPr>
        <p:spPr bwMode="gray">
          <a:xfrm>
            <a:off x="6356350" y="48514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8E434BD7-1114-4C38-893B-737876613489}" type="datetime'''''6''''.''''''''5'''''''''''''''''''''''''''''''''">
              <a:rPr lang="ja-JP" altLang="en-US" sz="800" smtClean="0">
                <a:effectLst/>
                <a:sym typeface="+mn-lt"/>
              </a:rPr>
              <a:pPr marL="0" lvl="0" indent="0" algn="ctr">
                <a:spcBef>
                  <a:spcPct val="0"/>
                </a:spcBef>
                <a:buNone/>
              </a:pPr>
              <a:t>6.5</a:t>
            </a:fld>
            <a:endParaRPr kumimoji="1" lang="ja-JP" altLang="en-US" sz="800" dirty="0">
              <a:sym typeface="+mn-lt"/>
            </a:endParaRPr>
          </a:p>
        </p:txBody>
      </p:sp>
      <p:sp>
        <p:nvSpPr>
          <p:cNvPr id="415" name="テキスト プレースホルダ 9">
            <a:extLst>
              <a:ext uri="{FF2B5EF4-FFF2-40B4-BE49-F238E27FC236}">
                <a16:creationId xmlns:a16="http://schemas.microsoft.com/office/drawing/2014/main" id="{D172DAE2-EA92-18BD-975D-3839139AD9C4}"/>
              </a:ext>
            </a:extLst>
          </p:cNvPr>
          <p:cNvSpPr>
            <a:spLocks noGrp="1"/>
          </p:cNvSpPr>
          <p:nvPr>
            <p:custDataLst>
              <p:tags r:id="rId253"/>
            </p:custDataLst>
          </p:nvPr>
        </p:nvSpPr>
        <p:spPr bwMode="gray">
          <a:xfrm>
            <a:off x="6654800" y="48529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88F7967-5106-481E-A097-2C0F2A5A7C0F}" type="datetime'''''6.''''''''''''''''''''''''''''''''''''7'''''''''">
              <a:rPr lang="ja-JP" altLang="en-US" sz="800" smtClean="0">
                <a:effectLst/>
                <a:sym typeface="+mn-lt"/>
              </a:rPr>
              <a:pPr marL="0" lvl="0" indent="0" algn="ctr">
                <a:spcBef>
                  <a:spcPct val="0"/>
                </a:spcBef>
                <a:buNone/>
              </a:pPr>
              <a:t>6.7</a:t>
            </a:fld>
            <a:endParaRPr kumimoji="1" lang="ja-JP" altLang="en-US" sz="800" dirty="0">
              <a:sym typeface="+mn-lt"/>
            </a:endParaRPr>
          </a:p>
        </p:txBody>
      </p:sp>
      <p:sp>
        <p:nvSpPr>
          <p:cNvPr id="416" name="テキスト プレースホルダ 9">
            <a:extLst>
              <a:ext uri="{FF2B5EF4-FFF2-40B4-BE49-F238E27FC236}">
                <a16:creationId xmlns:a16="http://schemas.microsoft.com/office/drawing/2014/main" id="{BBCB1129-3700-59FA-A98C-0DDD72B037C1}"/>
              </a:ext>
            </a:extLst>
          </p:cNvPr>
          <p:cNvSpPr>
            <a:spLocks noGrp="1"/>
          </p:cNvSpPr>
          <p:nvPr>
            <p:custDataLst>
              <p:tags r:id="rId254"/>
            </p:custDataLst>
          </p:nvPr>
        </p:nvSpPr>
        <p:spPr bwMode="gray">
          <a:xfrm>
            <a:off x="6953250" y="48514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4468D295-0870-4380-861D-1F75BA146858}" type="datetime'''''''''''''''''''''''''6''''''''''''''''''''''.5'''''''''''''">
              <a:rPr lang="ja-JP" altLang="en-US" sz="800" smtClean="0">
                <a:effectLst/>
                <a:sym typeface="+mn-lt"/>
              </a:rPr>
              <a:pPr marL="0" lvl="0" indent="0" algn="ctr">
                <a:spcBef>
                  <a:spcPct val="0"/>
                </a:spcBef>
                <a:buNone/>
              </a:pPr>
              <a:t>6.5</a:t>
            </a:fld>
            <a:endParaRPr kumimoji="1" lang="ja-JP" altLang="en-US" sz="800" dirty="0">
              <a:sym typeface="+mn-lt"/>
            </a:endParaRPr>
          </a:p>
        </p:txBody>
      </p:sp>
      <p:sp>
        <p:nvSpPr>
          <p:cNvPr id="417" name="テキスト プレースホルダ 9">
            <a:extLst>
              <a:ext uri="{FF2B5EF4-FFF2-40B4-BE49-F238E27FC236}">
                <a16:creationId xmlns:a16="http://schemas.microsoft.com/office/drawing/2014/main" id="{10276E0C-C740-D6EE-9D2B-8BC316693601}"/>
              </a:ext>
            </a:extLst>
          </p:cNvPr>
          <p:cNvSpPr>
            <a:spLocks noGrp="1"/>
          </p:cNvSpPr>
          <p:nvPr>
            <p:custDataLst>
              <p:tags r:id="rId255"/>
            </p:custDataLst>
          </p:nvPr>
        </p:nvSpPr>
        <p:spPr bwMode="gray">
          <a:xfrm>
            <a:off x="7251700" y="4852988"/>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EC95F0EB-5D28-4C17-81F8-75C5D0B9733C}" type="datetime'''''''''''''''''''''''''''''''''''6''''''''''.''''7'''''">
              <a:rPr lang="ja-JP" altLang="en-US" sz="800" smtClean="0">
                <a:effectLst/>
                <a:sym typeface="+mn-lt"/>
              </a:rPr>
              <a:pPr marL="0" lvl="0" indent="0" algn="ctr">
                <a:spcBef>
                  <a:spcPct val="0"/>
                </a:spcBef>
                <a:buNone/>
              </a:pPr>
              <a:t>6.7</a:t>
            </a:fld>
            <a:endParaRPr kumimoji="1" lang="ja-JP" altLang="en-US" sz="800" dirty="0">
              <a:sym typeface="+mn-lt"/>
            </a:endParaRPr>
          </a:p>
        </p:txBody>
      </p:sp>
      <p:sp>
        <p:nvSpPr>
          <p:cNvPr id="418" name="テキスト プレースホルダ 9">
            <a:extLst>
              <a:ext uri="{FF2B5EF4-FFF2-40B4-BE49-F238E27FC236}">
                <a16:creationId xmlns:a16="http://schemas.microsoft.com/office/drawing/2014/main" id="{744F6A1A-7DEB-C51D-EFEF-AE574AB2F55D}"/>
              </a:ext>
            </a:extLst>
          </p:cNvPr>
          <p:cNvSpPr>
            <a:spLocks noGrp="1"/>
          </p:cNvSpPr>
          <p:nvPr>
            <p:custDataLst>
              <p:tags r:id="rId256"/>
            </p:custDataLst>
          </p:nvPr>
        </p:nvSpPr>
        <p:spPr bwMode="gray">
          <a:xfrm>
            <a:off x="7548563" y="4854575"/>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18DBDAD3-6DD5-4944-8D7D-5E61EAE03EC1}" type="datetime'''''''''6''''''''.''''''''''''''''''''''''''''''''9'''''''">
              <a:rPr lang="ja-JP" altLang="en-US" sz="800" smtClean="0">
                <a:effectLst/>
                <a:sym typeface="+mn-lt"/>
              </a:rPr>
              <a:pPr marL="0" lvl="0" indent="0" algn="ctr">
                <a:spcBef>
                  <a:spcPct val="0"/>
                </a:spcBef>
                <a:buNone/>
              </a:pPr>
              <a:t>6.9</a:t>
            </a:fld>
            <a:endParaRPr kumimoji="1" lang="ja-JP" altLang="en-US" sz="800" dirty="0">
              <a:sym typeface="+mn-lt"/>
            </a:endParaRPr>
          </a:p>
        </p:txBody>
      </p:sp>
      <p:sp>
        <p:nvSpPr>
          <p:cNvPr id="419" name="テキスト プレースホルダ 9">
            <a:extLst>
              <a:ext uri="{FF2B5EF4-FFF2-40B4-BE49-F238E27FC236}">
                <a16:creationId xmlns:a16="http://schemas.microsoft.com/office/drawing/2014/main" id="{2DDF3E35-8720-A837-AC86-112C845C8DC0}"/>
              </a:ext>
            </a:extLst>
          </p:cNvPr>
          <p:cNvSpPr>
            <a:spLocks noGrp="1"/>
          </p:cNvSpPr>
          <p:nvPr>
            <p:custDataLst>
              <p:tags r:id="rId257"/>
            </p:custDataLst>
          </p:nvPr>
        </p:nvSpPr>
        <p:spPr bwMode="gray">
          <a:xfrm>
            <a:off x="7847013" y="4856163"/>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DA63D961-78E1-4FF8-8171-659714A5AB2B}" type="datetime'''''7''.''''''''''''''''''''''''''''''''1'''''''">
              <a:rPr lang="ja-JP" altLang="en-US" sz="800" smtClean="0">
                <a:effectLst/>
                <a:sym typeface="+mn-lt"/>
              </a:rPr>
              <a:pPr marL="0" lvl="0" indent="0" algn="ctr">
                <a:spcBef>
                  <a:spcPct val="0"/>
                </a:spcBef>
                <a:buNone/>
              </a:pPr>
              <a:t>7.1</a:t>
            </a:fld>
            <a:endParaRPr kumimoji="1" lang="ja-JP" altLang="en-US" sz="800" dirty="0">
              <a:sym typeface="+mn-lt"/>
            </a:endParaRPr>
          </a:p>
        </p:txBody>
      </p:sp>
      <p:sp>
        <p:nvSpPr>
          <p:cNvPr id="420" name="テキスト プレースホルダ 9">
            <a:extLst>
              <a:ext uri="{FF2B5EF4-FFF2-40B4-BE49-F238E27FC236}">
                <a16:creationId xmlns:a16="http://schemas.microsoft.com/office/drawing/2014/main" id="{7D95FE9D-154D-538A-5CF8-2F85A10CA471}"/>
              </a:ext>
            </a:extLst>
          </p:cNvPr>
          <p:cNvSpPr>
            <a:spLocks noGrp="1"/>
          </p:cNvSpPr>
          <p:nvPr>
            <p:custDataLst>
              <p:tags r:id="rId258"/>
            </p:custDataLst>
          </p:nvPr>
        </p:nvSpPr>
        <p:spPr bwMode="gray">
          <a:xfrm>
            <a:off x="8145463" y="485775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FF2E3E5-E591-4D20-A55D-CF9C656FFA62}" type="datetime'''''''''''''7''''''''''''''''''.''''''''''''''''''''4'''''''''">
              <a:rPr lang="ja-JP" altLang="en-US" sz="800" smtClean="0">
                <a:effectLst/>
                <a:sym typeface="+mn-lt"/>
              </a:rPr>
              <a:pPr marL="0" lvl="0" indent="0" algn="ctr">
                <a:spcBef>
                  <a:spcPct val="0"/>
                </a:spcBef>
                <a:buNone/>
              </a:pPr>
              <a:t>7.4</a:t>
            </a:fld>
            <a:endParaRPr kumimoji="1" lang="ja-JP" altLang="en-US" sz="800" dirty="0">
              <a:sym typeface="+mn-lt"/>
            </a:endParaRPr>
          </a:p>
        </p:txBody>
      </p:sp>
      <p:sp>
        <p:nvSpPr>
          <p:cNvPr id="421" name="テキスト プレースホルダ 9">
            <a:extLst>
              <a:ext uri="{FF2B5EF4-FFF2-40B4-BE49-F238E27FC236}">
                <a16:creationId xmlns:a16="http://schemas.microsoft.com/office/drawing/2014/main" id="{E006AE0B-38EF-FCFA-1F44-3D96223A0B67}"/>
              </a:ext>
            </a:extLst>
          </p:cNvPr>
          <p:cNvSpPr>
            <a:spLocks noGrp="1"/>
          </p:cNvSpPr>
          <p:nvPr>
            <p:custDataLst>
              <p:tags r:id="rId259"/>
            </p:custDataLst>
          </p:nvPr>
        </p:nvSpPr>
        <p:spPr bwMode="gray">
          <a:xfrm>
            <a:off x="8712200" y="4884738"/>
            <a:ext cx="22860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B24BB500-903E-4ED6-B9A6-385B7368451A}" type="datetime'''''''1''''''''''''1''''''.''''''''''''''''6'''''">
              <a:rPr lang="ja-JP" altLang="en-US" sz="800" smtClean="0">
                <a:effectLst/>
                <a:sym typeface="+mn-lt"/>
              </a:rPr>
              <a:pPr marL="0" lvl="0" indent="0" algn="ctr">
                <a:spcBef>
                  <a:spcPct val="0"/>
                </a:spcBef>
                <a:buNone/>
              </a:pPr>
              <a:t>11.6</a:t>
            </a:fld>
            <a:endParaRPr kumimoji="1" lang="ja-JP" altLang="en-US" sz="800" dirty="0">
              <a:sym typeface="+mn-lt"/>
            </a:endParaRPr>
          </a:p>
        </p:txBody>
      </p:sp>
      <p:sp>
        <p:nvSpPr>
          <p:cNvPr id="391" name="テキスト プレースホルダ 9">
            <a:extLst>
              <a:ext uri="{FF2B5EF4-FFF2-40B4-BE49-F238E27FC236}">
                <a16:creationId xmlns:a16="http://schemas.microsoft.com/office/drawing/2014/main" id="{3A25ACBD-7C80-3A22-CE61-2A340655F6EF}"/>
              </a:ext>
            </a:extLst>
          </p:cNvPr>
          <p:cNvSpPr>
            <a:spLocks noGrp="1"/>
          </p:cNvSpPr>
          <p:nvPr>
            <p:custDataLst>
              <p:tags r:id="rId260"/>
            </p:custDataLst>
          </p:nvPr>
        </p:nvSpPr>
        <p:spPr bwMode="gray">
          <a:xfrm>
            <a:off x="992188" y="4838700"/>
            <a:ext cx="171450" cy="122238"/>
          </a:xfrm>
          <a:prstGeom prst="rect">
            <a:avLst/>
          </a:prstGeom>
          <a:solidFill>
            <a:srgbClr val="C0E6F4"/>
          </a:solidFill>
          <a:ln>
            <a:noFill/>
          </a:ln>
          <a:effectLst/>
        </p:spPr>
        <p:txBody>
          <a:bodyPr vert="horz" wrap="none" lIns="14288" tIns="0" rIns="14288" bIns="0" rtlCol="0" anchor="ctr">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lvl="0" indent="0" algn="ctr">
              <a:spcBef>
                <a:spcPct val="0"/>
              </a:spcBef>
              <a:buNone/>
            </a:pPr>
            <a:fld id="{2DDE4C25-DF88-468B-819E-7A34785AE318}" type="datetime'''''''4''''''''''''''''''''''''.''''''''''''6'''">
              <a:rPr lang="ja-JP" altLang="en-US" sz="800" smtClean="0">
                <a:effectLst/>
                <a:sym typeface="+mn-lt"/>
              </a:rPr>
              <a:pPr marL="0" lvl="0" indent="0" algn="ctr">
                <a:spcBef>
                  <a:spcPct val="0"/>
                </a:spcBef>
                <a:buNone/>
              </a:pPr>
              <a:t>4.6</a:t>
            </a:fld>
            <a:endParaRPr kumimoji="1" lang="ja-JP" altLang="en-US" sz="800" dirty="0">
              <a:sym typeface="+mn-lt"/>
            </a:endParaRPr>
          </a:p>
        </p:txBody>
      </p:sp>
      <p:sp>
        <p:nvSpPr>
          <p:cNvPr id="16" name="テキスト ボックス 74">
            <a:extLst>
              <a:ext uri="{FF2B5EF4-FFF2-40B4-BE49-F238E27FC236}">
                <a16:creationId xmlns:a16="http://schemas.microsoft.com/office/drawing/2014/main" id="{A01B51CF-F7AA-9488-D554-FFC65C6A5D14}"/>
              </a:ext>
            </a:extLst>
          </p:cNvPr>
          <p:cNvSpPr txBox="1"/>
          <p:nvPr/>
        </p:nvSpPr>
        <p:spPr>
          <a:xfrm>
            <a:off x="218521" y="6597352"/>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（出所）国際連合「World Population Prospects」、世界銀行データベース（</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p>
        </p:txBody>
      </p:sp>
    </p:spTree>
    <p:extLst>
      <p:ext uri="{BB962C8B-B14F-4D97-AF65-F5344CB8AC3E}">
        <p14:creationId xmlns:p14="http://schemas.microsoft.com/office/powerpoint/2010/main" val="39895512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医療機器への関税</a:t>
            </a:r>
          </a:p>
        </p:txBody>
      </p:sp>
      <p:sp>
        <p:nvSpPr>
          <p:cNvPr id="25" name="テキスト ボックス 24"/>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日、日本とインドの間の包括的経済連携協定（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CEPA</a:t>
            </a:r>
            <a:r>
              <a:rPr lang="ja-JP" altLang="ja-JP" sz="1400" dirty="0">
                <a:latin typeface="Arial" panose="020B0604020202020204" pitchFamily="34" charset="0"/>
                <a:ea typeface="ＭＳ Ｐゴシック" panose="020B0600070205080204" pitchFamily="50" charset="-128"/>
                <a:cs typeface="Arial" panose="020B0604020202020204" pitchFamily="34" charset="0"/>
              </a:rPr>
              <a:t>）が発効した。本協定により、日本から輸入される一定の品目に関し、最終的な関税の撤廃に向けて、税率が段階的に軽減されていく。</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関税軽減のスケジュールは品目により異なり、直ちに撤廃されるものもあれば、撤廃に向けて</a:t>
            </a:r>
            <a:r>
              <a:rPr lang="en-US" altLang="ja-JP" sz="1400" dirty="0"/>
              <a:t>16 </a:t>
            </a:r>
            <a:r>
              <a:rPr lang="ja-JP" altLang="ja-JP" sz="1400" dirty="0"/>
              <a:t>年均等の軽減措置をとっていくものもある。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医療機器について</a:t>
            </a:r>
            <a:r>
              <a:rPr lang="ja-JP" altLang="en-US" sz="1400" dirty="0"/>
              <a:t>は</a:t>
            </a:r>
            <a:r>
              <a:rPr lang="ja-JP" altLang="ja-JP" sz="1400" dirty="0"/>
              <a:t>、日本から輸入される製品に適用される関税率は、協定発効後 </a:t>
            </a:r>
            <a:r>
              <a:rPr lang="en-US" altLang="ja-JP" sz="1400" dirty="0"/>
              <a:t>11 </a:t>
            </a:r>
            <a:r>
              <a:rPr lang="ja-JP" altLang="ja-JP" sz="1400" dirty="0"/>
              <a:t>年かけて軽減、撤廃される。</a:t>
            </a:r>
          </a:p>
        </p:txBody>
      </p:sp>
      <p:sp>
        <p:nvSpPr>
          <p:cNvPr id="29" name="テキスト ボックス 28"/>
          <p:cNvSpPr txBox="1"/>
          <p:nvPr/>
        </p:nvSpPr>
        <p:spPr>
          <a:xfrm>
            <a:off x="200472" y="6552728"/>
            <a:ext cx="93610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Ministry of Commerce and Industry</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"COMPREHENSIVE ECONOMIC PARTNERSHIP AGREEMENT   BETWEEN THE REPUBLIC OF INDIA AND JAPAN "</a:t>
            </a:r>
          </a:p>
          <a:p>
            <a:pPr marL="357188" indent="-357188"/>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表 32"/>
          <p:cNvGraphicFramePr>
            <a:graphicFrameLocks noGrp="1"/>
          </p:cNvGraphicFramePr>
          <p:nvPr>
            <p:extLst>
              <p:ext uri="{D42A27DB-BD31-4B8C-83A1-F6EECF244321}">
                <p14:modId xmlns:p14="http://schemas.microsoft.com/office/powerpoint/2010/main" val="2843938730"/>
              </p:ext>
            </p:extLst>
          </p:nvPr>
        </p:nvGraphicFramePr>
        <p:xfrm>
          <a:off x="2072680" y="3069867"/>
          <a:ext cx="4680520" cy="1951881"/>
        </p:xfrm>
        <a:graphic>
          <a:graphicData uri="http://schemas.openxmlformats.org/drawingml/2006/table">
            <a:tbl>
              <a:tblPr firstRow="1" bandRow="1">
                <a:tableStyleId>{5C22544A-7EE6-4342-B048-85BDC9FD1C3A}</a:tableStyleId>
              </a:tblPr>
              <a:tblGrid>
                <a:gridCol w="1932886">
                  <a:extLst>
                    <a:ext uri="{9D8B030D-6E8A-4147-A177-3AD203B41FA5}">
                      <a16:colId xmlns:a16="http://schemas.microsoft.com/office/drawing/2014/main" val="20000"/>
                    </a:ext>
                  </a:extLst>
                </a:gridCol>
                <a:gridCol w="2747634">
                  <a:extLst>
                    <a:ext uri="{9D8B030D-6E8A-4147-A177-3AD203B41FA5}">
                      <a16:colId xmlns:a16="http://schemas.microsoft.com/office/drawing/2014/main" val="20001"/>
                    </a:ext>
                  </a:extLst>
                </a:gridCol>
              </a:tblGrid>
              <a:tr h="287125">
                <a:tc>
                  <a:txBody>
                    <a:bodyPr/>
                    <a:lstStyle/>
                    <a:p>
                      <a:pPr algn="ctr" font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HS</a:t>
                      </a:r>
                      <a:r>
                        <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コード</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1" i="0" u="none" strike="noStrike" dirty="0">
                          <a:solidFill>
                            <a:schemeClr val="bg1"/>
                          </a:solidFill>
                          <a:effectLst/>
                          <a:latin typeface="Arial" panose="020B0604020202020204" pitchFamily="34" charset="0"/>
                          <a:ea typeface="ＭＳ Ｐゴシック" panose="020B0600070205080204" pitchFamily="50" charset="-128"/>
                          <a:cs typeface="Arial" panose="020B0604020202020204" pitchFamily="34" charset="0"/>
                        </a:rPr>
                        <a:t>毎年の税率軽減率</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32378">
                <a:tc>
                  <a:txBody>
                    <a:bodyPr/>
                    <a:lstStyle/>
                    <a:p>
                      <a:pPr marL="0" algn="l" defTabSz="914400" rtl="0" eaLnBrk="1" fontAlgn="ctr" latinLnBrk="0" hangingPunct="1"/>
                      <a:r>
                        <a:rPr kumimoji="1" lang="en-US" altLang="ja-JP" sz="12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3005,</a:t>
                      </a:r>
                      <a:r>
                        <a:rPr kumimoji="1" lang="en-US" altLang="ja-JP" sz="12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3006</a:t>
                      </a:r>
                      <a:r>
                        <a:rPr kumimoji="1" lang="en-US" altLang="ja-JP" sz="1200" b="1" i="0" u="none" strike="noStrike" kern="1200" baseline="30000" dirty="0">
                          <a:solidFill>
                            <a:srgbClr val="000000"/>
                          </a:solidFill>
                          <a:effectLst/>
                          <a:latin typeface="Arial" panose="020B0604020202020204" pitchFamily="34" charset="0"/>
                          <a:ea typeface="ＭＳ Ｐゴシック" panose="020B0600070205080204" pitchFamily="50" charset="-128"/>
                          <a:cs typeface="+mn-cs"/>
                        </a:rPr>
                        <a:t>※</a:t>
                      </a:r>
                      <a:r>
                        <a:rPr kumimoji="1" lang="en-US" altLang="ja-JP" sz="12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3701.1, 3702.2, 4015.11, 8713.1, 8713.9, 9001.3, 9402</a:t>
                      </a:r>
                      <a:endParaRPr kumimoji="1" lang="ja-JP" altLang="en-US" sz="1200" b="1"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lgn="ctr">
                        <a:spcBef>
                          <a:spcPts val="15"/>
                        </a:spcBef>
                        <a:spcAft>
                          <a:spcPts val="0"/>
                        </a:spcAft>
                      </a:pPr>
                      <a:r>
                        <a:rPr kumimoji="1" lang="en-US" sz="1100" kern="1200" dirty="0">
                          <a:solidFill>
                            <a:schemeClr val="tx1"/>
                          </a:solidFill>
                          <a:latin typeface="Arial" panose="020B0604020202020204" pitchFamily="34" charset="0"/>
                          <a:ea typeface="ＭＳ Ｐゴシック" panose="020B0600070205080204" pitchFamily="50" charset="-128"/>
                          <a:cs typeface="+mn-cs"/>
                        </a:rPr>
                        <a:t>0.9%</a:t>
                      </a: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832378">
                <a:tc>
                  <a:txBody>
                    <a:bodyPr/>
                    <a:lstStyle/>
                    <a:p>
                      <a:pPr marL="0" algn="l" defTabSz="914400" rtl="0" eaLnBrk="1" fontAlgn="ctr" latinLnBrk="0" hangingPunct="1"/>
                      <a:r>
                        <a:rPr kumimoji="1" lang="en-US" altLang="ja-JP" sz="12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8419.2,</a:t>
                      </a:r>
                      <a:r>
                        <a:rPr kumimoji="1" lang="en-US" altLang="ja-JP" sz="12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9018, 9019, 9021, 9022</a:t>
                      </a:r>
                      <a:endParaRPr kumimoji="1" lang="ja-JP" altLang="en-US" sz="1200" b="1"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63500" algn="ctr">
                        <a:spcBef>
                          <a:spcPts val="30"/>
                        </a:spcBef>
                        <a:spcAft>
                          <a:spcPts val="0"/>
                        </a:spcAft>
                      </a:pPr>
                      <a:r>
                        <a:rPr kumimoji="1" lang="en-US" altLang="ja-JP" sz="1100" kern="1200" dirty="0">
                          <a:solidFill>
                            <a:schemeClr val="tx1"/>
                          </a:solidFill>
                          <a:latin typeface="Arial" panose="020B0604020202020204" pitchFamily="34" charset="0"/>
                          <a:ea typeface="ＭＳ Ｐゴシック" panose="020B0600070205080204" pitchFamily="50" charset="-128"/>
                          <a:cs typeface="+mn-cs"/>
                        </a:rPr>
                        <a:t>0.7%</a:t>
                      </a:r>
                      <a:endParaRPr kumimoji="1" lang="ja-JP" sz="1100" kern="1200" dirty="0">
                        <a:solidFill>
                          <a:schemeClr val="tx1"/>
                        </a:solidFill>
                        <a:latin typeface="Arial" panose="020B0604020202020204" pitchFamily="34" charset="0"/>
                        <a:ea typeface="ＭＳ Ｐゴシック" panose="020B0600070205080204" pitchFamily="50" charset="-128"/>
                        <a:cs typeface="+mn-cs"/>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
        <p:nvSpPr>
          <p:cNvPr id="34" name="Rectangle 6"/>
          <p:cNvSpPr>
            <a:spLocks noChangeArrowheads="1"/>
          </p:cNvSpPr>
          <p:nvPr/>
        </p:nvSpPr>
        <p:spPr bwMode="auto">
          <a:xfrm>
            <a:off x="2072680" y="2708920"/>
            <a:ext cx="453650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インドにおける関税の年次軽減率</a:t>
            </a:r>
            <a:endParaRPr lang="en-US" altLang="ko-KR" sz="1400" dirty="0">
              <a:solidFill>
                <a:srgbClr val="000000"/>
              </a:solidFill>
              <a:latin typeface="Arial Black" pitchFamily="34" charset="0"/>
              <a:ea typeface="HGP創英角ｺﾞｼｯｸUB" pitchFamily="50" charset="-128"/>
            </a:endParaRPr>
          </a:p>
        </p:txBody>
      </p:sp>
      <p:cxnSp>
        <p:nvCxnSpPr>
          <p:cNvPr id="38" name="直線コネクタ 37"/>
          <p:cNvCxnSpPr/>
          <p:nvPr/>
        </p:nvCxnSpPr>
        <p:spPr>
          <a:xfrm>
            <a:off x="2013756" y="2996952"/>
            <a:ext cx="474273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072680" y="5094662"/>
            <a:ext cx="4680520" cy="206546"/>
          </a:xfrm>
          <a:prstGeom prst="rect">
            <a:avLst/>
          </a:prstGeom>
          <a:noFill/>
        </p:spPr>
        <p:txBody>
          <a:bodyPr wrap="square" lIns="0" tIns="0" rIns="0" bIns="0" rtlCol="0">
            <a:noAutofit/>
          </a:bodyPr>
          <a:lstStyle/>
          <a:p>
            <a:pPr marL="357188" indent="-357188"/>
            <a:r>
              <a:rPr lang="en-US" altLang="ja-JP" sz="10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注：ホルモンを含有する経口避妊薬、第</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29.37</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項に該当するその他の製品、殺精子薬については、直ちに関税が撤廃される</a:t>
            </a:r>
          </a:p>
        </p:txBody>
      </p:sp>
    </p:spTree>
    <p:extLst>
      <p:ext uri="{BB962C8B-B14F-4D97-AF65-F5344CB8AC3E}">
        <p14:creationId xmlns:p14="http://schemas.microsoft.com/office/powerpoint/2010/main" val="23381014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596917" y="4982021"/>
            <a:ext cx="8820579" cy="1462402"/>
          </a:xfrm>
          <a:prstGeom prst="roundRect">
            <a:avLst>
              <a:gd name="adj" fmla="val 10254"/>
            </a:avLst>
          </a:prstGeom>
          <a:solidFill>
            <a:schemeClr val="bg1">
              <a:lumMod val="95000"/>
            </a:schemeClr>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インド国内</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8" name="Freeform 7"/>
          <p:cNvSpPr>
            <a:spLocks/>
          </p:cNvSpPr>
          <p:nvPr/>
        </p:nvSpPr>
        <p:spPr bwMode="auto">
          <a:xfrm flipH="1" flipV="1">
            <a:off x="2360310" y="5712104"/>
            <a:ext cx="2952328" cy="548277"/>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中古の医療機器に対する規制</a:t>
            </a:r>
            <a:endParaRPr lang="ja-JP" altLang="en-US" dirty="0">
              <a:solidFill>
                <a:srgbClr val="FF0000"/>
              </a:solidFill>
            </a:endParaRPr>
          </a:p>
        </p:txBody>
      </p:sp>
      <p:sp>
        <p:nvSpPr>
          <p:cNvPr id="5" name="テキスト ボックス 4"/>
          <p:cNvSpPr txBox="1"/>
          <p:nvPr/>
        </p:nvSpPr>
        <p:spPr>
          <a:xfrm>
            <a:off x="200472" y="1124744"/>
            <a:ext cx="9505056" cy="245214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地場の医療機器メーカーが発展途上にあるため、外国企業が市場を独占しており、医療機器の価格は高騰している。そのため、コストを抑制するために、病院が中古医療機器を輸入しているケースがある</a:t>
            </a:r>
            <a:r>
              <a:rPr lang="ja-JP" altLang="en-US" sz="1400" dirty="0"/>
              <a:t>。</a:t>
            </a:r>
            <a:r>
              <a:rPr lang="ja-JP" altLang="ja-JP" sz="1400" dirty="0"/>
              <a:t>しかし、中古市場が確立されるまでには至っていない。</a:t>
            </a:r>
            <a:endParaRPr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人工呼吸器、患者監視システムなどの救命医療機器の中古改造品の輸入には、原産地の規制当局などによる適切な認可が必要となる。原産地の認可証明は、機器の電気的および機械的側面に関する厳格な試験の後に付与されることが通例であり、またかかる証明には、 機器に係るこれまでの使用積算時間および寿命が明示されることが通例である。</a:t>
            </a:r>
            <a:endParaRPr lang="ja-JP"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放射線診断機材でこれまでの使用期間が</a:t>
            </a:r>
            <a:r>
              <a:rPr lang="en-US" altLang="ja-JP" sz="1400" dirty="0"/>
              <a:t>8</a:t>
            </a:r>
            <a:r>
              <a:rPr lang="ja-JP" altLang="ja-JP" sz="1400" dirty="0"/>
              <a:t>年以上に及ぶものについては、輸入</a:t>
            </a:r>
            <a:r>
              <a:rPr lang="ja-JP" altLang="en-US" sz="1400" dirty="0"/>
              <a:t>が禁止</a:t>
            </a:r>
            <a:r>
              <a:rPr lang="ja-JP" altLang="ja-JP" sz="1400" dirty="0"/>
              <a:t>され</a:t>
            </a:r>
            <a:r>
              <a:rPr lang="ja-JP" altLang="en-US" sz="1400" dirty="0"/>
              <a:t>ている</a:t>
            </a:r>
            <a:r>
              <a:rPr lang="ja-JP" altLang="ja-JP" sz="1400" dirty="0"/>
              <a:t>。</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2023</a:t>
            </a:r>
            <a:r>
              <a:rPr lang="ja-JP" altLang="en-US" sz="1400" dirty="0"/>
              <a:t>年</a:t>
            </a:r>
            <a:r>
              <a:rPr lang="en-US" altLang="ja-JP" sz="1400" dirty="0"/>
              <a:t>6</a:t>
            </a:r>
            <a:r>
              <a:rPr lang="ja-JP" altLang="en-US" sz="1400" dirty="0"/>
              <a:t>月、救命救急医療機器以外の再生品または中古の医療機器の国内輸入が許可された。この通知により、</a:t>
            </a:r>
            <a:r>
              <a:rPr lang="en-US" altLang="ja-JP" sz="1400" dirty="0"/>
              <a:t> MRI</a:t>
            </a:r>
            <a:r>
              <a:rPr lang="ja-JP" altLang="en-US" sz="1400" dirty="0"/>
              <a:t>、</a:t>
            </a:r>
            <a:r>
              <a:rPr lang="en-US" altLang="ja-JP" sz="1400" dirty="0"/>
              <a:t>CT</a:t>
            </a:r>
            <a:r>
              <a:rPr lang="ja-JP" altLang="en-US" sz="1400" dirty="0"/>
              <a:t>、マンモグラフィー装置、血球数分析装置、ハイエンド</a:t>
            </a:r>
            <a:r>
              <a:rPr lang="en-US" altLang="ja-JP" sz="1400" dirty="0"/>
              <a:t>X</a:t>
            </a:r>
            <a:r>
              <a:rPr lang="ja-JP" altLang="en-US" sz="1400" dirty="0"/>
              <a:t>線装置、</a:t>
            </a:r>
            <a:r>
              <a:rPr lang="en-US" altLang="ja-JP" sz="1400" dirty="0"/>
              <a:t>PET-CT</a:t>
            </a:r>
            <a:r>
              <a:rPr lang="ja-JP" altLang="en-US" sz="1400" dirty="0"/>
              <a:t>スキャン装置、放射線治療装置等、</a:t>
            </a:r>
            <a:r>
              <a:rPr lang="en-US" altLang="ja-JP" sz="1400" dirty="0"/>
              <a:t>50</a:t>
            </a:r>
            <a:r>
              <a:rPr lang="ja-JP" altLang="en-US" sz="1400" dirty="0"/>
              <a:t>のハイエンドで高価な中古医療機器の輸入が許可された。</a:t>
            </a:r>
            <a:endParaRPr lang="ja-JP" altLang="ja-JP" sz="1400" dirty="0"/>
          </a:p>
        </p:txBody>
      </p:sp>
      <p:grpSp>
        <p:nvGrpSpPr>
          <p:cNvPr id="15" name="グループ化 7"/>
          <p:cNvGrpSpPr/>
          <p:nvPr/>
        </p:nvGrpSpPr>
        <p:grpSpPr>
          <a:xfrm>
            <a:off x="632521" y="3744729"/>
            <a:ext cx="8640958"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インドにおける中古品の流れ</a:t>
              </a:r>
              <a:endParaRPr lang="en-US" altLang="ko-KR" sz="1400" dirty="0">
                <a:solidFill>
                  <a:srgbClr val="000000"/>
                </a:solidFill>
                <a:latin typeface="Arial Black" pitchFamily="34" charset="0"/>
                <a:ea typeface="HGP創英角ｺﾞｼｯｸUB" pitchFamily="50" charset="-128"/>
              </a:endParaRPr>
            </a:p>
          </p:txBody>
        </p:sp>
      </p:grpSp>
      <p:sp>
        <p:nvSpPr>
          <p:cNvPr id="19" name="テキスト ボックス 18"/>
          <p:cNvSpPr txBox="1"/>
          <p:nvPr/>
        </p:nvSpPr>
        <p:spPr>
          <a:xfrm>
            <a:off x="200472" y="6525344"/>
            <a:ext cx="9217024" cy="185113"/>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「インドの医療機器市場と規制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800" dirty="0"/>
              <a:t>みずほ総合研究所「平成２５年度 新興国での新中間層獲得による日本再生事業我が国製品販売拡大に資する販売金融戦略分析調査」</a:t>
            </a:r>
          </a:p>
          <a:p>
            <a:pPr marL="357188" indent="-357188"/>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992560" y="5332762"/>
            <a:ext cx="2051831" cy="359034"/>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Tier1</a:t>
            </a:r>
          </a:p>
        </p:txBody>
      </p:sp>
      <p:sp>
        <p:nvSpPr>
          <p:cNvPr id="14" name="角丸四角形 13"/>
          <p:cNvSpPr/>
          <p:nvPr/>
        </p:nvSpPr>
        <p:spPr>
          <a:xfrm>
            <a:off x="3890681" y="5353807"/>
            <a:ext cx="2051831" cy="359034"/>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Tier2</a:t>
            </a:r>
          </a:p>
        </p:txBody>
      </p:sp>
      <p:sp>
        <p:nvSpPr>
          <p:cNvPr id="22" name="角丸四角形 21"/>
          <p:cNvSpPr/>
          <p:nvPr/>
        </p:nvSpPr>
        <p:spPr>
          <a:xfrm>
            <a:off x="6788802" y="5328821"/>
            <a:ext cx="2051831" cy="359034"/>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Tier3</a:t>
            </a:r>
          </a:p>
        </p:txBody>
      </p:sp>
      <p:sp>
        <p:nvSpPr>
          <p:cNvPr id="23" name="Freeform 7"/>
          <p:cNvSpPr>
            <a:spLocks/>
          </p:cNvSpPr>
          <p:nvPr/>
        </p:nvSpPr>
        <p:spPr bwMode="auto">
          <a:xfrm rot="5400000" flipH="1">
            <a:off x="5816998" y="4720132"/>
            <a:ext cx="810551" cy="341771"/>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7"/>
          <p:cNvSpPr>
            <a:spLocks/>
          </p:cNvSpPr>
          <p:nvPr/>
        </p:nvSpPr>
        <p:spPr bwMode="auto">
          <a:xfrm flipH="1" flipV="1">
            <a:off x="5312638" y="5661248"/>
            <a:ext cx="2952328" cy="548277"/>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 name="テキスト ボックス 3"/>
          <p:cNvSpPr txBox="1"/>
          <p:nvPr/>
        </p:nvSpPr>
        <p:spPr>
          <a:xfrm>
            <a:off x="2954580" y="5947642"/>
            <a:ext cx="2268247" cy="253916"/>
          </a:xfrm>
          <a:prstGeom prst="rect">
            <a:avLst/>
          </a:prstGeom>
          <a:noFill/>
        </p:spPr>
        <p:txBody>
          <a:bodyPr wrap="square" rtlCol="0">
            <a:spAutoFit/>
          </a:bodyPr>
          <a:lstStyle/>
          <a:p>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買収（</a:t>
            </a:r>
            <a:r>
              <a:rPr kumimoji="1"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&amp;</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メンテナンス）＋転売</a:t>
            </a:r>
          </a:p>
        </p:txBody>
      </p:sp>
      <p:sp>
        <p:nvSpPr>
          <p:cNvPr id="25" name="テキスト ボックス 24"/>
          <p:cNvSpPr txBox="1"/>
          <p:nvPr/>
        </p:nvSpPr>
        <p:spPr>
          <a:xfrm>
            <a:off x="5996719" y="5894319"/>
            <a:ext cx="2268247" cy="253916"/>
          </a:xfrm>
          <a:prstGeom prst="rect">
            <a:avLst/>
          </a:prstGeom>
          <a:noFill/>
        </p:spPr>
        <p:txBody>
          <a:bodyPr wrap="square" rtlCol="0">
            <a:spAutoFit/>
          </a:bodyPr>
          <a:lstStyle/>
          <a:p>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買収（</a:t>
            </a:r>
            <a:r>
              <a:rPr kumimoji="1" lang="en-US" altLang="ja-JP"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&amp;</a:t>
            </a:r>
            <a:r>
              <a:rPr kumimoji="1"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rPr>
              <a:t>メンテナンス）＋転売</a:t>
            </a:r>
          </a:p>
        </p:txBody>
      </p:sp>
      <p:sp>
        <p:nvSpPr>
          <p:cNvPr id="26" name="Rectangle 13"/>
          <p:cNvSpPr>
            <a:spLocks noChangeArrowheads="1"/>
          </p:cNvSpPr>
          <p:nvPr/>
        </p:nvSpPr>
        <p:spPr bwMode="blackWhite">
          <a:xfrm>
            <a:off x="1082372" y="5574974"/>
            <a:ext cx="1872208" cy="498465"/>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ja-JP" altLang="en-US" sz="1100" dirty="0">
                <a:latin typeface="Arial Black" panose="020B0A04020102020204" pitchFamily="34" charset="0"/>
                <a:ea typeface="HGP創英角ｺﾞｼｯｸUB" panose="020B0900000000000000" pitchFamily="50" charset="-128"/>
                <a:cs typeface="Arial" panose="020B0604020202020204" pitchFamily="34" charset="0"/>
              </a:rPr>
              <a:t>使用後</a:t>
            </a:r>
          </a:p>
        </p:txBody>
      </p:sp>
      <p:sp>
        <p:nvSpPr>
          <p:cNvPr id="27" name="角丸四角形 26"/>
          <p:cNvSpPr/>
          <p:nvPr/>
        </p:nvSpPr>
        <p:spPr>
          <a:xfrm>
            <a:off x="4820797" y="4274406"/>
            <a:ext cx="1205535" cy="506875"/>
          </a:xfrm>
          <a:prstGeom prst="roundRect">
            <a:avLst>
              <a:gd name="adj" fmla="val 10254"/>
            </a:avLst>
          </a:prstGeom>
          <a:solidFill>
            <a:srgbClr val="F2F2F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海外</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9" name="Freeform 7"/>
          <p:cNvSpPr>
            <a:spLocks/>
          </p:cNvSpPr>
          <p:nvPr/>
        </p:nvSpPr>
        <p:spPr bwMode="auto">
          <a:xfrm rot="2712255" flipH="1">
            <a:off x="6098390" y="4597890"/>
            <a:ext cx="1069104" cy="341771"/>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正方形/長方形 30"/>
          <p:cNvSpPr/>
          <p:nvPr/>
        </p:nvSpPr>
        <p:spPr>
          <a:xfrm>
            <a:off x="641065" y="4162979"/>
            <a:ext cx="3663863" cy="664801"/>
          </a:xfrm>
          <a:prstGeom prst="rect">
            <a:avLst/>
          </a:prstGeom>
          <a:solidFill>
            <a:srgbClr val="FAC8C8"/>
          </a:solidFill>
        </p:spPr>
        <p:txBody>
          <a:bodyPr wrap="square" rtlCol="0" anchor="ctr">
            <a:noAutofit/>
          </a:bodyPr>
          <a:lstStyle/>
          <a:p>
            <a:pPr marL="0" algn="ctr" fontAlgn="ctr">
              <a:lnSpc>
                <a:spcPct val="114000"/>
              </a:lnSpc>
              <a:spcAft>
                <a:spcPts val="400"/>
              </a:spcAft>
            </a:pPr>
            <a:r>
              <a:rPr lang="ja-JP" altLang="en-US" sz="1050" dirty="0"/>
              <a:t>中古医療機器の主な市場は、</a:t>
            </a:r>
            <a:r>
              <a:rPr lang="en-US" altLang="ja-JP" sz="1050" dirty="0"/>
              <a:t>Tier2</a:t>
            </a:r>
            <a:r>
              <a:rPr lang="ja-JP" altLang="en-US" sz="1050" dirty="0"/>
              <a:t>都市であり</a:t>
            </a:r>
            <a:r>
              <a:rPr lang="en-US" altLang="ja-JP" sz="1050" dirty="0"/>
              <a:t>Tier1</a:t>
            </a:r>
            <a:r>
              <a:rPr lang="ja-JP" altLang="en-US" sz="1050" dirty="0"/>
              <a:t>都市で使用されたものや海外からの輸入品が中心になっている。</a:t>
            </a:r>
            <a:endParaRPr kumimoji="1" lang="ja-JP" altLang="en-US" sz="1050" dirty="0"/>
          </a:p>
        </p:txBody>
      </p:sp>
    </p:spTree>
    <p:extLst>
      <p:ext uri="{BB962C8B-B14F-4D97-AF65-F5344CB8AC3E}">
        <p14:creationId xmlns:p14="http://schemas.microsoft.com/office/powerpoint/2010/main" val="62169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a:t>インド／</a:t>
            </a:r>
            <a:r>
              <a:rPr lang="ja-JP" altLang="en-US" dirty="0"/>
              <a:t>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r>
              <a:rPr lang="en-US" altLang="ja-JP" dirty="0"/>
              <a:t>1/2</a:t>
            </a:r>
            <a:r>
              <a:rPr lang="ja-JP" altLang="en-US" dirty="0"/>
              <a:t>）</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61</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a:spLocks/>
          </p:cNvSpPr>
          <p:nvPr/>
        </p:nvSpPr>
        <p:spPr>
          <a:xfrm>
            <a:off x="200472" y="1052736"/>
            <a:ext cx="9505056" cy="3951018"/>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mn-ea"/>
                <a:cs typeface="Arial" panose="020B0604020202020204" pitchFamily="34" charset="0"/>
              </a:rPr>
              <a:t>医療情報・個人情報保護について（次頁詳細）</a:t>
            </a:r>
            <a:endParaRPr lang="en-US" altLang="ja-JP" sz="1400" b="1" dirty="0">
              <a:latin typeface="+mn-ea"/>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個人情報保護に関する主要な法令は、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Information Technology Act, 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法」）に基づき制定された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Information Technology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Reasonable Security Practices and Procedures and Sensitive Personal Data or Information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Rules, 2011</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 1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年施行、「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SPDI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SPDI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法の施行規則に過ぎず、条文は全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条の簡素な内容である。個人を特定できる情報として定義される個人情報のうち、特に慎重な扱いを要するものとして銀行口座情報や健康情報などをセンシティブ情報とし、センシティブ情報を扱う事業者に対してプライバシーポリシーの作成を義務付け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日、インドは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Digital Personal Data Protection Act, 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DPDP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法）を可決し、インドでの個人データの取り扱い方法を規定した。この法律は、人々のプライバシー保護や、データの説明責任とガバナンスのフレームワークの確立を目的としている。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DPDP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法が施行される場合でも、法人に向けては、データ保護を怠った企業に課される補償に関する法である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Section 43A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が優先される。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ja-JP" altLang="en-US" sz="1400" dirty="0">
                <a:latin typeface="Arial" panose="020B0604020202020204" pitchFamily="34" charset="0"/>
                <a:ea typeface="ＭＳ Ｐゴシック" panose="020B0600070205080204" pitchFamily="50" charset="-128"/>
              </a:rPr>
              <a:t>現在、既存の法律において、データサーバーの置き場に関する規制は確認できていない。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現在審議中の法案（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Personal Data Protection Bill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）においては、センシティブ情報については国外移転が可能であるものの、インドに保管されている必要があるとされている。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669360"/>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「インド個人情報保護法とは現行規制と新法案の概要」、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PHARMABIZ</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4. Footnote">
            <a:extLst>
              <a:ext uri="{FF2B5EF4-FFF2-40B4-BE49-F238E27FC236}">
                <a16:creationId xmlns:a16="http://schemas.microsoft.com/office/drawing/2014/main" id="{500420CF-D58C-41C2-88D6-7DD27745D4F3}"/>
              </a:ext>
            </a:extLst>
          </p:cNvPr>
          <p:cNvSpPr txBox="1">
            <a:spLocks/>
          </p:cNvSpPr>
          <p:nvPr>
            <p:custDataLst>
              <p:tags r:id="rId2"/>
            </p:custDataLst>
          </p:nvPr>
        </p:nvSpPr>
        <p:spPr>
          <a:xfrm>
            <a:off x="200472" y="6387793"/>
            <a:ext cx="9505056" cy="246221"/>
          </a:xfrm>
          <a:prstGeom prst="rect">
            <a:avLst/>
          </a:prstGeom>
          <a:noFill/>
        </p:spPr>
        <p:txBody>
          <a:bodyPr vert="horz" wrap="square" lIns="0" tIns="0" rIns="0" bIns="0" rtlCol="0" anchor="b" anchorCtr="0">
            <a:spAutoFit/>
          </a:bodyPr>
          <a:lstStyle/>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	https://www.wipo.int/edocs/lexdocs/laws/en/in/in098en.pdf</a:t>
            </a:r>
          </a:p>
          <a:p>
            <a:pPr marL="104775" indent="-104775"/>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	http://164.100.47.4/BillsTexts/LSBillTexts/Asintroduced/373_2019_LS_Eng.pdf</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60577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18AC084D-4681-0FFB-EE3B-F64CF8B1AD24}"/>
              </a:ext>
            </a:extLst>
          </p:cNvPr>
          <p:cNvGraphicFramePr>
            <a:graphicFrameLocks noGrp="1"/>
          </p:cNvGraphicFramePr>
          <p:nvPr>
            <p:extLst>
              <p:ext uri="{D42A27DB-BD31-4B8C-83A1-F6EECF244321}">
                <p14:modId xmlns:p14="http://schemas.microsoft.com/office/powerpoint/2010/main" val="2754075432"/>
              </p:ext>
            </p:extLst>
          </p:nvPr>
        </p:nvGraphicFramePr>
        <p:xfrm>
          <a:off x="193426" y="1542937"/>
          <a:ext cx="9505500" cy="4522564"/>
        </p:xfrm>
        <a:graphic>
          <a:graphicData uri="http://schemas.openxmlformats.org/drawingml/2006/table">
            <a:tbl>
              <a:tblPr firstRow="1" bandRow="1">
                <a:tableStyleId>{5C22544A-7EE6-4342-B048-85BDC9FD1C3A}</a:tableStyleId>
              </a:tblPr>
              <a:tblGrid>
                <a:gridCol w="535120">
                  <a:extLst>
                    <a:ext uri="{9D8B030D-6E8A-4147-A177-3AD203B41FA5}">
                      <a16:colId xmlns:a16="http://schemas.microsoft.com/office/drawing/2014/main" val="1239087987"/>
                    </a:ext>
                  </a:extLst>
                </a:gridCol>
                <a:gridCol w="1200118">
                  <a:extLst>
                    <a:ext uri="{9D8B030D-6E8A-4147-A177-3AD203B41FA5}">
                      <a16:colId xmlns:a16="http://schemas.microsoft.com/office/drawing/2014/main" val="1649366755"/>
                    </a:ext>
                  </a:extLst>
                </a:gridCol>
                <a:gridCol w="504056">
                  <a:extLst>
                    <a:ext uri="{9D8B030D-6E8A-4147-A177-3AD203B41FA5}">
                      <a16:colId xmlns:a16="http://schemas.microsoft.com/office/drawing/2014/main" val="50486008"/>
                    </a:ext>
                  </a:extLst>
                </a:gridCol>
                <a:gridCol w="960122">
                  <a:extLst>
                    <a:ext uri="{9D8B030D-6E8A-4147-A177-3AD203B41FA5}">
                      <a16:colId xmlns:a16="http://schemas.microsoft.com/office/drawing/2014/main" val="515317956"/>
                    </a:ext>
                  </a:extLst>
                </a:gridCol>
                <a:gridCol w="1008112">
                  <a:extLst>
                    <a:ext uri="{9D8B030D-6E8A-4147-A177-3AD203B41FA5}">
                      <a16:colId xmlns:a16="http://schemas.microsoft.com/office/drawing/2014/main" val="3490322887"/>
                    </a:ext>
                  </a:extLst>
                </a:gridCol>
                <a:gridCol w="1080120">
                  <a:extLst>
                    <a:ext uri="{9D8B030D-6E8A-4147-A177-3AD203B41FA5}">
                      <a16:colId xmlns:a16="http://schemas.microsoft.com/office/drawing/2014/main" val="639640935"/>
                    </a:ext>
                  </a:extLst>
                </a:gridCol>
                <a:gridCol w="864096">
                  <a:extLst>
                    <a:ext uri="{9D8B030D-6E8A-4147-A177-3AD203B41FA5}">
                      <a16:colId xmlns:a16="http://schemas.microsoft.com/office/drawing/2014/main" val="3869508589"/>
                    </a:ext>
                  </a:extLst>
                </a:gridCol>
                <a:gridCol w="1008112">
                  <a:extLst>
                    <a:ext uri="{9D8B030D-6E8A-4147-A177-3AD203B41FA5}">
                      <a16:colId xmlns:a16="http://schemas.microsoft.com/office/drawing/2014/main" val="557986816"/>
                    </a:ext>
                  </a:extLst>
                </a:gridCol>
                <a:gridCol w="1395094">
                  <a:extLst>
                    <a:ext uri="{9D8B030D-6E8A-4147-A177-3AD203B41FA5}">
                      <a16:colId xmlns:a16="http://schemas.microsoft.com/office/drawing/2014/main" val="4031324331"/>
                    </a:ext>
                  </a:extLst>
                </a:gridCol>
                <a:gridCol w="950550">
                  <a:extLst>
                    <a:ext uri="{9D8B030D-6E8A-4147-A177-3AD203B41FA5}">
                      <a16:colId xmlns:a16="http://schemas.microsoft.com/office/drawing/2014/main" val="1100671025"/>
                    </a:ext>
                  </a:extLst>
                </a:gridCol>
              </a:tblGrid>
              <a:tr h="488926">
                <a:tc>
                  <a:txBody>
                    <a:bodyPr/>
                    <a:lstStyle/>
                    <a:p>
                      <a:endParaRPr kumimoji="1" lang="ja-JP" altLang="en-US" sz="1100" dirty="0"/>
                    </a:p>
                  </a:txBody>
                  <a:tcPr marL="36000" marR="36000"/>
                </a:tc>
                <a:tc>
                  <a:txBody>
                    <a:bodyPr/>
                    <a:lstStyle/>
                    <a:p>
                      <a:pPr algn="ctr"/>
                      <a:r>
                        <a:rPr kumimoji="1" lang="ja-JP" altLang="en-US" sz="1100" dirty="0"/>
                        <a:t>法律名</a:t>
                      </a:r>
                    </a:p>
                  </a:txBody>
                  <a:tcPr marL="36000" marR="36000"/>
                </a:tc>
                <a:tc>
                  <a:txBody>
                    <a:bodyPr/>
                    <a:lstStyle/>
                    <a:p>
                      <a:pPr algn="ctr"/>
                      <a:r>
                        <a:rPr kumimoji="1" lang="ja-JP" altLang="en-US" sz="1100" dirty="0"/>
                        <a:t>施工年</a:t>
                      </a:r>
                    </a:p>
                  </a:txBody>
                  <a:tcPr marL="36000" marR="36000"/>
                </a:tc>
                <a:tc>
                  <a:txBody>
                    <a:bodyPr/>
                    <a:lstStyle/>
                    <a:p>
                      <a:pPr algn="ctr"/>
                      <a:r>
                        <a:rPr kumimoji="1" lang="ja-JP" altLang="en-US" sz="1100" dirty="0"/>
                        <a:t>個人情報取得</a:t>
                      </a:r>
                      <a:br>
                        <a:rPr kumimoji="1" lang="en-US" altLang="ja-JP" sz="1100" dirty="0"/>
                      </a:br>
                      <a:r>
                        <a:rPr kumimoji="1" lang="ja-JP" altLang="en-US" sz="1100" dirty="0"/>
                        <a:t>通知義務</a:t>
                      </a:r>
                    </a:p>
                  </a:txBody>
                  <a:tcPr marL="36000" marR="36000"/>
                </a:tc>
                <a:tc>
                  <a:txBody>
                    <a:bodyPr/>
                    <a:lstStyle/>
                    <a:p>
                      <a:pPr algn="ctr"/>
                      <a:r>
                        <a:rPr kumimoji="1" lang="ja-JP" altLang="en-US" sz="1100" dirty="0"/>
                        <a:t>本人同意なしの</a:t>
                      </a:r>
                      <a:br>
                        <a:rPr kumimoji="1" lang="en-US" altLang="ja-JP" sz="1100" dirty="0"/>
                      </a:br>
                      <a:r>
                        <a:rPr kumimoji="1" lang="ja-JP" altLang="en-US" sz="1100" dirty="0"/>
                        <a:t>個人情報処理</a:t>
                      </a:r>
                    </a:p>
                  </a:txBody>
                  <a:tcPr marL="36000" marR="36000"/>
                </a:tc>
                <a:tc>
                  <a:txBody>
                    <a:bodyPr/>
                    <a:lstStyle/>
                    <a:p>
                      <a:pPr algn="ctr"/>
                      <a:r>
                        <a:rPr kumimoji="1" lang="ja-JP" altLang="en-US" sz="1100" dirty="0"/>
                        <a:t>データ管理者</a:t>
                      </a:r>
                      <a:br>
                        <a:rPr kumimoji="1" lang="en-US" altLang="ja-JP" sz="1100" dirty="0"/>
                      </a:br>
                      <a:r>
                        <a:rPr kumimoji="1" lang="ja-JP" altLang="en-US" sz="1100" dirty="0"/>
                        <a:t>分類・追加義務</a:t>
                      </a:r>
                    </a:p>
                  </a:txBody>
                  <a:tcPr marL="36000" marR="36000"/>
                </a:tc>
                <a:tc>
                  <a:txBody>
                    <a:bodyPr/>
                    <a:lstStyle/>
                    <a:p>
                      <a:pPr algn="ctr"/>
                      <a:r>
                        <a:rPr kumimoji="1" lang="ja-JP" altLang="en-US" sz="1100" dirty="0"/>
                        <a:t>監査</a:t>
                      </a:r>
                      <a:br>
                        <a:rPr kumimoji="1" lang="en-US" altLang="ja-JP" sz="1100" dirty="0"/>
                      </a:br>
                      <a:r>
                        <a:rPr kumimoji="1" lang="ja-JP" altLang="en-US" sz="1100" dirty="0"/>
                        <a:t>実施義務</a:t>
                      </a:r>
                    </a:p>
                  </a:txBody>
                  <a:tcPr marL="36000" marR="36000"/>
                </a:tc>
                <a:tc>
                  <a:txBody>
                    <a:bodyPr/>
                    <a:lstStyle/>
                    <a:p>
                      <a:pPr algn="ctr"/>
                      <a:r>
                        <a:rPr kumimoji="1" lang="ja-JP" altLang="en-US" sz="1100" dirty="0"/>
                        <a:t>担当者</a:t>
                      </a:r>
                      <a:br>
                        <a:rPr kumimoji="1" lang="en-US" altLang="ja-JP" sz="1100" dirty="0"/>
                      </a:br>
                      <a:r>
                        <a:rPr kumimoji="1" lang="ja-JP" altLang="en-US" sz="1100" dirty="0"/>
                        <a:t>設置義務</a:t>
                      </a:r>
                    </a:p>
                  </a:txBody>
                  <a:tcPr marL="36000" marR="36000"/>
                </a:tc>
                <a:tc>
                  <a:txBody>
                    <a:bodyPr/>
                    <a:lstStyle/>
                    <a:p>
                      <a:pPr algn="ctr"/>
                      <a:r>
                        <a:rPr kumimoji="1" lang="ja-JP" altLang="en-US" sz="1100" dirty="0"/>
                        <a:t>データ</a:t>
                      </a:r>
                      <a:br>
                        <a:rPr kumimoji="1" lang="en-US" altLang="ja-JP" sz="1100" dirty="0"/>
                      </a:br>
                      <a:r>
                        <a:rPr kumimoji="1" lang="ja-JP" altLang="en-US" sz="1100" dirty="0"/>
                        <a:t>ローカライゼーション</a:t>
                      </a:r>
                    </a:p>
                  </a:txBody>
                  <a:tcPr marL="36000" marR="36000"/>
                </a:tc>
                <a:tc>
                  <a:txBody>
                    <a:bodyPr/>
                    <a:lstStyle/>
                    <a:p>
                      <a:pPr algn="ctr"/>
                      <a:r>
                        <a:rPr kumimoji="1" lang="ja-JP" altLang="en-US" sz="1100" dirty="0"/>
                        <a:t>規制当局の</a:t>
                      </a:r>
                      <a:br>
                        <a:rPr kumimoji="1" lang="en-US" altLang="ja-JP" sz="1100" dirty="0"/>
                      </a:br>
                      <a:r>
                        <a:rPr kumimoji="1" lang="ja-JP" altLang="en-US" sz="1100" dirty="0"/>
                        <a:t>権限</a:t>
                      </a:r>
                    </a:p>
                  </a:txBody>
                  <a:tcPr marL="36000" marR="36000"/>
                </a:tc>
                <a:extLst>
                  <a:ext uri="{0D108BD9-81ED-4DB2-BD59-A6C34878D82A}">
                    <a16:rowId xmlns:a16="http://schemas.microsoft.com/office/drawing/2014/main" val="2708943440"/>
                  </a:ext>
                </a:extLst>
              </a:tr>
              <a:tr h="424900">
                <a:tc rowSpan="2">
                  <a:txBody>
                    <a:bodyPr/>
                    <a:lstStyle/>
                    <a:p>
                      <a:endParaRPr kumimoji="1" lang="ja-JP" altLang="en-US" sz="1100" dirty="0"/>
                    </a:p>
                  </a:txBody>
                  <a:tcPr marL="36000" marR="36000">
                    <a:solidFill>
                      <a:schemeClr val="bg1">
                        <a:lumMod val="85000"/>
                      </a:schemeClr>
                    </a:solidFill>
                  </a:tcPr>
                </a:tc>
                <a:tc rowSpan="2">
                  <a:txBody>
                    <a:bodyPr/>
                    <a:lstStyle/>
                    <a:p>
                      <a:r>
                        <a:rPr kumimoji="1" lang="ja-JP" altLang="en-US" sz="1000" dirty="0"/>
                        <a:t>個人情報保護規則</a:t>
                      </a:r>
                      <a:endParaRPr kumimoji="1" lang="en-US" altLang="ja-JP" sz="1000" dirty="0"/>
                    </a:p>
                    <a:p>
                      <a:r>
                        <a:rPr kumimoji="1" lang="ja-JP" altLang="en-US" sz="1000" dirty="0"/>
                        <a:t>（</a:t>
                      </a:r>
                      <a:r>
                        <a:rPr kumimoji="1" lang="en-US" altLang="ja-JP" sz="1000" dirty="0"/>
                        <a:t>SPDI</a:t>
                      </a:r>
                      <a:r>
                        <a:rPr kumimoji="1" lang="ja-JP" altLang="en-US" sz="1000" dirty="0"/>
                        <a:t>法）</a:t>
                      </a:r>
                      <a:r>
                        <a:rPr kumimoji="1" lang="ja-JP" altLang="en-US" sz="1000" baseline="30000" dirty="0"/>
                        <a:t>*１</a:t>
                      </a:r>
                    </a:p>
                  </a:txBody>
                  <a:tcPr marL="36000" marR="36000">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r>
                        <a:rPr kumimoji="1" lang="en-US" altLang="ja-JP" sz="1000" dirty="0"/>
                        <a:t>2011</a:t>
                      </a:r>
                      <a:endParaRPr kumimoji="1" lang="ja-JP" altLang="en-US" sz="1000" dirty="0"/>
                    </a:p>
                  </a:txBody>
                  <a:tcPr marL="36000" marR="3600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77735583"/>
                  </a:ext>
                </a:extLst>
              </a:tr>
              <a:tr h="454002">
                <a:tc vMerge="1">
                  <a:txBody>
                    <a:bodyPr/>
                    <a:lstStyle/>
                    <a:p>
                      <a:endParaRPr kumimoji="1" lang="ja-JP" altLang="en-US" dirty="0"/>
                    </a:p>
                  </a:txBody>
                  <a:tcPr>
                    <a:solidFill>
                      <a:schemeClr val="bg1">
                        <a:lumMod val="85000"/>
                      </a:schemeClr>
                    </a:solidFill>
                  </a:tcPr>
                </a:tc>
                <a:tc vMerge="1">
                  <a:txBody>
                    <a:bodyPr/>
                    <a:lstStyle/>
                    <a:p>
                      <a:endParaRPr kumimoji="1" lang="ja-JP" altLang="en-US" dirty="0"/>
                    </a:p>
                  </a:txBody>
                  <a:tcPr>
                    <a:solidFill>
                      <a:schemeClr val="bg1"/>
                    </a:solidFill>
                  </a:tcPr>
                </a:tc>
                <a:tc vMerge="1">
                  <a:txBody>
                    <a:bodyPr/>
                    <a:lstStyle/>
                    <a:p>
                      <a:endParaRPr kumimoji="1" lang="ja-JP" altLang="en-US" dirty="0"/>
                    </a:p>
                  </a:txBody>
                  <a:tcPr>
                    <a:solidFill>
                      <a:schemeClr val="bg1"/>
                    </a:solidFill>
                  </a:tcPr>
                </a:tc>
                <a:tc>
                  <a:txBody>
                    <a:bodyPr/>
                    <a:lstStyle/>
                    <a:p>
                      <a:endParaRPr kumimoji="1" lang="ja-JP" altLang="en-US" sz="1000" dirty="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kumimoji="1" lang="ja-JP" altLang="en-US" sz="1000" dirty="0"/>
                        <a:t>法律上の命令</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kumimoji="1" lang="ja-JP" altLang="en-US" sz="1000" dirty="0"/>
                        <a:t>「苦情処理責任者」の設置</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kumimoji="1" lang="ja-JP" altLang="en-US" sz="1000" dirty="0"/>
                        <a:t>本法と同程度の保護を講じる他国に移転可能</a:t>
                      </a:r>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r>
                        <a:rPr kumimoji="1" lang="ja-JP" altLang="en-US" sz="1000" dirty="0"/>
                        <a:t>不明</a:t>
                      </a:r>
                    </a:p>
                  </a:txBody>
                  <a:tcPr marL="36000" marR="36000">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5462091"/>
                  </a:ext>
                </a:extLst>
              </a:tr>
              <a:tr h="424900">
                <a:tc rowSpan="2">
                  <a:txBody>
                    <a:bodyPr/>
                    <a:lstStyle/>
                    <a:p>
                      <a:endParaRPr kumimoji="1" lang="ja-JP" altLang="en-US" sz="1100" dirty="0"/>
                    </a:p>
                  </a:txBody>
                  <a:tcPr marL="36000" marR="36000">
                    <a:solidFill>
                      <a:schemeClr val="bg1">
                        <a:lumMod val="85000"/>
                      </a:schemeClr>
                    </a:solidFill>
                  </a:tcPr>
                </a:tc>
                <a:tc rowSpan="2">
                  <a:txBody>
                    <a:bodyPr/>
                    <a:lstStyle/>
                    <a:p>
                      <a:r>
                        <a:rPr lang="ja-JP" altLang="en-US" sz="1000" dirty="0"/>
                        <a:t>個人情報保護法案</a:t>
                      </a:r>
                      <a:endParaRPr lang="en-US" altLang="ja-JP" sz="1000" dirty="0"/>
                    </a:p>
                    <a:p>
                      <a:r>
                        <a:rPr lang="ja-JP" altLang="en-US" sz="1000" dirty="0"/>
                        <a:t>（</a:t>
                      </a:r>
                      <a:r>
                        <a:rPr lang="en-US" altLang="ja-JP" sz="1000" dirty="0"/>
                        <a:t>Personal Data Protection Bill</a:t>
                      </a:r>
                      <a:r>
                        <a:rPr lang="ja-JP" altLang="en-US" sz="1000" dirty="0"/>
                        <a:t>）</a:t>
                      </a:r>
                    </a:p>
                  </a:txBody>
                  <a:tcPr marL="36000" marR="36000">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rowSpan="2">
                  <a:txBody>
                    <a:bodyPr/>
                    <a:lstStyle/>
                    <a:p>
                      <a:pPr algn="ctr"/>
                      <a:r>
                        <a:rPr kumimoji="1" lang="en-US" altLang="ja-JP" sz="1000" dirty="0"/>
                        <a:t>2019</a:t>
                      </a:r>
                      <a:endParaRPr kumimoji="1" lang="ja-JP" altLang="en-US" sz="1000" dirty="0"/>
                    </a:p>
                  </a:txBody>
                  <a:tcPr marL="36000" marR="3600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1105246"/>
                  </a:ext>
                </a:extLst>
              </a:tr>
              <a:tr h="1152468">
                <a:tc vMerge="1">
                  <a:txBody>
                    <a:bodyPr/>
                    <a:lstStyle/>
                    <a:p>
                      <a:endParaRPr kumimoji="1" lang="ja-JP" altLang="en-US" dirty="0"/>
                    </a:p>
                  </a:txBody>
                  <a:tcPr>
                    <a:solidFill>
                      <a:schemeClr val="bg1">
                        <a:lumMod val="85000"/>
                      </a:schemeClr>
                    </a:solidFill>
                  </a:tcPr>
                </a:tc>
                <a:tc vMerge="1">
                  <a:txBody>
                    <a:bodyPr/>
                    <a:lstStyle/>
                    <a:p>
                      <a:endParaRPr lang="ja-JP" altLang="en-US" dirty="0"/>
                    </a:p>
                  </a:txBody>
                  <a:tcPr>
                    <a:solidFill>
                      <a:schemeClr val="bg1"/>
                    </a:solidFill>
                  </a:tcPr>
                </a:tc>
                <a:tc vMerge="1">
                  <a:txBody>
                    <a:bodyPr/>
                    <a:lstStyle/>
                    <a:p>
                      <a:endParaRPr kumimoji="1" lang="ja-JP" altLang="en-US" dirty="0"/>
                    </a:p>
                  </a:txBody>
                  <a:tcPr>
                    <a:solidFill>
                      <a:schemeClr val="bg1"/>
                    </a:solidFill>
                  </a:tcPr>
                </a:tc>
                <a:tc>
                  <a:txBody>
                    <a:bodyPr/>
                    <a:lstStyle/>
                    <a:p>
                      <a:endParaRPr kumimoji="1" lang="ja-JP" altLang="en-US" sz="1000" dirty="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t>DPA</a:t>
                      </a:r>
                      <a:r>
                        <a:rPr lang="en-US" altLang="ja-JP" sz="1000" baseline="30000" dirty="0"/>
                        <a:t>※3</a:t>
                      </a:r>
                      <a:r>
                        <a:rPr lang="ja-JP" altLang="en-US" sz="1000" dirty="0"/>
                        <a:t>が定義する合意的な目的がある場合</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「重要データ管理者」「ソーシャルメディア仲介業者」「保護者データ管理者」に分類</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毎年独立データ監査人による監査を受ける必要あり</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「苦情処理責任者」、「データ保護責任者」の設置</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indent="0">
                        <a:buNone/>
                      </a:pPr>
                      <a:r>
                        <a:rPr lang="ja-JP" altLang="en-US" sz="1000" dirty="0"/>
                        <a:t>「重要個人情報（定義は未規定）」はインド国内でのみ処理可能</a:t>
                      </a:r>
                      <a:endParaRPr lang="en-US" altLang="ja-JP" sz="1000" dirty="0"/>
                    </a:p>
                    <a:p>
                      <a:pPr marL="0" indent="0">
                        <a:buNone/>
                      </a:pPr>
                      <a:r>
                        <a:rPr lang="ja-JP" altLang="en-US" sz="1000" dirty="0"/>
                        <a:t>「機密性の高い個人情報」は</a:t>
                      </a:r>
                      <a:r>
                        <a:rPr lang="en-US" altLang="ja-JP" sz="1000" dirty="0"/>
                        <a:t>SPDI</a:t>
                      </a:r>
                      <a:r>
                        <a:rPr lang="ja-JP" altLang="en-US" sz="1000" dirty="0"/>
                        <a:t>法の範囲でインド国外に転送可能</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dirty="0"/>
                        <a:t>GDPR</a:t>
                      </a:r>
                      <a:r>
                        <a:rPr lang="ja-JP" altLang="en-US" sz="1000" dirty="0"/>
                        <a:t>における各国の</a:t>
                      </a:r>
                      <a:r>
                        <a:rPr lang="en-US" altLang="ja-JP" sz="1000" dirty="0"/>
                        <a:t>DPA</a:t>
                      </a:r>
                      <a:r>
                        <a:rPr lang="ja-JP" altLang="en-US" sz="1000" dirty="0"/>
                        <a:t>が有する権限に比して非常に大きい</a:t>
                      </a:r>
                      <a:endParaRPr lang="en-US" altLang="ja-JP" sz="1000" dirty="0"/>
                    </a:p>
                  </a:txBody>
                  <a:tcPr marL="36000" marR="36000">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53986075"/>
                  </a:ext>
                </a:extLst>
              </a:tr>
              <a:tr h="424900">
                <a:tc rowSpan="2">
                  <a:txBody>
                    <a:bodyPr/>
                    <a:lstStyle/>
                    <a:p>
                      <a:endParaRPr kumimoji="1" lang="ja-JP" altLang="en-US" sz="1100" dirty="0"/>
                    </a:p>
                  </a:txBody>
                  <a:tcPr marL="36000" marR="36000">
                    <a:solidFill>
                      <a:schemeClr val="bg1">
                        <a:lumMod val="85000"/>
                      </a:schemeClr>
                    </a:solidFill>
                  </a:tcPr>
                </a:tc>
                <a:tc rowSpan="2">
                  <a:txBody>
                    <a:bodyPr/>
                    <a:lstStyle/>
                    <a:p>
                      <a:r>
                        <a:rPr kumimoji="1" lang="ja-JP" altLang="en-US" sz="1000" dirty="0"/>
                        <a:t>一般データ保護規則</a:t>
                      </a:r>
                      <a:endParaRPr kumimoji="1" lang="en-US" altLang="ja-JP" sz="1000" dirty="0"/>
                    </a:p>
                    <a:p>
                      <a:r>
                        <a:rPr kumimoji="1" lang="ja-JP" altLang="en-US" sz="1000" dirty="0"/>
                        <a:t>（</a:t>
                      </a:r>
                      <a:r>
                        <a:rPr kumimoji="1" lang="en-US" altLang="ja-JP" sz="1000" dirty="0"/>
                        <a:t>GDPR</a:t>
                      </a:r>
                      <a:r>
                        <a:rPr kumimoji="1" lang="ja-JP" altLang="en-US" sz="1000" dirty="0"/>
                        <a:t>）</a:t>
                      </a:r>
                      <a:r>
                        <a:rPr kumimoji="1" lang="en-US" altLang="ja-JP" sz="1000" baseline="30000" dirty="0"/>
                        <a:t>*2</a:t>
                      </a:r>
                    </a:p>
                  </a:txBody>
                  <a:tcPr marL="36000" marR="36000">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rowSpan="2">
                  <a:txBody>
                    <a:bodyPr/>
                    <a:lstStyle/>
                    <a:p>
                      <a:pPr algn="ctr"/>
                      <a:r>
                        <a:rPr kumimoji="1" lang="en-US" altLang="ja-JP" sz="1000" dirty="0"/>
                        <a:t>2018</a:t>
                      </a:r>
                      <a:endParaRPr kumimoji="1" lang="ja-JP" altLang="en-US" sz="1000" dirty="0"/>
                    </a:p>
                  </a:txBody>
                  <a:tcPr marL="36000" marR="36000">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kumimoji="1" lang="ja-JP" altLang="en-US" sz="100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900088"/>
                  </a:ext>
                </a:extLst>
              </a:tr>
              <a:tr h="1152468">
                <a:tc vMerge="1">
                  <a:txBody>
                    <a:bodyPr/>
                    <a:lstStyle/>
                    <a:p>
                      <a:endParaRPr kumimoji="1" lang="ja-JP" altLang="en-US" dirty="0"/>
                    </a:p>
                  </a:txBody>
                  <a:tcPr>
                    <a:solidFill>
                      <a:schemeClr val="bg1">
                        <a:lumMod val="85000"/>
                      </a:schemeClr>
                    </a:solidFill>
                  </a:tcPr>
                </a:tc>
                <a:tc vMerge="1">
                  <a:txBody>
                    <a:bodyPr/>
                    <a:lstStyle/>
                    <a:p>
                      <a:endParaRPr kumimoji="1" lang="ja-JP" altLang="en-US" dirty="0"/>
                    </a:p>
                  </a:txBody>
                  <a:tcPr>
                    <a:solidFill>
                      <a:schemeClr val="bg1"/>
                    </a:solidFill>
                  </a:tcPr>
                </a:tc>
                <a:tc vMerge="1">
                  <a:txBody>
                    <a:bodyPr/>
                    <a:lstStyle/>
                    <a:p>
                      <a:endParaRPr kumimoji="1" lang="ja-JP" altLang="en-US"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但し共有される可能性のある個人または事業体（他のデータ管理者・処理者含む）は規定なし</a:t>
                      </a:r>
                      <a:endParaRPr lang="en-US" altLang="ja-JP" sz="1000" dirty="0"/>
                    </a:p>
                  </a:txBody>
                  <a:tcPr marL="36000" marR="36000">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t>可否判断は管理者の責任</a:t>
                      </a:r>
                      <a:endParaRPr lang="en-US" altLang="ja-JP"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kumimoji="1" lang="ja-JP" altLang="en-US" sz="100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a:t>個人情報保護の観点からデータの越境移転を制限（</a:t>
                      </a:r>
                      <a:r>
                        <a:rPr lang="ja-JP" altLang="en-US" sz="1000" dirty="0"/>
                        <a:t>但し、デー タの国内保存義務や国内設備設置義務を課すも のではない）</a:t>
                      </a:r>
                      <a:endParaRPr lang="en-US" altLang="ja-JP" sz="900" dirty="0"/>
                    </a:p>
                  </a:txBody>
                  <a:tcPr marL="36000" marR="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chemeClr val="bg1"/>
                    </a:solidFill>
                  </a:tcPr>
                </a:tc>
                <a:tc>
                  <a:txBody>
                    <a:bodyPr/>
                    <a:lstStyle/>
                    <a:p>
                      <a:endParaRPr kumimoji="1" lang="ja-JP" altLang="en-US" sz="1000" dirty="0"/>
                    </a:p>
                  </a:txBody>
                  <a:tcPr marL="36000" marR="36000">
                    <a:lnL w="12700" cap="flat" cmpd="sng" algn="ctr">
                      <a:noFill/>
                      <a:prstDash val="solid"/>
                      <a:round/>
                      <a:headEnd type="none" w="med" len="med"/>
                      <a:tailEnd type="none" w="med" len="med"/>
                    </a:lnL>
                    <a:lnT w="12700" cap="flat" cmpd="sng" algn="ctr">
                      <a:solidFill>
                        <a:schemeClr val="bg1">
                          <a:lumMod val="8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3267021177"/>
                  </a:ext>
                </a:extLst>
              </a:tr>
            </a:tbl>
          </a:graphicData>
        </a:graphic>
      </p:graphicFrame>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18" imgW="395" imgH="396" progId="TCLayout.ActiveDocument.1">
                  <p:embed/>
                </p:oleObj>
              </mc:Choice>
              <mc:Fallback>
                <p:oleObj name="think-cellスライド" r:id="rId18"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a:xfrm>
            <a:off x="200471" y="188550"/>
            <a:ext cx="9505055" cy="360050"/>
          </a:xfrm>
        </p:spPr>
        <p:txBody>
          <a:bodyPr vert="horz"/>
          <a:lstStyle/>
          <a:p>
            <a:r>
              <a:rPr lang="ja-JP" altLang="en-US"/>
              <a:t>インド／</a:t>
            </a:r>
            <a:r>
              <a:rPr lang="ja-JP" altLang="en-US" dirty="0"/>
              <a:t>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医療情報・個人情報保護、データサーバーの置き場に関する法規制、ガイドライン（</a:t>
            </a:r>
            <a:r>
              <a:rPr lang="en-US" altLang="ja-JP" dirty="0"/>
              <a:t>2/2</a:t>
            </a:r>
            <a:r>
              <a:rPr lang="ja-JP" altLang="en-US" dirty="0"/>
              <a:t>）</a:t>
            </a:r>
            <a:endParaRPr kumimoji="1" lang="en-US" dirty="0"/>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647264"/>
            <a:ext cx="9073008" cy="144016"/>
          </a:xfrm>
          <a:prstGeom prst="rect">
            <a:avLst/>
          </a:prstGeom>
          <a:noFill/>
        </p:spPr>
        <p:txBody>
          <a:bodyPr wrap="square" lIns="0" tIns="0" rIns="0" bIns="0" rtlCol="0" anchor="b">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※1 Information Technology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Reasonable Security Practices and Procedures and Sensitive Personal Data or Information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Rules</a:t>
            </a: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※2 General Data Protection Regulation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Protection Authority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データ保護局</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ONE ASIA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「インド「個人情報保護法案」と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「一般データ保護規則（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GDPR</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）」の比較」（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 LAWYERS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b="0" i="0" dirty="0">
                <a:solidFill>
                  <a:srgbClr val="333333"/>
                </a:solidFill>
                <a:effectLst/>
                <a:latin typeface="Arial" panose="020B0604020202020204" pitchFamily="34" charset="0"/>
              </a:rPr>
              <a:t>インド個人情報保護法とは 現行規制と新法案の概要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pic>
        <p:nvPicPr>
          <p:cNvPr id="121" name="Picture 120">
            <a:extLst>
              <a:ext uri="{FF2B5EF4-FFF2-40B4-BE49-F238E27FC236}">
                <a16:creationId xmlns:a16="http://schemas.microsoft.com/office/drawing/2014/main" id="{A469700C-D45E-41FF-A9F1-760CB4597904}"/>
              </a:ext>
            </a:extLst>
          </p:cNvPr>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255812" y="2234471"/>
            <a:ext cx="426786" cy="284525"/>
          </a:xfrm>
          <a:prstGeom prst="rect">
            <a:avLst/>
          </a:prstGeom>
          <a:ln w="6350">
            <a:solidFill>
              <a:schemeClr val="bg2">
                <a:lumMod val="20000"/>
                <a:lumOff val="80000"/>
              </a:schemeClr>
            </a:solidFill>
          </a:ln>
        </p:spPr>
      </p:pic>
      <p:pic>
        <p:nvPicPr>
          <p:cNvPr id="124" name="Picture 123">
            <a:extLst>
              <a:ext uri="{FF2B5EF4-FFF2-40B4-BE49-F238E27FC236}">
                <a16:creationId xmlns:a16="http://schemas.microsoft.com/office/drawing/2014/main" id="{EFD47078-851B-4141-8E7D-4C6B3DC7C7B8}"/>
              </a:ext>
            </a:extLst>
          </p:cNvPr>
          <p:cNvPicPr>
            <a:picLocks/>
          </p:cNvPicPr>
          <p:nvPr/>
        </p:nvPicPr>
        <p:blipFill>
          <a:blip r:embed="rId20" cstate="print">
            <a:extLst>
              <a:ext uri="{28A0092B-C50C-407E-A947-70E740481C1C}">
                <a14:useLocalDpi xmlns:a14="http://schemas.microsoft.com/office/drawing/2010/main" val="0"/>
              </a:ext>
            </a:extLst>
          </a:blip>
          <a:stretch>
            <a:fillRect/>
          </a:stretch>
        </p:blipFill>
        <p:spPr>
          <a:xfrm>
            <a:off x="255812" y="3504515"/>
            <a:ext cx="426786" cy="284525"/>
          </a:xfrm>
          <a:prstGeom prst="rect">
            <a:avLst/>
          </a:prstGeom>
          <a:ln w="6350">
            <a:solidFill>
              <a:schemeClr val="bg2">
                <a:lumMod val="20000"/>
                <a:lumOff val="80000"/>
              </a:schemeClr>
            </a:solidFill>
          </a:ln>
        </p:spPr>
      </p:pic>
      <p:pic>
        <p:nvPicPr>
          <p:cNvPr id="127" name="Picture 126">
            <a:extLst>
              <a:ext uri="{FF2B5EF4-FFF2-40B4-BE49-F238E27FC236}">
                <a16:creationId xmlns:a16="http://schemas.microsoft.com/office/drawing/2014/main" id="{286AECD6-77ED-4320-9BB8-4C5C9F83E558}"/>
              </a:ext>
            </a:extLst>
          </p:cNvPr>
          <p:cNvPicPr>
            <a:picLocks/>
          </p:cNvPicPr>
          <p:nvPr/>
        </p:nvPicPr>
        <p:blipFill>
          <a:blip r:embed="rId21" cstate="print">
            <a:extLst>
              <a:ext uri="{28A0092B-C50C-407E-A947-70E740481C1C}">
                <a14:useLocalDpi xmlns:a14="http://schemas.microsoft.com/office/drawing/2010/main" val="0"/>
              </a:ext>
            </a:extLst>
          </a:blip>
          <a:stretch>
            <a:fillRect/>
          </a:stretch>
        </p:blipFill>
        <p:spPr>
          <a:xfrm>
            <a:off x="255812" y="5088691"/>
            <a:ext cx="426786" cy="284525"/>
          </a:xfrm>
          <a:prstGeom prst="rect">
            <a:avLst/>
          </a:prstGeom>
          <a:ln w="6350">
            <a:solidFill>
              <a:schemeClr val="bg2">
                <a:lumMod val="20000"/>
                <a:lumOff val="80000"/>
              </a:schemeClr>
            </a:solidFill>
          </a:ln>
        </p:spPr>
      </p:pic>
      <p:grpSp>
        <p:nvGrpSpPr>
          <p:cNvPr id="163" name="Group 162">
            <a:extLst>
              <a:ext uri="{FF2B5EF4-FFF2-40B4-BE49-F238E27FC236}">
                <a16:creationId xmlns:a16="http://schemas.microsoft.com/office/drawing/2014/main" id="{001BE744-E8B8-43C0-A237-2CFEA6C486EB}"/>
              </a:ext>
            </a:extLst>
          </p:cNvPr>
          <p:cNvGrpSpPr/>
          <p:nvPr/>
        </p:nvGrpSpPr>
        <p:grpSpPr>
          <a:xfrm>
            <a:off x="4880992" y="4670152"/>
            <a:ext cx="119230" cy="127000"/>
            <a:chOff x="4881073" y="5759169"/>
            <a:chExt cx="56240" cy="127000"/>
          </a:xfrm>
        </p:grpSpPr>
        <p:cxnSp>
          <p:nvCxnSpPr>
            <p:cNvPr id="171" name="Straight Connector 170">
              <a:extLst>
                <a:ext uri="{FF2B5EF4-FFF2-40B4-BE49-F238E27FC236}">
                  <a16:creationId xmlns:a16="http://schemas.microsoft.com/office/drawing/2014/main" id="{0DC57A7E-9C13-4E4E-88CB-BF80129708D7}"/>
                </a:ext>
              </a:extLst>
            </p:cNvPr>
            <p:cNvCxnSpPr/>
            <p:nvPr/>
          </p:nvCxnSpPr>
          <p:spPr>
            <a:xfrm>
              <a:off x="4881073"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C4FAED8D-D939-40E5-9FE1-2538E5DDC327}"/>
                </a:ext>
              </a:extLst>
            </p:cNvPr>
            <p:cNvCxnSpPr/>
            <p:nvPr/>
          </p:nvCxnSpPr>
          <p:spPr>
            <a:xfrm flipH="1">
              <a:off x="4881073"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164" name="Group 163">
            <a:extLst>
              <a:ext uri="{FF2B5EF4-FFF2-40B4-BE49-F238E27FC236}">
                <a16:creationId xmlns:a16="http://schemas.microsoft.com/office/drawing/2014/main" id="{DF4BD470-D05D-42F4-BD91-A1B0307F7107}"/>
              </a:ext>
            </a:extLst>
          </p:cNvPr>
          <p:cNvGrpSpPr/>
          <p:nvPr/>
        </p:nvGrpSpPr>
        <p:grpSpPr>
          <a:xfrm>
            <a:off x="5889104" y="4670152"/>
            <a:ext cx="119230" cy="127000"/>
            <a:chOff x="5869725" y="5759169"/>
            <a:chExt cx="56240" cy="127000"/>
          </a:xfrm>
        </p:grpSpPr>
        <p:cxnSp>
          <p:nvCxnSpPr>
            <p:cNvPr id="169" name="Straight Connector 168">
              <a:extLst>
                <a:ext uri="{FF2B5EF4-FFF2-40B4-BE49-F238E27FC236}">
                  <a16:creationId xmlns:a16="http://schemas.microsoft.com/office/drawing/2014/main" id="{0FB51DF9-94BB-4ADD-B4C3-5D78526508F1}"/>
                </a:ext>
              </a:extLst>
            </p:cNvPr>
            <p:cNvCxnSpPr/>
            <p:nvPr/>
          </p:nvCxnSpPr>
          <p:spPr>
            <a:xfrm>
              <a:off x="5869725"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0302B64-FDF1-4A10-BE72-793A2F31F08C}"/>
                </a:ext>
              </a:extLst>
            </p:cNvPr>
            <p:cNvCxnSpPr/>
            <p:nvPr/>
          </p:nvCxnSpPr>
          <p:spPr>
            <a:xfrm flipH="1">
              <a:off x="5869725" y="5759169"/>
              <a:ext cx="5624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65" name="Tick 26">
            <a:extLst>
              <a:ext uri="{FF2B5EF4-FFF2-40B4-BE49-F238E27FC236}">
                <a16:creationId xmlns:a16="http://schemas.microsoft.com/office/drawing/2014/main" id="{0577FACE-DA23-4BA4-B067-EE2BECE428F3}"/>
              </a:ext>
            </a:extLst>
          </p:cNvPr>
          <p:cNvSpPr>
            <a:spLocks/>
          </p:cNvSpPr>
          <p:nvPr>
            <p:custDataLst>
              <p:tags r:id="rId2"/>
            </p:custDataLst>
          </p:nvPr>
        </p:nvSpPr>
        <p:spPr>
          <a:xfrm>
            <a:off x="6753200" y="4670152"/>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
        <p:nvSpPr>
          <p:cNvPr id="167" name="Tick 26">
            <a:extLst>
              <a:ext uri="{FF2B5EF4-FFF2-40B4-BE49-F238E27FC236}">
                <a16:creationId xmlns:a16="http://schemas.microsoft.com/office/drawing/2014/main" id="{6F1AB4B2-27E1-409E-A680-A24630B30234}"/>
              </a:ext>
            </a:extLst>
          </p:cNvPr>
          <p:cNvSpPr>
            <a:spLocks/>
          </p:cNvSpPr>
          <p:nvPr>
            <p:custDataLst>
              <p:tags r:id="rId3"/>
            </p:custDataLst>
          </p:nvPr>
        </p:nvSpPr>
        <p:spPr>
          <a:xfrm>
            <a:off x="2862439" y="4670152"/>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68" name="Tick 26">
            <a:extLst>
              <a:ext uri="{FF2B5EF4-FFF2-40B4-BE49-F238E27FC236}">
                <a16:creationId xmlns:a16="http://schemas.microsoft.com/office/drawing/2014/main" id="{E7A04D7B-05E7-4826-B2C2-BE5C4B4746DD}"/>
              </a:ext>
            </a:extLst>
          </p:cNvPr>
          <p:cNvSpPr>
            <a:spLocks/>
          </p:cNvSpPr>
          <p:nvPr>
            <p:custDataLst>
              <p:tags r:id="rId4"/>
            </p:custDataLst>
          </p:nvPr>
        </p:nvSpPr>
        <p:spPr>
          <a:xfrm>
            <a:off x="3800872" y="4670152"/>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grpSp>
        <p:nvGrpSpPr>
          <p:cNvPr id="175" name="Group 174">
            <a:extLst>
              <a:ext uri="{FF2B5EF4-FFF2-40B4-BE49-F238E27FC236}">
                <a16:creationId xmlns:a16="http://schemas.microsoft.com/office/drawing/2014/main" id="{6F74F650-51A0-4FAA-B8A0-C8197D1AB836}"/>
              </a:ext>
            </a:extLst>
          </p:cNvPr>
          <p:cNvGrpSpPr/>
          <p:nvPr/>
        </p:nvGrpSpPr>
        <p:grpSpPr>
          <a:xfrm>
            <a:off x="4833770" y="2100013"/>
            <a:ext cx="119230" cy="127000"/>
            <a:chOff x="4994956" y="1814666"/>
            <a:chExt cx="119230" cy="127000"/>
          </a:xfrm>
        </p:grpSpPr>
        <p:cxnSp>
          <p:nvCxnSpPr>
            <p:cNvPr id="185" name="Straight Connector 184">
              <a:extLst>
                <a:ext uri="{FF2B5EF4-FFF2-40B4-BE49-F238E27FC236}">
                  <a16:creationId xmlns:a16="http://schemas.microsoft.com/office/drawing/2014/main" id="{AD8639E3-0979-40E1-85F8-9D594B19BC14}"/>
                </a:ext>
              </a:extLst>
            </p:cNvPr>
            <p:cNvCxnSpPr>
              <a:cxnSpLocks/>
            </p:cNvCxnSpPr>
            <p:nvPr/>
          </p:nvCxnSpPr>
          <p:spPr>
            <a:xfrm>
              <a:off x="4994956"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46CAD0AF-6510-464A-B752-9B73CDFEC6AB}"/>
                </a:ext>
              </a:extLst>
            </p:cNvPr>
            <p:cNvCxnSpPr>
              <a:cxnSpLocks/>
            </p:cNvCxnSpPr>
            <p:nvPr/>
          </p:nvCxnSpPr>
          <p:spPr>
            <a:xfrm flipH="1">
              <a:off x="4994956"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grpSp>
        <p:nvGrpSpPr>
          <p:cNvPr id="176" name="Group 175">
            <a:extLst>
              <a:ext uri="{FF2B5EF4-FFF2-40B4-BE49-F238E27FC236}">
                <a16:creationId xmlns:a16="http://schemas.microsoft.com/office/drawing/2014/main" id="{3C5D8FC2-4CF1-45E4-97A7-9D01202CC8D5}"/>
              </a:ext>
            </a:extLst>
          </p:cNvPr>
          <p:cNvGrpSpPr/>
          <p:nvPr/>
        </p:nvGrpSpPr>
        <p:grpSpPr>
          <a:xfrm>
            <a:off x="5889104" y="2100013"/>
            <a:ext cx="119230" cy="127000"/>
            <a:chOff x="5978590" y="1814666"/>
            <a:chExt cx="119230" cy="127000"/>
          </a:xfrm>
        </p:grpSpPr>
        <p:cxnSp>
          <p:nvCxnSpPr>
            <p:cNvPr id="183" name="Straight Connector 182">
              <a:extLst>
                <a:ext uri="{FF2B5EF4-FFF2-40B4-BE49-F238E27FC236}">
                  <a16:creationId xmlns:a16="http://schemas.microsoft.com/office/drawing/2014/main" id="{B4D6F778-1A5E-43B3-A3A3-CF6F20221237}"/>
                </a:ext>
              </a:extLst>
            </p:cNvPr>
            <p:cNvCxnSpPr>
              <a:cxnSpLocks/>
            </p:cNvCxnSpPr>
            <p:nvPr/>
          </p:nvCxnSpPr>
          <p:spPr>
            <a:xfrm>
              <a:off x="5978590"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460639A5-022F-414B-A00B-B87BE189B25A}"/>
                </a:ext>
              </a:extLst>
            </p:cNvPr>
            <p:cNvCxnSpPr>
              <a:cxnSpLocks/>
            </p:cNvCxnSpPr>
            <p:nvPr/>
          </p:nvCxnSpPr>
          <p:spPr>
            <a:xfrm flipH="1">
              <a:off x="5978590"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77" name="Tick 26">
            <a:extLst>
              <a:ext uri="{FF2B5EF4-FFF2-40B4-BE49-F238E27FC236}">
                <a16:creationId xmlns:a16="http://schemas.microsoft.com/office/drawing/2014/main" id="{3805556B-E18E-4F1B-959E-E22E97950F57}"/>
              </a:ext>
            </a:extLst>
          </p:cNvPr>
          <p:cNvSpPr>
            <a:spLocks noChangeAspect="1"/>
          </p:cNvSpPr>
          <p:nvPr>
            <p:custDataLst>
              <p:tags r:id="rId5"/>
            </p:custDataLst>
          </p:nvPr>
        </p:nvSpPr>
        <p:spPr>
          <a:xfrm>
            <a:off x="6753200" y="210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grpSp>
        <p:nvGrpSpPr>
          <p:cNvPr id="178" name="Group 177">
            <a:extLst>
              <a:ext uri="{FF2B5EF4-FFF2-40B4-BE49-F238E27FC236}">
                <a16:creationId xmlns:a16="http://schemas.microsoft.com/office/drawing/2014/main" id="{9F26D4D1-E699-4C00-BBC9-752FF3C07C5D}"/>
              </a:ext>
            </a:extLst>
          </p:cNvPr>
          <p:cNvGrpSpPr/>
          <p:nvPr/>
        </p:nvGrpSpPr>
        <p:grpSpPr>
          <a:xfrm>
            <a:off x="2883125" y="2100013"/>
            <a:ext cx="119230" cy="127000"/>
            <a:chOff x="2883125" y="1814666"/>
            <a:chExt cx="119230" cy="127000"/>
          </a:xfrm>
        </p:grpSpPr>
        <p:cxnSp>
          <p:nvCxnSpPr>
            <p:cNvPr id="181" name="Straight Connector 180">
              <a:extLst>
                <a:ext uri="{FF2B5EF4-FFF2-40B4-BE49-F238E27FC236}">
                  <a16:creationId xmlns:a16="http://schemas.microsoft.com/office/drawing/2014/main" id="{5B7DD19E-519B-4FA3-92AA-93A5E91B59AB}"/>
                </a:ext>
              </a:extLst>
            </p:cNvPr>
            <p:cNvCxnSpPr>
              <a:cxnSpLocks/>
            </p:cNvCxnSpPr>
            <p:nvPr/>
          </p:nvCxnSpPr>
          <p:spPr>
            <a:xfrm>
              <a:off x="2883125"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4CF84F4-0AC3-4CC4-A3D9-4BAF78700B7D}"/>
                </a:ext>
              </a:extLst>
            </p:cNvPr>
            <p:cNvCxnSpPr>
              <a:cxnSpLocks/>
            </p:cNvCxnSpPr>
            <p:nvPr/>
          </p:nvCxnSpPr>
          <p:spPr>
            <a:xfrm flipH="1">
              <a:off x="2883125" y="1814666"/>
              <a:ext cx="119230" cy="127000"/>
            </a:xfrm>
            <a:prstGeom prst="line">
              <a:avLst/>
            </a:prstGeom>
            <a:ln w="28575" cap="sq">
              <a:solidFill>
                <a:srgbClr val="FF0000"/>
              </a:solidFill>
              <a:prstDash val="solid"/>
            </a:ln>
          </p:spPr>
          <p:style>
            <a:lnRef idx="1">
              <a:schemeClr val="accent1"/>
            </a:lnRef>
            <a:fillRef idx="0">
              <a:schemeClr val="accent1"/>
            </a:fillRef>
            <a:effectRef idx="0">
              <a:schemeClr val="accent1"/>
            </a:effectRef>
            <a:fontRef idx="minor">
              <a:schemeClr val="tx1"/>
            </a:fontRef>
          </p:style>
        </p:cxnSp>
      </p:grpSp>
      <p:sp>
        <p:nvSpPr>
          <p:cNvPr id="179" name="Tick 26">
            <a:extLst>
              <a:ext uri="{FF2B5EF4-FFF2-40B4-BE49-F238E27FC236}">
                <a16:creationId xmlns:a16="http://schemas.microsoft.com/office/drawing/2014/main" id="{704F19F8-D90E-4551-A46D-2FF8157B8CDA}"/>
              </a:ext>
            </a:extLst>
          </p:cNvPr>
          <p:cNvSpPr>
            <a:spLocks/>
          </p:cNvSpPr>
          <p:nvPr>
            <p:custDataLst>
              <p:tags r:id="rId6"/>
            </p:custDataLst>
          </p:nvPr>
        </p:nvSpPr>
        <p:spPr>
          <a:xfrm>
            <a:off x="3800872" y="210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80" name="Tick 26">
            <a:extLst>
              <a:ext uri="{FF2B5EF4-FFF2-40B4-BE49-F238E27FC236}">
                <a16:creationId xmlns:a16="http://schemas.microsoft.com/office/drawing/2014/main" id="{6873DEB7-0C87-4633-845F-C5619C52D98D}"/>
              </a:ext>
            </a:extLst>
          </p:cNvPr>
          <p:cNvSpPr>
            <a:spLocks noChangeAspect="1"/>
          </p:cNvSpPr>
          <p:nvPr>
            <p:custDataLst>
              <p:tags r:id="rId7"/>
            </p:custDataLst>
          </p:nvPr>
        </p:nvSpPr>
        <p:spPr>
          <a:xfrm>
            <a:off x="7977336" y="2100013"/>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88" name="Tick 26">
            <a:extLst>
              <a:ext uri="{FF2B5EF4-FFF2-40B4-BE49-F238E27FC236}">
                <a16:creationId xmlns:a16="http://schemas.microsoft.com/office/drawing/2014/main" id="{2EB07297-CA67-4373-85EA-37859FE56ACA}"/>
              </a:ext>
            </a:extLst>
          </p:cNvPr>
          <p:cNvSpPr>
            <a:spLocks/>
          </p:cNvSpPr>
          <p:nvPr>
            <p:custDataLst>
              <p:tags r:id="rId8"/>
            </p:custDataLst>
          </p:nvPr>
        </p:nvSpPr>
        <p:spPr>
          <a:xfrm>
            <a:off x="4880992"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89" name="Tick 26">
            <a:extLst>
              <a:ext uri="{FF2B5EF4-FFF2-40B4-BE49-F238E27FC236}">
                <a16:creationId xmlns:a16="http://schemas.microsoft.com/office/drawing/2014/main" id="{781DEA46-0ABC-485F-B0EB-0344AD00EB13}"/>
              </a:ext>
            </a:extLst>
          </p:cNvPr>
          <p:cNvSpPr>
            <a:spLocks noChangeAspect="1"/>
          </p:cNvSpPr>
          <p:nvPr>
            <p:custDataLst>
              <p:tags r:id="rId9"/>
            </p:custDataLst>
          </p:nvPr>
        </p:nvSpPr>
        <p:spPr>
          <a:xfrm>
            <a:off x="5889104"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0" name="Tick 26">
            <a:extLst>
              <a:ext uri="{FF2B5EF4-FFF2-40B4-BE49-F238E27FC236}">
                <a16:creationId xmlns:a16="http://schemas.microsoft.com/office/drawing/2014/main" id="{8C66944B-276D-4DFA-9770-7133693D7316}"/>
              </a:ext>
            </a:extLst>
          </p:cNvPr>
          <p:cNvSpPr>
            <a:spLocks noChangeAspect="1"/>
          </p:cNvSpPr>
          <p:nvPr>
            <p:custDataLst>
              <p:tags r:id="rId10"/>
            </p:custDataLst>
          </p:nvPr>
        </p:nvSpPr>
        <p:spPr>
          <a:xfrm>
            <a:off x="6753200"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1" name="Tick 26">
            <a:extLst>
              <a:ext uri="{FF2B5EF4-FFF2-40B4-BE49-F238E27FC236}">
                <a16:creationId xmlns:a16="http://schemas.microsoft.com/office/drawing/2014/main" id="{FCEA78CB-106D-4D43-A614-60463404A002}"/>
              </a:ext>
            </a:extLst>
          </p:cNvPr>
          <p:cNvSpPr>
            <a:spLocks noChangeAspect="1"/>
          </p:cNvSpPr>
          <p:nvPr>
            <p:custDataLst>
              <p:tags r:id="rId11"/>
            </p:custDataLst>
          </p:nvPr>
        </p:nvSpPr>
        <p:spPr>
          <a:xfrm>
            <a:off x="9184886"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en-US" sz="1000"/>
          </a:p>
        </p:txBody>
      </p:sp>
      <p:sp>
        <p:nvSpPr>
          <p:cNvPr id="192" name="Tick 26">
            <a:extLst>
              <a:ext uri="{FF2B5EF4-FFF2-40B4-BE49-F238E27FC236}">
                <a16:creationId xmlns:a16="http://schemas.microsoft.com/office/drawing/2014/main" id="{62263BC4-9B8D-4259-BED6-BD88D65B6B6F}"/>
              </a:ext>
            </a:extLst>
          </p:cNvPr>
          <p:cNvSpPr>
            <a:spLocks/>
          </p:cNvSpPr>
          <p:nvPr>
            <p:custDataLst>
              <p:tags r:id="rId12"/>
            </p:custDataLst>
          </p:nvPr>
        </p:nvSpPr>
        <p:spPr>
          <a:xfrm>
            <a:off x="2862439"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93" name="Tick 26">
            <a:extLst>
              <a:ext uri="{FF2B5EF4-FFF2-40B4-BE49-F238E27FC236}">
                <a16:creationId xmlns:a16="http://schemas.microsoft.com/office/drawing/2014/main" id="{6456D2E7-0CFC-4F81-9E42-324238388277}"/>
              </a:ext>
            </a:extLst>
          </p:cNvPr>
          <p:cNvSpPr>
            <a:spLocks/>
          </p:cNvSpPr>
          <p:nvPr>
            <p:custDataLst>
              <p:tags r:id="rId13"/>
            </p:custDataLst>
          </p:nvPr>
        </p:nvSpPr>
        <p:spPr>
          <a:xfrm>
            <a:off x="3800872"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194" name="Tick 26">
            <a:extLst>
              <a:ext uri="{FF2B5EF4-FFF2-40B4-BE49-F238E27FC236}">
                <a16:creationId xmlns:a16="http://schemas.microsoft.com/office/drawing/2014/main" id="{0AAFEEE5-C9FE-4BC0-A65D-403D125675E0}"/>
              </a:ext>
            </a:extLst>
          </p:cNvPr>
          <p:cNvSpPr>
            <a:spLocks/>
          </p:cNvSpPr>
          <p:nvPr>
            <p:custDataLst>
              <p:tags r:id="rId14"/>
            </p:custDataLst>
          </p:nvPr>
        </p:nvSpPr>
        <p:spPr>
          <a:xfrm>
            <a:off x="7977336" y="3085976"/>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kumimoji="1" lang="en-US" sz="1000"/>
          </a:p>
        </p:txBody>
      </p:sp>
      <p:sp>
        <p:nvSpPr>
          <p:cNvPr id="92" name="テキスト ボックス 6">
            <a:extLst>
              <a:ext uri="{FF2B5EF4-FFF2-40B4-BE49-F238E27FC236}">
                <a16:creationId xmlns:a16="http://schemas.microsoft.com/office/drawing/2014/main" id="{86C000EE-F69E-45F7-9909-F9B9E920A6C9}"/>
              </a:ext>
            </a:extLst>
          </p:cNvPr>
          <p:cNvSpPr txBox="1">
            <a:spLocks/>
          </p:cNvSpPr>
          <p:nvPr/>
        </p:nvSpPr>
        <p:spPr>
          <a:xfrm>
            <a:off x="208765" y="1273823"/>
            <a:ext cx="9505056"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インドと</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EU</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の個人情報保護に関する法律の比較</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Tick 26">
            <a:extLst>
              <a:ext uri="{FF2B5EF4-FFF2-40B4-BE49-F238E27FC236}">
                <a16:creationId xmlns:a16="http://schemas.microsoft.com/office/drawing/2014/main" id="{E900B2B4-3E09-442A-9EBF-21E4F73F2436}"/>
              </a:ext>
            </a:extLst>
          </p:cNvPr>
          <p:cNvSpPr>
            <a:spLocks/>
          </p:cNvSpPr>
          <p:nvPr>
            <p:custDataLst>
              <p:tags r:id="rId15"/>
            </p:custDataLst>
          </p:nvPr>
        </p:nvSpPr>
        <p:spPr>
          <a:xfrm>
            <a:off x="7977336" y="4670152"/>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
        <p:nvSpPr>
          <p:cNvPr id="96" name="Tick 26">
            <a:extLst>
              <a:ext uri="{FF2B5EF4-FFF2-40B4-BE49-F238E27FC236}">
                <a16:creationId xmlns:a16="http://schemas.microsoft.com/office/drawing/2014/main" id="{C1D30DEB-84E5-4585-B0DD-94F93BF9A1EA}"/>
              </a:ext>
            </a:extLst>
          </p:cNvPr>
          <p:cNvSpPr>
            <a:spLocks/>
          </p:cNvSpPr>
          <p:nvPr>
            <p:custDataLst>
              <p:tags r:id="rId16"/>
            </p:custDataLst>
          </p:nvPr>
        </p:nvSpPr>
        <p:spPr>
          <a:xfrm>
            <a:off x="9129464" y="4670152"/>
            <a:ext cx="160602" cy="127000"/>
          </a:xfrm>
          <a:custGeom>
            <a:avLst/>
            <a:gdLst/>
            <a:ahLst/>
            <a:cxnLst/>
            <a:rect l="0" t="0" r="0" b="0"/>
            <a:pathLst>
              <a:path w="311469" h="204067">
                <a:moveTo>
                  <a:pt x="0" y="107403"/>
                </a:moveTo>
                <a:lnTo>
                  <a:pt x="96663" y="204066"/>
                </a:lnTo>
                <a:lnTo>
                  <a:pt x="311468" y="0"/>
                </a:lnTo>
              </a:path>
            </a:pathLst>
          </a:custGeom>
          <a:ln w="28575" cap="sq">
            <a:solidFill>
              <a:srgbClr val="92D050"/>
            </a:solidFill>
            <a:prstDash val="solid"/>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kumimoji="1" lang="en-US" sz="1000"/>
          </a:p>
        </p:txBody>
      </p:sp>
    </p:spTree>
    <p:extLst>
      <p:ext uri="{BB962C8B-B14F-4D97-AF65-F5344CB8AC3E}">
        <p14:creationId xmlns:p14="http://schemas.microsoft.com/office/powerpoint/2010/main" val="2349763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14972087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インド／医療関連／制度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63</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68913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連邦政府が定める公用語であるヒンディー語と英語のほか、州ごとの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の公用語や地域やコミュニティごとの少数言語も使用されることがある。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このように使用言語が非常に幅広いために、インド国内での大規模な移住により、病院において必ずしも医師と患者の言語が一致しないケースも存在している。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主に欧米で行われた研究では、言語の不一致はケアへのアクセスに大きな影響を与え、理解やアドヒアランスに問題を引き起こし、ケアの満足度や質を低下させることが示されている。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医療における言語の障壁に対処するには、差別のない医療サービス、特に非識字の移民労働者のような脆弱な集団に提供するための政治的コミットメントを強化することが必要であり、言葉の壁が健康や医療に与える影響、言葉の壁を克服するための介入の効果、言葉の壁のコストとそれを克服するための努力とい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つの幅広い分野を研究する必要がある。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従事者の教育や臨床実践において、このような障壁に対処する必要がある（多言語を話す医療従事者の雇用、医療従事者への言語トレーニングの提供、現場での翻訳者の雇用、電話通訳サービスの利用など）。</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National medical journal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b="0" i="0" dirty="0">
                <a:solidFill>
                  <a:srgbClr val="111111"/>
                </a:solidFill>
                <a:effectLst/>
                <a:latin typeface="Roboto" panose="02000000000000000000" pitchFamily="2" charset="0"/>
              </a:rPr>
              <a:t>Addressing language barriers to healthcare in India</a:t>
            </a:r>
            <a:r>
              <a:rPr lang="ja-JP" altLang="en-US" sz="800" b="0" i="0" dirty="0">
                <a:solidFill>
                  <a:srgbClr val="111111"/>
                </a:solidFill>
                <a:effectLst/>
                <a:latin typeface="Roboto" panose="02000000000000000000" pitchFamily="2" charset="0"/>
              </a:rPr>
              <a:t>」（</a:t>
            </a:r>
            <a:r>
              <a:rPr lang="en-US" altLang="ja-JP" sz="800" b="0" i="0" dirty="0">
                <a:solidFill>
                  <a:srgbClr val="111111"/>
                </a:solidFill>
                <a:effectLst/>
                <a:latin typeface="Roboto" panose="02000000000000000000" pitchFamily="2" charset="0"/>
              </a:rPr>
              <a:t>2013</a:t>
            </a:r>
            <a:r>
              <a:rPr lang="ja-JP" altLang="en-US" sz="800" b="0" i="0" dirty="0">
                <a:solidFill>
                  <a:srgbClr val="111111"/>
                </a:solidFill>
                <a:effectLst/>
                <a:latin typeface="Roboto" panose="02000000000000000000" pitchFamily="2"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オブジェクト 24"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3" imgW="360" imgH="360" progId="TCLayout.ActiveDocument.1">
                  <p:embed/>
                </p:oleObj>
              </mc:Choice>
              <mc:Fallback>
                <p:oleObj name="think-cellスライド" r:id="rId3" imgW="360" imgH="360" progId="TCLayout.ActiveDocument.1">
                  <p:embed/>
                  <p:pic>
                    <p:nvPicPr>
                      <p:cNvPr id="25" name="オブジェクト 2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5" name="テキスト ボックス 44"/>
          <p:cNvSpPr txBox="1"/>
          <p:nvPr/>
        </p:nvSpPr>
        <p:spPr>
          <a:xfrm>
            <a:off x="200472" y="652543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Classroom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to become a doctor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 name="正方形/長方形 5"/>
          <p:cNvSpPr/>
          <p:nvPr/>
        </p:nvSpPr>
        <p:spPr>
          <a:xfrm>
            <a:off x="187637" y="2022295"/>
            <a:ext cx="3004129"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3D6AA7"/>
              </a:buClr>
              <a:buFont typeface="Arial" panose="020B0604020202020204" pitchFamily="34" charset="0"/>
              <a:buChar char="•"/>
            </a:pP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既定の成績以上（下記参照）で高校を卒業する必要がある。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en-US" altLang="ja-JP" sz="1200" dirty="0"/>
              <a:t>HSC</a:t>
            </a:r>
            <a:r>
              <a:rPr lang="ja-JP" altLang="en-US" sz="1200" dirty="0"/>
              <a:t>（</a:t>
            </a:r>
            <a:r>
              <a:rPr lang="en-US" altLang="ja-JP" sz="1200" dirty="0"/>
              <a:t>Higher Secondary</a:t>
            </a:r>
            <a:r>
              <a:rPr lang="ja-JP" altLang="en-US" sz="1200" dirty="0"/>
              <a:t>（</a:t>
            </a:r>
            <a:r>
              <a:rPr lang="en-US" altLang="ja-JP" sz="1200" dirty="0"/>
              <a:t>School</a:t>
            </a:r>
            <a:r>
              <a:rPr lang="ja-JP" altLang="en-US" sz="1200" dirty="0"/>
              <a:t>）</a:t>
            </a:r>
            <a:r>
              <a:rPr lang="en-US" altLang="ja-JP" sz="1200" dirty="0"/>
              <a:t>Certificate</a:t>
            </a:r>
            <a:r>
              <a:rPr lang="ja-JP" altLang="en-US" sz="1200" dirty="0"/>
              <a:t>）の獲得、もしくは、</a:t>
            </a:r>
            <a:r>
              <a:rPr lang="en-US" altLang="ja-JP" sz="1200" dirty="0"/>
              <a:t>12</a:t>
            </a:r>
            <a:r>
              <a:rPr lang="ja-JP" altLang="en-US" sz="1200" dirty="0"/>
              <a:t>のテスト項目の中で、生物学、物理学、化学にて</a:t>
            </a:r>
            <a:r>
              <a:rPr lang="en-US" altLang="ja-JP" sz="1200" dirty="0"/>
              <a:t>60%</a:t>
            </a:r>
            <a:r>
              <a:rPr lang="ja-JP" altLang="en-US" sz="1200" dirty="0"/>
              <a:t>以上を成績を収めること。</a:t>
            </a:r>
            <a:endParaRPr lang="en-US" altLang="ja-JP" sz="1200" dirty="0"/>
          </a:p>
        </p:txBody>
      </p:sp>
      <p:sp>
        <p:nvSpPr>
          <p:cNvPr id="8" name="正方形/長方形 7"/>
          <p:cNvSpPr/>
          <p:nvPr/>
        </p:nvSpPr>
        <p:spPr>
          <a:xfrm>
            <a:off x="6722720" y="1930855"/>
            <a:ext cx="2994427"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5F8AC3"/>
              </a:buClr>
              <a:buSzPct val="80000"/>
              <a:buFont typeface="Wingdings" panose="05000000000000000000" pitchFamily="2" charset="2"/>
              <a:buChar char="l"/>
            </a:pPr>
            <a:r>
              <a:rPr lang="en-US" altLang="ja-JP" sz="1200" dirty="0"/>
              <a:t>MBBS</a:t>
            </a:r>
            <a:r>
              <a:rPr lang="ja-JP" altLang="en-US" sz="1200" dirty="0"/>
              <a:t>と呼ばれる医学部コースを完了する必要がある。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医学部を有す大学は、デリー、アンドラ・プラデーシュ、クジャラート、ビハール、カルナータカ、ケーララ、マハラーシュトラ等インド全土にある。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毎年</a:t>
            </a:r>
            <a:r>
              <a:rPr lang="en-US" altLang="ja-JP" sz="1200" dirty="0"/>
              <a:t>MBBS</a:t>
            </a:r>
            <a:r>
              <a:rPr lang="ja-JP" altLang="en-US" sz="1200" dirty="0"/>
              <a:t>の卒業枠は約</a:t>
            </a:r>
            <a:r>
              <a:rPr lang="en-US" altLang="ja-JP" sz="1200" dirty="0"/>
              <a:t>70,000</a:t>
            </a:r>
            <a:r>
              <a:rPr lang="ja-JP" altLang="en-US" sz="1200" dirty="0"/>
              <a:t>である。</a:t>
            </a:r>
            <a:endParaRPr lang="en-US" altLang="ja-JP" sz="1200" dirty="0"/>
          </a:p>
        </p:txBody>
      </p:sp>
      <p:sp>
        <p:nvSpPr>
          <p:cNvPr id="9" name="二等辺三角形 8"/>
          <p:cNvSpPr/>
          <p:nvPr/>
        </p:nvSpPr>
        <p:spPr>
          <a:xfrm rot="5400000">
            <a:off x="2605817" y="3273687"/>
            <a:ext cx="1440160" cy="157670"/>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二等辺三角形 9"/>
          <p:cNvSpPr/>
          <p:nvPr/>
        </p:nvSpPr>
        <p:spPr>
          <a:xfrm rot="5400000">
            <a:off x="5868508" y="3273688"/>
            <a:ext cx="1440160" cy="157670"/>
          </a:xfrm>
          <a:prstGeom prst="triangle">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片側の 2 つの角を丸めた四角形 12"/>
          <p:cNvSpPr/>
          <p:nvPr/>
        </p:nvSpPr>
        <p:spPr>
          <a:xfrm>
            <a:off x="187637" y="1867102"/>
            <a:ext cx="2994429"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①　</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rPr>
              <a:t>高校での成績基準を満たす</a:t>
            </a:r>
            <a:endPar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grpSp>
        <p:nvGrpSpPr>
          <p:cNvPr id="5" name="Group 4">
            <a:extLst>
              <a:ext uri="{FF2B5EF4-FFF2-40B4-BE49-F238E27FC236}">
                <a16:creationId xmlns:a16="http://schemas.microsoft.com/office/drawing/2014/main" id="{88C8A348-1A04-4F5D-B8FC-36C020A9E6D6}"/>
              </a:ext>
            </a:extLst>
          </p:cNvPr>
          <p:cNvGrpSpPr/>
          <p:nvPr/>
        </p:nvGrpSpPr>
        <p:grpSpPr>
          <a:xfrm>
            <a:off x="3460028" y="1867102"/>
            <a:ext cx="2994429" cy="2943992"/>
            <a:chOff x="3440259" y="1867102"/>
            <a:chExt cx="2994429" cy="2943992"/>
          </a:xfrm>
        </p:grpSpPr>
        <p:sp>
          <p:nvSpPr>
            <p:cNvPr id="7" name="正方形/長方形 6"/>
            <p:cNvSpPr/>
            <p:nvPr/>
          </p:nvSpPr>
          <p:spPr>
            <a:xfrm>
              <a:off x="3447194" y="1930855"/>
              <a:ext cx="2980558" cy="28802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医学部を持つ大学への入試試験に合格し、入学する必要がある。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試験は、国立レベルと州立レベルで分けて実施される。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いずれも</a:t>
              </a:r>
              <a:r>
                <a:rPr lang="en-US" altLang="ja-JP" sz="1200" dirty="0"/>
                <a:t>5</a:t>
              </a:r>
              <a:r>
                <a:rPr lang="ja-JP" altLang="en-US" sz="1200" dirty="0"/>
                <a:t>～</a:t>
              </a:r>
              <a:r>
                <a:rPr lang="en-US" altLang="ja-JP" sz="1200" dirty="0"/>
                <a:t>6</a:t>
              </a:r>
              <a:r>
                <a:rPr lang="ja-JP" altLang="en-US" sz="1200" dirty="0"/>
                <a:t>月にかけて実施される。</a:t>
              </a:r>
              <a:endParaRPr lang="en-US" altLang="ja-JP" sz="1200" dirty="0"/>
            </a:p>
            <a:p>
              <a:pPr marL="171450" indent="-171450" fontAlgn="ctr">
                <a:lnSpc>
                  <a:spcPct val="114000"/>
                </a:lnSpc>
                <a:spcAft>
                  <a:spcPts val="400"/>
                </a:spcAft>
                <a:buClr>
                  <a:srgbClr val="5F8AC3"/>
                </a:buClr>
                <a:buSzPct val="80000"/>
                <a:buFont typeface="Wingdings" panose="05000000000000000000" pitchFamily="2" charset="2"/>
                <a:buChar char="l"/>
              </a:pPr>
              <a:r>
                <a:rPr lang="ja-JP" altLang="en-US" sz="1200" dirty="0"/>
                <a:t>インドの医学部入学試験は非常に競争率が高い。</a:t>
              </a:r>
            </a:p>
          </p:txBody>
        </p:sp>
        <p:sp>
          <p:nvSpPr>
            <p:cNvPr id="14" name="片側の 2 つの角を丸めた四角形 13"/>
            <p:cNvSpPr/>
            <p:nvPr/>
          </p:nvSpPr>
          <p:spPr>
            <a:xfrm>
              <a:off x="3440259" y="1867102"/>
              <a:ext cx="2994429"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②　医学部入学試験の合格　</a:t>
              </a:r>
            </a:p>
          </p:txBody>
        </p:sp>
      </p:grpSp>
      <p:sp>
        <p:nvSpPr>
          <p:cNvPr id="15" name="片側の 2 つの角を丸めた四角形 14"/>
          <p:cNvSpPr/>
          <p:nvPr/>
        </p:nvSpPr>
        <p:spPr>
          <a:xfrm>
            <a:off x="6722720" y="1867102"/>
            <a:ext cx="2994427" cy="5475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③　</a:t>
            </a:r>
            <a:r>
              <a:rPr lang="en-US" altLang="ja-JP" sz="1200" dirty="0">
                <a:solidFill>
                  <a:schemeClr val="bg1"/>
                </a:solidFill>
                <a:latin typeface="HGP創英角ｺﾞｼｯｸUB" panose="020B0900000000000000" pitchFamily="50" charset="-128"/>
                <a:ea typeface="HGP創英角ｺﾞｼｯｸUB" panose="020B0900000000000000" pitchFamily="50" charset="-128"/>
              </a:rPr>
              <a:t>MBBS</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の取得</a:t>
            </a:r>
          </a:p>
        </p:txBody>
      </p:sp>
      <p:grpSp>
        <p:nvGrpSpPr>
          <p:cNvPr id="17" name="グループ化 7"/>
          <p:cNvGrpSpPr/>
          <p:nvPr/>
        </p:nvGrpSpPr>
        <p:grpSpPr>
          <a:xfrm>
            <a:off x="169992" y="1537360"/>
            <a:ext cx="9331014" cy="288032"/>
            <a:chOff x="4803500" y="2185814"/>
            <a:chExt cx="2954133" cy="288032"/>
          </a:xfrm>
        </p:grpSpPr>
        <p:cxnSp>
          <p:nvCxnSpPr>
            <p:cNvPr id="18" name="直線コネクタ 1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4803500" y="2185814"/>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インドにおける医師免許取得までの流れ</a:t>
              </a:r>
            </a:p>
          </p:txBody>
        </p:sp>
      </p:grpSp>
      <p:sp>
        <p:nvSpPr>
          <p:cNvPr id="20" name="テキスト ボックス 1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MBBS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Bachelor of Medicine and Bachelor of Surgery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）を取得することで、医師となる資格を得たことになる。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p:cNvGraphicFramePr>
            <a:graphicFrameLocks noGrp="1"/>
          </p:cNvGraphicFramePr>
          <p:nvPr>
            <p:extLst>
              <p:ext uri="{D42A27DB-BD31-4B8C-83A1-F6EECF244321}">
                <p14:modId xmlns:p14="http://schemas.microsoft.com/office/powerpoint/2010/main" val="1568342827"/>
              </p:ext>
            </p:extLst>
          </p:nvPr>
        </p:nvGraphicFramePr>
        <p:xfrm>
          <a:off x="1946708" y="4917756"/>
          <a:ext cx="6102636" cy="1496518"/>
        </p:xfrm>
        <a:graphic>
          <a:graphicData uri="http://schemas.openxmlformats.org/drawingml/2006/table">
            <a:tbl>
              <a:tblPr firstRow="1" bandRow="1">
                <a:tableStyleId>{5C22544A-7EE6-4342-B048-85BDC9FD1C3A}</a:tableStyleId>
              </a:tblPr>
              <a:tblGrid>
                <a:gridCol w="672624">
                  <a:extLst>
                    <a:ext uri="{9D8B030D-6E8A-4147-A177-3AD203B41FA5}">
                      <a16:colId xmlns:a16="http://schemas.microsoft.com/office/drawing/2014/main" val="20000"/>
                    </a:ext>
                  </a:extLst>
                </a:gridCol>
                <a:gridCol w="840780">
                  <a:extLst>
                    <a:ext uri="{9D8B030D-6E8A-4147-A177-3AD203B41FA5}">
                      <a16:colId xmlns:a16="http://schemas.microsoft.com/office/drawing/2014/main" val="20001"/>
                    </a:ext>
                  </a:extLst>
                </a:gridCol>
                <a:gridCol w="924859">
                  <a:extLst>
                    <a:ext uri="{9D8B030D-6E8A-4147-A177-3AD203B41FA5}">
                      <a16:colId xmlns:a16="http://schemas.microsoft.com/office/drawing/2014/main" val="20002"/>
                    </a:ext>
                  </a:extLst>
                </a:gridCol>
                <a:gridCol w="3664373">
                  <a:extLst>
                    <a:ext uri="{9D8B030D-6E8A-4147-A177-3AD203B41FA5}">
                      <a16:colId xmlns:a16="http://schemas.microsoft.com/office/drawing/2014/main" val="20003"/>
                    </a:ext>
                  </a:extLst>
                </a:gridCol>
              </a:tblGrid>
              <a:tr h="200373">
                <a:tc gridSpan="4">
                  <a:txBody>
                    <a:bodyPr/>
                    <a:lstStyle/>
                    <a:p>
                      <a:pPr algn="ctr"/>
                      <a:r>
                        <a:rPr kumimoji="1" lang="en-US" altLang="ja-JP" sz="1200" dirty="0">
                          <a:solidFill>
                            <a:srgbClr val="0070C0"/>
                          </a:solidFill>
                        </a:rPr>
                        <a:t>MBBS</a:t>
                      </a:r>
                      <a:r>
                        <a:rPr kumimoji="1" lang="ja-JP" altLang="en-US" sz="1200" dirty="0">
                          <a:solidFill>
                            <a:srgbClr val="0070C0"/>
                          </a:solidFill>
                        </a:rPr>
                        <a:t>のコース内容</a:t>
                      </a:r>
                    </a:p>
                  </a:txBody>
                  <a:tcPr>
                    <a:noFill/>
                  </a:tcPr>
                </a:tc>
                <a:tc hMerge="1">
                  <a:txBody>
                    <a:bodyPr/>
                    <a:lstStyle/>
                    <a:p>
                      <a:endParaRPr kumimoji="1" lang="ja-JP" altLang="en-US" sz="1200" dirty="0"/>
                    </a:p>
                  </a:txBody>
                  <a:tcPr/>
                </a:tc>
                <a:tc hMerge="1">
                  <a:txBody>
                    <a:bodyPr/>
                    <a:lstStyle/>
                    <a:p>
                      <a:endParaRPr kumimoji="1" lang="ja-JP" altLang="en-US" sz="1200" dirty="0"/>
                    </a:p>
                  </a:txBody>
                  <a:tcPr/>
                </a:tc>
                <a:tc hMerge="1">
                  <a:txBody>
                    <a:bodyPr/>
                    <a:lstStyle/>
                    <a:p>
                      <a:endParaRPr kumimoji="1" lang="ja-JP" altLang="en-US"/>
                    </a:p>
                  </a:txBody>
                  <a:tcPr/>
                </a:tc>
                <a:extLst>
                  <a:ext uri="{0D108BD9-81ED-4DB2-BD59-A6C34878D82A}">
                    <a16:rowId xmlns:a16="http://schemas.microsoft.com/office/drawing/2014/main" val="10000"/>
                  </a:ext>
                </a:extLst>
              </a:tr>
              <a:tr h="611099">
                <a:tc rowSpan="2">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6</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年間</a:t>
                      </a:r>
                    </a:p>
                  </a:txBody>
                  <a:tcPr anchor="ctr">
                    <a:solidFill>
                      <a:srgbClr val="3D6AA7"/>
                    </a:solidFill>
                  </a:tcPr>
                </a:tc>
                <a:tc>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4</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年半</a:t>
                      </a:r>
                    </a:p>
                  </a:txBody>
                  <a:tcPr anchor="ctr">
                    <a:solidFill>
                      <a:srgbClr val="3D6AA7"/>
                    </a:solidFill>
                  </a:tcPr>
                </a:tc>
                <a:tc>
                  <a:txBody>
                    <a:bodyPr/>
                    <a:lstStyle/>
                    <a:p>
                      <a:pPr algn="ctr"/>
                      <a:r>
                        <a:rPr kumimoji="1" lang="ja-JP" altLang="en-US" sz="1200" dirty="0"/>
                        <a:t>授業形式</a:t>
                      </a:r>
                    </a:p>
                  </a:txBody>
                  <a:tcPr anchor="ctr">
                    <a:solidFill>
                      <a:srgbClr val="E8E8E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ja-JP" sz="1200" dirty="0"/>
                        <a:t>生化学、生理学、解剖学、微生物学、病理学</a:t>
                      </a:r>
                      <a:r>
                        <a:rPr lang="ja-JP" altLang="en-US" sz="1200" dirty="0"/>
                        <a:t>、</a:t>
                      </a:r>
                      <a:r>
                        <a:rPr lang="ja-JP" altLang="ja-JP" sz="1200" dirty="0"/>
                        <a:t>薬理学</a:t>
                      </a:r>
                      <a:r>
                        <a:rPr lang="ja-JP" altLang="en-US" sz="1200" dirty="0"/>
                        <a:t>などの学問と実践型授業を行う。</a:t>
                      </a:r>
                      <a:endParaRPr kumimoji="1" lang="ja-JP" altLang="en-US" sz="1200" dirty="0"/>
                    </a:p>
                  </a:txBody>
                  <a:tcPr anchor="ctr">
                    <a:solidFill>
                      <a:srgbClr val="E8E8E8"/>
                    </a:solidFill>
                  </a:tcPr>
                </a:tc>
                <a:extLst>
                  <a:ext uri="{0D108BD9-81ED-4DB2-BD59-A6C34878D82A}">
                    <a16:rowId xmlns:a16="http://schemas.microsoft.com/office/drawing/2014/main" val="10001"/>
                  </a:ext>
                </a:extLst>
              </a:tr>
              <a:tr h="611099">
                <a:tc vMerge="1">
                  <a:txBody>
                    <a:bodyPr/>
                    <a:lstStyle/>
                    <a:p>
                      <a:endParaRPr kumimoji="1" lang="ja-JP" altLang="en-US" sz="1200" dirty="0"/>
                    </a:p>
                  </a:txBody>
                  <a:tcPr/>
                </a:tc>
                <a:tc>
                  <a:txBody>
                    <a:bodyPr/>
                    <a:lstStyle/>
                    <a:p>
                      <a:pPr algn="ctr"/>
                      <a:r>
                        <a:rPr kumimoji="1" lang="en-US" altLang="ja-JP" sz="1200" baseline="0" dirty="0">
                          <a:solidFill>
                            <a:schemeClr val="bg1"/>
                          </a:solidFill>
                          <a:latin typeface="HGP創英角ｺﾞｼｯｸUB" panose="020B0900000000000000" pitchFamily="50" charset="-128"/>
                          <a:ea typeface="HGP創英角ｺﾞｼｯｸUB" panose="020B0900000000000000" pitchFamily="50" charset="-128"/>
                        </a:rPr>
                        <a:t>1</a:t>
                      </a:r>
                      <a:r>
                        <a:rPr kumimoji="1" lang="ja-JP" altLang="en-US" sz="1200" baseline="0" dirty="0">
                          <a:solidFill>
                            <a:schemeClr val="bg1"/>
                          </a:solidFill>
                          <a:latin typeface="HGP創英角ｺﾞｼｯｸUB" panose="020B0900000000000000" pitchFamily="50" charset="-128"/>
                          <a:ea typeface="HGP創英角ｺﾞｼｯｸUB" panose="020B0900000000000000" pitchFamily="50" charset="-128"/>
                        </a:rPr>
                        <a:t>年半</a:t>
                      </a:r>
                    </a:p>
                  </a:txBody>
                  <a:tcPr anchor="ctr">
                    <a:solidFill>
                      <a:srgbClr val="3D6AA7"/>
                    </a:solidFill>
                  </a:tcPr>
                </a:tc>
                <a:tc>
                  <a:txBody>
                    <a:bodyPr/>
                    <a:lstStyle/>
                    <a:p>
                      <a:pPr algn="ctr"/>
                      <a:r>
                        <a:rPr kumimoji="1" lang="ja-JP" altLang="en-US" sz="1200" dirty="0"/>
                        <a:t>インターンシップ</a:t>
                      </a:r>
                    </a:p>
                  </a:txBody>
                  <a:tcPr anchor="ctr">
                    <a:solidFill>
                      <a:srgbClr val="E8E8E8"/>
                    </a:solidFill>
                  </a:tcPr>
                </a:tc>
                <a:tc>
                  <a:txBody>
                    <a:bodyPr/>
                    <a:lstStyle/>
                    <a:p>
                      <a:r>
                        <a:rPr kumimoji="1" lang="ja-JP" altLang="en-US" sz="1200" dirty="0"/>
                        <a:t>所属の医科大学の保有する病院、もしくは提携する病院にてインターンシップを行う。</a:t>
                      </a:r>
                    </a:p>
                  </a:txBody>
                  <a:tcPr anchor="ctr">
                    <a:solidFill>
                      <a:srgbClr val="E8E8E8"/>
                    </a:solidFill>
                  </a:tcPr>
                </a:tc>
                <a:extLst>
                  <a:ext uri="{0D108BD9-81ED-4DB2-BD59-A6C34878D82A}">
                    <a16:rowId xmlns:a16="http://schemas.microsoft.com/office/drawing/2014/main" val="10002"/>
                  </a:ext>
                </a:extLst>
              </a:tr>
            </a:tbl>
          </a:graphicData>
        </a:graphic>
      </p:graphicFrame>
      <p:cxnSp>
        <p:nvCxnSpPr>
          <p:cNvPr id="35" name="カギ線コネクタ 34"/>
          <p:cNvCxnSpPr>
            <a:cxnSpLocks/>
            <a:endCxn id="4" idx="0"/>
          </p:cNvCxnSpPr>
          <p:nvPr/>
        </p:nvCxnSpPr>
        <p:spPr>
          <a:xfrm rot="5400000">
            <a:off x="6532790" y="3200131"/>
            <a:ext cx="182861" cy="3252388"/>
          </a:xfrm>
          <a:prstGeom prst="bentConnector3">
            <a:avLst/>
          </a:prstGeom>
          <a:ln w="9525">
            <a:solidFill>
              <a:srgbClr val="3D6AA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099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豊田通商ホームページ、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Palette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片側の 2 つの角を丸めた四角形 5"/>
          <p:cNvSpPr/>
          <p:nvPr/>
        </p:nvSpPr>
        <p:spPr>
          <a:xfrm rot="10800000">
            <a:off x="5240328" y="3212338"/>
            <a:ext cx="3889375" cy="2232886"/>
          </a:xfrm>
          <a:prstGeom prst="round2SameRect">
            <a:avLst>
              <a:gd name="adj1" fmla="val 4365"/>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0800000">
            <a:off x="776536" y="3212338"/>
            <a:ext cx="3889126" cy="2232886"/>
          </a:xfrm>
          <a:prstGeom prst="round2SameRect">
            <a:avLst>
              <a:gd name="adj1" fmla="val 572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776536" y="3212976"/>
            <a:ext cx="3889128"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給料も高く、医師の社会的地位は高い。</a:t>
            </a:r>
            <a:endParaRPr lang="en-US" altLang="ja-JP" sz="1400" dirty="0">
              <a:solidFill>
                <a:schemeClr val="tx1"/>
              </a:solidFill>
              <a:latin typeface="+mn-ea"/>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インド人医師の多くが海外留学を経て医師になる、もしくは、就学後に海外へ渡るため、西洋医学がインド医療には流通しており、インド人医師の質も高い。</a:t>
            </a:r>
            <a:endParaRPr lang="en-US" altLang="ja-JP" sz="1400" dirty="0">
              <a:solidFill>
                <a:schemeClr val="tx1"/>
              </a:solidFill>
              <a:latin typeface="+mn-ea"/>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国内の症例数も多いため、医師は若い時から経験を積むことができる。</a:t>
            </a:r>
          </a:p>
        </p:txBody>
      </p:sp>
      <p:sp>
        <p:nvSpPr>
          <p:cNvPr id="9" name="片側の 2 つの角を丸めた四角形 8"/>
          <p:cNvSpPr/>
          <p:nvPr/>
        </p:nvSpPr>
        <p:spPr>
          <a:xfrm>
            <a:off x="776536" y="2276475"/>
            <a:ext cx="3889128" cy="935863"/>
          </a:xfrm>
          <a:prstGeom prst="round2SameRect">
            <a:avLst>
              <a:gd name="adj1" fmla="val 7759"/>
              <a:gd name="adj2" fmla="val 0"/>
            </a:avLst>
          </a:prstGeom>
          <a:solidFill>
            <a:srgbClr val="5F8AC3"/>
          </a:solidFill>
          <a:ln w="12700" cmpd="sng">
            <a:noFill/>
          </a:ln>
        </p:spPr>
        <p:txBody>
          <a:bodyPr wrap="square" lIns="252000" tIns="108000" bIns="252000" rtlCol="0" anchor="b" anchorCtr="0">
            <a:noAutofit/>
          </a:bodyPr>
          <a:lstStyle/>
          <a:p>
            <a:pPr>
              <a:lnSpc>
                <a:spcPct val="113000"/>
              </a:lnSpc>
            </a:pPr>
            <a:endParaRPr lang="ja-JP" altLang="en-US" sz="1400" dirty="0">
              <a:solidFill>
                <a:schemeClr val="bg1"/>
              </a:solidFill>
            </a:endParaRPr>
          </a:p>
        </p:txBody>
      </p:sp>
      <p:sp>
        <p:nvSpPr>
          <p:cNvPr id="10" name="正方形/長方形 9"/>
          <p:cNvSpPr/>
          <p:nvPr/>
        </p:nvSpPr>
        <p:spPr>
          <a:xfrm>
            <a:off x="5240337" y="3212976"/>
            <a:ext cx="3889376"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医師と比較し、看護師の社会的地位は低い。</a:t>
            </a:r>
            <a:endParaRPr lang="en-US" altLang="ja-JP" sz="1400" dirty="0">
              <a:solidFill>
                <a:schemeClr val="tx1"/>
              </a:solidFill>
              <a:latin typeface="+mn-ea"/>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看護師の質が高まらないため、これがインドの医療水準の向上の足かせともなっている。</a:t>
            </a:r>
            <a:endParaRPr lang="en-US" altLang="ja-JP" sz="1400" dirty="0">
              <a:solidFill>
                <a:schemeClr val="tx1"/>
              </a:solidFill>
              <a:latin typeface="+mn-ea"/>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mn-ea"/>
                <a:cs typeface="Arial" panose="020B0604020202020204" pitchFamily="34" charset="0"/>
              </a:rPr>
              <a:t>給料が低く、人気もないため、やりたがる人が少ないという現状がある。</a:t>
            </a:r>
            <a:endParaRPr lang="en-US" altLang="ja-JP" sz="1400" dirty="0">
              <a:solidFill>
                <a:schemeClr val="tx1"/>
              </a:solidFill>
              <a:latin typeface="+mn-ea"/>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endParaRPr lang="ja-JP" altLang="en-US" sz="1400" dirty="0">
              <a:solidFill>
                <a:schemeClr val="tx1"/>
              </a:solidFill>
              <a:latin typeface="+mn-ea"/>
              <a:cs typeface="Arial" panose="020B0604020202020204" pitchFamily="34" charset="0"/>
            </a:endParaRPr>
          </a:p>
        </p:txBody>
      </p:sp>
      <p:sp>
        <p:nvSpPr>
          <p:cNvPr id="11" name="片側の 2 つの角を丸めた四角形 10"/>
          <p:cNvSpPr/>
          <p:nvPr/>
        </p:nvSpPr>
        <p:spPr>
          <a:xfrm>
            <a:off x="5240338" y="2276475"/>
            <a:ext cx="3889374" cy="935863"/>
          </a:xfrm>
          <a:prstGeom prst="round2SameRect">
            <a:avLst>
              <a:gd name="adj1" fmla="val 6274"/>
              <a:gd name="adj2" fmla="val 0"/>
            </a:avLst>
          </a:prstGeom>
          <a:solidFill>
            <a:srgbClr val="5F8AC3"/>
          </a:solidFill>
          <a:ln w="12700" cmpd="sng">
            <a:noFill/>
          </a:ln>
          <a:extLst>
            <a:ext uri="{91240B29-F687-4F45-9708-019B960494DF}">
              <a14:hiddenLine xmlns:a14="http://schemas.microsoft.com/office/drawing/2010/main" w="12700" cmpd="sng">
                <a:solidFill>
                  <a:srgbClr val="3D6AA7"/>
                </a:solidFill>
              </a14:hiddenLine>
            </a:ext>
          </a:extLst>
        </p:spPr>
        <p:txBody>
          <a:bodyPr wrap="square" lIns="252000" tIns="108000" bIns="252000" rtlCol="0" anchor="b" anchorCtr="0">
            <a:noAutofit/>
          </a:bodyPr>
          <a:lstStyle/>
          <a:p>
            <a:pPr>
              <a:lnSpc>
                <a:spcPct val="113000"/>
              </a:lnSpc>
            </a:pPr>
            <a:endParaRPr lang="ja-JP" altLang="en-US" sz="1400" dirty="0">
              <a:solidFill>
                <a:schemeClr val="bg1"/>
              </a:solidFill>
            </a:endParaRPr>
          </a:p>
        </p:txBody>
      </p:sp>
      <p:sp>
        <p:nvSpPr>
          <p:cNvPr id="38" name="角丸四角形 37"/>
          <p:cNvSpPr/>
          <p:nvPr/>
        </p:nvSpPr>
        <p:spPr>
          <a:xfrm>
            <a:off x="1885241"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医師</a:t>
            </a:r>
            <a:endParaRPr lang="en-US" altLang="ja-JP"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9" name="角丸四角形 38"/>
          <p:cNvSpPr/>
          <p:nvPr/>
        </p:nvSpPr>
        <p:spPr>
          <a:xfrm>
            <a:off x="6349166"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看護師</a:t>
            </a:r>
            <a:endParaRPr lang="en-US" altLang="ja-JP"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40" name="テキスト ボックス 3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インドにおいて、医師の社会的地位は高い。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一方、看護師の地位は低く、インド医療水準向上の足かせとなっているのが問題視されている。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48436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22" name="テキスト ボックス 21"/>
          <p:cNvSpPr txBox="1"/>
          <p:nvPr/>
        </p:nvSpPr>
        <p:spPr>
          <a:xfrm>
            <a:off x="200472" y="6525343"/>
            <a:ext cx="8640960" cy="288031"/>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NRI Information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Can Foreign Doctors Work in India - Doctor with OCI practicing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Career Voyage </a:t>
            </a:r>
            <a:r>
              <a:rPr lang="ja-JP" altLang="en-US" sz="800" dirty="0"/>
              <a:t>「</a:t>
            </a:r>
            <a:r>
              <a:rPr lang="en-US" altLang="ja-JP" sz="800" dirty="0"/>
              <a:t>Breaking the Barrier: Top Opportunities for FMGE/MCI Failed</a:t>
            </a:r>
            <a:r>
              <a:rPr lang="ja-JP" altLang="en-US" sz="800" dirty="0"/>
              <a:t>」、</a:t>
            </a:r>
            <a:r>
              <a:rPr lang="en-US" altLang="ja-JP" sz="800" dirty="0"/>
              <a:t>Careers360 </a:t>
            </a:r>
            <a:r>
              <a:rPr kumimoji="0" lang="ja-JP" altLang="en-US" sz="800" dirty="0" bmk=""/>
              <a:t>「</a:t>
            </a:r>
            <a:r>
              <a:rPr kumimoji="0" lang="en-US" altLang="ja-JP" sz="800" dirty="0" bmk=""/>
              <a:t>How to acquire medical license in India after Studying MBBS abroad?</a:t>
            </a:r>
            <a:r>
              <a:rPr kumimoji="0" lang="ja-JP" altLang="en-US" sz="800" dirty="0" bmk=""/>
              <a:t>」</a:t>
            </a:r>
            <a:endParaRPr lang="en-US" altLang="ja-JP" sz="800" dirty="0"/>
          </a:p>
        </p:txBody>
      </p:sp>
      <p:sp>
        <p:nvSpPr>
          <p:cNvPr id="7" name="正方形/長方形 6"/>
          <p:cNvSpPr/>
          <p:nvPr/>
        </p:nvSpPr>
        <p:spPr>
          <a:xfrm>
            <a:off x="992560" y="2730957"/>
            <a:ext cx="7803017" cy="2312439"/>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fontAlgn="ctr">
              <a:lnSpc>
                <a:spcPct val="114000"/>
              </a:lnSpc>
              <a:spcAft>
                <a:spcPts val="400"/>
              </a:spcAft>
            </a:pPr>
            <a:endParaRPr lang="en-US" altLang="ja-JP" sz="1200" dirty="0"/>
          </a:p>
          <a:p>
            <a:pPr marL="171450" indent="-171450" fontAlgn="ctr">
              <a:lnSpc>
                <a:spcPct val="114000"/>
              </a:lnSpc>
              <a:spcAft>
                <a:spcPts val="400"/>
              </a:spcAft>
              <a:buClr>
                <a:srgbClr val="3D6AA7"/>
              </a:buClr>
              <a:buFont typeface="Wingdings" panose="05000000000000000000" pitchFamily="2" charset="2"/>
              <a:buChar char="l"/>
            </a:pPr>
            <a:r>
              <a:rPr lang="en-US" altLang="ja-JP" sz="1200" dirty="0"/>
              <a:t>NBE</a:t>
            </a:r>
            <a:r>
              <a:rPr lang="ja-JP" altLang="en-US" sz="1200" dirty="0"/>
              <a:t>（</a:t>
            </a:r>
            <a:r>
              <a:rPr lang="en-US" altLang="ja-JP" sz="1200" dirty="0"/>
              <a:t>National Board of Examinations</a:t>
            </a:r>
            <a:r>
              <a:rPr lang="ja-JP" altLang="en-US" sz="1200" dirty="0"/>
              <a:t>）が海外医学部卒業生である</a:t>
            </a:r>
            <a:r>
              <a:rPr lang="en-US" altLang="ja-JP" sz="1200" dirty="0"/>
              <a:t>FMGs</a:t>
            </a:r>
            <a:r>
              <a:rPr lang="ja-JP" altLang="en-US" sz="1200" dirty="0"/>
              <a:t>（</a:t>
            </a:r>
            <a:r>
              <a:rPr lang="en-US" altLang="ja-JP" sz="1200" dirty="0"/>
              <a:t>Foreign Medical Graduates</a:t>
            </a:r>
            <a:r>
              <a:rPr lang="ja-JP" altLang="en-US" sz="1200" dirty="0"/>
              <a:t>）に対して実施しているテスト、</a:t>
            </a:r>
            <a:r>
              <a:rPr lang="en-US" altLang="ja-JP" sz="1200" dirty="0"/>
              <a:t>FMGE</a:t>
            </a:r>
            <a:r>
              <a:rPr lang="ja-JP" altLang="en-US" sz="1200" dirty="0"/>
              <a:t>の合格が必要</a:t>
            </a:r>
            <a:endParaRPr lang="en-US" altLang="ja-JP" sz="1200" dirty="0"/>
          </a:p>
        </p:txBody>
      </p:sp>
      <p:sp>
        <p:nvSpPr>
          <p:cNvPr id="9" name="片側の 2 つの角を丸めた四角形 8"/>
          <p:cNvSpPr/>
          <p:nvPr/>
        </p:nvSpPr>
        <p:spPr>
          <a:xfrm>
            <a:off x="992561" y="2667052"/>
            <a:ext cx="7803009" cy="547692"/>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rPr>
              <a:t>MCI </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による承認</a:t>
            </a:r>
          </a:p>
        </p:txBody>
      </p:sp>
      <p:sp>
        <p:nvSpPr>
          <p:cNvPr id="10" name="テキスト ボックス 9"/>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OCI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を保有する外国人は以下の承認を受けることで、外国人医師として医療サービスをインドで提供することができる。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MBBS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を完了した後にインドで医師免許を取得する場合、外国医学部卒業生試験（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FMGE: Foreign Medical Graduates Examination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）に合格し、必須のインターンシップを完了し、医療サービスを提供する予定の州医療評議会（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SMC: State Medical Council</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）に登録する必要がある。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a:off x="4023823" y="4696692"/>
            <a:ext cx="1740491" cy="321602"/>
          </a:xfrm>
          <a:prstGeom prst="triangle">
            <a:avLst/>
          </a:prstGeom>
          <a:solidFill>
            <a:srgbClr val="FAC8C8"/>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5" name="角丸四角形 4"/>
          <p:cNvSpPr/>
          <p:nvPr/>
        </p:nvSpPr>
        <p:spPr>
          <a:xfrm>
            <a:off x="2775432" y="5157192"/>
            <a:ext cx="4237272" cy="1151533"/>
          </a:xfrm>
          <a:prstGeom prst="roundRect">
            <a:avLst/>
          </a:prstGeom>
          <a:solidFill>
            <a:srgbClr val="FAC8C8"/>
          </a:solidFill>
        </p:spPr>
        <p:txBody>
          <a:bodyPr wrap="square" rtlCol="0" anchor="ctr">
            <a:noAutofit/>
          </a:bodyPr>
          <a:lstStyle/>
          <a:p>
            <a:pPr marL="0" algn="ctr" fontAlgn="ctr">
              <a:lnSpc>
                <a:spcPct val="114000"/>
              </a:lnSpc>
              <a:spcAft>
                <a:spcPts val="400"/>
              </a:spcAft>
            </a:pPr>
            <a:r>
              <a:rPr kumimoji="1" lang="ja-JP" altLang="en-US" sz="1200" u="sng" dirty="0">
                <a:latin typeface="HGP創英角ｺﾞｼｯｸUB" panose="020B0900000000000000" pitchFamily="50" charset="-128"/>
                <a:ea typeface="HGP創英角ｺﾞｼｯｸUB" panose="020B0900000000000000" pitchFamily="50" charset="-128"/>
              </a:rPr>
              <a:t>規制緩和が検討されている</a:t>
            </a:r>
            <a:endParaRPr kumimoji="1" lang="en-US" altLang="ja-JP" sz="1200" u="sng" dirty="0">
              <a:latin typeface="HGP創英角ｺﾞｼｯｸUB" panose="020B0900000000000000" pitchFamily="50" charset="-128"/>
              <a:ea typeface="HGP創英角ｺﾞｼｯｸUB" panose="020B0900000000000000" pitchFamily="50" charset="-128"/>
            </a:endParaRPr>
          </a:p>
          <a:p>
            <a:pPr marL="0" algn="ctr" fontAlgn="ctr">
              <a:lnSpc>
                <a:spcPct val="114000"/>
              </a:lnSpc>
              <a:spcAft>
                <a:spcPts val="400"/>
              </a:spcAft>
            </a:pPr>
            <a:r>
              <a:rPr kumimoji="1" lang="en-US" altLang="ja-JP" sz="1200" dirty="0"/>
              <a:t>FMGE</a:t>
            </a:r>
            <a:r>
              <a:rPr kumimoji="1" lang="ja-JP" altLang="en-US" sz="1200" dirty="0"/>
              <a:t>の合格率は、約</a:t>
            </a:r>
            <a:r>
              <a:rPr kumimoji="1" lang="en-US" altLang="ja-JP" sz="1200" dirty="0"/>
              <a:t>10</a:t>
            </a:r>
            <a:r>
              <a:rPr kumimoji="1" lang="ja-JP" altLang="en-US" sz="1200" dirty="0"/>
              <a:t>∼</a:t>
            </a:r>
            <a:r>
              <a:rPr kumimoji="1" lang="en-US" altLang="ja-JP" sz="1200" dirty="0"/>
              <a:t>20%</a:t>
            </a:r>
          </a:p>
          <a:p>
            <a:pPr marL="0" algn="ctr" fontAlgn="ctr">
              <a:lnSpc>
                <a:spcPct val="114000"/>
              </a:lnSpc>
              <a:spcAft>
                <a:spcPts val="400"/>
              </a:spcAft>
            </a:pPr>
            <a:r>
              <a:rPr kumimoji="1" lang="en-US" altLang="ja-JP" sz="1200" dirty="0"/>
              <a:t>FMGE 2024 6</a:t>
            </a:r>
            <a:r>
              <a:rPr kumimoji="1" lang="ja-JP" altLang="en-US" sz="1200" dirty="0"/>
              <a:t>月試験の合格率は、約</a:t>
            </a:r>
            <a:r>
              <a:rPr kumimoji="1" lang="en-US" altLang="ja-JP" sz="1200" dirty="0"/>
              <a:t>10%</a:t>
            </a:r>
            <a:endParaRPr kumimoji="1" lang="ja-JP" altLang="en-US" sz="1200" dirty="0"/>
          </a:p>
        </p:txBody>
      </p:sp>
      <p:grpSp>
        <p:nvGrpSpPr>
          <p:cNvPr id="18" name="グループ化 7"/>
          <p:cNvGrpSpPr/>
          <p:nvPr/>
        </p:nvGrpSpPr>
        <p:grpSpPr>
          <a:xfrm>
            <a:off x="632520" y="2192245"/>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外国人医師のライセンス取得に必要な条件</a:t>
              </a:r>
            </a:p>
          </p:txBody>
        </p:sp>
      </p:grpSp>
    </p:spTree>
    <p:extLst>
      <p:ext uri="{BB962C8B-B14F-4D97-AF65-F5344CB8AC3E}">
        <p14:creationId xmlns:p14="http://schemas.microsoft.com/office/powerpoint/2010/main" val="1365325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医学会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主要な医学会を以下に示す。</a:t>
            </a:r>
          </a:p>
        </p:txBody>
      </p:sp>
      <p:grpSp>
        <p:nvGrpSpPr>
          <p:cNvPr id="27" name="グループ化 7"/>
          <p:cNvGrpSpPr/>
          <p:nvPr/>
        </p:nvGrpSpPr>
        <p:grpSpPr>
          <a:xfrm>
            <a:off x="214560" y="1484784"/>
            <a:ext cx="9505502" cy="288032"/>
            <a:chOff x="4803500" y="2113846"/>
            <a:chExt cx="3849129" cy="288032"/>
          </a:xfrm>
        </p:grpSpPr>
        <p:cxnSp>
          <p:nvCxnSpPr>
            <p:cNvPr id="28" name="直線コネクタ 27"/>
            <p:cNvCxnSpPr/>
            <p:nvPr/>
          </p:nvCxnSpPr>
          <p:spPr>
            <a:xfrm>
              <a:off x="4808984" y="2401838"/>
              <a:ext cx="3843645"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4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インドにおける主要な医学会</a:t>
              </a:r>
            </a:p>
          </p:txBody>
        </p:sp>
      </p:grpSp>
      <p:sp>
        <p:nvSpPr>
          <p:cNvPr id="25" name="角丸四角形 24"/>
          <p:cNvSpPr/>
          <p:nvPr/>
        </p:nvSpPr>
        <p:spPr>
          <a:xfrm>
            <a:off x="200472" y="1895869"/>
            <a:ext cx="4752528" cy="4628757"/>
          </a:xfrm>
          <a:prstGeom prst="roundRect">
            <a:avLst>
              <a:gd name="adj" fmla="val 8838"/>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Medical Licentiates Association,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Medical Practitioners Association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Hoshiarpur</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MEDICOS SOCIETY, HOSHIARPUR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All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Strabismological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Aligarh</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 Charitable Trust, Hyderabad</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American Holistic Health Association</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U.S.A.</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BANGALORE</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Ashwini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kumar</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Medical Relief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Indian Pharmaceutical Manufacturers,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for Trauma &amp;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Surgeons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Bijapur</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Colon and Rectal Surgeons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Genito</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-Urinary Surgeons of India,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Medical Consultants,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Medical Women in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Microbiologists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Rishikesh</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Otolaryngologists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Otolaryngologist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Physicians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Physiologist and Pharmacologists of India, New Delhi</a:t>
            </a:r>
          </a:p>
          <a:p>
            <a:pPr marL="269875" indent="-269875" algn="just">
              <a:lnSpc>
                <a:spcPct val="114000"/>
              </a:lnSpc>
              <a:spcAft>
                <a:spcPts val="400"/>
              </a:spcAft>
              <a:buClr>
                <a:srgbClr val="868686"/>
              </a:buClr>
              <a:buSzPct val="90000"/>
            </a:pP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角丸四角形 30"/>
          <p:cNvSpPr/>
          <p:nvPr/>
        </p:nvSpPr>
        <p:spPr>
          <a:xfrm>
            <a:off x="5005752" y="1895868"/>
            <a:ext cx="4752528" cy="4628757"/>
          </a:xfrm>
          <a:prstGeom prst="roundRect">
            <a:avLst>
              <a:gd name="adj" fmla="val 8838"/>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Surgeons of Delhi, New Delhi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ASSOCIATION OF VOLUNTARY BLOOD DONORS,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Bengal Tuberculosis Association,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Medical Union,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Obstetric &amp;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Gynaecological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Ophthalmologists' Association,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Bombay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Calcutta Medical Club,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Cardiological Society of India,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Child In Need Institute</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CINI</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Calcutta</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Christian Medical Association of India, Nagpur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Plastic Surgeons of India, Lucknow</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Surgeons if India, Chennai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Association of Thoracic &amp; Cardiovascular Surgeons of India,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Rothak</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Bombay Orthopedic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Indian Cancer Society, Mumbai</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The Indian </a:t>
            </a: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Orthopaedic</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association, Jabalpur</a:t>
            </a:r>
          </a:p>
          <a:p>
            <a:pPr marL="269875" indent="-269875" algn="just">
              <a:lnSpc>
                <a:spcPct val="114000"/>
              </a:lnSpc>
              <a:spcAft>
                <a:spcPts val="400"/>
              </a:spcAft>
              <a:buClr>
                <a:srgbClr val="3D6AA7"/>
              </a:buClr>
              <a:buSzPct val="90000"/>
              <a:buFont typeface="Wingdings" panose="05000000000000000000" pitchFamily="2" charset="2"/>
              <a:buChar char="l"/>
            </a:pPr>
            <a:r>
              <a:rPr lang="en-US" altLang="ja-JP" sz="105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Vitreoretinal</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Society of India, Mumbai</a:t>
            </a:r>
          </a:p>
          <a:p>
            <a:pPr marL="269875" indent="-269875" algn="just">
              <a:lnSpc>
                <a:spcPct val="114000"/>
              </a:lnSpc>
              <a:spcAft>
                <a:spcPts val="400"/>
              </a:spcAft>
              <a:buClr>
                <a:srgbClr val="3D6AA7"/>
              </a:buClr>
              <a:buSzPct val="90000"/>
              <a:buFont typeface="Wingdings" panose="05000000000000000000" pitchFamily="2" charset="2"/>
              <a:buChar char="l"/>
            </a:pP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269875" indent="-269875" algn="just">
              <a:lnSpc>
                <a:spcPct val="114000"/>
              </a:lnSpc>
              <a:spcAft>
                <a:spcPts val="400"/>
              </a:spcAft>
              <a:buClr>
                <a:srgbClr val="868686"/>
              </a:buClr>
              <a:buSzPct val="90000"/>
            </a:pP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32"/>
          <p:cNvSpPr txBox="1"/>
          <p:nvPr/>
        </p:nvSpPr>
        <p:spPr>
          <a:xfrm>
            <a:off x="200472" y="6552728"/>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（出所）明治大学国際総合研究所「平成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新興国マクロヘルスデータ、規制・制度に関する調査」</a:t>
            </a:r>
          </a:p>
        </p:txBody>
      </p:sp>
    </p:spTree>
    <p:extLst>
      <p:ext uri="{BB962C8B-B14F-4D97-AF65-F5344CB8AC3E}">
        <p14:creationId xmlns:p14="http://schemas.microsoft.com/office/powerpoint/2010/main" val="29831834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38153910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6" imgW="360" imgH="360" progId="TCLayout.ActiveDocument.1">
                  <p:embed/>
                </p:oleObj>
              </mc:Choice>
              <mc:Fallback>
                <p:oleObj name="think-cellスライド" r:id="rId56" imgW="360" imgH="360" progId="TCLayout.ActiveDocument.1">
                  <p:embed/>
                  <p:pic>
                    <p:nvPicPr>
                      <p:cNvPr id="11" name="Object 10" hidden="1"/>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インド／医療関連／医療サービス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151796"/>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382042"/>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p>
        </p:txBody>
      </p:sp>
      <p:sp>
        <p:nvSpPr>
          <p:cNvPr id="15" name="テキスト ボックス 14"/>
          <p:cNvSpPr txBox="1"/>
          <p:nvPr/>
        </p:nvSpPr>
        <p:spPr>
          <a:xfrm>
            <a:off x="200472" y="6205585"/>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年に一時的に縮小したが、その後増加に転じ、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年にふたたび縮小している。</a:t>
            </a:r>
          </a:p>
        </p:txBody>
      </p:sp>
      <p:graphicFrame>
        <p:nvGraphicFramePr>
          <p:cNvPr id="4" name="Chart 92">
            <a:extLst>
              <a:ext uri="{FF2B5EF4-FFF2-40B4-BE49-F238E27FC236}">
                <a16:creationId xmlns:a16="http://schemas.microsoft.com/office/drawing/2014/main" id="{D21886C8-1DAD-D77B-E21C-FFE1606E5A70}"/>
              </a:ext>
            </a:extLst>
          </p:cNvPr>
          <p:cNvGraphicFramePr/>
          <p:nvPr>
            <p:custDataLst>
              <p:tags r:id="rId3"/>
            </p:custDataLst>
            <p:extLst>
              <p:ext uri="{D42A27DB-BD31-4B8C-83A1-F6EECF244321}">
                <p14:modId xmlns:p14="http://schemas.microsoft.com/office/powerpoint/2010/main" val="113280953"/>
              </p:ext>
            </p:extLst>
          </p:nvPr>
        </p:nvGraphicFramePr>
        <p:xfrm>
          <a:off x="1071563" y="2457450"/>
          <a:ext cx="7851775" cy="3378200"/>
        </p:xfrm>
        <a:graphic>
          <a:graphicData uri="http://schemas.openxmlformats.org/drawingml/2006/chart">
            <c:chart xmlns:c="http://schemas.openxmlformats.org/drawingml/2006/chart" xmlns:r="http://schemas.openxmlformats.org/officeDocument/2006/relationships" r:id="rId58"/>
          </a:graphicData>
        </a:graphic>
      </p:graphicFrame>
      <p:sp>
        <p:nvSpPr>
          <p:cNvPr id="8" name="テキスト プレースホルダ 9">
            <a:extLst>
              <a:ext uri="{FF2B5EF4-FFF2-40B4-BE49-F238E27FC236}">
                <a16:creationId xmlns:a16="http://schemas.microsoft.com/office/drawing/2014/main" id="{186BB058-1AFD-1DE1-2A5C-29A561D84833}"/>
              </a:ext>
            </a:extLst>
          </p:cNvPr>
          <p:cNvSpPr>
            <a:spLocks noGrp="1"/>
          </p:cNvSpPr>
          <p:nvPr>
            <p:custDataLst>
              <p:tags r:id="rId4"/>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013F3776-4705-4FC2-A8CB-F5E16AD1F136}" type="datetime'9''''0''''0'''''''''''''''''''''''''''''''''">
              <a:rPr lang="ja-JP" altLang="en-US" sz="1000" smtClean="0"/>
              <a:pPr/>
              <a:t>900</a:t>
            </a:fld>
            <a:endParaRPr lang="ja-JP" altLang="en-US" sz="800" dirty="0">
              <a:sym typeface="+mn-lt"/>
            </a:endParaRPr>
          </a:p>
        </p:txBody>
      </p:sp>
      <p:sp>
        <p:nvSpPr>
          <p:cNvPr id="9" name="テキスト プレースホルダ 9">
            <a:extLst>
              <a:ext uri="{FF2B5EF4-FFF2-40B4-BE49-F238E27FC236}">
                <a16:creationId xmlns:a16="http://schemas.microsoft.com/office/drawing/2014/main" id="{D7791029-3F89-766B-741C-C9D5A5D4DCA5}"/>
              </a:ext>
            </a:extLst>
          </p:cNvPr>
          <p:cNvSpPr>
            <a:spLocks noGrp="1"/>
          </p:cNvSpPr>
          <p:nvPr>
            <p:custDataLst>
              <p:tags r:id="rId5"/>
            </p:custDataLst>
          </p:nvPr>
        </p:nvSpPr>
        <p:spPr bwMode="gray">
          <a:xfrm>
            <a:off x="815975" y="5319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6A82C16F-42AC-44D1-9C4B-F49D4C9EA7D3}" type="datetime'''''''''''''''''''''''''''10''''''''''''''''''''0'''''''''''">
              <a:rPr lang="ja-JP" altLang="en-US" sz="1000" smtClean="0"/>
              <a:pPr/>
              <a:t>100</a:t>
            </a:fld>
            <a:endParaRPr lang="ja-JP" altLang="en-US" sz="800" dirty="0">
              <a:sym typeface="+mn-lt"/>
            </a:endParaRPr>
          </a:p>
        </p:txBody>
      </p:sp>
      <p:sp>
        <p:nvSpPr>
          <p:cNvPr id="13" name="テキスト プレースホルダ 9">
            <a:extLst>
              <a:ext uri="{FF2B5EF4-FFF2-40B4-BE49-F238E27FC236}">
                <a16:creationId xmlns:a16="http://schemas.microsoft.com/office/drawing/2014/main" id="{8B68438B-A3E7-E33B-EBFD-8A740ACAA5A6}"/>
              </a:ext>
            </a:extLst>
          </p:cNvPr>
          <p:cNvSpPr>
            <a:spLocks noGrp="1"/>
          </p:cNvSpPr>
          <p:nvPr>
            <p:custDataLst>
              <p:tags r:id="rId6"/>
            </p:custDataLst>
          </p:nvPr>
        </p:nvSpPr>
        <p:spPr bwMode="gray">
          <a:xfrm>
            <a:off x="815975" y="4248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190CC91A-21BD-430D-AC94-0F777DA9FC11}" type="datetime'''''4''''0''''''''''''''''''''''''''''0'''">
              <a:rPr lang="ja-JP" altLang="en-US" sz="1000" smtClean="0"/>
              <a:pPr/>
              <a:t>400</a:t>
            </a:fld>
            <a:endParaRPr lang="ja-JP" altLang="en-US" sz="800" dirty="0">
              <a:sym typeface="+mn-lt"/>
            </a:endParaRPr>
          </a:p>
        </p:txBody>
      </p:sp>
      <p:sp>
        <p:nvSpPr>
          <p:cNvPr id="16" name="テキスト プレースホルダ 9">
            <a:extLst>
              <a:ext uri="{FF2B5EF4-FFF2-40B4-BE49-F238E27FC236}">
                <a16:creationId xmlns:a16="http://schemas.microsoft.com/office/drawing/2014/main" id="{CF7F6E1B-A01F-8899-1C7A-82F5C5F57AC5}"/>
              </a:ext>
            </a:extLst>
          </p:cNvPr>
          <p:cNvSpPr>
            <a:spLocks noGrp="1"/>
          </p:cNvSpPr>
          <p:nvPr>
            <p:custDataLst>
              <p:tags r:id="rId7"/>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F2B4091E-62C6-4891-A901-AC902D3734D0}" type="datetime'0'''''">
              <a:rPr lang="ja-JP" altLang="en-US" sz="1000" smtClean="0"/>
              <a:pPr/>
              <a:t>0</a:t>
            </a:fld>
            <a:endParaRPr lang="ja-JP" altLang="en-US" sz="800" dirty="0">
              <a:sym typeface="+mn-lt"/>
            </a:endParaRPr>
          </a:p>
        </p:txBody>
      </p:sp>
      <p:sp>
        <p:nvSpPr>
          <p:cNvPr id="17" name="テキスト プレースホルダ 9">
            <a:extLst>
              <a:ext uri="{FF2B5EF4-FFF2-40B4-BE49-F238E27FC236}">
                <a16:creationId xmlns:a16="http://schemas.microsoft.com/office/drawing/2014/main" id="{C55F87FF-BA9F-7DF4-EBC3-CFB650FBD662}"/>
              </a:ext>
            </a:extLst>
          </p:cNvPr>
          <p:cNvSpPr>
            <a:spLocks noGrp="1"/>
          </p:cNvSpPr>
          <p:nvPr>
            <p:custDataLst>
              <p:tags r:id="rId8"/>
            </p:custDataLst>
          </p:nvPr>
        </p:nvSpPr>
        <p:spPr bwMode="gray">
          <a:xfrm>
            <a:off x="815975" y="4962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533685B-9201-4C3B-B494-3D696168D28E}" type="datetime'''2''''''''''''''''''''''00'''''''''''''''''">
              <a:rPr lang="ja-JP" altLang="en-US" sz="1000" smtClean="0"/>
              <a:pPr/>
              <a:t>200</a:t>
            </a:fld>
            <a:endParaRPr lang="ja-JP" altLang="en-US" sz="800" dirty="0">
              <a:sym typeface="+mn-lt"/>
            </a:endParaRPr>
          </a:p>
        </p:txBody>
      </p:sp>
      <p:sp>
        <p:nvSpPr>
          <p:cNvPr id="18" name="テキスト プレースホルダ 9">
            <a:extLst>
              <a:ext uri="{FF2B5EF4-FFF2-40B4-BE49-F238E27FC236}">
                <a16:creationId xmlns:a16="http://schemas.microsoft.com/office/drawing/2014/main" id="{D2CA7048-65D8-7F7A-C376-D1223214ED77}"/>
              </a:ext>
            </a:extLst>
          </p:cNvPr>
          <p:cNvSpPr>
            <a:spLocks noGrp="1"/>
          </p:cNvSpPr>
          <p:nvPr>
            <p:custDataLst>
              <p:tags r:id="rId9"/>
            </p:custDataLst>
          </p:nvPr>
        </p:nvSpPr>
        <p:spPr bwMode="gray">
          <a:xfrm>
            <a:off x="815975" y="4605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D24AEB00-9F3E-4285-B3EA-B62D2BA2D4CB}" type="datetime'''''''''''''''''3''''''''''''''''''''''0''''''''''''0'''">
              <a:rPr lang="ja-JP" altLang="en-US" sz="1000" smtClean="0"/>
              <a:pPr/>
              <a:t>300</a:t>
            </a:fld>
            <a:endParaRPr lang="ja-JP" altLang="en-US" sz="800" dirty="0">
              <a:sym typeface="+mn-lt"/>
            </a:endParaRPr>
          </a:p>
        </p:txBody>
      </p:sp>
      <p:sp>
        <p:nvSpPr>
          <p:cNvPr id="19" name="テキスト プレースホルダ 9">
            <a:extLst>
              <a:ext uri="{FF2B5EF4-FFF2-40B4-BE49-F238E27FC236}">
                <a16:creationId xmlns:a16="http://schemas.microsoft.com/office/drawing/2014/main" id="{E5FF9B5D-82B6-38B8-CC30-8CE5E2A818C9}"/>
              </a:ext>
            </a:extLst>
          </p:cNvPr>
          <p:cNvSpPr>
            <a:spLocks noGrp="1"/>
          </p:cNvSpPr>
          <p:nvPr>
            <p:custDataLst>
              <p:tags r:id="rId10"/>
            </p:custDataLst>
          </p:nvPr>
        </p:nvSpPr>
        <p:spPr bwMode="gray">
          <a:xfrm>
            <a:off x="815975" y="38925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A3DFD569-4913-4B1D-91EC-9A7FF3E1B078}" type="datetime'5''''0''0'''''''''''''''''''''''''''''''">
              <a:rPr lang="ja-JP" altLang="en-US" sz="1000" smtClean="0"/>
              <a:pPr/>
              <a:t>500</a:t>
            </a:fld>
            <a:endParaRPr lang="ja-JP" altLang="en-US" sz="800" dirty="0">
              <a:sym typeface="+mn-lt"/>
            </a:endParaRPr>
          </a:p>
        </p:txBody>
      </p:sp>
      <p:sp>
        <p:nvSpPr>
          <p:cNvPr id="20" name="テキスト プレースホルダ 9">
            <a:extLst>
              <a:ext uri="{FF2B5EF4-FFF2-40B4-BE49-F238E27FC236}">
                <a16:creationId xmlns:a16="http://schemas.microsoft.com/office/drawing/2014/main" id="{735C23CA-6A2C-4706-5A7C-72D4CAAD7D0B}"/>
              </a:ext>
            </a:extLst>
          </p:cNvPr>
          <p:cNvSpPr>
            <a:spLocks noGrp="1"/>
          </p:cNvSpPr>
          <p:nvPr>
            <p:custDataLst>
              <p:tags r:id="rId11"/>
            </p:custDataLst>
          </p:nvPr>
        </p:nvSpPr>
        <p:spPr bwMode="gray">
          <a:xfrm>
            <a:off x="815975" y="3535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57919B85-7699-4974-854A-B152BE7E6F0B}" type="datetime'''''6''0''''''''''''''''''0'''''''''''''''''''''''''''''''''">
              <a:rPr lang="ja-JP" altLang="en-US" sz="1000" smtClean="0"/>
              <a:pPr/>
              <a:t>600</a:t>
            </a:fld>
            <a:endParaRPr lang="ja-JP" altLang="en-US" sz="800" dirty="0">
              <a:sym typeface="+mn-lt"/>
            </a:endParaRPr>
          </a:p>
        </p:txBody>
      </p:sp>
      <p:sp>
        <p:nvSpPr>
          <p:cNvPr id="21" name="テキスト プレースホルダ 9">
            <a:extLst>
              <a:ext uri="{FF2B5EF4-FFF2-40B4-BE49-F238E27FC236}">
                <a16:creationId xmlns:a16="http://schemas.microsoft.com/office/drawing/2014/main" id="{7BB55679-1CC4-815D-9906-8A0CC193AB91}"/>
              </a:ext>
            </a:extLst>
          </p:cNvPr>
          <p:cNvSpPr>
            <a:spLocks noGrp="1"/>
          </p:cNvSpPr>
          <p:nvPr>
            <p:custDataLst>
              <p:tags r:id="rId12"/>
            </p:custDataLst>
          </p:nvPr>
        </p:nvSpPr>
        <p:spPr bwMode="gray">
          <a:xfrm>
            <a:off x="815975" y="3178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E350997-0BA2-4D61-9AF2-2B457216E2B8}" type="datetime'''''''''''''7''''0''''''''''0'''''''''''''''''''''''">
              <a:rPr lang="ja-JP" altLang="en-US" sz="1000" smtClean="0"/>
              <a:pPr/>
              <a:t>700</a:t>
            </a:fld>
            <a:endParaRPr lang="ja-JP" altLang="en-US" sz="800" dirty="0">
              <a:sym typeface="+mn-lt"/>
            </a:endParaRPr>
          </a:p>
        </p:txBody>
      </p:sp>
      <p:sp>
        <p:nvSpPr>
          <p:cNvPr id="22" name="テキスト プレースホルダ 9">
            <a:extLst>
              <a:ext uri="{FF2B5EF4-FFF2-40B4-BE49-F238E27FC236}">
                <a16:creationId xmlns:a16="http://schemas.microsoft.com/office/drawing/2014/main" id="{50EFAEB0-AA44-39DF-0915-C3BE0A099473}"/>
              </a:ext>
            </a:extLst>
          </p:cNvPr>
          <p:cNvSpPr>
            <a:spLocks noGrp="1"/>
          </p:cNvSpPr>
          <p:nvPr>
            <p:custDataLst>
              <p:tags r:id="rId13"/>
            </p:custDataLst>
          </p:nvPr>
        </p:nvSpPr>
        <p:spPr bwMode="gray">
          <a:xfrm>
            <a:off x="815975" y="28209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CDA85EA6-9F2E-43F8-8685-1098DAFCE49F}" type="datetime'8''''''''''''''0''''''''''''''0'''''''''''''''''''''">
              <a:rPr lang="ja-JP" altLang="en-US" sz="1000" smtClean="0"/>
              <a:pPr/>
              <a:t>800</a:t>
            </a:fld>
            <a:endParaRPr lang="ja-JP" altLang="en-US" sz="800" dirty="0">
              <a:sym typeface="+mn-lt"/>
            </a:endParaRPr>
          </a:p>
        </p:txBody>
      </p:sp>
      <p:sp>
        <p:nvSpPr>
          <p:cNvPr id="23" name="テキスト プレースホルダ 9">
            <a:extLst>
              <a:ext uri="{FF2B5EF4-FFF2-40B4-BE49-F238E27FC236}">
                <a16:creationId xmlns:a16="http://schemas.microsoft.com/office/drawing/2014/main" id="{F89052B6-A8D6-8B7A-9F77-ED96D68D2B9F}"/>
              </a:ext>
            </a:extLst>
          </p:cNvPr>
          <p:cNvSpPr>
            <a:spLocks noGrp="1"/>
          </p:cNvSpPr>
          <p:nvPr>
            <p:custDataLst>
              <p:tags r:id="rId14"/>
            </p:custDataLst>
          </p:nvPr>
        </p:nvSpPr>
        <p:spPr bwMode="auto">
          <a:xfrm>
            <a:off x="273105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B8EB52CB-6961-62E1-A6BB-28993000EEDA}"/>
              </a:ext>
            </a:extLst>
          </p:cNvPr>
          <p:cNvSpPr>
            <a:spLocks noGrp="1"/>
          </p:cNvSpPr>
          <p:nvPr>
            <p:custDataLst>
              <p:tags r:id="rId15"/>
            </p:custDataLst>
          </p:nvPr>
        </p:nvSpPr>
        <p:spPr bwMode="auto">
          <a:xfrm>
            <a:off x="419818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09FE9129-7241-CCA3-19AD-9BEADC5AAE6F}"/>
              </a:ext>
            </a:extLst>
          </p:cNvPr>
          <p:cNvSpPr>
            <a:spLocks noGrp="1"/>
          </p:cNvSpPr>
          <p:nvPr>
            <p:custDataLst>
              <p:tags r:id="rId16"/>
            </p:custDataLst>
          </p:nvPr>
        </p:nvSpPr>
        <p:spPr bwMode="auto">
          <a:xfrm>
            <a:off x="454785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1104F4B8-2E23-471F-8939-D8C253CE302B}"/>
              </a:ext>
            </a:extLst>
          </p:cNvPr>
          <p:cNvSpPr>
            <a:spLocks noGrp="1"/>
          </p:cNvSpPr>
          <p:nvPr>
            <p:custDataLst>
              <p:tags r:id="rId17"/>
            </p:custDataLst>
          </p:nvPr>
        </p:nvSpPr>
        <p:spPr bwMode="auto">
          <a:xfrm>
            <a:off x="491027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6E8F17DE-5B9A-7C09-AFF7-F1CA0A97B5AD}"/>
              </a:ext>
            </a:extLst>
          </p:cNvPr>
          <p:cNvSpPr>
            <a:spLocks noGrp="1"/>
          </p:cNvSpPr>
          <p:nvPr>
            <p:custDataLst>
              <p:tags r:id="rId18"/>
            </p:custDataLst>
          </p:nvPr>
        </p:nvSpPr>
        <p:spPr bwMode="auto">
          <a:xfrm>
            <a:off x="5287069"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800" dirty="0">
              <a:sym typeface="+mn-lt"/>
            </a:endParaRPr>
          </a:p>
        </p:txBody>
      </p:sp>
      <p:sp>
        <p:nvSpPr>
          <p:cNvPr id="43" name="テキスト プレースホルダ 9">
            <a:extLst>
              <a:ext uri="{FF2B5EF4-FFF2-40B4-BE49-F238E27FC236}">
                <a16:creationId xmlns:a16="http://schemas.microsoft.com/office/drawing/2014/main" id="{88C5D9AE-F023-D335-4543-F01CC65A6FDF}"/>
              </a:ext>
            </a:extLst>
          </p:cNvPr>
          <p:cNvSpPr>
            <a:spLocks noGrp="1"/>
          </p:cNvSpPr>
          <p:nvPr>
            <p:custDataLst>
              <p:tags r:id="rId19"/>
            </p:custDataLst>
          </p:nvPr>
        </p:nvSpPr>
        <p:spPr bwMode="gray">
          <a:xfrm>
            <a:off x="7065962" y="25498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850</a:t>
            </a:r>
            <a:endParaRPr lang="ja-JP" altLang="en-US" sz="800" dirty="0">
              <a:sym typeface="+mn-lt"/>
            </a:endParaRPr>
          </a:p>
        </p:txBody>
      </p:sp>
      <p:sp>
        <p:nvSpPr>
          <p:cNvPr id="45" name="テキスト プレースホルダ 9">
            <a:extLst>
              <a:ext uri="{FF2B5EF4-FFF2-40B4-BE49-F238E27FC236}">
                <a16:creationId xmlns:a16="http://schemas.microsoft.com/office/drawing/2014/main" id="{64E78764-2E25-34B4-7632-2944B6A564DD}"/>
              </a:ext>
            </a:extLst>
          </p:cNvPr>
          <p:cNvSpPr>
            <a:spLocks noGrp="1"/>
          </p:cNvSpPr>
          <p:nvPr>
            <p:custDataLst>
              <p:tags r:id="rId20"/>
            </p:custDataLst>
          </p:nvPr>
        </p:nvSpPr>
        <p:spPr bwMode="gray">
          <a:xfrm>
            <a:off x="6715125" y="271713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805</a:t>
            </a:r>
            <a:endParaRPr lang="ja-JP" altLang="en-US" sz="800" dirty="0">
              <a:sym typeface="+mn-lt"/>
            </a:endParaRPr>
          </a:p>
        </p:txBody>
      </p:sp>
      <p:sp>
        <p:nvSpPr>
          <p:cNvPr id="47" name="テキスト プレースホルダ 9">
            <a:extLst>
              <a:ext uri="{FF2B5EF4-FFF2-40B4-BE49-F238E27FC236}">
                <a16:creationId xmlns:a16="http://schemas.microsoft.com/office/drawing/2014/main" id="{D229C722-183C-E017-53CD-BCCD5E836FE3}"/>
              </a:ext>
            </a:extLst>
          </p:cNvPr>
          <p:cNvSpPr>
            <a:spLocks noGrp="1"/>
          </p:cNvSpPr>
          <p:nvPr>
            <p:custDataLst>
              <p:tags r:id="rId21"/>
            </p:custDataLst>
          </p:nvPr>
        </p:nvSpPr>
        <p:spPr bwMode="gray">
          <a:xfrm>
            <a:off x="1223963" y="44434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315</a:t>
            </a:r>
            <a:endParaRPr lang="ja-JP" altLang="en-US" sz="800" dirty="0">
              <a:sym typeface="+mn-lt"/>
            </a:endParaRPr>
          </a:p>
        </p:txBody>
      </p:sp>
      <p:sp>
        <p:nvSpPr>
          <p:cNvPr id="49" name="テキスト プレースホルダ 9">
            <a:extLst>
              <a:ext uri="{FF2B5EF4-FFF2-40B4-BE49-F238E27FC236}">
                <a16:creationId xmlns:a16="http://schemas.microsoft.com/office/drawing/2014/main" id="{267E676E-7A03-E333-3CCB-1AABF79A8BA7}"/>
              </a:ext>
            </a:extLst>
          </p:cNvPr>
          <p:cNvSpPr>
            <a:spLocks noGrp="1"/>
          </p:cNvSpPr>
          <p:nvPr>
            <p:custDataLst>
              <p:tags r:id="rId22"/>
            </p:custDataLst>
          </p:nvPr>
        </p:nvSpPr>
        <p:spPr bwMode="auto">
          <a:xfrm>
            <a:off x="784155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3DE203E-8D4A-4C68-B32E-F1D5B17D3775}" type="datetime'''''''1''''''''''''''''8'''''''''''''''''''''''''''''''">
              <a:rPr kumimoji="0" lang="ja-JP" altLang="en-US" sz="1000" smtClean="0"/>
              <a:pPr/>
              <a:t>18</a:t>
            </a:fld>
            <a:endParaRPr kumimoji="0" lang="ja-JP" altLang="en-US" sz="800" dirty="0">
              <a:sym typeface="+mn-lt"/>
            </a:endParaRPr>
          </a:p>
        </p:txBody>
      </p:sp>
      <p:sp>
        <p:nvSpPr>
          <p:cNvPr id="51" name="テキスト プレースホルダ 9">
            <a:extLst>
              <a:ext uri="{FF2B5EF4-FFF2-40B4-BE49-F238E27FC236}">
                <a16:creationId xmlns:a16="http://schemas.microsoft.com/office/drawing/2014/main" id="{8274B24F-3ED5-07B5-3CEE-5664E635212A}"/>
              </a:ext>
            </a:extLst>
          </p:cNvPr>
          <p:cNvSpPr>
            <a:spLocks noGrp="1"/>
          </p:cNvSpPr>
          <p:nvPr>
            <p:custDataLst>
              <p:tags r:id="rId23"/>
            </p:custDataLst>
          </p:nvPr>
        </p:nvSpPr>
        <p:spPr bwMode="auto">
          <a:xfrm>
            <a:off x="5644671"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15AC6442-5BB6-7224-4489-D486B46CFD3F}"/>
              </a:ext>
            </a:extLst>
          </p:cNvPr>
          <p:cNvSpPr>
            <a:spLocks noGrp="1"/>
          </p:cNvSpPr>
          <p:nvPr>
            <p:custDataLst>
              <p:tags r:id="rId24"/>
            </p:custDataLst>
          </p:nvPr>
        </p:nvSpPr>
        <p:spPr bwMode="auto">
          <a:xfrm>
            <a:off x="602473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7D9901E1-2896-4388-3C4C-7BA1FF598A33}"/>
              </a:ext>
            </a:extLst>
          </p:cNvPr>
          <p:cNvSpPr>
            <a:spLocks noGrp="1"/>
          </p:cNvSpPr>
          <p:nvPr>
            <p:custDataLst>
              <p:tags r:id="rId25"/>
            </p:custDataLst>
          </p:nvPr>
        </p:nvSpPr>
        <p:spPr bwMode="auto">
          <a:xfrm>
            <a:off x="711482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B9A9118-0825-48A4-AA62-646A87C573D4}" type="datetime'''''''''16'''''''''''''''''''''''''''''''''''''''''''''''">
              <a:rPr kumimoji="0" lang="ja-JP" altLang="en-US" sz="1000" smtClean="0"/>
              <a:pPr/>
              <a:t>16</a:t>
            </a:fld>
            <a:endParaRPr kumimoji="0" lang="ja-JP" altLang="en-US" sz="800" dirty="0">
              <a:sym typeface="+mn-lt"/>
            </a:endParaRPr>
          </a:p>
        </p:txBody>
      </p:sp>
      <p:sp>
        <p:nvSpPr>
          <p:cNvPr id="56" name="テキスト プレースホルダ 9">
            <a:extLst>
              <a:ext uri="{FF2B5EF4-FFF2-40B4-BE49-F238E27FC236}">
                <a16:creationId xmlns:a16="http://schemas.microsoft.com/office/drawing/2014/main" id="{6EC75314-E13D-7F60-95EB-A72839C77B46}"/>
              </a:ext>
            </a:extLst>
          </p:cNvPr>
          <p:cNvSpPr>
            <a:spLocks noGrp="1"/>
          </p:cNvSpPr>
          <p:nvPr>
            <p:custDataLst>
              <p:tags r:id="rId26"/>
            </p:custDataLst>
          </p:nvPr>
        </p:nvSpPr>
        <p:spPr bwMode="auto">
          <a:xfrm>
            <a:off x="63881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800" dirty="0">
              <a:sym typeface="+mn-lt"/>
            </a:endParaRPr>
          </a:p>
        </p:txBody>
      </p:sp>
      <p:sp>
        <p:nvSpPr>
          <p:cNvPr id="57" name="テキスト プレースホルダ 9">
            <a:extLst>
              <a:ext uri="{FF2B5EF4-FFF2-40B4-BE49-F238E27FC236}">
                <a16:creationId xmlns:a16="http://schemas.microsoft.com/office/drawing/2014/main" id="{CD45309C-D7EE-6808-8F61-DB0BC7D4E508}"/>
              </a:ext>
            </a:extLst>
          </p:cNvPr>
          <p:cNvSpPr>
            <a:spLocks noGrp="1"/>
          </p:cNvSpPr>
          <p:nvPr>
            <p:custDataLst>
              <p:tags r:id="rId27"/>
            </p:custDataLst>
          </p:nvPr>
        </p:nvSpPr>
        <p:spPr bwMode="gray">
          <a:xfrm>
            <a:off x="6342063" y="2904489"/>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751</a:t>
            </a:r>
            <a:endParaRPr lang="ja-JP" altLang="en-US" sz="800" dirty="0">
              <a:sym typeface="+mn-lt"/>
            </a:endParaRPr>
          </a:p>
        </p:txBody>
      </p:sp>
      <p:sp>
        <p:nvSpPr>
          <p:cNvPr id="58" name="テキスト プレースホルダ 9">
            <a:extLst>
              <a:ext uri="{FF2B5EF4-FFF2-40B4-BE49-F238E27FC236}">
                <a16:creationId xmlns:a16="http://schemas.microsoft.com/office/drawing/2014/main" id="{243CA3B0-A21B-14A7-8FA9-268A456D3390}"/>
              </a:ext>
            </a:extLst>
          </p:cNvPr>
          <p:cNvSpPr>
            <a:spLocks noGrp="1"/>
          </p:cNvSpPr>
          <p:nvPr>
            <p:custDataLst>
              <p:tags r:id="rId28"/>
            </p:custDataLst>
          </p:nvPr>
        </p:nvSpPr>
        <p:spPr bwMode="auto">
          <a:xfrm>
            <a:off x="200121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800" dirty="0">
              <a:sym typeface="+mn-lt"/>
            </a:endParaRPr>
          </a:p>
        </p:txBody>
      </p:sp>
      <p:sp>
        <p:nvSpPr>
          <p:cNvPr id="59" name="テキスト プレースホルダ 9">
            <a:extLst>
              <a:ext uri="{FF2B5EF4-FFF2-40B4-BE49-F238E27FC236}">
                <a16:creationId xmlns:a16="http://schemas.microsoft.com/office/drawing/2014/main" id="{4EB82DC5-DB13-3AA8-FF45-AF248D89321E}"/>
              </a:ext>
            </a:extLst>
          </p:cNvPr>
          <p:cNvSpPr>
            <a:spLocks noGrp="1"/>
          </p:cNvSpPr>
          <p:nvPr>
            <p:custDataLst>
              <p:tags r:id="rId29"/>
            </p:custDataLst>
          </p:nvPr>
        </p:nvSpPr>
        <p:spPr bwMode="auto">
          <a:xfrm>
            <a:off x="74781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6780D19-497D-4F1D-9568-78651BDC38CB}" type="datetime'''''''''''''''''''1''''''''''''''''''''''7'''">
              <a:rPr kumimoji="0" lang="ja-JP" altLang="en-US" sz="1000" smtClean="0"/>
              <a:pPr/>
              <a:t>17</a:t>
            </a:fld>
            <a:endParaRPr kumimoji="0" lang="ja-JP" altLang="en-US" sz="800" dirty="0">
              <a:sym typeface="+mn-lt"/>
            </a:endParaRPr>
          </a:p>
        </p:txBody>
      </p:sp>
      <p:sp>
        <p:nvSpPr>
          <p:cNvPr id="60" name="テキスト プレースホルダ 9">
            <a:extLst>
              <a:ext uri="{FF2B5EF4-FFF2-40B4-BE49-F238E27FC236}">
                <a16:creationId xmlns:a16="http://schemas.microsoft.com/office/drawing/2014/main" id="{D57D9DDA-6FA5-BD95-EE6D-E5FB3F8806C1}"/>
              </a:ext>
            </a:extLst>
          </p:cNvPr>
          <p:cNvSpPr>
            <a:spLocks noGrp="1"/>
          </p:cNvSpPr>
          <p:nvPr>
            <p:custDataLst>
              <p:tags r:id="rId30"/>
            </p:custDataLst>
          </p:nvPr>
        </p:nvSpPr>
        <p:spPr bwMode="gray">
          <a:xfrm>
            <a:off x="4868863" y="370682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528</a:t>
            </a:r>
            <a:endParaRPr lang="ja-JP" altLang="en-US" sz="800" dirty="0">
              <a:sym typeface="+mn-lt"/>
            </a:endParaRPr>
          </a:p>
        </p:txBody>
      </p:sp>
      <p:sp>
        <p:nvSpPr>
          <p:cNvPr id="61" name="テキスト プレースホルダ 9">
            <a:extLst>
              <a:ext uri="{FF2B5EF4-FFF2-40B4-BE49-F238E27FC236}">
                <a16:creationId xmlns:a16="http://schemas.microsoft.com/office/drawing/2014/main" id="{ABFA20F6-180C-846E-FACB-95AF56ED1BB0}"/>
              </a:ext>
            </a:extLst>
          </p:cNvPr>
          <p:cNvSpPr>
            <a:spLocks noGrp="1"/>
          </p:cNvSpPr>
          <p:nvPr>
            <p:custDataLst>
              <p:tags r:id="rId31"/>
            </p:custDataLst>
          </p:nvPr>
        </p:nvSpPr>
        <p:spPr bwMode="gray">
          <a:xfrm>
            <a:off x="3047869" y="412975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410</a:t>
            </a:r>
            <a:endParaRPr lang="ja-JP" altLang="en-US" sz="800" dirty="0">
              <a:sym typeface="+mn-lt"/>
            </a:endParaRPr>
          </a:p>
        </p:txBody>
      </p:sp>
      <p:sp>
        <p:nvSpPr>
          <p:cNvPr id="92" name="テキスト プレースホルダ 9">
            <a:extLst>
              <a:ext uri="{FF2B5EF4-FFF2-40B4-BE49-F238E27FC236}">
                <a16:creationId xmlns:a16="http://schemas.microsoft.com/office/drawing/2014/main" id="{0164ED57-7C05-E82A-2D71-3D7FF14C3BAC}"/>
              </a:ext>
            </a:extLst>
          </p:cNvPr>
          <p:cNvSpPr>
            <a:spLocks noGrp="1"/>
          </p:cNvSpPr>
          <p:nvPr/>
        </p:nvSpPr>
        <p:spPr bwMode="auto">
          <a:xfrm>
            <a:off x="820492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2624734-AC21-49AD-B3DF-6C64EAA75A1F}" type="datetime'''''''''''''''''''''''''''''''''''''1''''9'''''''">
              <a:rPr kumimoji="0" lang="ja-JP" altLang="en-US" sz="1000" smtClean="0"/>
              <a:pPr/>
              <a:t>19</a:t>
            </a:fld>
            <a:endParaRPr kumimoji="0" lang="ja-JP" altLang="en-US" sz="800" dirty="0">
              <a:sym typeface="+mn-lt"/>
            </a:endParaRPr>
          </a:p>
        </p:txBody>
      </p:sp>
      <p:sp>
        <p:nvSpPr>
          <p:cNvPr id="94" name="テキスト プレースホルダ 9">
            <a:extLst>
              <a:ext uri="{FF2B5EF4-FFF2-40B4-BE49-F238E27FC236}">
                <a16:creationId xmlns:a16="http://schemas.microsoft.com/office/drawing/2014/main" id="{605066AC-4F65-EC2C-8200-2D7A0B26B985}"/>
              </a:ext>
            </a:extLst>
          </p:cNvPr>
          <p:cNvSpPr>
            <a:spLocks noGrp="1"/>
          </p:cNvSpPr>
          <p:nvPr>
            <p:custDataLst>
              <p:tags r:id="rId32"/>
            </p:custDataLst>
          </p:nvPr>
        </p:nvSpPr>
        <p:spPr bwMode="auto">
          <a:xfrm>
            <a:off x="1200150"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sym typeface="+mn-lt"/>
            </a:endParaRPr>
          </a:p>
        </p:txBody>
      </p:sp>
      <p:sp>
        <p:nvSpPr>
          <p:cNvPr id="95" name="テキスト プレースホルダ 9">
            <a:extLst>
              <a:ext uri="{FF2B5EF4-FFF2-40B4-BE49-F238E27FC236}">
                <a16:creationId xmlns:a16="http://schemas.microsoft.com/office/drawing/2014/main" id="{3E31AB12-0990-3226-FD1A-8B01E0092DF8}"/>
              </a:ext>
            </a:extLst>
          </p:cNvPr>
          <p:cNvSpPr>
            <a:spLocks noGrp="1"/>
          </p:cNvSpPr>
          <p:nvPr>
            <p:custDataLst>
              <p:tags r:id="rId33"/>
            </p:custDataLst>
          </p:nvPr>
        </p:nvSpPr>
        <p:spPr bwMode="gray">
          <a:xfrm>
            <a:off x="7790361" y="27765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788</a:t>
            </a:r>
            <a:endParaRPr lang="ja-JP" altLang="en-US" sz="800" dirty="0">
              <a:sym typeface="+mn-lt"/>
            </a:endParaRPr>
          </a:p>
        </p:txBody>
      </p:sp>
      <p:sp>
        <p:nvSpPr>
          <p:cNvPr id="96" name="テキスト プレースホルダ 9">
            <a:extLst>
              <a:ext uri="{FF2B5EF4-FFF2-40B4-BE49-F238E27FC236}">
                <a16:creationId xmlns:a16="http://schemas.microsoft.com/office/drawing/2014/main" id="{DCAE8011-13F3-3558-7204-5CAC27E50694}"/>
              </a:ext>
            </a:extLst>
          </p:cNvPr>
          <p:cNvSpPr>
            <a:spLocks noGrp="1"/>
          </p:cNvSpPr>
          <p:nvPr>
            <p:custDataLst>
              <p:tags r:id="rId34"/>
            </p:custDataLst>
          </p:nvPr>
        </p:nvSpPr>
        <p:spPr bwMode="gray">
          <a:xfrm>
            <a:off x="1589571" y="4334991"/>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349</a:t>
            </a:r>
            <a:endParaRPr lang="ja-JP" altLang="en-US" sz="800" dirty="0">
              <a:sym typeface="+mn-lt"/>
            </a:endParaRPr>
          </a:p>
        </p:txBody>
      </p:sp>
      <p:sp>
        <p:nvSpPr>
          <p:cNvPr id="97" name="テキスト プレースホルダ 9">
            <a:extLst>
              <a:ext uri="{FF2B5EF4-FFF2-40B4-BE49-F238E27FC236}">
                <a16:creationId xmlns:a16="http://schemas.microsoft.com/office/drawing/2014/main" id="{7954C8BF-651B-1494-5D2A-941B25979790}"/>
              </a:ext>
            </a:extLst>
          </p:cNvPr>
          <p:cNvSpPr>
            <a:spLocks noGrp="1"/>
          </p:cNvSpPr>
          <p:nvPr>
            <p:custDataLst>
              <p:tags r:id="rId35"/>
            </p:custDataLst>
          </p:nvPr>
        </p:nvSpPr>
        <p:spPr bwMode="gray">
          <a:xfrm>
            <a:off x="1955179" y="430597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360</a:t>
            </a:r>
            <a:endParaRPr lang="ja-JP" altLang="en-US" sz="800" dirty="0">
              <a:sym typeface="+mn-lt"/>
            </a:endParaRPr>
          </a:p>
        </p:txBody>
      </p:sp>
      <p:sp>
        <p:nvSpPr>
          <p:cNvPr id="98" name="テキスト プレースホルダ 9">
            <a:extLst>
              <a:ext uri="{FF2B5EF4-FFF2-40B4-BE49-F238E27FC236}">
                <a16:creationId xmlns:a16="http://schemas.microsoft.com/office/drawing/2014/main" id="{158B01F1-6365-4317-E7C7-7F438AAAC9EE}"/>
              </a:ext>
            </a:extLst>
          </p:cNvPr>
          <p:cNvSpPr>
            <a:spLocks noGrp="1"/>
          </p:cNvSpPr>
          <p:nvPr>
            <p:custDataLst>
              <p:tags r:id="rId36"/>
            </p:custDataLst>
          </p:nvPr>
        </p:nvSpPr>
        <p:spPr bwMode="gray">
          <a:xfrm>
            <a:off x="2320787" y="4277599"/>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368</a:t>
            </a:r>
            <a:endParaRPr lang="ja-JP" altLang="en-US" sz="800" dirty="0">
              <a:sym typeface="+mn-lt"/>
            </a:endParaRPr>
          </a:p>
        </p:txBody>
      </p:sp>
      <p:sp>
        <p:nvSpPr>
          <p:cNvPr id="99" name="テキスト プレースホルダ 9">
            <a:extLst>
              <a:ext uri="{FF2B5EF4-FFF2-40B4-BE49-F238E27FC236}">
                <a16:creationId xmlns:a16="http://schemas.microsoft.com/office/drawing/2014/main" id="{215C5A52-F88D-7164-8687-9BB1B7A0FF80}"/>
              </a:ext>
            </a:extLst>
          </p:cNvPr>
          <p:cNvSpPr>
            <a:spLocks noGrp="1"/>
          </p:cNvSpPr>
          <p:nvPr>
            <p:custDataLst>
              <p:tags r:id="rId37"/>
            </p:custDataLst>
          </p:nvPr>
        </p:nvSpPr>
        <p:spPr bwMode="gray">
          <a:xfrm>
            <a:off x="2684328" y="418950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392</a:t>
            </a:r>
            <a:endParaRPr lang="ja-JP" altLang="en-US" sz="800" dirty="0">
              <a:sym typeface="+mn-lt"/>
            </a:endParaRPr>
          </a:p>
        </p:txBody>
      </p:sp>
      <p:sp>
        <p:nvSpPr>
          <p:cNvPr id="100" name="テキスト プレースホルダ 9">
            <a:extLst>
              <a:ext uri="{FF2B5EF4-FFF2-40B4-BE49-F238E27FC236}">
                <a16:creationId xmlns:a16="http://schemas.microsoft.com/office/drawing/2014/main" id="{FEC51E1D-F034-EBDE-8EC2-A1878BA3CA94}"/>
              </a:ext>
            </a:extLst>
          </p:cNvPr>
          <p:cNvSpPr>
            <a:spLocks noGrp="1"/>
          </p:cNvSpPr>
          <p:nvPr>
            <p:custDataLst>
              <p:tags r:id="rId38"/>
            </p:custDataLst>
          </p:nvPr>
        </p:nvSpPr>
        <p:spPr bwMode="gray">
          <a:xfrm>
            <a:off x="3411410" y="4064016"/>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430</a:t>
            </a:r>
            <a:endParaRPr lang="ja-JP" altLang="en-US" sz="800" dirty="0">
              <a:sym typeface="+mn-lt"/>
            </a:endParaRPr>
          </a:p>
        </p:txBody>
      </p:sp>
      <p:sp>
        <p:nvSpPr>
          <p:cNvPr id="101" name="テキスト プレースホルダ 9">
            <a:extLst>
              <a:ext uri="{FF2B5EF4-FFF2-40B4-BE49-F238E27FC236}">
                <a16:creationId xmlns:a16="http://schemas.microsoft.com/office/drawing/2014/main" id="{5892B510-EDBA-59C7-CC1A-27E3424E3E83}"/>
              </a:ext>
            </a:extLst>
          </p:cNvPr>
          <p:cNvSpPr>
            <a:spLocks noGrp="1"/>
          </p:cNvSpPr>
          <p:nvPr>
            <p:custDataLst>
              <p:tags r:id="rId39"/>
            </p:custDataLst>
          </p:nvPr>
        </p:nvSpPr>
        <p:spPr bwMode="gray">
          <a:xfrm>
            <a:off x="4138594" y="38925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474</a:t>
            </a:r>
            <a:endParaRPr lang="ja-JP" altLang="en-US" sz="800" dirty="0">
              <a:sym typeface="+mn-lt"/>
            </a:endParaRPr>
          </a:p>
        </p:txBody>
      </p:sp>
      <p:sp>
        <p:nvSpPr>
          <p:cNvPr id="102" name="テキスト プレースホルダ 9">
            <a:extLst>
              <a:ext uri="{FF2B5EF4-FFF2-40B4-BE49-F238E27FC236}">
                <a16:creationId xmlns:a16="http://schemas.microsoft.com/office/drawing/2014/main" id="{BC679A86-5736-C549-9594-D0471AF7E479}"/>
              </a:ext>
            </a:extLst>
          </p:cNvPr>
          <p:cNvSpPr>
            <a:spLocks noGrp="1"/>
          </p:cNvSpPr>
          <p:nvPr>
            <p:custDataLst>
              <p:tags r:id="rId40"/>
            </p:custDataLst>
          </p:nvPr>
        </p:nvSpPr>
        <p:spPr bwMode="auto">
          <a:xfrm>
            <a:off x="2364892"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800" dirty="0">
              <a:sym typeface="+mn-lt"/>
            </a:endParaRPr>
          </a:p>
        </p:txBody>
      </p:sp>
      <p:sp>
        <p:nvSpPr>
          <p:cNvPr id="103" name="テキスト プレースホルダ 9">
            <a:extLst>
              <a:ext uri="{FF2B5EF4-FFF2-40B4-BE49-F238E27FC236}">
                <a16:creationId xmlns:a16="http://schemas.microsoft.com/office/drawing/2014/main" id="{9A18FB05-6536-201C-D856-523B7C48E902}"/>
              </a:ext>
            </a:extLst>
          </p:cNvPr>
          <p:cNvSpPr>
            <a:spLocks noGrp="1"/>
          </p:cNvSpPr>
          <p:nvPr>
            <p:custDataLst>
              <p:tags r:id="rId41"/>
            </p:custDataLst>
          </p:nvPr>
        </p:nvSpPr>
        <p:spPr bwMode="gray">
          <a:xfrm>
            <a:off x="5241032" y="36115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559</a:t>
            </a:r>
            <a:endParaRPr lang="ja-JP" altLang="en-US" sz="800" dirty="0">
              <a:sym typeface="+mn-lt"/>
            </a:endParaRPr>
          </a:p>
        </p:txBody>
      </p:sp>
      <p:sp>
        <p:nvSpPr>
          <p:cNvPr id="104" name="テキスト プレースホルダ 9">
            <a:extLst>
              <a:ext uri="{FF2B5EF4-FFF2-40B4-BE49-F238E27FC236}">
                <a16:creationId xmlns:a16="http://schemas.microsoft.com/office/drawing/2014/main" id="{90E57309-8E88-4B74-52F3-5E53169DF8C8}"/>
              </a:ext>
            </a:extLst>
          </p:cNvPr>
          <p:cNvSpPr>
            <a:spLocks noGrp="1"/>
          </p:cNvSpPr>
          <p:nvPr>
            <p:custDataLst>
              <p:tags r:id="rId42"/>
            </p:custDataLst>
          </p:nvPr>
        </p:nvSpPr>
        <p:spPr bwMode="gray">
          <a:xfrm>
            <a:off x="5598634" y="343249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604</a:t>
            </a:r>
            <a:endParaRPr lang="ja-JP" altLang="en-US" sz="800" dirty="0">
              <a:sym typeface="+mn-lt"/>
            </a:endParaRPr>
          </a:p>
        </p:txBody>
      </p:sp>
      <p:sp>
        <p:nvSpPr>
          <p:cNvPr id="105" name="テキスト プレースホルダ 9">
            <a:extLst>
              <a:ext uri="{FF2B5EF4-FFF2-40B4-BE49-F238E27FC236}">
                <a16:creationId xmlns:a16="http://schemas.microsoft.com/office/drawing/2014/main" id="{893272BA-4CC2-65B0-3EA6-F994E8A195D5}"/>
              </a:ext>
            </a:extLst>
          </p:cNvPr>
          <p:cNvSpPr>
            <a:spLocks noGrp="1"/>
          </p:cNvSpPr>
          <p:nvPr>
            <p:custDataLst>
              <p:tags r:id="rId43"/>
            </p:custDataLst>
          </p:nvPr>
        </p:nvSpPr>
        <p:spPr bwMode="gray">
          <a:xfrm>
            <a:off x="5957888" y="300648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725</a:t>
            </a:r>
            <a:endParaRPr lang="ja-JP" altLang="en-US" sz="800" dirty="0">
              <a:sym typeface="+mn-lt"/>
            </a:endParaRPr>
          </a:p>
        </p:txBody>
      </p:sp>
      <p:sp>
        <p:nvSpPr>
          <p:cNvPr id="106" name="テキスト プレースホルダ 9">
            <a:extLst>
              <a:ext uri="{FF2B5EF4-FFF2-40B4-BE49-F238E27FC236}">
                <a16:creationId xmlns:a16="http://schemas.microsoft.com/office/drawing/2014/main" id="{E95C20FD-9028-9633-4745-E02D1113C861}"/>
              </a:ext>
            </a:extLst>
          </p:cNvPr>
          <p:cNvSpPr>
            <a:spLocks noGrp="1"/>
          </p:cNvSpPr>
          <p:nvPr>
            <p:custDataLst>
              <p:tags r:id="rId44"/>
            </p:custDataLst>
          </p:nvPr>
        </p:nvSpPr>
        <p:spPr bwMode="gray">
          <a:xfrm>
            <a:off x="7426786" y="287359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760</a:t>
            </a:r>
            <a:endParaRPr lang="ja-JP" altLang="en-US" sz="800" dirty="0">
              <a:sym typeface="+mn-lt"/>
            </a:endParaRPr>
          </a:p>
        </p:txBody>
      </p:sp>
      <p:sp>
        <p:nvSpPr>
          <p:cNvPr id="107" name="テキスト プレースホルダ 9">
            <a:extLst>
              <a:ext uri="{FF2B5EF4-FFF2-40B4-BE49-F238E27FC236}">
                <a16:creationId xmlns:a16="http://schemas.microsoft.com/office/drawing/2014/main" id="{196160E5-4E23-0E18-031E-6B90DB9064D6}"/>
              </a:ext>
            </a:extLst>
          </p:cNvPr>
          <p:cNvSpPr>
            <a:spLocks noGrp="1"/>
          </p:cNvSpPr>
          <p:nvPr/>
        </p:nvSpPr>
        <p:spPr bwMode="gray">
          <a:xfrm>
            <a:off x="8164909" y="260126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842</a:t>
            </a:r>
            <a:endParaRPr lang="ja-JP" altLang="en-US" sz="800" dirty="0">
              <a:sym typeface="+mn-lt"/>
            </a:endParaRPr>
          </a:p>
        </p:txBody>
      </p:sp>
      <p:sp>
        <p:nvSpPr>
          <p:cNvPr id="108" name="テキスト プレースホルダ 9">
            <a:extLst>
              <a:ext uri="{FF2B5EF4-FFF2-40B4-BE49-F238E27FC236}">
                <a16:creationId xmlns:a16="http://schemas.microsoft.com/office/drawing/2014/main" id="{822679DE-47AB-A0FD-2DC9-BBCC4B437B4A}"/>
              </a:ext>
            </a:extLst>
          </p:cNvPr>
          <p:cNvSpPr>
            <a:spLocks noGrp="1"/>
          </p:cNvSpPr>
          <p:nvPr>
            <p:custDataLst>
              <p:tags r:id="rId45"/>
            </p:custDataLst>
          </p:nvPr>
        </p:nvSpPr>
        <p:spPr bwMode="auto">
          <a:xfrm>
            <a:off x="675146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800" dirty="0">
              <a:sym typeface="+mn-lt"/>
            </a:endParaRPr>
          </a:p>
        </p:txBody>
      </p:sp>
      <p:sp>
        <p:nvSpPr>
          <p:cNvPr id="109" name="テキスト プレースホルダ 9">
            <a:extLst>
              <a:ext uri="{FF2B5EF4-FFF2-40B4-BE49-F238E27FC236}">
                <a16:creationId xmlns:a16="http://schemas.microsoft.com/office/drawing/2014/main" id="{EB356D12-BA14-EA81-192C-016D11C09A98}"/>
              </a:ext>
            </a:extLst>
          </p:cNvPr>
          <p:cNvSpPr>
            <a:spLocks noGrp="1"/>
          </p:cNvSpPr>
          <p:nvPr>
            <p:custDataLst>
              <p:tags r:id="rId46"/>
            </p:custDataLst>
          </p:nvPr>
        </p:nvSpPr>
        <p:spPr bwMode="auto">
          <a:xfrm>
            <a:off x="163560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sym typeface="+mn-lt"/>
            </a:endParaRPr>
          </a:p>
        </p:txBody>
      </p:sp>
      <p:sp>
        <p:nvSpPr>
          <p:cNvPr id="110" name="テキスト プレースホルダ 9">
            <a:extLst>
              <a:ext uri="{FF2B5EF4-FFF2-40B4-BE49-F238E27FC236}">
                <a16:creationId xmlns:a16="http://schemas.microsoft.com/office/drawing/2014/main" id="{59C3679E-CEC6-66E5-90B2-B42F697A4905}"/>
              </a:ext>
            </a:extLst>
          </p:cNvPr>
          <p:cNvSpPr>
            <a:spLocks noGrp="1"/>
          </p:cNvSpPr>
          <p:nvPr>
            <p:custDataLst>
              <p:tags r:id="rId47"/>
            </p:custDataLst>
          </p:nvPr>
        </p:nvSpPr>
        <p:spPr bwMode="auto">
          <a:xfrm>
            <a:off x="381961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800" dirty="0">
              <a:sym typeface="+mn-lt"/>
            </a:endParaRPr>
          </a:p>
        </p:txBody>
      </p:sp>
      <p:sp>
        <p:nvSpPr>
          <p:cNvPr id="111" name="テキスト プレースホルダ 9">
            <a:extLst>
              <a:ext uri="{FF2B5EF4-FFF2-40B4-BE49-F238E27FC236}">
                <a16:creationId xmlns:a16="http://schemas.microsoft.com/office/drawing/2014/main" id="{6C7C0DE3-7BFE-D9C2-535F-92665A9A37EF}"/>
              </a:ext>
            </a:extLst>
          </p:cNvPr>
          <p:cNvSpPr>
            <a:spLocks noGrp="1"/>
          </p:cNvSpPr>
          <p:nvPr>
            <p:custDataLst>
              <p:tags r:id="rId48"/>
            </p:custDataLst>
          </p:nvPr>
        </p:nvSpPr>
        <p:spPr bwMode="auto">
          <a:xfrm>
            <a:off x="345675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800" dirty="0">
              <a:sym typeface="+mn-lt"/>
            </a:endParaRPr>
          </a:p>
        </p:txBody>
      </p:sp>
      <p:sp>
        <p:nvSpPr>
          <p:cNvPr id="112" name="テキスト プレースホルダ 9">
            <a:extLst>
              <a:ext uri="{FF2B5EF4-FFF2-40B4-BE49-F238E27FC236}">
                <a16:creationId xmlns:a16="http://schemas.microsoft.com/office/drawing/2014/main" id="{962AF555-A1E1-49C1-A9FC-9F20839C59B0}"/>
              </a:ext>
            </a:extLst>
          </p:cNvPr>
          <p:cNvSpPr>
            <a:spLocks noGrp="1"/>
          </p:cNvSpPr>
          <p:nvPr>
            <p:custDataLst>
              <p:tags r:id="rId49"/>
            </p:custDataLst>
          </p:nvPr>
        </p:nvSpPr>
        <p:spPr bwMode="gray">
          <a:xfrm>
            <a:off x="3775002" y="3962314"/>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457</a:t>
            </a:r>
            <a:endParaRPr lang="ja-JP" altLang="en-US" sz="800" dirty="0">
              <a:sym typeface="+mn-lt"/>
            </a:endParaRPr>
          </a:p>
        </p:txBody>
      </p:sp>
      <p:sp>
        <p:nvSpPr>
          <p:cNvPr id="113" name="テキスト プレースホルダ 9">
            <a:extLst>
              <a:ext uri="{FF2B5EF4-FFF2-40B4-BE49-F238E27FC236}">
                <a16:creationId xmlns:a16="http://schemas.microsoft.com/office/drawing/2014/main" id="{6A7E2028-1F1F-3774-818E-CBE8F6EE9A0C}"/>
              </a:ext>
            </a:extLst>
          </p:cNvPr>
          <p:cNvSpPr>
            <a:spLocks noGrp="1"/>
          </p:cNvSpPr>
          <p:nvPr>
            <p:custDataLst>
              <p:tags r:id="rId50"/>
            </p:custDataLst>
          </p:nvPr>
        </p:nvSpPr>
        <p:spPr bwMode="auto">
          <a:xfrm>
            <a:off x="3093906"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800" dirty="0">
              <a:sym typeface="+mn-lt"/>
            </a:endParaRPr>
          </a:p>
        </p:txBody>
      </p:sp>
      <p:sp>
        <p:nvSpPr>
          <p:cNvPr id="114" name="テキスト プレースホルダ 9">
            <a:extLst>
              <a:ext uri="{FF2B5EF4-FFF2-40B4-BE49-F238E27FC236}">
                <a16:creationId xmlns:a16="http://schemas.microsoft.com/office/drawing/2014/main" id="{CF3E1C03-8FB5-BA50-7C53-97558B8BD80C}"/>
              </a:ext>
            </a:extLst>
          </p:cNvPr>
          <p:cNvSpPr>
            <a:spLocks noGrp="1"/>
          </p:cNvSpPr>
          <p:nvPr>
            <p:custDataLst>
              <p:tags r:id="rId51"/>
            </p:custDataLst>
          </p:nvPr>
        </p:nvSpPr>
        <p:spPr bwMode="gray">
          <a:xfrm>
            <a:off x="4501819" y="3775247"/>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510</a:t>
            </a:r>
            <a:endParaRPr lang="ja-JP" altLang="en-US" sz="800" dirty="0">
              <a:sym typeface="+mn-lt"/>
            </a:endParaRPr>
          </a:p>
        </p:txBody>
      </p:sp>
      <p:sp>
        <p:nvSpPr>
          <p:cNvPr id="115" name="テキスト プレースホルダ 9">
            <a:extLst>
              <a:ext uri="{FF2B5EF4-FFF2-40B4-BE49-F238E27FC236}">
                <a16:creationId xmlns:a16="http://schemas.microsoft.com/office/drawing/2014/main" id="{A2D33569-26C8-E9F5-BDCD-866AC32B5389}"/>
              </a:ext>
            </a:extLst>
          </p:cNvPr>
          <p:cNvSpPr>
            <a:spLocks noGrp="1"/>
          </p:cNvSpPr>
          <p:nvPr>
            <p:custDataLst>
              <p:tags r:id="rId52"/>
            </p:custDataLst>
          </p:nvPr>
        </p:nvSpPr>
        <p:spPr bwMode="gray">
          <a:xfrm>
            <a:off x="8531447" y="27771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t>791</a:t>
            </a:r>
            <a:endParaRPr lang="ja-JP" altLang="en-US" sz="800" dirty="0">
              <a:sym typeface="+mn-lt"/>
            </a:endParaRPr>
          </a:p>
        </p:txBody>
      </p:sp>
      <p:sp>
        <p:nvSpPr>
          <p:cNvPr id="116" name="テキスト プレースホルダ 9">
            <a:extLst>
              <a:ext uri="{FF2B5EF4-FFF2-40B4-BE49-F238E27FC236}">
                <a16:creationId xmlns:a16="http://schemas.microsoft.com/office/drawing/2014/main" id="{29651EE1-C4BD-9B8E-F8BC-CFF07F98D7D0}"/>
              </a:ext>
            </a:extLst>
          </p:cNvPr>
          <p:cNvSpPr>
            <a:spLocks noGrp="1"/>
          </p:cNvSpPr>
          <p:nvPr>
            <p:custDataLst>
              <p:tags r:id="rId53"/>
            </p:custDataLst>
          </p:nvPr>
        </p:nvSpPr>
        <p:spPr bwMode="auto">
          <a:xfrm>
            <a:off x="8579284"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cxnSp>
        <p:nvCxnSpPr>
          <p:cNvPr id="24" name="Straight Arrow Connector 23">
            <a:extLst>
              <a:ext uri="{FF2B5EF4-FFF2-40B4-BE49-F238E27FC236}">
                <a16:creationId xmlns:a16="http://schemas.microsoft.com/office/drawing/2014/main" id="{6F125DC3-A760-0E13-ECCE-72268734750A}"/>
              </a:ext>
            </a:extLst>
          </p:cNvPr>
          <p:cNvCxnSpPr>
            <a:cxnSpLocks/>
          </p:cNvCxnSpPr>
          <p:nvPr/>
        </p:nvCxnSpPr>
        <p:spPr>
          <a:xfrm flipV="1">
            <a:off x="1346200" y="2711541"/>
            <a:ext cx="7272808" cy="1631950"/>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F77E886-F3D3-A625-4986-CFCF914A938D}"/>
              </a:ext>
            </a:extLst>
          </p:cNvPr>
          <p:cNvSpPr/>
          <p:nvPr/>
        </p:nvSpPr>
        <p:spPr>
          <a:xfrm>
            <a:off x="3831998" y="3311621"/>
            <a:ext cx="1005840" cy="421090"/>
          </a:xfrm>
          <a:prstGeom prst="ellipse">
            <a:avLst/>
          </a:prstGeom>
          <a:solidFill>
            <a:schemeClr val="bg1"/>
          </a:solidFill>
          <a:ln>
            <a:solidFill>
              <a:schemeClr val="bg1">
                <a:lumMod val="50000"/>
              </a:schemeClr>
            </a:solidFill>
          </a:ln>
        </p:spPr>
        <p:txBody>
          <a:bodyPr wrap="square" rtlCol="0" anchor="ctr">
            <a:noAutofit/>
          </a:bodyPr>
          <a:lstStyle/>
          <a:p>
            <a:pPr marL="0" algn="ctr" fontAlgn="ctr"/>
            <a:r>
              <a:rPr kumimoji="1" lang="en-US" altLang="ja-JP" sz="1200" b="1" dirty="0"/>
              <a:t>CAGR:</a:t>
            </a:r>
          </a:p>
          <a:p>
            <a:pPr marL="0" algn="ctr" fontAlgn="ctr"/>
            <a:r>
              <a:rPr kumimoji="1" lang="en-US" altLang="ja-JP" sz="1200" b="1" dirty="0"/>
              <a:t>4.71%</a:t>
            </a:r>
            <a:endParaRPr kumimoji="1" lang="ja-JP" altLang="en-US" sz="1200" b="1" dirty="0"/>
          </a:p>
        </p:txBody>
      </p:sp>
    </p:spTree>
    <p:extLst>
      <p:ext uri="{BB962C8B-B14F-4D97-AF65-F5344CB8AC3E}">
        <p14:creationId xmlns:p14="http://schemas.microsoft.com/office/powerpoint/2010/main" val="337485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24" imgW="360" imgH="360" progId="TCLayout.ActiveDocument.1">
                  <p:embed/>
                </p:oleObj>
              </mc:Choice>
              <mc:Fallback>
                <p:oleObj name="think-cellスライド" r:id="rId24" imgW="360" imgH="360" progId="TCLayout.ActiveDocument.1">
                  <p:embed/>
                  <p:pic>
                    <p:nvPicPr>
                      <p:cNvPr id="7" name="Object 6"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latin typeface="Arial" panose="020B0604020202020204" pitchFamily="34" charset="0"/>
              <a:sym typeface="+mn-lt"/>
            </a:endParaRPr>
          </a:p>
        </p:txBody>
      </p:sp>
      <p:sp>
        <p:nvSpPr>
          <p:cNvPr id="5" name="タイトル 4"/>
          <p:cNvSpPr>
            <a:spLocks noGrp="1"/>
          </p:cNvSpPr>
          <p:nvPr>
            <p:ph type="title"/>
          </p:nvPr>
        </p:nvSpPr>
        <p:spPr/>
        <p:txBody>
          <a:bodyPr>
            <a:normAutofit/>
          </a:bodyPr>
          <a:lstStyle/>
          <a:p>
            <a:r>
              <a:rPr lang="ja-JP" altLang="en-US" sz="1400" noProof="1"/>
              <a:t>インド／一般概況／経済</a:t>
            </a:r>
            <a:endParaRPr kumimoji="1" lang="ja-JP" altLang="en-US" sz="1400" dirty="0"/>
          </a:p>
        </p:txBody>
      </p:sp>
      <p:sp>
        <p:nvSpPr>
          <p:cNvPr id="6" name="テキスト プレースホルダー 5"/>
          <p:cNvSpPr>
            <a:spLocks noGrp="1"/>
          </p:cNvSpPr>
          <p:nvPr>
            <p:ph type="body" sz="quarter" idx="15"/>
          </p:nvPr>
        </p:nvSpPr>
        <p:spPr/>
        <p:txBody>
          <a:bodyPr/>
          <a:lstStyle/>
          <a:p>
            <a:r>
              <a:rPr lang="en-US" altLang="ja-JP" sz="2000" noProof="1"/>
              <a:t>都市化率</a:t>
            </a:r>
          </a:p>
        </p:txBody>
      </p:sp>
      <p:sp>
        <p:nvSpPr>
          <p:cNvPr id="19" name="テキスト ボックス 18"/>
          <p:cNvSpPr txBox="1"/>
          <p:nvPr/>
        </p:nvSpPr>
        <p:spPr>
          <a:xfrm>
            <a:off x="218521" y="6454956"/>
            <a:ext cx="5256584" cy="123111"/>
          </a:xfrm>
          <a:prstGeom prst="rect">
            <a:avLst/>
          </a:prstGeom>
          <a:noFill/>
        </p:spPr>
        <p:txBody>
          <a:bodyPr wrap="square" lIns="0" tIns="0" rIns="0" bIns="0" rtlCol="0">
            <a:spAutoFit/>
          </a:bodyPr>
          <a:lstStyle/>
          <a:p>
            <a:r>
              <a:rPr lang="en-US" altLang="ja-JP" sz="800" noProof="1">
                <a:latin typeface="Arial" panose="020B0604020202020204" pitchFamily="34" charset="0"/>
                <a:ea typeface="ＭＳ Ｐゴシック" panose="020B0600070205080204" pitchFamily="50" charset="-128"/>
                <a:cs typeface="Arial" panose="020B0604020202020204" pitchFamily="34" charset="0"/>
              </a:rPr>
              <a:t>*都市化率</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と</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は、都市部に住む人口の割合。</a:t>
            </a:r>
          </a:p>
        </p:txBody>
      </p:sp>
      <p:grpSp>
        <p:nvGrpSpPr>
          <p:cNvPr id="20" name="グループ化 7"/>
          <p:cNvGrpSpPr/>
          <p:nvPr/>
        </p:nvGrpSpPr>
        <p:grpSpPr>
          <a:xfrm>
            <a:off x="333102" y="2109482"/>
            <a:ext cx="45720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199576" y="1006718"/>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都市化率が進み、2050年には都市部と農村部の人口が逆転することが想定されている。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2011年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時点でインドの人口の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が都市部に住んでおり、</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2036</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年までにはその割合が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40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％に達し、総計</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6</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億人</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が都市部に住む</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と予測されている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ムンバイは依然としてインドで最も人口の多い都市であり、2030年までに人口は31.19</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人に達すると予想されている。</a:t>
            </a:r>
          </a:p>
        </p:txBody>
      </p:sp>
      <p:graphicFrame>
        <p:nvGraphicFramePr>
          <p:cNvPr id="2" name="Object 16"/>
          <p:cNvGraphicFramePr>
            <a:graphicFrameLocks/>
          </p:cNvGraphicFramePr>
          <p:nvPr>
            <p:custDataLst>
              <p:tags r:id="rId3"/>
            </p:custDataLst>
            <p:extLst>
              <p:ext uri="{D42A27DB-BD31-4B8C-83A1-F6EECF244321}">
                <p14:modId xmlns:p14="http://schemas.microsoft.com/office/powerpoint/2010/main" val="4254756335"/>
              </p:ext>
            </p:extLst>
          </p:nvPr>
        </p:nvGraphicFramePr>
        <p:xfrm>
          <a:off x="250376" y="2525258"/>
          <a:ext cx="4584666" cy="3851200"/>
        </p:xfrm>
        <a:graphic>
          <a:graphicData uri="http://schemas.openxmlformats.org/drawingml/2006/chart">
            <c:chart xmlns:c="http://schemas.openxmlformats.org/drawingml/2006/chart" xmlns:r="http://schemas.openxmlformats.org/officeDocument/2006/relationships" r:id="rId26"/>
          </a:graphicData>
        </a:graphic>
      </p:graphicFrame>
      <p:sp>
        <p:nvSpPr>
          <p:cNvPr id="26" name="Text Placeholder 12"/>
          <p:cNvSpPr>
            <a:spLocks noGrp="1"/>
          </p:cNvSpPr>
          <p:nvPr>
            <p:custDataLst>
              <p:tags r:id="rId4"/>
            </p:custDataLst>
          </p:nvPr>
        </p:nvSpPr>
        <p:spPr bwMode="gray">
          <a:xfrm>
            <a:off x="431351" y="249668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24" name="Text Placeholder 12"/>
          <p:cNvSpPr>
            <a:spLocks noGrp="1"/>
          </p:cNvSpPr>
          <p:nvPr>
            <p:custDataLst>
              <p:tags r:id="rId5"/>
            </p:custDataLst>
          </p:nvPr>
        </p:nvSpPr>
        <p:spPr bwMode="gray">
          <a:xfrm>
            <a:off x="701226" y="623048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E04028-6D16-4F56-8AEB-06DB7D89A25F}" type="datetime'''''''20''''''''''''''''''''''''''''0''''''0'''">
              <a:rPr lang="ja-JP" altLang="en-US" sz="1000" b="0"/>
              <a:pPr algn="ctr">
                <a:spcBef>
                  <a:spcPct val="0"/>
                </a:spcBef>
                <a:spcAft>
                  <a:spcPct val="0"/>
                </a:spcAft>
              </a:pPr>
              <a:t>2000</a:t>
            </a:fld>
            <a:endParaRPr kumimoji="0" lang="ja-JP" altLang="en-US" sz="800" b="0">
              <a:sym typeface="+mn-lt"/>
            </a:endParaRPr>
          </a:p>
        </p:txBody>
      </p:sp>
      <p:sp>
        <p:nvSpPr>
          <p:cNvPr id="25" name="Text Placeholder 12"/>
          <p:cNvSpPr>
            <a:spLocks noGrp="1"/>
          </p:cNvSpPr>
          <p:nvPr>
            <p:custDataLst>
              <p:tags r:id="rId6"/>
            </p:custDataLst>
          </p:nvPr>
        </p:nvSpPr>
        <p:spPr bwMode="gray">
          <a:xfrm>
            <a:off x="1152076"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B34DB5-A939-4C8A-A286-478660B8AD67}" type="datetime'''''''''''''''''''''0''''''''''5'''''''''''''''''">
              <a:rPr lang="ja-JP" altLang="en-US" sz="1000" b="0"/>
              <a:pPr algn="ctr">
                <a:spcBef>
                  <a:spcPct val="0"/>
                </a:spcBef>
                <a:spcAft>
                  <a:spcPct val="0"/>
                </a:spcAft>
              </a:pPr>
              <a:t>05</a:t>
            </a:fld>
            <a:endParaRPr kumimoji="0" lang="ja-JP" altLang="en-US" sz="800" b="0">
              <a:sym typeface="+mn-lt"/>
            </a:endParaRPr>
          </a:p>
        </p:txBody>
      </p:sp>
      <p:sp>
        <p:nvSpPr>
          <p:cNvPr id="27" name="Text Placeholder 12"/>
          <p:cNvSpPr>
            <a:spLocks noGrp="1"/>
          </p:cNvSpPr>
          <p:nvPr>
            <p:custDataLst>
              <p:tags r:id="rId7"/>
            </p:custDataLst>
          </p:nvPr>
        </p:nvSpPr>
        <p:spPr bwMode="gray">
          <a:xfrm>
            <a:off x="1533076"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2923BD-A167-4594-999A-2095E3239A1E}" type="datetime'''''''''''''''''''''''''''''''''''''''''''''''''''''''''1''0'">
              <a:rPr lang="ja-JP" altLang="en-US" sz="1000" b="0"/>
              <a:pPr algn="ctr">
                <a:spcBef>
                  <a:spcPct val="0"/>
                </a:spcBef>
                <a:spcAft>
                  <a:spcPct val="0"/>
                </a:spcAft>
              </a:pPr>
              <a:t>10</a:t>
            </a:fld>
            <a:endParaRPr kumimoji="0" lang="ja-JP" altLang="en-US" sz="800" b="0">
              <a:sym typeface="+mn-lt"/>
            </a:endParaRPr>
          </a:p>
        </p:txBody>
      </p:sp>
      <p:sp>
        <p:nvSpPr>
          <p:cNvPr id="29" name="Text Placeholder 12"/>
          <p:cNvSpPr>
            <a:spLocks noGrp="1"/>
          </p:cNvSpPr>
          <p:nvPr>
            <p:custDataLst>
              <p:tags r:id="rId8"/>
            </p:custDataLst>
          </p:nvPr>
        </p:nvSpPr>
        <p:spPr bwMode="gray">
          <a:xfrm>
            <a:off x="2295076"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7CE6A24-B132-40C7-B40A-BECE28EF7288}" type="datetime'''''''2''''''''''''''''''''''0'''''''''''''''''''''''''''''''">
              <a:rPr lang="ja-JP" altLang="en-US" sz="1000" b="0"/>
              <a:pPr algn="ctr">
                <a:spcBef>
                  <a:spcPct val="0"/>
                </a:spcBef>
                <a:spcAft>
                  <a:spcPct val="0"/>
                </a:spcAft>
              </a:pPr>
              <a:t>20</a:t>
            </a:fld>
            <a:endParaRPr kumimoji="0" lang="ja-JP" altLang="en-US" sz="800" b="0">
              <a:sym typeface="+mn-lt"/>
            </a:endParaRPr>
          </a:p>
        </p:txBody>
      </p:sp>
      <p:sp>
        <p:nvSpPr>
          <p:cNvPr id="28" name="Text Placeholder 12"/>
          <p:cNvSpPr>
            <a:spLocks noGrp="1"/>
          </p:cNvSpPr>
          <p:nvPr>
            <p:custDataLst>
              <p:tags r:id="rId9"/>
            </p:custDataLst>
          </p:nvPr>
        </p:nvSpPr>
        <p:spPr bwMode="gray">
          <a:xfrm>
            <a:off x="1914076"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BD9F4FB-AFEB-416D-891C-98421A5C4635}" type="datetime'1''''''''''''''''''''''''''''''''''''''''''''''''5'''''''">
              <a:rPr lang="ja-JP" altLang="en-US" sz="1000" b="0"/>
              <a:pPr algn="ctr">
                <a:spcBef>
                  <a:spcPct val="0"/>
                </a:spcBef>
                <a:spcAft>
                  <a:spcPct val="0"/>
                </a:spcAft>
              </a:pPr>
              <a:t>15</a:t>
            </a:fld>
            <a:endParaRPr kumimoji="0" lang="ja-JP" altLang="en-US" sz="800" b="0">
              <a:sym typeface="+mn-lt"/>
            </a:endParaRPr>
          </a:p>
        </p:txBody>
      </p:sp>
      <p:sp>
        <p:nvSpPr>
          <p:cNvPr id="30" name="Text Placeholder 12"/>
          <p:cNvSpPr>
            <a:spLocks noGrp="1"/>
          </p:cNvSpPr>
          <p:nvPr>
            <p:custDataLst>
              <p:tags r:id="rId10"/>
            </p:custDataLst>
          </p:nvPr>
        </p:nvSpPr>
        <p:spPr bwMode="gray">
          <a:xfrm>
            <a:off x="2676076"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E0BA330-A52D-4455-AB96-75CF2EA6CDEE}" type="datetime'''''''''''''''''''''''''''''2''5'''''''''''''''''''">
              <a:rPr lang="ja-JP" altLang="en-US" sz="1000" b="0"/>
              <a:pPr algn="ctr">
                <a:spcBef>
                  <a:spcPct val="0"/>
                </a:spcBef>
                <a:spcAft>
                  <a:spcPct val="0"/>
                </a:spcAft>
              </a:pPr>
              <a:t>25</a:t>
            </a:fld>
            <a:endParaRPr kumimoji="0" lang="ja-JP" altLang="en-US" sz="800" b="0">
              <a:sym typeface="+mn-lt"/>
            </a:endParaRPr>
          </a:p>
        </p:txBody>
      </p:sp>
      <p:sp>
        <p:nvSpPr>
          <p:cNvPr id="31" name="Text Placeholder 12"/>
          <p:cNvSpPr>
            <a:spLocks noGrp="1"/>
          </p:cNvSpPr>
          <p:nvPr>
            <p:custDataLst>
              <p:tags r:id="rId11"/>
            </p:custDataLst>
          </p:nvPr>
        </p:nvSpPr>
        <p:spPr bwMode="gray">
          <a:xfrm>
            <a:off x="3047551"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FC9E91-2290-4DA3-97CF-1959E9FA83A7}" type="datetime'''''''''''''3''''''0'''''''''''''''''">
              <a:rPr lang="ja-JP" altLang="en-US" sz="1000" b="0"/>
              <a:pPr algn="ctr">
                <a:spcBef>
                  <a:spcPct val="0"/>
                </a:spcBef>
                <a:spcAft>
                  <a:spcPct val="0"/>
                </a:spcAft>
              </a:pPr>
              <a:t>30</a:t>
            </a:fld>
            <a:endParaRPr kumimoji="0" lang="ja-JP" altLang="en-US" sz="800" b="0">
              <a:sym typeface="+mn-lt"/>
            </a:endParaRPr>
          </a:p>
        </p:txBody>
      </p:sp>
      <p:sp>
        <p:nvSpPr>
          <p:cNvPr id="36" name="Text Placeholder 12"/>
          <p:cNvSpPr>
            <a:spLocks noGrp="1"/>
          </p:cNvSpPr>
          <p:nvPr>
            <p:custDataLst>
              <p:tags r:id="rId12"/>
            </p:custDataLst>
          </p:nvPr>
        </p:nvSpPr>
        <p:spPr bwMode="gray">
          <a:xfrm>
            <a:off x="3809551"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7957D16-28EC-4654-9F8F-314BDD5631CD}" type="datetime'''''''''''''''''''''''''''4''''''''''''''''''''0'''''">
              <a:rPr lang="ja-JP" altLang="en-US" sz="1000" b="0"/>
              <a:pPr algn="ctr">
                <a:spcBef>
                  <a:spcPct val="0"/>
                </a:spcBef>
                <a:spcAft>
                  <a:spcPct val="0"/>
                </a:spcAft>
              </a:pPr>
              <a:t>40</a:t>
            </a:fld>
            <a:endParaRPr kumimoji="0" lang="ja-JP" altLang="en-US" sz="800" b="0">
              <a:sym typeface="+mn-lt"/>
            </a:endParaRPr>
          </a:p>
        </p:txBody>
      </p:sp>
      <p:sp>
        <p:nvSpPr>
          <p:cNvPr id="32" name="Text Placeholder 12"/>
          <p:cNvSpPr>
            <a:spLocks noGrp="1"/>
          </p:cNvSpPr>
          <p:nvPr>
            <p:custDataLst>
              <p:tags r:id="rId13"/>
            </p:custDataLst>
          </p:nvPr>
        </p:nvSpPr>
        <p:spPr bwMode="gray">
          <a:xfrm>
            <a:off x="3428551"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8E24C8-83F7-4602-B18C-00206606D725}" type="datetime'''''3''5'''''''''''">
              <a:rPr lang="ja-JP" altLang="en-US" sz="1000" b="0"/>
              <a:pPr algn="ctr">
                <a:spcBef>
                  <a:spcPct val="0"/>
                </a:spcBef>
                <a:spcAft>
                  <a:spcPct val="0"/>
                </a:spcAft>
              </a:pPr>
              <a:t>35</a:t>
            </a:fld>
            <a:endParaRPr kumimoji="0" lang="ja-JP" altLang="en-US" sz="800" b="0">
              <a:sym typeface="+mn-lt"/>
            </a:endParaRPr>
          </a:p>
        </p:txBody>
      </p:sp>
      <p:sp>
        <p:nvSpPr>
          <p:cNvPr id="37" name="Text Placeholder 12"/>
          <p:cNvSpPr>
            <a:spLocks noGrp="1"/>
          </p:cNvSpPr>
          <p:nvPr>
            <p:custDataLst>
              <p:tags r:id="rId14"/>
            </p:custDataLst>
          </p:nvPr>
        </p:nvSpPr>
        <p:spPr bwMode="gray">
          <a:xfrm>
            <a:off x="4190551"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8DC7EA3-5A9D-4D26-A7CD-BD395B0ABC9D}" type="datetime'4''''''''''''''''''5'''''''''''''''''''''''''''''''''''''">
              <a:rPr lang="ja-JP" altLang="en-US" sz="1000" b="0"/>
              <a:pPr algn="ctr">
                <a:spcBef>
                  <a:spcPct val="0"/>
                </a:spcBef>
                <a:spcAft>
                  <a:spcPct val="0"/>
                </a:spcAft>
              </a:pPr>
              <a:t>45</a:t>
            </a:fld>
            <a:endParaRPr kumimoji="0" lang="ja-JP" altLang="en-US" sz="800" b="0">
              <a:sym typeface="+mn-lt"/>
            </a:endParaRPr>
          </a:p>
        </p:txBody>
      </p:sp>
      <p:sp>
        <p:nvSpPr>
          <p:cNvPr id="38" name="Text Placeholder 12"/>
          <p:cNvSpPr>
            <a:spLocks noGrp="1"/>
          </p:cNvSpPr>
          <p:nvPr>
            <p:custDataLst>
              <p:tags r:id="rId15"/>
            </p:custDataLst>
          </p:nvPr>
        </p:nvSpPr>
        <p:spPr bwMode="gray">
          <a:xfrm>
            <a:off x="4571551" y="623048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2E05A38-AC1E-454A-A42E-68566F6BBB34}" type="datetime'''''50'''''''''''''''''''''''''''''">
              <a:rPr lang="ja-JP" altLang="en-US" sz="1000" b="0"/>
              <a:pPr algn="ctr">
                <a:spcBef>
                  <a:spcPct val="0"/>
                </a:spcBef>
                <a:spcAft>
                  <a:spcPct val="0"/>
                </a:spcAft>
              </a:pPr>
              <a:t>50</a:t>
            </a:fld>
            <a:endParaRPr kumimoji="0" lang="ja-JP" altLang="en-US" sz="800" b="0">
              <a:sym typeface="+mn-lt"/>
            </a:endParaRPr>
          </a:p>
        </p:txBody>
      </p:sp>
      <p:cxnSp>
        <p:nvCxnSpPr>
          <p:cNvPr id="39" name="Straight Connector 38"/>
          <p:cNvCxnSpPr/>
          <p:nvPr>
            <p:custDataLst>
              <p:tags r:id="rId16"/>
            </p:custDataLst>
          </p:nvPr>
        </p:nvCxnSpPr>
        <p:spPr bwMode="gray">
          <a:xfrm>
            <a:off x="3657151" y="3153908"/>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17"/>
            </p:custDataLst>
          </p:nvPr>
        </p:nvCxnSpPr>
        <p:spPr bwMode="gray">
          <a:xfrm>
            <a:off x="3657151" y="2950708"/>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 name="Rectangle 40"/>
          <p:cNvSpPr/>
          <p:nvPr>
            <p:custDataLst>
              <p:tags r:id="rId18"/>
            </p:custDataLst>
          </p:nvPr>
        </p:nvSpPr>
        <p:spPr bwMode="gray">
          <a:xfrm>
            <a:off x="3766689" y="3120571"/>
            <a:ext cx="66675" cy="66675"/>
          </a:xfrm>
          <a:prstGeom prst="rect">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42" name="Oval 41"/>
          <p:cNvSpPr/>
          <p:nvPr>
            <p:custDataLst>
              <p:tags r:id="rId19"/>
            </p:custDataLst>
          </p:nvPr>
        </p:nvSpPr>
        <p:spPr bwMode="gray">
          <a:xfrm>
            <a:off x="3766689" y="2917371"/>
            <a:ext cx="66675" cy="66675"/>
          </a:xfrm>
          <a:prstGeom prst="ellipse">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a:solidFill>
                <a:srgbClr val="000000"/>
              </a:solidFill>
              <a:latin typeface="Arial" pitchFamily="34" charset="0"/>
              <a:cs typeface="Arial" pitchFamily="34" charset="0"/>
            </a:endParaRPr>
          </a:p>
        </p:txBody>
      </p:sp>
      <p:sp>
        <p:nvSpPr>
          <p:cNvPr id="44" name="Text Placeholder 12"/>
          <p:cNvSpPr>
            <a:spLocks noGrp="1"/>
          </p:cNvSpPr>
          <p:nvPr>
            <p:custDataLst>
              <p:tags r:id="rId20"/>
            </p:custDataLst>
          </p:nvPr>
        </p:nvSpPr>
        <p:spPr bwMode="gray">
          <a:xfrm>
            <a:off x="3993701" y="3082471"/>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61D72391-237C-4ABA-B0AD-ACBC6A71A7CF}" type="datetime'''''''''''''''''''''''''''''農''村''''''部'''">
              <a:rPr lang="ja-JP" altLang="en-US" sz="1000" b="0"/>
              <a:pPr>
                <a:spcBef>
                  <a:spcPct val="0"/>
                </a:spcBef>
                <a:spcAft>
                  <a:spcPct val="0"/>
                </a:spcAft>
              </a:pPr>
              <a:t>農村部</a:t>
            </a:fld>
            <a:endParaRPr kumimoji="0" lang="ja-JP" altLang="en-US" sz="800" b="0">
              <a:sym typeface="+mn-lt"/>
            </a:endParaRPr>
          </a:p>
        </p:txBody>
      </p:sp>
      <p:sp>
        <p:nvSpPr>
          <p:cNvPr id="43" name="Text Placeholder 12"/>
          <p:cNvSpPr>
            <a:spLocks noGrp="1"/>
          </p:cNvSpPr>
          <p:nvPr>
            <p:custDataLst>
              <p:tags r:id="rId21"/>
            </p:custDataLst>
          </p:nvPr>
        </p:nvSpPr>
        <p:spPr bwMode="gray">
          <a:xfrm>
            <a:off x="3993701" y="2879271"/>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fld id="{061C0418-F93D-4726-996B-53D5FF3EA638}" type="datetime'''''''''''''''''''都''市''''''''''''''''''''''''''部'''''''">
              <a:rPr lang="ja-JP" altLang="en-US" sz="1000" b="0"/>
              <a:pPr>
                <a:spcBef>
                  <a:spcPct val="0"/>
                </a:spcBef>
                <a:spcAft>
                  <a:spcPct val="0"/>
                </a:spcAft>
              </a:pPr>
              <a:t>都市部</a:t>
            </a:fld>
            <a:endParaRPr kumimoji="0" lang="ja-JP" altLang="en-US" sz="800" b="0">
              <a:sym typeface="+mn-lt"/>
            </a:endParaRPr>
          </a:p>
        </p:txBody>
      </p:sp>
      <p:grpSp>
        <p:nvGrpSpPr>
          <p:cNvPr id="10" name="グループ化 7">
            <a:extLst>
              <a:ext uri="{FF2B5EF4-FFF2-40B4-BE49-F238E27FC236}">
                <a16:creationId xmlns:a16="http://schemas.microsoft.com/office/drawing/2014/main" id="{365CF219-B188-1A1F-E7B1-DA1AE7D60251}"/>
              </a:ext>
            </a:extLst>
          </p:cNvPr>
          <p:cNvGrpSpPr/>
          <p:nvPr/>
        </p:nvGrpSpPr>
        <p:grpSpPr>
          <a:xfrm>
            <a:off x="5229331" y="2109482"/>
            <a:ext cx="4572000" cy="288032"/>
            <a:chOff x="4803500" y="2113806"/>
            <a:chExt cx="4032624" cy="288032"/>
          </a:xfrm>
        </p:grpSpPr>
        <p:cxnSp>
          <p:nvCxnSpPr>
            <p:cNvPr id="11" name="直線コネクタ 20">
              <a:extLst>
                <a:ext uri="{FF2B5EF4-FFF2-40B4-BE49-F238E27FC236}">
                  <a16:creationId xmlns:a16="http://schemas.microsoft.com/office/drawing/2014/main" id="{09516AAF-488E-9124-5437-AFD1EDBD15F1}"/>
                </a:ext>
              </a:extLst>
            </p:cNvPr>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7E43F3F9-1757-A877-1B5F-4377E91CCAF4}"/>
                </a:ext>
              </a:extLst>
            </p:cNvPr>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都市化率上位</a:t>
              </a:r>
              <a:r>
                <a:rPr lang="en-US" altLang="ja-JP" sz="1400" noProof="1">
                  <a:solidFill>
                    <a:srgbClr val="000000"/>
                  </a:solidFill>
                  <a:latin typeface="Arial Black" pitchFamily="34" charset="0"/>
                  <a:ea typeface="HGP創英角ｺﾞｼｯｸUB" pitchFamily="50" charset="-128"/>
                </a:rPr>
                <a:t>5</a:t>
              </a:r>
              <a:r>
                <a:rPr lang="ja-JP" altLang="en-US" sz="1400" noProof="1">
                  <a:solidFill>
                    <a:srgbClr val="000000"/>
                  </a:solidFill>
                  <a:latin typeface="Arial Black" pitchFamily="34" charset="0"/>
                  <a:ea typeface="HGP創英角ｺﾞｼｯｸUB" pitchFamily="50" charset="-128"/>
                </a:rPr>
                <a:t>都市の人口</a:t>
              </a:r>
              <a:endParaRPr lang="en-US" altLang="ja-JP" sz="1400" noProof="1">
                <a:solidFill>
                  <a:srgbClr val="000000"/>
                </a:solidFill>
                <a:latin typeface="Arial Black" pitchFamily="34" charset="0"/>
                <a:ea typeface="HGP創英角ｺﾞｼｯｸUB" pitchFamily="50" charset="-128"/>
              </a:endParaRPr>
            </a:p>
          </p:txBody>
        </p:sp>
      </p:grpSp>
      <p:graphicFrame>
        <p:nvGraphicFramePr>
          <p:cNvPr id="50" name="Chart 49">
            <a:extLst>
              <a:ext uri="{FF2B5EF4-FFF2-40B4-BE49-F238E27FC236}">
                <a16:creationId xmlns:a16="http://schemas.microsoft.com/office/drawing/2014/main" id="{25D6ABA7-8B66-1D1B-14E1-0E814E12AB57}"/>
              </a:ext>
            </a:extLst>
          </p:cNvPr>
          <p:cNvGraphicFramePr/>
          <p:nvPr>
            <p:extLst>
              <p:ext uri="{D42A27DB-BD31-4B8C-83A1-F6EECF244321}">
                <p14:modId xmlns:p14="http://schemas.microsoft.com/office/powerpoint/2010/main" val="275947001"/>
              </p:ext>
            </p:extLst>
          </p:nvPr>
        </p:nvGraphicFramePr>
        <p:xfrm>
          <a:off x="5098601" y="2365855"/>
          <a:ext cx="4671405" cy="4402667"/>
        </p:xfrm>
        <a:graphic>
          <a:graphicData uri="http://schemas.openxmlformats.org/drawingml/2006/chart">
            <c:chart xmlns:c="http://schemas.openxmlformats.org/drawingml/2006/chart" xmlns:r="http://schemas.openxmlformats.org/officeDocument/2006/relationships" r:id="rId27"/>
          </a:graphicData>
        </a:graphic>
      </p:graphicFrame>
      <p:sp>
        <p:nvSpPr>
          <p:cNvPr id="4" name="テキスト ボックス 74">
            <a:extLst>
              <a:ext uri="{FF2B5EF4-FFF2-40B4-BE49-F238E27FC236}">
                <a16:creationId xmlns:a16="http://schemas.microsoft.com/office/drawing/2014/main" id="{F229FF7A-AD4D-EA56-1DC6-4B2927D80A15}"/>
              </a:ext>
            </a:extLst>
          </p:cNvPr>
          <p:cNvSpPr txBox="1"/>
          <p:nvPr/>
        </p:nvSpPr>
        <p:spPr>
          <a:xfrm>
            <a:off x="218521" y="6620761"/>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Population Census-India、</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国際連合「</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Urbanization Prospects</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966133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市場規模</a:t>
            </a:r>
          </a:p>
        </p:txBody>
      </p:sp>
      <p:grpSp>
        <p:nvGrpSpPr>
          <p:cNvPr id="18" name="グループ化 7"/>
          <p:cNvGrpSpPr/>
          <p:nvPr/>
        </p:nvGrpSpPr>
        <p:grpSpPr>
          <a:xfrm>
            <a:off x="632520" y="2144446"/>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1496616" y="2492139"/>
            <a:ext cx="828032"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テキスト ボックス 16"/>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インドの医療機器市場は、2023年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150億US$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2029年には</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約</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205億US$に成長すると予測されてい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。インドは医療</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渡航</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にも力を入れており、医療機器の輸入が急増している。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インドは世界の医療機器市場で1.65%のシェアを占め、アジアでは日本、中国、韓国に次ぐ第4位の規模</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である。</a:t>
            </a:r>
          </a:p>
        </p:txBody>
      </p:sp>
      <p:graphicFrame>
        <p:nvGraphicFramePr>
          <p:cNvPr id="9" name="Chart 8">
            <a:extLst>
              <a:ext uri="{FF2B5EF4-FFF2-40B4-BE49-F238E27FC236}">
                <a16:creationId xmlns:a16="http://schemas.microsoft.com/office/drawing/2014/main" id="{B896CD3A-45A5-FCC4-4790-B3D0B3C31737}"/>
              </a:ext>
            </a:extLst>
          </p:cNvPr>
          <p:cNvGraphicFramePr/>
          <p:nvPr>
            <p:extLst>
              <p:ext uri="{D42A27DB-BD31-4B8C-83A1-F6EECF244321}">
                <p14:modId xmlns:p14="http://schemas.microsoft.com/office/powerpoint/2010/main" val="2630573767"/>
              </p:ext>
            </p:extLst>
          </p:nvPr>
        </p:nvGraphicFramePr>
        <p:xfrm>
          <a:off x="1472377" y="2623121"/>
          <a:ext cx="6604000" cy="3830214"/>
        </p:xfrm>
        <a:graphic>
          <a:graphicData uri="http://schemas.openxmlformats.org/drawingml/2006/chart">
            <c:chart xmlns:c="http://schemas.openxmlformats.org/drawingml/2006/chart" xmlns:r="http://schemas.openxmlformats.org/officeDocument/2006/relationships" r:id="rId7"/>
          </a:graphicData>
        </a:graphic>
      </p:graphicFrame>
      <p:sp>
        <p:nvSpPr>
          <p:cNvPr id="4" name="テキスト ボックス 74">
            <a:extLst>
              <a:ext uri="{FF2B5EF4-FFF2-40B4-BE49-F238E27FC236}">
                <a16:creationId xmlns:a16="http://schemas.microsoft.com/office/drawing/2014/main" id="{413D29F4-1176-81B2-84AF-BC58B747F2BB}"/>
              </a:ext>
            </a:extLst>
          </p:cNvPr>
          <p:cNvSpPr txBox="1"/>
          <p:nvPr/>
        </p:nvSpPr>
        <p:spPr>
          <a:xfrm>
            <a:off x="218520" y="6617177"/>
            <a:ext cx="9198975"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IBEF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2025年1月</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 name="Straight Arrow Connector 1">
            <a:extLst>
              <a:ext uri="{FF2B5EF4-FFF2-40B4-BE49-F238E27FC236}">
                <a16:creationId xmlns:a16="http://schemas.microsoft.com/office/drawing/2014/main" id="{BEA2B8BE-0AF7-6FAD-14EC-890214F29210}"/>
              </a:ext>
            </a:extLst>
          </p:cNvPr>
          <p:cNvCxnSpPr>
            <a:cxnSpLocks/>
          </p:cNvCxnSpPr>
          <p:nvPr/>
        </p:nvCxnSpPr>
        <p:spPr>
          <a:xfrm flipV="1">
            <a:off x="3296816" y="2742443"/>
            <a:ext cx="3024336" cy="73050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6D12188-C4CE-236A-68FD-5A3C5EACF6C2}"/>
              </a:ext>
            </a:extLst>
          </p:cNvPr>
          <p:cNvSpPr txBox="1"/>
          <p:nvPr/>
        </p:nvSpPr>
        <p:spPr>
          <a:xfrm>
            <a:off x="4207044" y="2815559"/>
            <a:ext cx="997690" cy="536519"/>
          </a:xfrm>
          <a:prstGeom prst="ellipse">
            <a:avLst/>
          </a:prstGeom>
          <a:solidFill>
            <a:schemeClr val="bg1"/>
          </a:solidFill>
          <a:ln>
            <a:solidFill>
              <a:schemeClr val="tx1">
                <a:lumMod val="50000"/>
                <a:lumOff val="50000"/>
              </a:schemeClr>
            </a:solidFill>
          </a:ln>
        </p:spPr>
        <p:txBody>
          <a:bodyPr wrap="square" rtlCol="0">
            <a:spAutoFit/>
          </a:bodyPr>
          <a:lstStyle/>
          <a:p>
            <a:pPr algn="ctr"/>
            <a:r>
              <a:rPr lang="en-US" sz="1200" b="1" noProof="1">
                <a:latin typeface="Arial" panose="020B0604020202020204" pitchFamily="34" charset="0"/>
                <a:ea typeface="ＭＳ Ｐゴシック" panose="020B0600070205080204" pitchFamily="50" charset="-128"/>
                <a:cs typeface="Arial" panose="020B0604020202020204" pitchFamily="34" charset="0"/>
              </a:rPr>
              <a:t>CAGR:</a:t>
            </a:r>
            <a:br>
              <a:rPr lang="en-US" sz="1200" b="1" noProof="1">
                <a:latin typeface="Arial" panose="020B0604020202020204" pitchFamily="34" charset="0"/>
                <a:ea typeface="ＭＳ Ｐゴシック" panose="020B0600070205080204" pitchFamily="50" charset="-128"/>
                <a:cs typeface="Arial" panose="020B0604020202020204" pitchFamily="34" charset="0"/>
              </a:rPr>
            </a:br>
            <a:r>
              <a:rPr lang="en-US" sz="1200" b="1" noProof="1">
                <a:latin typeface="Arial" panose="020B0604020202020204" pitchFamily="34" charset="0"/>
                <a:ea typeface="ＭＳ Ｐゴシック" panose="020B0600070205080204" pitchFamily="50" charset="-128"/>
                <a:cs typeface="Arial" panose="020B0604020202020204" pitchFamily="34" charset="0"/>
              </a:rPr>
              <a:t>4.95%</a:t>
            </a:r>
            <a:endParaRPr kumimoji="1" 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716709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分野別医療機器の市場規模</a:t>
            </a:r>
          </a:p>
        </p:txBody>
      </p:sp>
      <p:sp>
        <p:nvSpPr>
          <p:cNvPr id="7" name="テキスト プレースホルダー 1"/>
          <p:cNvSpPr txBox="1">
            <a:spLocks/>
          </p:cNvSpPr>
          <p:nvPr/>
        </p:nvSpPr>
        <p:spPr>
          <a:xfrm>
            <a:off x="199710" y="1124744"/>
            <a:ext cx="9505950" cy="44505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latin typeface="ＭＳ Ｐゴシック" panose="020B0600070205080204" pitchFamily="50" charset="-128"/>
              </a:rPr>
              <a:t>以下、医療機器</a:t>
            </a:r>
            <a:r>
              <a:rPr lang="en-US" altLang="ja-JP" dirty="0">
                <a:latin typeface="ＭＳ Ｐゴシック" panose="020B0600070205080204" pitchFamily="50" charset="-128"/>
              </a:rPr>
              <a:t>6</a:t>
            </a:r>
            <a:r>
              <a:rPr lang="ja-JP" altLang="en-US" dirty="0">
                <a:latin typeface="ＭＳ Ｐゴシック" panose="020B0600070205080204" pitchFamily="50" charset="-128"/>
              </a:rPr>
              <a:t>分野の年平均成長率（</a:t>
            </a:r>
            <a:r>
              <a:rPr lang="en-US" altLang="ja-JP" dirty="0">
                <a:latin typeface="ＭＳ Ｐゴシック" panose="020B0600070205080204" pitchFamily="50" charset="-128"/>
              </a:rPr>
              <a:t>CAGR</a:t>
            </a:r>
            <a:r>
              <a:rPr lang="ja-JP" altLang="en-US" dirty="0">
                <a:latin typeface="ＭＳ Ｐゴシック" panose="020B0600070205080204" pitchFamily="50" charset="-128"/>
              </a:rPr>
              <a:t>）は、心臓病学機器（</a:t>
            </a:r>
            <a:r>
              <a:rPr lang="en-US" altLang="ja-JP" dirty="0">
                <a:latin typeface="ＭＳ Ｐゴシック" panose="020B0600070205080204" pitchFamily="50" charset="-128"/>
              </a:rPr>
              <a:t>10.7</a:t>
            </a:r>
            <a:r>
              <a:rPr lang="ja-JP" altLang="en-US" dirty="0">
                <a:latin typeface="ＭＳ Ｐゴシック" panose="020B0600070205080204" pitchFamily="50" charset="-128"/>
              </a:rPr>
              <a:t>％）、透析機器分野（</a:t>
            </a:r>
            <a:r>
              <a:rPr lang="en-US" altLang="ja-JP" dirty="0">
                <a:latin typeface="ＭＳ Ｐゴシック" panose="020B0600070205080204" pitchFamily="50" charset="-128"/>
              </a:rPr>
              <a:t>9.5%</a:t>
            </a:r>
            <a:r>
              <a:rPr lang="ja-JP" altLang="en-US" dirty="0">
                <a:latin typeface="ＭＳ Ｐゴシック" panose="020B0600070205080204" pitchFamily="50" charset="-128"/>
              </a:rPr>
              <a:t>）、患者モニタリング機器（</a:t>
            </a:r>
            <a:r>
              <a:rPr lang="en-US" altLang="ja-JP" dirty="0">
                <a:latin typeface="ＭＳ Ｐゴシック" panose="020B0600070205080204" pitchFamily="50" charset="-128"/>
              </a:rPr>
              <a:t>9.4%</a:t>
            </a:r>
            <a:r>
              <a:rPr lang="ja-JP" altLang="en-US" dirty="0">
                <a:latin typeface="ＭＳ Ｐゴシック" panose="020B0600070205080204" pitchFamily="50" charset="-128"/>
              </a:rPr>
              <a:t>）、について、特に今後大きく伸びる予測がなされている。</a:t>
            </a:r>
            <a:endParaRPr lang="en-US" altLang="ja-JP" dirty="0">
              <a:latin typeface="ＭＳ Ｐゴシック" panose="020B0600070205080204" pitchFamily="50" charset="-128"/>
            </a:endParaRPr>
          </a:p>
        </p:txBody>
      </p:sp>
      <p:graphicFrame>
        <p:nvGraphicFramePr>
          <p:cNvPr id="8" name="グラフ 7">
            <a:extLst>
              <a:ext uri="{FF2B5EF4-FFF2-40B4-BE49-F238E27FC236}">
                <a16:creationId xmlns:a16="http://schemas.microsoft.com/office/drawing/2014/main" id="{9C3466E5-B36E-CF13-429D-A653F1819622}"/>
              </a:ext>
            </a:extLst>
          </p:cNvPr>
          <p:cNvGraphicFramePr/>
          <p:nvPr>
            <p:extLst>
              <p:ext uri="{D42A27DB-BD31-4B8C-83A1-F6EECF244321}">
                <p14:modId xmlns:p14="http://schemas.microsoft.com/office/powerpoint/2010/main" val="3652005306"/>
              </p:ext>
            </p:extLst>
          </p:nvPr>
        </p:nvGraphicFramePr>
        <p:xfrm>
          <a:off x="218151" y="1228779"/>
          <a:ext cx="9074150" cy="5522901"/>
        </p:xfrm>
        <a:graphic>
          <a:graphicData uri="http://schemas.openxmlformats.org/drawingml/2006/chart">
            <c:chart xmlns:c="http://schemas.openxmlformats.org/drawingml/2006/chart" xmlns:r="http://schemas.openxmlformats.org/officeDocument/2006/relationships" r:id="rId6"/>
          </a:graphicData>
        </a:graphic>
      </p:graphicFrame>
      <p:sp>
        <p:nvSpPr>
          <p:cNvPr id="14" name="正方形/長方形 13">
            <a:extLst>
              <a:ext uri="{FF2B5EF4-FFF2-40B4-BE49-F238E27FC236}">
                <a16:creationId xmlns:a16="http://schemas.microsoft.com/office/drawing/2014/main" id="{D2C4F7F8-C00F-B26F-56B2-1C5DBDFB619E}"/>
              </a:ext>
            </a:extLst>
          </p:cNvPr>
          <p:cNvSpPr/>
          <p:nvPr/>
        </p:nvSpPr>
        <p:spPr>
          <a:xfrm>
            <a:off x="9055390" y="5918468"/>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9.5</a:t>
            </a:r>
            <a:r>
              <a:rPr kumimoji="1" lang="ja-JP" altLang="en-US" sz="1000" dirty="0">
                <a:solidFill>
                  <a:schemeClr val="tx1"/>
                </a:solidFill>
              </a:rPr>
              <a:t>％</a:t>
            </a:r>
          </a:p>
        </p:txBody>
      </p:sp>
      <p:sp>
        <p:nvSpPr>
          <p:cNvPr id="15" name="正方形/長方形 14">
            <a:extLst>
              <a:ext uri="{FF2B5EF4-FFF2-40B4-BE49-F238E27FC236}">
                <a16:creationId xmlns:a16="http://schemas.microsoft.com/office/drawing/2014/main" id="{C43BB965-07D9-A6D9-C768-3B747309F31D}"/>
              </a:ext>
            </a:extLst>
          </p:cNvPr>
          <p:cNvSpPr/>
          <p:nvPr/>
        </p:nvSpPr>
        <p:spPr>
          <a:xfrm>
            <a:off x="9055390" y="3936776"/>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8.6</a:t>
            </a:r>
            <a:r>
              <a:rPr kumimoji="1" lang="ja-JP" altLang="en-US" sz="1000" dirty="0">
                <a:solidFill>
                  <a:schemeClr val="tx1"/>
                </a:solidFill>
              </a:rPr>
              <a:t>％</a:t>
            </a:r>
          </a:p>
        </p:txBody>
      </p:sp>
      <p:sp>
        <p:nvSpPr>
          <p:cNvPr id="16" name="正方形/長方形 15">
            <a:extLst>
              <a:ext uri="{FF2B5EF4-FFF2-40B4-BE49-F238E27FC236}">
                <a16:creationId xmlns:a16="http://schemas.microsoft.com/office/drawing/2014/main" id="{95A34F2A-8B0C-BB0F-7127-4ACCFFDB93C4}"/>
              </a:ext>
            </a:extLst>
          </p:cNvPr>
          <p:cNvSpPr/>
          <p:nvPr/>
        </p:nvSpPr>
        <p:spPr>
          <a:xfrm>
            <a:off x="9055390" y="2048637"/>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7.2</a:t>
            </a:r>
            <a:r>
              <a:rPr kumimoji="1" lang="ja-JP" altLang="en-US" sz="1000" dirty="0">
                <a:solidFill>
                  <a:schemeClr val="tx1"/>
                </a:solidFill>
              </a:rPr>
              <a:t>％</a:t>
            </a:r>
          </a:p>
        </p:txBody>
      </p:sp>
      <p:sp>
        <p:nvSpPr>
          <p:cNvPr id="17" name="正方形/長方形 16">
            <a:extLst>
              <a:ext uri="{FF2B5EF4-FFF2-40B4-BE49-F238E27FC236}">
                <a16:creationId xmlns:a16="http://schemas.microsoft.com/office/drawing/2014/main" id="{192D3881-4CC1-9425-B41C-466DC8B7E395}"/>
              </a:ext>
            </a:extLst>
          </p:cNvPr>
          <p:cNvSpPr/>
          <p:nvPr/>
        </p:nvSpPr>
        <p:spPr>
          <a:xfrm>
            <a:off x="9055390" y="2683676"/>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r>
              <a:rPr kumimoji="1" lang="ja-JP" altLang="en-US" sz="1000" dirty="0">
                <a:solidFill>
                  <a:schemeClr val="tx1"/>
                </a:solidFill>
              </a:rPr>
              <a:t>　</a:t>
            </a:r>
            <a:r>
              <a:rPr kumimoji="1" lang="en-US" altLang="ja-JP" sz="1000" dirty="0">
                <a:solidFill>
                  <a:schemeClr val="tx1"/>
                </a:solidFill>
              </a:rPr>
              <a:t>10.7</a:t>
            </a:r>
            <a:r>
              <a:rPr kumimoji="1" lang="ja-JP" altLang="en-US" sz="1000" dirty="0">
                <a:solidFill>
                  <a:schemeClr val="tx1"/>
                </a:solidFill>
              </a:rPr>
              <a:t>％</a:t>
            </a:r>
          </a:p>
        </p:txBody>
      </p:sp>
      <p:sp>
        <p:nvSpPr>
          <p:cNvPr id="18" name="正方形/長方形 17">
            <a:extLst>
              <a:ext uri="{FF2B5EF4-FFF2-40B4-BE49-F238E27FC236}">
                <a16:creationId xmlns:a16="http://schemas.microsoft.com/office/drawing/2014/main" id="{F11848AE-DFE6-6D63-6A07-329A4B5FEB7D}"/>
              </a:ext>
            </a:extLst>
          </p:cNvPr>
          <p:cNvSpPr/>
          <p:nvPr/>
        </p:nvSpPr>
        <p:spPr>
          <a:xfrm>
            <a:off x="9055390" y="4583539"/>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4.0</a:t>
            </a:r>
            <a:r>
              <a:rPr kumimoji="1" lang="ja-JP" altLang="en-US" sz="1000" dirty="0">
                <a:solidFill>
                  <a:schemeClr val="tx1"/>
                </a:solidFill>
              </a:rPr>
              <a:t>％</a:t>
            </a:r>
          </a:p>
        </p:txBody>
      </p:sp>
      <p:sp>
        <p:nvSpPr>
          <p:cNvPr id="24" name="正方形/長方形 23">
            <a:extLst>
              <a:ext uri="{FF2B5EF4-FFF2-40B4-BE49-F238E27FC236}">
                <a16:creationId xmlns:a16="http://schemas.microsoft.com/office/drawing/2014/main" id="{7F8E46C1-322A-3E05-F35D-B38505AD805A}"/>
              </a:ext>
            </a:extLst>
          </p:cNvPr>
          <p:cNvSpPr/>
          <p:nvPr/>
        </p:nvSpPr>
        <p:spPr>
          <a:xfrm>
            <a:off x="9055390" y="5244515"/>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9.4</a:t>
            </a:r>
            <a:r>
              <a:rPr kumimoji="1" lang="ja-JP" altLang="en-US" sz="1000" dirty="0">
                <a:solidFill>
                  <a:schemeClr val="tx1"/>
                </a:solidFill>
              </a:rPr>
              <a:t>％</a:t>
            </a:r>
          </a:p>
        </p:txBody>
      </p:sp>
      <p:sp>
        <p:nvSpPr>
          <p:cNvPr id="3" name="正方形/長方形 2">
            <a:extLst>
              <a:ext uri="{FF2B5EF4-FFF2-40B4-BE49-F238E27FC236}">
                <a16:creationId xmlns:a16="http://schemas.microsoft.com/office/drawing/2014/main" id="{687725E4-BACA-EC42-2E7C-79B0AE1DA5B9}"/>
              </a:ext>
            </a:extLst>
          </p:cNvPr>
          <p:cNvSpPr/>
          <p:nvPr/>
        </p:nvSpPr>
        <p:spPr>
          <a:xfrm>
            <a:off x="9055390" y="3344652"/>
            <a:ext cx="576064" cy="324000"/>
          </a:xfrm>
          <a:prstGeom prst="rect">
            <a:avLst/>
          </a:prstGeom>
          <a:solidFill>
            <a:schemeClr val="tx2"/>
          </a:solidFill>
          <a:ln w="12700">
            <a:solidFill>
              <a:srgbClr val="96999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kumimoji="1" lang="en-US" altLang="ja-JP" sz="1000" dirty="0">
                <a:solidFill>
                  <a:schemeClr val="tx1"/>
                </a:solidFill>
              </a:rPr>
              <a:t>CAGR</a:t>
            </a:r>
          </a:p>
          <a:p>
            <a:pPr algn="ctr"/>
            <a:r>
              <a:rPr kumimoji="1" lang="en-US" altLang="ja-JP" sz="1000" dirty="0">
                <a:solidFill>
                  <a:schemeClr val="tx1"/>
                </a:solidFill>
              </a:rPr>
              <a:t>6.9</a:t>
            </a:r>
            <a:r>
              <a:rPr kumimoji="1" lang="ja-JP" altLang="en-US" sz="1000" dirty="0">
                <a:solidFill>
                  <a:schemeClr val="tx1"/>
                </a:solidFill>
              </a:rPr>
              <a:t>％</a:t>
            </a:r>
          </a:p>
        </p:txBody>
      </p:sp>
      <p:sp>
        <p:nvSpPr>
          <p:cNvPr id="20" name="テキスト ボックス 19">
            <a:extLst>
              <a:ext uri="{FF2B5EF4-FFF2-40B4-BE49-F238E27FC236}">
                <a16:creationId xmlns:a16="http://schemas.microsoft.com/office/drawing/2014/main" id="{8FEF3696-C770-E517-0DC7-75C0FC86DFFB}"/>
              </a:ext>
            </a:extLst>
          </p:cNvPr>
          <p:cNvSpPr txBox="1"/>
          <p:nvPr/>
        </p:nvSpPr>
        <p:spPr>
          <a:xfrm>
            <a:off x="415925" y="6597000"/>
            <a:ext cx="2233075" cy="154681"/>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 、</a:t>
            </a:r>
            <a:r>
              <a:rPr lang="en-GB" altLang="ja-JP" sz="800" noProof="1">
                <a:latin typeface="ＭＳ Ｐゴシック" panose="020B0600070205080204" pitchFamily="50" charset="-128"/>
                <a:ea typeface="ＭＳ Ｐゴシック" panose="020B0600070205080204" pitchFamily="50" charset="-128"/>
              </a:rPr>
              <a:t>statista</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0" name="正方形/長方形 9">
            <a:extLst>
              <a:ext uri="{FF2B5EF4-FFF2-40B4-BE49-F238E27FC236}">
                <a16:creationId xmlns:a16="http://schemas.microsoft.com/office/drawing/2014/main" id="{074B8DD7-FE88-9223-E080-88BBE99A795A}"/>
              </a:ext>
            </a:extLst>
          </p:cNvPr>
          <p:cNvSpPr/>
          <p:nvPr/>
        </p:nvSpPr>
        <p:spPr>
          <a:xfrm>
            <a:off x="2576736" y="1918434"/>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1" name="正方形/長方形 20">
            <a:extLst>
              <a:ext uri="{FF2B5EF4-FFF2-40B4-BE49-F238E27FC236}">
                <a16:creationId xmlns:a16="http://schemas.microsoft.com/office/drawing/2014/main" id="{97FE30DF-D5E2-FAF4-C309-AAB00FECE043}"/>
              </a:ext>
            </a:extLst>
          </p:cNvPr>
          <p:cNvSpPr/>
          <p:nvPr/>
        </p:nvSpPr>
        <p:spPr>
          <a:xfrm>
            <a:off x="2576736" y="2206466"/>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23" name="正方形/長方形 22">
            <a:extLst>
              <a:ext uri="{FF2B5EF4-FFF2-40B4-BE49-F238E27FC236}">
                <a16:creationId xmlns:a16="http://schemas.microsoft.com/office/drawing/2014/main" id="{48941459-D49D-E2A5-FD81-1EF8B4E68053}"/>
              </a:ext>
            </a:extLst>
          </p:cNvPr>
          <p:cNvSpPr/>
          <p:nvPr/>
        </p:nvSpPr>
        <p:spPr>
          <a:xfrm>
            <a:off x="2576736" y="2567656"/>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5" name="正方形/長方形 24">
            <a:extLst>
              <a:ext uri="{FF2B5EF4-FFF2-40B4-BE49-F238E27FC236}">
                <a16:creationId xmlns:a16="http://schemas.microsoft.com/office/drawing/2014/main" id="{C12AF156-899C-50A0-CACF-FFEC050F7ACC}"/>
              </a:ext>
            </a:extLst>
          </p:cNvPr>
          <p:cNvSpPr/>
          <p:nvPr/>
        </p:nvSpPr>
        <p:spPr>
          <a:xfrm>
            <a:off x="2576736" y="2855688"/>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26" name="正方形/長方形 25">
            <a:extLst>
              <a:ext uri="{FF2B5EF4-FFF2-40B4-BE49-F238E27FC236}">
                <a16:creationId xmlns:a16="http://schemas.microsoft.com/office/drawing/2014/main" id="{6E932B91-66D1-3B10-96C2-FD837239316A}"/>
              </a:ext>
            </a:extLst>
          </p:cNvPr>
          <p:cNvSpPr/>
          <p:nvPr/>
        </p:nvSpPr>
        <p:spPr>
          <a:xfrm>
            <a:off x="2576736" y="3183742"/>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7" name="正方形/長方形 26">
            <a:extLst>
              <a:ext uri="{FF2B5EF4-FFF2-40B4-BE49-F238E27FC236}">
                <a16:creationId xmlns:a16="http://schemas.microsoft.com/office/drawing/2014/main" id="{E82BB300-EDFC-6DB8-0B02-D5F96A18640B}"/>
              </a:ext>
            </a:extLst>
          </p:cNvPr>
          <p:cNvSpPr/>
          <p:nvPr/>
        </p:nvSpPr>
        <p:spPr>
          <a:xfrm>
            <a:off x="2576736" y="3471774"/>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28" name="正方形/長方形 27">
            <a:extLst>
              <a:ext uri="{FF2B5EF4-FFF2-40B4-BE49-F238E27FC236}">
                <a16:creationId xmlns:a16="http://schemas.microsoft.com/office/drawing/2014/main" id="{616D1DF2-7871-1C09-63CD-27841EEF41C1}"/>
              </a:ext>
            </a:extLst>
          </p:cNvPr>
          <p:cNvSpPr/>
          <p:nvPr/>
        </p:nvSpPr>
        <p:spPr>
          <a:xfrm>
            <a:off x="2576736" y="3848075"/>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29" name="正方形/長方形 28">
            <a:extLst>
              <a:ext uri="{FF2B5EF4-FFF2-40B4-BE49-F238E27FC236}">
                <a16:creationId xmlns:a16="http://schemas.microsoft.com/office/drawing/2014/main" id="{D793B46E-F131-E13A-F521-2316E494E578}"/>
              </a:ext>
            </a:extLst>
          </p:cNvPr>
          <p:cNvSpPr/>
          <p:nvPr/>
        </p:nvSpPr>
        <p:spPr>
          <a:xfrm>
            <a:off x="2576736" y="4136107"/>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30" name="正方形/長方形 29">
            <a:extLst>
              <a:ext uri="{FF2B5EF4-FFF2-40B4-BE49-F238E27FC236}">
                <a16:creationId xmlns:a16="http://schemas.microsoft.com/office/drawing/2014/main" id="{A923B635-47EF-F064-D0E9-F41BFA3859DC}"/>
              </a:ext>
            </a:extLst>
          </p:cNvPr>
          <p:cNvSpPr/>
          <p:nvPr/>
        </p:nvSpPr>
        <p:spPr>
          <a:xfrm>
            <a:off x="2576736" y="4486477"/>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2023</a:t>
            </a:r>
            <a:r>
              <a:rPr kumimoji="1" lang="ja-JP" altLang="en-US" sz="800" dirty="0"/>
              <a:t>年実績値</a:t>
            </a:r>
          </a:p>
        </p:txBody>
      </p:sp>
      <p:sp>
        <p:nvSpPr>
          <p:cNvPr id="31" name="正方形/長方形 30">
            <a:extLst>
              <a:ext uri="{FF2B5EF4-FFF2-40B4-BE49-F238E27FC236}">
                <a16:creationId xmlns:a16="http://schemas.microsoft.com/office/drawing/2014/main" id="{98FC0D8B-A396-CA02-10DA-221AAE09B4FA}"/>
              </a:ext>
            </a:extLst>
          </p:cNvPr>
          <p:cNvSpPr/>
          <p:nvPr/>
        </p:nvSpPr>
        <p:spPr>
          <a:xfrm>
            <a:off x="2576736" y="4774509"/>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2028</a:t>
            </a:r>
            <a:r>
              <a:rPr kumimoji="1" lang="ja-JP" altLang="en-US" sz="800" dirty="0">
                <a:solidFill>
                  <a:schemeClr val="bg1"/>
                </a:solidFill>
              </a:rPr>
              <a:t>年予測値</a:t>
            </a:r>
          </a:p>
        </p:txBody>
      </p:sp>
      <p:sp>
        <p:nvSpPr>
          <p:cNvPr id="32" name="正方形/長方形 31">
            <a:extLst>
              <a:ext uri="{FF2B5EF4-FFF2-40B4-BE49-F238E27FC236}">
                <a16:creationId xmlns:a16="http://schemas.microsoft.com/office/drawing/2014/main" id="{8B7A1756-E80C-9995-F603-8344F7FD07EF}"/>
              </a:ext>
            </a:extLst>
          </p:cNvPr>
          <p:cNvSpPr/>
          <p:nvPr/>
        </p:nvSpPr>
        <p:spPr>
          <a:xfrm>
            <a:off x="2576736" y="5130465"/>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2022</a:t>
            </a:r>
            <a:r>
              <a:rPr kumimoji="1" lang="ja-JP" altLang="en-US" sz="800" dirty="0"/>
              <a:t>年実績値</a:t>
            </a:r>
          </a:p>
        </p:txBody>
      </p:sp>
      <p:sp>
        <p:nvSpPr>
          <p:cNvPr id="33" name="正方形/長方形 32">
            <a:extLst>
              <a:ext uri="{FF2B5EF4-FFF2-40B4-BE49-F238E27FC236}">
                <a16:creationId xmlns:a16="http://schemas.microsoft.com/office/drawing/2014/main" id="{69B6552A-36C4-F933-5DDE-7361E310E455}"/>
              </a:ext>
            </a:extLst>
          </p:cNvPr>
          <p:cNvSpPr/>
          <p:nvPr/>
        </p:nvSpPr>
        <p:spPr>
          <a:xfrm>
            <a:off x="2576736" y="5418497"/>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2030</a:t>
            </a:r>
            <a:r>
              <a:rPr kumimoji="1" lang="ja-JP" altLang="en-US" sz="800" dirty="0">
                <a:solidFill>
                  <a:schemeClr val="bg1"/>
                </a:solidFill>
              </a:rPr>
              <a:t>年予測値</a:t>
            </a:r>
          </a:p>
        </p:txBody>
      </p:sp>
      <p:sp>
        <p:nvSpPr>
          <p:cNvPr id="34" name="正方形/長方形 33">
            <a:extLst>
              <a:ext uri="{FF2B5EF4-FFF2-40B4-BE49-F238E27FC236}">
                <a16:creationId xmlns:a16="http://schemas.microsoft.com/office/drawing/2014/main" id="{D05FB2D0-1D42-D271-1A1B-85BA475A0E5B}"/>
              </a:ext>
            </a:extLst>
          </p:cNvPr>
          <p:cNvSpPr/>
          <p:nvPr/>
        </p:nvSpPr>
        <p:spPr>
          <a:xfrm>
            <a:off x="2576736" y="5773640"/>
            <a:ext cx="576064" cy="288032"/>
          </a:xfrm>
          <a:prstGeom prst="rect">
            <a:avLst/>
          </a:prstGeom>
          <a:solidFill>
            <a:schemeClr val="accent3"/>
          </a:solidFill>
        </p:spPr>
        <p:txBody>
          <a:bodyPr wrap="square" rtlCol="0" anchor="ctr">
            <a:noAutofit/>
          </a:bodyPr>
          <a:lstStyle/>
          <a:p>
            <a:pPr marL="0" algn="ctr" fontAlgn="ctr">
              <a:lnSpc>
                <a:spcPct val="114000"/>
              </a:lnSpc>
              <a:spcAft>
                <a:spcPts val="400"/>
              </a:spcAft>
            </a:pPr>
            <a:r>
              <a:rPr kumimoji="1" lang="en-US" altLang="ja-JP" sz="800" dirty="0"/>
              <a:t>2022</a:t>
            </a:r>
            <a:r>
              <a:rPr kumimoji="1" lang="ja-JP" altLang="en-US" sz="800" dirty="0"/>
              <a:t>年実績値</a:t>
            </a:r>
          </a:p>
        </p:txBody>
      </p:sp>
      <p:sp>
        <p:nvSpPr>
          <p:cNvPr id="35" name="正方形/長方形 34">
            <a:extLst>
              <a:ext uri="{FF2B5EF4-FFF2-40B4-BE49-F238E27FC236}">
                <a16:creationId xmlns:a16="http://schemas.microsoft.com/office/drawing/2014/main" id="{57C65870-E182-3936-F441-DD341AEA31A7}"/>
              </a:ext>
            </a:extLst>
          </p:cNvPr>
          <p:cNvSpPr/>
          <p:nvPr/>
        </p:nvSpPr>
        <p:spPr>
          <a:xfrm>
            <a:off x="2576736" y="6061672"/>
            <a:ext cx="576064" cy="288032"/>
          </a:xfrm>
          <a:prstGeom prst="rect">
            <a:avLst/>
          </a:prstGeom>
          <a:solidFill>
            <a:srgbClr val="004481"/>
          </a:solidFill>
        </p:spPr>
        <p:txBody>
          <a:bodyPr wrap="square" rtlCol="0" anchor="ctr">
            <a:noAutofit/>
          </a:bodyPr>
          <a:lstStyle/>
          <a:p>
            <a:pPr marL="0" algn="ctr" fontAlgn="ctr">
              <a:lnSpc>
                <a:spcPct val="114000"/>
              </a:lnSpc>
              <a:spcAft>
                <a:spcPts val="400"/>
              </a:spcAft>
            </a:pPr>
            <a:r>
              <a:rPr kumimoji="1" lang="en-US" altLang="ja-JP" sz="800" dirty="0">
                <a:solidFill>
                  <a:schemeClr val="bg1"/>
                </a:solidFill>
              </a:rPr>
              <a:t>2031</a:t>
            </a:r>
            <a:r>
              <a:rPr kumimoji="1" lang="ja-JP" altLang="en-US" sz="800" dirty="0">
                <a:solidFill>
                  <a:schemeClr val="bg1"/>
                </a:solidFill>
              </a:rPr>
              <a:t>年予測値</a:t>
            </a:r>
          </a:p>
        </p:txBody>
      </p:sp>
      <p:cxnSp>
        <p:nvCxnSpPr>
          <p:cNvPr id="37" name="直線コネクタ 36">
            <a:extLst>
              <a:ext uri="{FF2B5EF4-FFF2-40B4-BE49-F238E27FC236}">
                <a16:creationId xmlns:a16="http://schemas.microsoft.com/office/drawing/2014/main" id="{8F360AE3-9465-DD4C-C0E0-4050274A7B8A}"/>
              </a:ext>
            </a:extLst>
          </p:cNvPr>
          <p:cNvCxnSpPr>
            <a:cxnSpLocks/>
          </p:cNvCxnSpPr>
          <p:nvPr/>
        </p:nvCxnSpPr>
        <p:spPr>
          <a:xfrm>
            <a:off x="415925" y="2534635"/>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7ED3D114-C2F3-831A-E1F7-2855DF09EF3E}"/>
              </a:ext>
            </a:extLst>
          </p:cNvPr>
          <p:cNvCxnSpPr>
            <a:cxnSpLocks/>
          </p:cNvCxnSpPr>
          <p:nvPr/>
        </p:nvCxnSpPr>
        <p:spPr>
          <a:xfrm>
            <a:off x="415925" y="3152189"/>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4B20F8E-09F6-5888-C590-425D8439D749}"/>
              </a:ext>
            </a:extLst>
          </p:cNvPr>
          <p:cNvCxnSpPr>
            <a:cxnSpLocks/>
          </p:cNvCxnSpPr>
          <p:nvPr/>
        </p:nvCxnSpPr>
        <p:spPr>
          <a:xfrm>
            <a:off x="415925" y="3789040"/>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08A104FE-B540-DA87-9676-81AE5CBA5E70}"/>
              </a:ext>
            </a:extLst>
          </p:cNvPr>
          <p:cNvCxnSpPr>
            <a:cxnSpLocks/>
          </p:cNvCxnSpPr>
          <p:nvPr/>
        </p:nvCxnSpPr>
        <p:spPr>
          <a:xfrm>
            <a:off x="415925" y="4437112"/>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FC27046-BFF7-7888-C7E6-0F13F151FF51}"/>
              </a:ext>
            </a:extLst>
          </p:cNvPr>
          <p:cNvCxnSpPr>
            <a:cxnSpLocks/>
          </p:cNvCxnSpPr>
          <p:nvPr/>
        </p:nvCxnSpPr>
        <p:spPr>
          <a:xfrm>
            <a:off x="415925" y="5085184"/>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522B0B6-53BC-DB3C-1AA7-6F07989865E3}"/>
              </a:ext>
            </a:extLst>
          </p:cNvPr>
          <p:cNvCxnSpPr>
            <a:cxnSpLocks/>
          </p:cNvCxnSpPr>
          <p:nvPr/>
        </p:nvCxnSpPr>
        <p:spPr>
          <a:xfrm>
            <a:off x="415925" y="5733256"/>
            <a:ext cx="9073008" cy="0"/>
          </a:xfrm>
          <a:prstGeom prst="line">
            <a:avLst/>
          </a:prstGeom>
          <a:ln w="952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9528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lang="en-US" altLang="ja-JP" dirty="0"/>
              <a:t>1/4</a:t>
            </a:r>
            <a:r>
              <a:rPr kumimoji="1" lang="ja-JP" altLang="en-US" dirty="0"/>
              <a:t>）</a:t>
            </a:r>
            <a:endParaRPr lang="ja-JP" altLang="en-US" dirty="0"/>
          </a:p>
        </p:txBody>
      </p:sp>
      <p:sp>
        <p:nvSpPr>
          <p:cNvPr id="66" name="テキスト ボックス 65"/>
          <p:cNvSpPr txBox="1"/>
          <p:nvPr/>
        </p:nvSpPr>
        <p:spPr>
          <a:xfrm>
            <a:off x="415925" y="6597000"/>
            <a:ext cx="1729075" cy="180038"/>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CAF3FFB8-4FFB-EF2C-3167-9C3BEC8DE1DF}"/>
              </a:ext>
            </a:extLst>
          </p:cNvPr>
          <p:cNvSpPr/>
          <p:nvPr/>
        </p:nvSpPr>
        <p:spPr>
          <a:xfrm>
            <a:off x="5024438" y="1020600"/>
            <a:ext cx="4465637" cy="5432400"/>
          </a:xfrm>
          <a:prstGeom prst="roundRect">
            <a:avLst>
              <a:gd name="adj" fmla="val 8509"/>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心臓病学機器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graphicFrame>
        <p:nvGraphicFramePr>
          <p:cNvPr id="21" name="表 19">
            <a:extLst>
              <a:ext uri="{FF2B5EF4-FFF2-40B4-BE49-F238E27FC236}">
                <a16:creationId xmlns:a16="http://schemas.microsoft.com/office/drawing/2014/main" id="{036D940E-18D5-06D8-B663-C8E0195D059E}"/>
              </a:ext>
            </a:extLst>
          </p:cNvPr>
          <p:cNvGraphicFramePr>
            <a:graphicFrameLocks noGrp="1"/>
          </p:cNvGraphicFramePr>
          <p:nvPr/>
        </p:nvGraphicFramePr>
        <p:xfrm>
          <a:off x="5504345"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画像診断装置</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22" name="TextBox 32">
            <a:extLst>
              <a:ext uri="{FF2B5EF4-FFF2-40B4-BE49-F238E27FC236}">
                <a16:creationId xmlns:a16="http://schemas.microsoft.com/office/drawing/2014/main" id="{9FCAB0C9-57B5-3253-E08D-F08F01BE95E9}"/>
              </a:ext>
            </a:extLst>
          </p:cNvPr>
          <p:cNvSpPr txBox="1"/>
          <p:nvPr/>
        </p:nvSpPr>
        <p:spPr bwMode="gray">
          <a:xfrm>
            <a:off x="866610" y="3830650"/>
            <a:ext cx="1437415"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a:t>
            </a:r>
            <a:r>
              <a:rPr lang="ja-JP" altLang="en-US" sz="1400" b="1" noProof="1">
                <a:latin typeface="HGP創英角ｺﾞｼｯｸUB" panose="020B0900000000000000" pitchFamily="50" charset="-128"/>
                <a:ea typeface="HGP創英角ｺﾞｼｯｸUB" panose="020B0900000000000000" pitchFamily="50" charset="-128"/>
              </a:rPr>
              <a:t>成長要因</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23" name="TextBox 33">
            <a:extLst>
              <a:ext uri="{FF2B5EF4-FFF2-40B4-BE49-F238E27FC236}">
                <a16:creationId xmlns:a16="http://schemas.microsoft.com/office/drawing/2014/main" id="{548B7457-AB3B-ACCC-BDA4-41248DB7A922}"/>
              </a:ext>
            </a:extLst>
          </p:cNvPr>
          <p:cNvSpPr txBox="1"/>
          <p:nvPr/>
        </p:nvSpPr>
        <p:spPr bwMode="gray">
          <a:xfrm>
            <a:off x="3331436" y="3820922"/>
            <a:ext cx="1006880"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市場動向</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25" name="TextBox 35">
            <a:extLst>
              <a:ext uri="{FF2B5EF4-FFF2-40B4-BE49-F238E27FC236}">
                <a16:creationId xmlns:a16="http://schemas.microsoft.com/office/drawing/2014/main" id="{0918D66D-5ED5-1644-8F2D-982C1C6D8A9C}"/>
              </a:ext>
            </a:extLst>
          </p:cNvPr>
          <p:cNvSpPr txBox="1"/>
          <p:nvPr/>
        </p:nvSpPr>
        <p:spPr bwMode="gray">
          <a:xfrm>
            <a:off x="542168" y="4217039"/>
            <a:ext cx="2107393"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chemeClr val="accent6">
                    <a:lumMod val="75000"/>
                  </a:schemeClr>
                </a:solidFill>
                <a:effectLst/>
                <a:latin typeface="Arial" panose="020B0604020202020204" pitchFamily="34" charset="0"/>
                <a:ea typeface="ＭＳ Ｐゴシック" panose="020B0600070205080204" pitchFamily="50" charset="-128"/>
              </a:rPr>
              <a:t>技術の進歩</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 </a:t>
            </a:r>
            <a:r>
              <a:rPr lang="en-US" sz="1100" b="0" i="0" noProof="1">
                <a:effectLst/>
                <a:latin typeface="Arial" panose="020B0604020202020204" pitchFamily="34" charset="0"/>
                <a:ea typeface="ＭＳ Ｐゴシック" panose="020B0600070205080204" pitchFamily="50" charset="-128"/>
              </a:rPr>
              <a:t>ポータブルデバイスの</a:t>
            </a:r>
            <a:r>
              <a:rPr lang="ja-JP" altLang="en-US" sz="1100" b="0" i="0" noProof="1">
                <a:effectLst/>
                <a:latin typeface="Arial" panose="020B0604020202020204" pitchFamily="34" charset="0"/>
                <a:ea typeface="ＭＳ Ｐゴシック" panose="020B0600070205080204" pitchFamily="50" charset="-128"/>
              </a:rPr>
              <a:t>発売</a:t>
            </a:r>
            <a:r>
              <a:rPr lang="en-US" sz="1100" b="0" i="0" noProof="1">
                <a:effectLst/>
                <a:latin typeface="Arial" panose="020B0604020202020204" pitchFamily="34" charset="0"/>
                <a:ea typeface="ＭＳ Ｐゴシック" panose="020B0600070205080204" pitchFamily="50" charset="-128"/>
              </a:rPr>
              <a:t>と心臓デバイスへのAIとロボット工学の</a:t>
            </a:r>
            <a:r>
              <a:rPr lang="ja-JP" altLang="en-US" sz="1100" b="0" i="0" noProof="1">
                <a:effectLst/>
                <a:latin typeface="Arial" panose="020B0604020202020204" pitchFamily="34" charset="0"/>
                <a:ea typeface="ＭＳ Ｐゴシック" panose="020B0600070205080204" pitchFamily="50" charset="-128"/>
              </a:rPr>
              <a:t>導入が進んでいる。</a:t>
            </a:r>
            <a:endParaRPr lang="en-US" sz="1100" dirty="0">
              <a:latin typeface="Arial" panose="020B0604020202020204" pitchFamily="34" charset="0"/>
              <a:ea typeface="ＭＳ Ｐゴシック" panose="020B0600070205080204" pitchFamily="50" charset="-128"/>
            </a:endParaRPr>
          </a:p>
        </p:txBody>
      </p:sp>
      <p:sp>
        <p:nvSpPr>
          <p:cNvPr id="26" name="TextBox 36">
            <a:extLst>
              <a:ext uri="{FF2B5EF4-FFF2-40B4-BE49-F238E27FC236}">
                <a16:creationId xmlns:a16="http://schemas.microsoft.com/office/drawing/2014/main" id="{5D8C90E6-1F73-AEA8-8EA9-402593B5B300}"/>
              </a:ext>
            </a:extLst>
          </p:cNvPr>
          <p:cNvSpPr txBox="1"/>
          <p:nvPr/>
        </p:nvSpPr>
        <p:spPr bwMode="gray">
          <a:xfrm>
            <a:off x="534783" y="4936072"/>
            <a:ext cx="2048633"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Arial" panose="020B0604020202020204" pitchFamily="34" charset="0"/>
                <a:ea typeface="ＭＳ Ｐゴシック" panose="020B0600070205080204" pitchFamily="50" charset="-128"/>
              </a:rPr>
              <a:t>高齢者の人口の増加</a:t>
            </a:r>
            <a:r>
              <a:rPr lang="ja-JP" altLang="en-US" sz="1100" b="1" i="0" noProof="1">
                <a:solidFill>
                  <a:srgbClr val="004481"/>
                </a:solidFill>
                <a:effectLst/>
                <a:latin typeface="Arial" panose="020B0604020202020204" pitchFamily="34" charset="0"/>
                <a:ea typeface="ＭＳ Ｐゴシック" panose="020B0600070205080204" pitchFamily="50" charset="-128"/>
              </a:rPr>
              <a:t>： </a:t>
            </a:r>
            <a:r>
              <a:rPr lang="en-US" sz="1100" b="0" i="0" noProof="1">
                <a:effectLst/>
                <a:latin typeface="Arial" panose="020B0604020202020204" pitchFamily="34" charset="0"/>
                <a:ea typeface="ＭＳ Ｐゴシック" panose="020B0600070205080204" pitchFamily="50" charset="-128"/>
              </a:rPr>
              <a:t>国の高齢者人口は2019-2050年の間に2.5倍以上増加すると予想され</a:t>
            </a:r>
            <a:r>
              <a:rPr lang="ja-JP" altLang="en-US" sz="1100" noProof="1">
                <a:latin typeface="Arial" panose="020B0604020202020204" pitchFamily="34" charset="0"/>
                <a:ea typeface="ＭＳ Ｐゴシック" panose="020B0600070205080204" pitchFamily="50" charset="-128"/>
              </a:rPr>
              <a:t>ている。</a:t>
            </a:r>
            <a:endParaRPr lang="en-US" sz="1100" dirty="0">
              <a:latin typeface="Arial" panose="020B0604020202020204" pitchFamily="34" charset="0"/>
              <a:ea typeface="ＭＳ Ｐゴシック" panose="020B0600070205080204" pitchFamily="50" charset="-128"/>
            </a:endParaRPr>
          </a:p>
        </p:txBody>
      </p:sp>
      <p:sp>
        <p:nvSpPr>
          <p:cNvPr id="27" name="TextBox 37">
            <a:extLst>
              <a:ext uri="{FF2B5EF4-FFF2-40B4-BE49-F238E27FC236}">
                <a16:creationId xmlns:a16="http://schemas.microsoft.com/office/drawing/2014/main" id="{17958358-A8CA-5EF9-8DC3-2105D8CE72B9}"/>
              </a:ext>
            </a:extLst>
          </p:cNvPr>
          <p:cNvSpPr txBox="1"/>
          <p:nvPr/>
        </p:nvSpPr>
        <p:spPr bwMode="gray">
          <a:xfrm>
            <a:off x="491126" y="5611887"/>
            <a:ext cx="2167249"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chemeClr val="accent6">
                    <a:lumMod val="75000"/>
                  </a:schemeClr>
                </a:solidFill>
                <a:effectLst/>
                <a:latin typeface="Arial" panose="020B0604020202020204" pitchFamily="34" charset="0"/>
                <a:ea typeface="ＭＳ Ｐゴシック" panose="020B0600070205080204" pitchFamily="50" charset="-128"/>
              </a:rPr>
              <a:t>保険適用範囲の拡大</a:t>
            </a:r>
            <a:r>
              <a:rPr lang="ja-JP" altLang="en-US" sz="1100" b="1" i="0" noProof="1">
                <a:solidFill>
                  <a:srgbClr val="004481"/>
                </a:solidFill>
                <a:effectLst/>
                <a:latin typeface="Arial" panose="020B0604020202020204" pitchFamily="34" charset="0"/>
                <a:ea typeface="ＭＳ Ｐゴシック" panose="020B0600070205080204" pitchFamily="50" charset="-128"/>
              </a:rPr>
              <a:t>： </a:t>
            </a:r>
            <a:r>
              <a:rPr lang="en-US" sz="1100" i="0" noProof="1">
                <a:effectLst/>
                <a:latin typeface="Arial" panose="020B0604020202020204" pitchFamily="34" charset="0"/>
                <a:ea typeface="ＭＳ Ｐゴシック" panose="020B0600070205080204" pitchFamily="50" charset="-128"/>
              </a:rPr>
              <a:t>2022年度</a:t>
            </a:r>
            <a:r>
              <a:rPr lang="ja-JP" altLang="en-US" sz="1100" i="0" noProof="1">
                <a:effectLst/>
                <a:latin typeface="Arial" panose="020B0604020202020204" pitchFamily="34" charset="0"/>
                <a:ea typeface="ＭＳ Ｐゴシック" panose="020B0600070205080204" pitchFamily="50" charset="-128"/>
              </a:rPr>
              <a:t>には</a:t>
            </a:r>
            <a:r>
              <a:rPr lang="en-US" sz="1100" i="0" noProof="1">
                <a:effectLst/>
                <a:latin typeface="Arial" panose="020B0604020202020204" pitchFamily="34" charset="0"/>
                <a:ea typeface="ＭＳ Ｐゴシック" panose="020B0600070205080204" pitchFamily="50" charset="-128"/>
              </a:rPr>
              <a:t>損害保険会社の</a:t>
            </a:r>
            <a:r>
              <a:rPr lang="ja-JP" altLang="en-US" sz="1100" i="0" noProof="1">
                <a:effectLst/>
                <a:latin typeface="Arial" panose="020B0604020202020204" pitchFamily="34" charset="0"/>
                <a:ea typeface="ＭＳ Ｐゴシック" panose="020B0600070205080204" pitchFamily="50" charset="-128"/>
              </a:rPr>
              <a:t>の元受正味保険料は、前年同期比</a:t>
            </a:r>
            <a:r>
              <a:rPr lang="en-US" altLang="ja-JP" sz="1100" i="0" noProof="1">
                <a:effectLst/>
                <a:latin typeface="Arial" panose="020B0604020202020204" pitchFamily="34" charset="0"/>
                <a:ea typeface="ＭＳ Ｐゴシック" panose="020B0600070205080204" pitchFamily="50" charset="-128"/>
              </a:rPr>
              <a:t>10.8</a:t>
            </a:r>
            <a:r>
              <a:rPr lang="ja-JP" altLang="en-US" sz="1100" i="0" noProof="1">
                <a:effectLst/>
                <a:latin typeface="Arial" panose="020B0604020202020204" pitchFamily="34" charset="0"/>
                <a:ea typeface="ＭＳ Ｐゴシック" panose="020B0600070205080204" pitchFamily="50" charset="-128"/>
              </a:rPr>
              <a:t>％の伸びを記録している。</a:t>
            </a:r>
            <a:endParaRPr lang="en-US" sz="1100" dirty="0">
              <a:latin typeface="Arial" panose="020B0604020202020204" pitchFamily="34" charset="0"/>
              <a:ea typeface="ＭＳ Ｐゴシック" panose="020B0600070205080204" pitchFamily="50" charset="-128"/>
            </a:endParaRPr>
          </a:p>
        </p:txBody>
      </p:sp>
      <p:cxnSp>
        <p:nvCxnSpPr>
          <p:cNvPr id="28" name="Straight Connector 39">
            <a:extLst>
              <a:ext uri="{FF2B5EF4-FFF2-40B4-BE49-F238E27FC236}">
                <a16:creationId xmlns:a16="http://schemas.microsoft.com/office/drawing/2014/main" id="{F9202D69-313F-C4C1-F871-090E327FD3FA}"/>
              </a:ext>
            </a:extLst>
          </p:cNvPr>
          <p:cNvCxnSpPr>
            <a:cxnSpLocks/>
          </p:cNvCxnSpPr>
          <p:nvPr/>
        </p:nvCxnSpPr>
        <p:spPr bwMode="gray">
          <a:xfrm>
            <a:off x="2721000" y="3942865"/>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41">
            <a:extLst>
              <a:ext uri="{FF2B5EF4-FFF2-40B4-BE49-F238E27FC236}">
                <a16:creationId xmlns:a16="http://schemas.microsoft.com/office/drawing/2014/main" id="{E91DCE96-F644-6DCF-9F87-BDB0364FA06B}"/>
              </a:ext>
            </a:extLst>
          </p:cNvPr>
          <p:cNvSpPr txBox="1"/>
          <p:nvPr/>
        </p:nvSpPr>
        <p:spPr bwMode="gray">
          <a:xfrm>
            <a:off x="2858585" y="4188174"/>
            <a:ext cx="2068730" cy="938719"/>
          </a:xfrm>
          <a:prstGeom prst="rect">
            <a:avLst/>
          </a:prstGeom>
          <a:noFill/>
        </p:spPr>
        <p:txBody>
          <a:bodyPr wrap="square">
            <a:spAutoFit/>
          </a:bodyPr>
          <a:lstStyle/>
          <a:p>
            <a:pPr marL="171450" indent="-171450" algn="just">
              <a:buFont typeface="Wingdings" panose="05000000000000000000" pitchFamily="2" charset="2"/>
              <a:buChar char="ü"/>
            </a:pPr>
            <a:r>
              <a:rPr lang="en-US" sz="1100" b="1" i="0" noProof="1">
                <a:solidFill>
                  <a:schemeClr val="accent6">
                    <a:lumMod val="75000"/>
                  </a:schemeClr>
                </a:solidFill>
                <a:effectLst/>
                <a:latin typeface="Arial" panose="020B0604020202020204" pitchFamily="34" charset="0"/>
                <a:ea typeface="ＭＳ Ｐゴシック" panose="020B0600070205080204" pitchFamily="50" charset="-128"/>
              </a:rPr>
              <a:t>心血管疾患の早期診断に対する需要の高まり</a:t>
            </a:r>
            <a:r>
              <a:rPr lang="en-US" sz="1100" b="0" i="0" noProof="1">
                <a:effectLst/>
                <a:latin typeface="Arial" panose="020B0604020202020204" pitchFamily="34" charset="0"/>
                <a:ea typeface="ＭＳ Ｐゴシック" panose="020B0600070205080204" pitchFamily="50" charset="-128"/>
              </a:rPr>
              <a:t>により、診断・監視装置は今後5年間、収益シェアの点で市場を支配すると予想され</a:t>
            </a:r>
            <a:r>
              <a:rPr lang="ja-JP" altLang="en-US" sz="1100" b="0" i="0" noProof="1">
                <a:effectLst/>
                <a:latin typeface="Arial" panose="020B0604020202020204" pitchFamily="34" charset="0"/>
                <a:ea typeface="ＭＳ Ｐゴシック" panose="020B0600070205080204" pitchFamily="50" charset="-128"/>
              </a:rPr>
              <a:t>る。</a:t>
            </a:r>
            <a:endParaRPr lang="en-US" sz="1100" dirty="0">
              <a:latin typeface="Arial" panose="020B0604020202020204" pitchFamily="34" charset="0"/>
              <a:ea typeface="ＭＳ Ｐゴシック" panose="020B0600070205080204" pitchFamily="50" charset="-128"/>
            </a:endParaRPr>
          </a:p>
        </p:txBody>
      </p:sp>
      <p:sp>
        <p:nvSpPr>
          <p:cNvPr id="30" name="TextBox 45">
            <a:extLst>
              <a:ext uri="{FF2B5EF4-FFF2-40B4-BE49-F238E27FC236}">
                <a16:creationId xmlns:a16="http://schemas.microsoft.com/office/drawing/2014/main" id="{55DF9E11-3269-DF55-2F5A-4FA5C6E0CC02}"/>
              </a:ext>
            </a:extLst>
          </p:cNvPr>
          <p:cNvSpPr txBox="1"/>
          <p:nvPr/>
        </p:nvSpPr>
        <p:spPr bwMode="gray">
          <a:xfrm>
            <a:off x="2858585" y="5083970"/>
            <a:ext cx="1972300" cy="1107996"/>
          </a:xfrm>
          <a:prstGeom prst="rect">
            <a:avLst/>
          </a:prstGeom>
          <a:noFill/>
        </p:spPr>
        <p:txBody>
          <a:bodyPr wrap="square">
            <a:spAutoFit/>
          </a:bodyPr>
          <a:lstStyle/>
          <a:p>
            <a:pPr marL="171450" indent="-171450" algn="just">
              <a:buFont typeface="Wingdings" panose="05000000000000000000" pitchFamily="2" charset="2"/>
              <a:buChar char="ü"/>
            </a:pPr>
            <a:r>
              <a:rPr lang="en-US" sz="1100" b="0" i="0" noProof="1">
                <a:effectLst/>
                <a:latin typeface="Arial" panose="020B0604020202020204" pitchFamily="34" charset="0"/>
                <a:ea typeface="ＭＳ Ｐゴシック" panose="020B0600070205080204" pitchFamily="50" charset="-128"/>
              </a:rPr>
              <a:t>インドの心血管デバイス市場は、</a:t>
            </a:r>
            <a:r>
              <a:rPr lang="en-US" sz="1100" b="1" i="0" noProof="1">
                <a:solidFill>
                  <a:schemeClr val="accent6">
                    <a:lumMod val="75000"/>
                  </a:schemeClr>
                </a:solidFill>
                <a:effectLst/>
                <a:latin typeface="Arial" panose="020B0604020202020204" pitchFamily="34" charset="0"/>
                <a:ea typeface="ＭＳ Ｐゴシック" panose="020B0600070205080204" pitchFamily="50" charset="-128"/>
              </a:rPr>
              <a:t>心血管デバイスに特化した多国籍企業からの医療機器の輸入増加</a:t>
            </a:r>
            <a:r>
              <a:rPr lang="en-US" sz="1100" b="0" i="0" noProof="1">
                <a:effectLst/>
                <a:latin typeface="Arial" panose="020B0604020202020204" pitchFamily="34" charset="0"/>
                <a:ea typeface="ＭＳ Ｐゴシック" panose="020B0600070205080204" pitchFamily="50" charset="-128"/>
              </a:rPr>
              <a:t>に支えられ、大幅な成長を遂げると予測されている</a:t>
            </a:r>
            <a:r>
              <a:rPr lang="ja-JP" altLang="en-US" sz="1100" b="0" i="0" noProof="1">
                <a:effectLst/>
                <a:latin typeface="Arial" panose="020B0604020202020204" pitchFamily="34" charset="0"/>
                <a:ea typeface="ＭＳ Ｐゴシック" panose="020B0600070205080204" pitchFamily="50" charset="-128"/>
              </a:rPr>
              <a:t>。</a:t>
            </a:r>
            <a:endParaRPr lang="en-US" sz="1100" b="1" dirty="0">
              <a:solidFill>
                <a:schemeClr val="accent6">
                  <a:lumMod val="75000"/>
                </a:schemeClr>
              </a:solidFill>
              <a:latin typeface="Arial" panose="020B0604020202020204" pitchFamily="34" charset="0"/>
              <a:ea typeface="ＭＳ Ｐゴシック" panose="020B0600070205080204" pitchFamily="50" charset="-128"/>
            </a:endParaRPr>
          </a:p>
        </p:txBody>
      </p:sp>
      <p:sp>
        <p:nvSpPr>
          <p:cNvPr id="35" name="TextBox 21">
            <a:extLst>
              <a:ext uri="{FF2B5EF4-FFF2-40B4-BE49-F238E27FC236}">
                <a16:creationId xmlns:a16="http://schemas.microsoft.com/office/drawing/2014/main" id="{E572EFF2-06AC-E7AE-F679-3906B632973B}"/>
              </a:ext>
            </a:extLst>
          </p:cNvPr>
          <p:cNvSpPr txBox="1"/>
          <p:nvPr/>
        </p:nvSpPr>
        <p:spPr bwMode="gray">
          <a:xfrm>
            <a:off x="471493" y="1936156"/>
            <a:ext cx="4373763" cy="1846659"/>
          </a:xfrm>
          <a:prstGeom prst="rect">
            <a:avLst/>
          </a:prstGeom>
          <a:noFill/>
        </p:spPr>
        <p:txBody>
          <a:bodyPr wrap="square">
            <a:spAutoFit/>
          </a:bodyPr>
          <a:lstStyle/>
          <a:p>
            <a:pPr marL="171450" indent="-171450" algn="just">
              <a:spcBef>
                <a:spcPts val="300"/>
              </a:spcBef>
              <a:spcAft>
                <a:spcPts val="300"/>
              </a:spcAft>
              <a:buFont typeface="Arial" panose="020B0604020202020204" pitchFamily="34" charset="0"/>
              <a:buChar char="•"/>
            </a:pPr>
            <a:r>
              <a:rPr lang="en-US" altLang="ja-JP" sz="1100" i="0" noProof="1">
                <a:effectLst/>
                <a:latin typeface="Arial" panose="020B0604020202020204" pitchFamily="34" charset="0"/>
                <a:ea typeface="ＭＳ Ｐゴシック" panose="020B0600070205080204" pitchFamily="50" charset="-128"/>
              </a:rPr>
              <a:t>売上高は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CAGR</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2023-2028</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10.7%</a:t>
            </a:r>
            <a:r>
              <a:rPr lang="en-US" altLang="ja-JP" sz="1100" noProof="1">
                <a:latin typeface="Arial" panose="020B0604020202020204" pitchFamily="34" charset="0"/>
                <a:ea typeface="ＭＳ Ｐゴシック" panose="020B0600070205080204" pitchFamily="50" charset="-128"/>
              </a:rPr>
              <a:t>で成長</a:t>
            </a:r>
            <a:r>
              <a:rPr lang="ja-JP" altLang="en-US" sz="1100" noProof="1">
                <a:latin typeface="Arial" panose="020B0604020202020204" pitchFamily="34" charset="0"/>
                <a:ea typeface="ＭＳ Ｐゴシック" panose="020B0600070205080204" pitchFamily="50" charset="-128"/>
              </a:rPr>
              <a:t>し、</a:t>
            </a:r>
            <a:r>
              <a:rPr lang="en-US" altLang="ja-JP" sz="1100" i="0" noProof="1">
                <a:effectLst/>
                <a:latin typeface="Arial" panose="020B0604020202020204" pitchFamily="34" charset="0"/>
                <a:ea typeface="ＭＳ Ｐゴシック" panose="020B0600070205080204" pitchFamily="50" charset="-128"/>
              </a:rPr>
              <a:t>2027年までに14億</a:t>
            </a:r>
            <a:r>
              <a:rPr lang="en-US" altLang="ja-JP" sz="1100" noProof="1">
                <a:latin typeface="Arial" panose="020B0604020202020204" pitchFamily="34" charset="0"/>
                <a:ea typeface="ＭＳ Ｐゴシック" panose="020B0600070205080204" pitchFamily="50" charset="-128"/>
              </a:rPr>
              <a:t>6,</a:t>
            </a:r>
            <a:r>
              <a:rPr lang="en-US" altLang="ja-JP" sz="1100" i="0" noProof="1">
                <a:effectLst/>
                <a:latin typeface="Arial" panose="020B0604020202020204" pitchFamily="34" charset="0"/>
                <a:ea typeface="ＭＳ Ｐゴシック" panose="020B0600070205080204" pitchFamily="50" charset="-128"/>
              </a:rPr>
              <a:t>000万US$の市場規模になる</a:t>
            </a:r>
            <a:r>
              <a:rPr lang="ja-JP" altLang="en-US" sz="1100" i="0" noProof="1">
                <a:effectLst/>
                <a:latin typeface="Arial" panose="020B0604020202020204" pitchFamily="34" charset="0"/>
                <a:ea typeface="ＭＳ Ｐゴシック" panose="020B0600070205080204" pitchFamily="50" charset="-128"/>
              </a:rPr>
              <a:t>と予測されている。</a:t>
            </a:r>
            <a:endParaRPr lang="en-US" altLang="ja-JP" sz="1100" i="0" noProof="1">
              <a:effectLst/>
              <a:latin typeface="Arial" panose="020B0604020202020204" pitchFamily="34" charset="0"/>
              <a:ea typeface="ＭＳ Ｐゴシック" panose="020B0600070205080204" pitchFamily="50" charset="-128"/>
            </a:endParaRPr>
          </a:p>
          <a:p>
            <a:pPr marL="171450" indent="-171450" algn="just">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製品の承認と発売の増加、心臓疾患の負担の増加により、</a:t>
            </a:r>
            <a:r>
              <a:rPr lang="ja-JP" altLang="en-US" sz="1100" noProof="1">
                <a:latin typeface="Arial" panose="020B0604020202020204" pitchFamily="34" charset="0"/>
                <a:ea typeface="ＭＳ Ｐゴシック" panose="020B0600070205080204" pitchFamily="50" charset="-128"/>
              </a:rPr>
              <a:t>特に</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遠隔心臓モニタリング装置は急速な成長が予想され</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てい</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る</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endParaRPr lang="en-US" sz="1100" i="0" noProof="1">
              <a:effectLst/>
              <a:latin typeface="Arial" panose="020B0604020202020204" pitchFamily="34" charset="0"/>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sz="1100" noProof="1">
                <a:latin typeface="Arial" panose="020B0604020202020204" pitchFamily="34" charset="0"/>
                <a:ea typeface="ＭＳ Ｐゴシック" panose="020B0600070205080204" pitchFamily="50" charset="-128"/>
              </a:rPr>
              <a:t>インドの心血管デバイス市場は、主に</a:t>
            </a:r>
            <a:r>
              <a:rPr lang="en-US" sz="1100" noProof="1">
                <a:latin typeface="Arial" panose="020B0604020202020204" pitchFamily="34" charset="0"/>
                <a:ea typeface="ＭＳ Ｐゴシック" panose="020B0600070205080204" pitchFamily="50" charset="-128"/>
                <a:cs typeface="Arial" panose="020B0604020202020204" pitchFamily="34" charset="0"/>
              </a:rPr>
              <a:t>Abbott</a:t>
            </a: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　</a:t>
            </a:r>
            <a:r>
              <a:rPr lang="en-US" sz="1100" noProof="1">
                <a:latin typeface="Arial" panose="020B0604020202020204" pitchFamily="34" charset="0"/>
                <a:ea typeface="ＭＳ Ｐゴシック" panose="020B0600070205080204" pitchFamily="50" charset="-128"/>
                <a:cs typeface="Arial" panose="020B0604020202020204" pitchFamily="34" charset="0"/>
              </a:rPr>
              <a:t>Vascular、Boston Scientific、Medtronic</a:t>
            </a:r>
            <a:r>
              <a:rPr lang="en-US" sz="1100" noProof="1">
                <a:latin typeface="Arial" panose="020B0604020202020204" pitchFamily="34" charset="0"/>
                <a:ea typeface="ＭＳ Ｐゴシック" panose="020B0600070205080204" pitchFamily="50" charset="-128"/>
              </a:rPr>
              <a:t>などの</a:t>
            </a:r>
            <a:r>
              <a:rPr lang="en-US" sz="1100" b="1" noProof="1">
                <a:solidFill>
                  <a:srgbClr val="004481"/>
                </a:solidFill>
                <a:latin typeface="Arial" panose="020B0604020202020204" pitchFamily="34" charset="0"/>
                <a:ea typeface="ＭＳ Ｐゴシック" panose="020B0600070205080204" pitchFamily="50" charset="-128"/>
              </a:rPr>
              <a:t>グローバル企業が独占しており</a:t>
            </a:r>
            <a:r>
              <a:rPr lang="en-US" sz="1100" noProof="1">
                <a:latin typeface="Arial" panose="020B0604020202020204" pitchFamily="34" charset="0"/>
                <a:ea typeface="ＭＳ Ｐゴシック" panose="020B0600070205080204" pitchFamily="50" charset="-128"/>
              </a:rPr>
              <a:t>、比較的現地の市場</a:t>
            </a:r>
            <a:r>
              <a:rPr lang="ja-JP" altLang="en-US" sz="1100" noProof="1">
                <a:latin typeface="Arial" panose="020B0604020202020204" pitchFamily="34" charset="0"/>
                <a:ea typeface="ＭＳ Ｐゴシック" panose="020B0600070205080204" pitchFamily="50" charset="-128"/>
              </a:rPr>
              <a:t>参入企業</a:t>
            </a:r>
            <a:r>
              <a:rPr lang="en-US" sz="1100" noProof="1">
                <a:latin typeface="Arial" panose="020B0604020202020204" pitchFamily="34" charset="0"/>
                <a:ea typeface="ＭＳ Ｐゴシック" panose="020B0600070205080204" pitchFamily="50" charset="-128"/>
              </a:rPr>
              <a:t>が少ない</a:t>
            </a:r>
            <a:r>
              <a:rPr lang="ja-JP" altLang="en-US" sz="1100" noProof="1">
                <a:latin typeface="Arial" panose="020B0604020202020204" pitchFamily="34" charset="0"/>
                <a:ea typeface="ＭＳ Ｐゴシック" panose="020B0600070205080204" pitchFamily="50" charset="-128"/>
              </a:rPr>
              <a:t>分野である。</a:t>
            </a:r>
            <a:endParaRPr lang="en-US" altLang="ja-JP" sz="1100" noProof="1">
              <a:latin typeface="Arial" panose="020B0604020202020204" pitchFamily="34" charset="0"/>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中産階級や大規模市場の拡大により、グローバル企業の進出が予想される</a:t>
            </a:r>
            <a:r>
              <a:rPr lang="en-US" altLang="ja-JP" sz="1100" i="0" noProof="1">
                <a:effectLst/>
                <a:latin typeface="Arial" panose="020B0604020202020204" pitchFamily="34" charset="0"/>
                <a:ea typeface="ＭＳ Ｐゴシック" panose="020B0600070205080204" pitchFamily="50" charset="-128"/>
              </a:rPr>
              <a:t>としている</a:t>
            </a:r>
            <a:r>
              <a:rPr lang="ja-JP" altLang="en-US" sz="1100" i="0" noProof="1">
                <a:effectLst/>
                <a:latin typeface="Arial" panose="020B0604020202020204" pitchFamily="34" charset="0"/>
                <a:ea typeface="ＭＳ Ｐゴシック" panose="020B0600070205080204" pitchFamily="50" charset="-128"/>
              </a:rPr>
              <a:t>。</a:t>
            </a:r>
            <a:endParaRPr lang="en-US" sz="1100" noProof="1">
              <a:latin typeface="Arial" panose="020B0604020202020204" pitchFamily="34" charset="0"/>
              <a:ea typeface="ＭＳ Ｐゴシック" panose="020B0600070205080204" pitchFamily="50" charset="-128"/>
            </a:endParaRPr>
          </a:p>
        </p:txBody>
      </p:sp>
      <p:sp>
        <p:nvSpPr>
          <p:cNvPr id="45" name="TextBox 33">
            <a:extLst>
              <a:ext uri="{FF2B5EF4-FFF2-40B4-BE49-F238E27FC236}">
                <a16:creationId xmlns:a16="http://schemas.microsoft.com/office/drawing/2014/main" id="{B3BA0533-F5A1-D846-FFDB-07A9B0328ADF}"/>
              </a:ext>
            </a:extLst>
          </p:cNvPr>
          <p:cNvSpPr txBox="1"/>
          <p:nvPr/>
        </p:nvSpPr>
        <p:spPr bwMode="gray">
          <a:xfrm>
            <a:off x="7867086" y="3798803"/>
            <a:ext cx="1056737" cy="307777"/>
          </a:xfrm>
          <a:prstGeom prst="rect">
            <a:avLst/>
          </a:prstGeom>
          <a:noFill/>
        </p:spPr>
        <p:txBody>
          <a:bodyPr wrap="square">
            <a:spAutoFit/>
          </a:bodyPr>
          <a:lstStyle>
            <a:defPPr>
              <a:defRPr lang="en-US"/>
            </a:defPPr>
            <a:lvl1pPr algn="ctr">
              <a:defRPr sz="1600" b="1">
                <a:latin typeface="+mn-lt"/>
              </a:defRPr>
            </a:lvl1pPr>
          </a:lstStyle>
          <a:p>
            <a:r>
              <a:rPr lang="en-US" sz="1400" noProof="1">
                <a:latin typeface="HGP創英角ｺﾞｼｯｸUB" panose="020B0900000000000000" pitchFamily="50" charset="-128"/>
                <a:ea typeface="HGP創英角ｺﾞｼｯｸUB" panose="020B0900000000000000" pitchFamily="50" charset="-128"/>
              </a:rPr>
              <a:t>市場動向</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48" name="TextBox 41">
            <a:extLst>
              <a:ext uri="{FF2B5EF4-FFF2-40B4-BE49-F238E27FC236}">
                <a16:creationId xmlns:a16="http://schemas.microsoft.com/office/drawing/2014/main" id="{4938A9D6-457C-DC54-5EB3-D43E98685F3C}"/>
              </a:ext>
            </a:extLst>
          </p:cNvPr>
          <p:cNvSpPr txBox="1"/>
          <p:nvPr/>
        </p:nvSpPr>
        <p:spPr bwMode="gray">
          <a:xfrm>
            <a:off x="7375663" y="4235544"/>
            <a:ext cx="2117911" cy="938719"/>
          </a:xfrm>
          <a:prstGeom prst="rect">
            <a:avLst/>
          </a:prstGeom>
          <a:noFill/>
        </p:spPr>
        <p:txBody>
          <a:bodyPr wrap="square">
            <a:spAutoFit/>
          </a:bodyPr>
          <a:lstStyle/>
          <a:p>
            <a:pPr marL="171450" indent="-171450">
              <a:buFont typeface="Wingdings" panose="05000000000000000000" pitchFamily="2" charset="2"/>
              <a:buChar char="ü"/>
            </a:pPr>
            <a:r>
              <a:rPr lang="en-US" sz="1100" i="0" noProof="1">
                <a:effectLst/>
                <a:latin typeface="Arial" panose="020B0604020202020204" pitchFamily="34" charset="0"/>
                <a:ea typeface="ＭＳ Ｐゴシック" panose="020B0600070205080204" pitchFamily="50" charset="-128"/>
                <a:cs typeface="Arial" panose="020B0604020202020204" pitchFamily="34" charset="0"/>
              </a:rPr>
              <a:t>MRI</a:t>
            </a:r>
            <a:r>
              <a:rPr lang="en-US" sz="1100" i="0" noProof="1">
                <a:effectLst/>
                <a:latin typeface="Arial" panose="020B0604020202020204" pitchFamily="34" charset="0"/>
                <a:ea typeface="ＭＳ Ｐゴシック" panose="020B0600070205080204" pitchFamily="50" charset="-128"/>
              </a:rPr>
              <a:t>セグメントは、</a:t>
            </a:r>
            <a:r>
              <a:rPr lang="en-US" sz="1100" b="1" i="0" noProof="1">
                <a:solidFill>
                  <a:srgbClr val="004481"/>
                </a:solidFill>
                <a:effectLst/>
                <a:latin typeface="Arial" panose="020B0604020202020204" pitchFamily="34" charset="0"/>
                <a:ea typeface="ＭＳ Ｐゴシック" panose="020B0600070205080204" pitchFamily="50" charset="-128"/>
              </a:rPr>
              <a:t>慢性疾患の増加、高齢者人口の増加、主要市場プレイヤーの製品発売の増加</a:t>
            </a:r>
            <a:r>
              <a:rPr lang="en-US" sz="1100" i="0" noProof="1">
                <a:effectLst/>
                <a:latin typeface="Arial" panose="020B0604020202020204" pitchFamily="34" charset="0"/>
                <a:ea typeface="ＭＳ Ｐゴシック" panose="020B0600070205080204" pitchFamily="50" charset="-128"/>
              </a:rPr>
              <a:t>により、大きな市場</a:t>
            </a:r>
            <a:r>
              <a:rPr lang="ja-JP" altLang="en-US" sz="1100" i="0" noProof="1">
                <a:effectLst/>
                <a:latin typeface="Arial" panose="020B0604020202020204" pitchFamily="34" charset="0"/>
                <a:ea typeface="ＭＳ Ｐゴシック" panose="020B0600070205080204" pitchFamily="50" charset="-128"/>
              </a:rPr>
              <a:t>となる</a:t>
            </a:r>
            <a:r>
              <a:rPr lang="en-US" sz="1100" i="0" noProof="1">
                <a:effectLst/>
                <a:latin typeface="Arial" panose="020B0604020202020204" pitchFamily="34" charset="0"/>
                <a:ea typeface="ＭＳ Ｐゴシック" panose="020B0600070205080204" pitchFamily="50" charset="-128"/>
              </a:rPr>
              <a:t>ことが</a:t>
            </a:r>
            <a:r>
              <a:rPr lang="ja-JP" altLang="en-US" sz="1100" noProof="1">
                <a:latin typeface="Arial" panose="020B0604020202020204" pitchFamily="34" charset="0"/>
                <a:ea typeface="ＭＳ Ｐゴシック" panose="020B0600070205080204" pitchFamily="50" charset="-128"/>
              </a:rPr>
              <a:t>予想</a:t>
            </a:r>
            <a:r>
              <a:rPr lang="en-US" sz="1100" i="0" noProof="1">
                <a:effectLst/>
                <a:latin typeface="Arial" panose="020B0604020202020204" pitchFamily="34" charset="0"/>
                <a:ea typeface="ＭＳ Ｐゴシック" panose="020B0600070205080204" pitchFamily="50" charset="-128"/>
              </a:rPr>
              <a:t>されて</a:t>
            </a:r>
            <a:r>
              <a:rPr lang="ja-JP" altLang="en-US" sz="1100" i="0" noProof="1">
                <a:effectLst/>
                <a:latin typeface="Arial" panose="020B0604020202020204" pitchFamily="34" charset="0"/>
                <a:ea typeface="ＭＳ Ｐゴシック" panose="020B0600070205080204" pitchFamily="50" charset="-128"/>
              </a:rPr>
              <a:t>いる。</a:t>
            </a:r>
            <a:endParaRPr lang="en-US" sz="1100" dirty="0">
              <a:latin typeface="Arial" panose="020B0604020202020204" pitchFamily="34" charset="0"/>
              <a:ea typeface="ＭＳ Ｐゴシック" panose="020B0600070205080204" pitchFamily="50" charset="-128"/>
            </a:endParaRPr>
          </a:p>
        </p:txBody>
      </p:sp>
      <p:sp>
        <p:nvSpPr>
          <p:cNvPr id="49" name="TextBox 45">
            <a:extLst>
              <a:ext uri="{FF2B5EF4-FFF2-40B4-BE49-F238E27FC236}">
                <a16:creationId xmlns:a16="http://schemas.microsoft.com/office/drawing/2014/main" id="{1C632F6A-CC59-C9A8-2CE2-4EFDC3680B52}"/>
              </a:ext>
            </a:extLst>
          </p:cNvPr>
          <p:cNvSpPr txBox="1"/>
          <p:nvPr/>
        </p:nvSpPr>
        <p:spPr bwMode="gray">
          <a:xfrm>
            <a:off x="7405446" y="5272451"/>
            <a:ext cx="2085068" cy="769441"/>
          </a:xfrm>
          <a:prstGeom prst="rect">
            <a:avLst/>
          </a:prstGeom>
          <a:noFill/>
        </p:spPr>
        <p:txBody>
          <a:bodyPr wrap="square">
            <a:spAutoFit/>
          </a:bodyPr>
          <a:lstStyle/>
          <a:p>
            <a:pPr marL="171450" indent="-171450">
              <a:buFont typeface="Wingdings" panose="05000000000000000000" pitchFamily="2" charset="2"/>
              <a:buChar char="ü"/>
            </a:pPr>
            <a:r>
              <a:rPr lang="en-US" sz="1100" i="0" noProof="1">
                <a:effectLst/>
                <a:latin typeface="Arial" panose="020B0604020202020204" pitchFamily="34" charset="0"/>
                <a:ea typeface="ＭＳ Ｐゴシック" panose="020B0600070205080204" pitchFamily="50" charset="-128"/>
              </a:rPr>
              <a:t>がん領域は、</a:t>
            </a:r>
            <a:r>
              <a:rPr lang="en-US" sz="1100" b="1" noProof="1">
                <a:solidFill>
                  <a:srgbClr val="004481"/>
                </a:solidFill>
                <a:latin typeface="Arial" panose="020B0604020202020204" pitchFamily="34" charset="0"/>
                <a:ea typeface="ＭＳ Ｐゴシック" panose="020B0600070205080204" pitchFamily="50" charset="-128"/>
              </a:rPr>
              <a:t>特に北部および北東部の州におけるがん症例の負担の増加</a:t>
            </a:r>
            <a:r>
              <a:rPr lang="en-US" sz="1100" noProof="1">
                <a:latin typeface="Arial" panose="020B0604020202020204" pitchFamily="34" charset="0"/>
                <a:ea typeface="ＭＳ Ｐゴシック" panose="020B0600070205080204" pitchFamily="50" charset="-128"/>
              </a:rPr>
              <a:t>により、</a:t>
            </a:r>
            <a:r>
              <a:rPr lang="en-US" sz="1100" i="0" noProof="1">
                <a:effectLst/>
                <a:latin typeface="Arial" panose="020B0604020202020204" pitchFamily="34" charset="0"/>
                <a:ea typeface="ＭＳ Ｐゴシック" panose="020B0600070205080204" pitchFamily="50" charset="-128"/>
              </a:rPr>
              <a:t>大幅に成長すると予想されている</a:t>
            </a:r>
            <a:r>
              <a:rPr lang="ja-JP" altLang="en-US" sz="1100" i="0" noProof="1">
                <a:effectLst/>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51" name="TextBox 42">
            <a:extLst>
              <a:ext uri="{FF2B5EF4-FFF2-40B4-BE49-F238E27FC236}">
                <a16:creationId xmlns:a16="http://schemas.microsoft.com/office/drawing/2014/main" id="{B14FAA4B-99D8-F4BB-6A01-6D159DA47FBE}"/>
              </a:ext>
            </a:extLst>
          </p:cNvPr>
          <p:cNvSpPr txBox="1"/>
          <p:nvPr/>
        </p:nvSpPr>
        <p:spPr bwMode="gray">
          <a:xfrm>
            <a:off x="5123427" y="4272430"/>
            <a:ext cx="2023282" cy="769441"/>
          </a:xfrm>
          <a:prstGeom prst="rect">
            <a:avLst/>
          </a:prstGeom>
          <a:noFill/>
        </p:spPr>
        <p:txBody>
          <a:bodyPr wrap="square">
            <a:spAutoFit/>
          </a:bodyPr>
          <a:lstStyle/>
          <a:p>
            <a:pPr marL="171450" indent="-171450">
              <a:buFont typeface="Wingdings" panose="05000000000000000000" pitchFamily="2" charset="2"/>
              <a:buChar char="ü"/>
            </a:pPr>
            <a:r>
              <a:rPr lang="en-US" altLang="ja-JP" sz="1100" b="1" noProof="1">
                <a:solidFill>
                  <a:srgbClr val="004481"/>
                </a:solidFill>
                <a:latin typeface="Arial" panose="020B0604020202020204" pitchFamily="34" charset="0"/>
                <a:ea typeface="ＭＳ Ｐゴシック" panose="020B0600070205080204" pitchFamily="50" charset="-128"/>
              </a:rPr>
              <a:t>がんの有病率の上昇</a:t>
            </a:r>
            <a:r>
              <a:rPr lang="ja-JP" altLang="en-US" sz="1100" b="1" noProof="1">
                <a:solidFill>
                  <a:srgbClr val="004481"/>
                </a:solidFill>
                <a:latin typeface="Arial" panose="020B0604020202020204" pitchFamily="34" charset="0"/>
                <a:ea typeface="ＭＳ Ｐゴシック" panose="020B0600070205080204" pitchFamily="50" charset="-128"/>
              </a:rPr>
              <a:t>：</a:t>
            </a:r>
            <a:r>
              <a:rPr lang="ja-JP" altLang="en-US" sz="1100" noProof="1">
                <a:solidFill>
                  <a:srgbClr val="004481"/>
                </a:solidFill>
                <a:latin typeface="Arial" panose="020B0604020202020204" pitchFamily="34" charset="0"/>
                <a:ea typeface="ＭＳ Ｐゴシック" panose="020B0600070205080204" pitchFamily="50" charset="-128"/>
              </a:rPr>
              <a:t> </a:t>
            </a:r>
            <a:r>
              <a:rPr lang="en-US" sz="1100" b="0" i="0" noProof="1">
                <a:effectLst/>
                <a:latin typeface="Arial" panose="020B0604020202020204" pitchFamily="34" charset="0"/>
                <a:ea typeface="ＭＳ Ｐゴシック" panose="020B0600070205080204" pitchFamily="50" charset="-128"/>
              </a:rPr>
              <a:t>インドでは</a:t>
            </a:r>
            <a:r>
              <a:rPr lang="ja-JP" altLang="en-US" sz="1100" b="0" i="0" noProof="1">
                <a:effectLst/>
                <a:latin typeface="Arial" panose="020B0604020202020204" pitchFamily="34" charset="0"/>
                <a:ea typeface="ＭＳ Ｐゴシック" panose="020B0600070205080204" pitchFamily="50" charset="-128"/>
              </a:rPr>
              <a:t>、</a:t>
            </a:r>
            <a:r>
              <a:rPr lang="en-US" sz="1100" b="0" i="0" noProof="1">
                <a:effectLst/>
                <a:latin typeface="Arial" panose="020B0604020202020204" pitchFamily="34" charset="0"/>
                <a:ea typeface="ＭＳ Ｐゴシック" panose="020B0600070205080204" pitchFamily="50" charset="-128"/>
              </a:rPr>
              <a:t>がん関連</a:t>
            </a:r>
            <a:r>
              <a:rPr lang="ja-JP" altLang="en-US" sz="1100" b="0" i="0" noProof="1">
                <a:effectLst/>
                <a:latin typeface="Arial" panose="020B0604020202020204" pitchFamily="34" charset="0"/>
                <a:ea typeface="ＭＳ Ｐゴシック" panose="020B0600070205080204" pitchFamily="50" charset="-128"/>
              </a:rPr>
              <a:t>の疾患</a:t>
            </a:r>
            <a:r>
              <a:rPr lang="en-US" sz="1100" b="0" i="0" noProof="1">
                <a:effectLst/>
                <a:latin typeface="Arial" panose="020B0604020202020204" pitchFamily="34" charset="0"/>
                <a:ea typeface="ＭＳ Ｐゴシック" panose="020B0600070205080204" pitchFamily="50" charset="-128"/>
              </a:rPr>
              <a:t>が2025年までに2,980万件に増加すると予想されている</a:t>
            </a:r>
            <a:r>
              <a:rPr lang="ja-JP" altLang="en-US" sz="1100" b="0" i="0" noProof="1">
                <a:effectLst/>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52" name="TextBox 32">
            <a:extLst>
              <a:ext uri="{FF2B5EF4-FFF2-40B4-BE49-F238E27FC236}">
                <a16:creationId xmlns:a16="http://schemas.microsoft.com/office/drawing/2014/main" id="{FB78A645-2A9D-5496-6E2B-4815CD2B05B6}"/>
              </a:ext>
            </a:extLst>
          </p:cNvPr>
          <p:cNvSpPr txBox="1"/>
          <p:nvPr/>
        </p:nvSpPr>
        <p:spPr bwMode="gray">
          <a:xfrm>
            <a:off x="5469224" y="3800480"/>
            <a:ext cx="1439779" cy="307777"/>
          </a:xfrm>
          <a:prstGeom prst="rect">
            <a:avLst/>
          </a:prstGeom>
          <a:noFill/>
        </p:spPr>
        <p:txBody>
          <a:bodyPr wrap="square">
            <a:spAutoFit/>
          </a:bodyPr>
          <a:lstStyle>
            <a:defPPr>
              <a:defRPr lang="en-US"/>
            </a:defPPr>
            <a:lvl1pPr algn="ctr">
              <a:defRPr sz="1600" b="1">
                <a:latin typeface="+mn-lt"/>
              </a:defRPr>
            </a:lvl1pPr>
          </a:lstStyle>
          <a:p>
            <a:r>
              <a:rPr lang="en-US" sz="1400" noProof="1">
                <a:latin typeface="HGP創英角ｺﾞｼｯｸUB" panose="020B0900000000000000" pitchFamily="50" charset="-128"/>
                <a:ea typeface="HGP創英角ｺﾞｼｯｸUB" panose="020B0900000000000000" pitchFamily="50" charset="-128"/>
              </a:rPr>
              <a:t>市場</a:t>
            </a:r>
            <a:r>
              <a:rPr lang="ja-JP" altLang="en-US" sz="1400" noProof="1">
                <a:latin typeface="HGP創英角ｺﾞｼｯｸUB" panose="020B0900000000000000" pitchFamily="50" charset="-128"/>
                <a:ea typeface="HGP創英角ｺﾞｼｯｸUB" panose="020B0900000000000000" pitchFamily="50" charset="-128"/>
              </a:rPr>
              <a:t>成長要因</a:t>
            </a:r>
            <a:endParaRPr lang="en-US" sz="1400" dirty="0">
              <a:latin typeface="HGP創英角ｺﾞｼｯｸUB" panose="020B0900000000000000" pitchFamily="50" charset="-128"/>
              <a:ea typeface="HGP創英角ｺﾞｼｯｸUB" panose="020B0900000000000000" pitchFamily="50" charset="-128"/>
            </a:endParaRPr>
          </a:p>
        </p:txBody>
      </p:sp>
      <p:cxnSp>
        <p:nvCxnSpPr>
          <p:cNvPr id="53" name="Straight Connector 39">
            <a:extLst>
              <a:ext uri="{FF2B5EF4-FFF2-40B4-BE49-F238E27FC236}">
                <a16:creationId xmlns:a16="http://schemas.microsoft.com/office/drawing/2014/main" id="{4D822FBB-1BE0-FA44-1F93-BDD4EE28321E}"/>
              </a:ext>
            </a:extLst>
          </p:cNvPr>
          <p:cNvCxnSpPr>
            <a:cxnSpLocks/>
          </p:cNvCxnSpPr>
          <p:nvPr/>
        </p:nvCxnSpPr>
        <p:spPr bwMode="gray">
          <a:xfrm>
            <a:off x="7342820" y="3942865"/>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TextBox 1">
            <a:extLst>
              <a:ext uri="{FF2B5EF4-FFF2-40B4-BE49-F238E27FC236}">
                <a16:creationId xmlns:a16="http://schemas.microsoft.com/office/drawing/2014/main" id="{01DF86CC-9579-9209-36C7-202B6B91B228}"/>
              </a:ext>
            </a:extLst>
          </p:cNvPr>
          <p:cNvSpPr txBox="1"/>
          <p:nvPr/>
        </p:nvSpPr>
        <p:spPr bwMode="gray">
          <a:xfrm>
            <a:off x="5239452" y="1975487"/>
            <a:ext cx="4035607" cy="1600438"/>
          </a:xfrm>
          <a:prstGeom prst="rect">
            <a:avLst/>
          </a:prstGeom>
          <a:noFill/>
        </p:spPr>
        <p:txBody>
          <a:bodyPr wrap="square">
            <a:spAutoFit/>
          </a:bodyPr>
          <a:lstStyle/>
          <a:p>
            <a:pPr marL="171450" indent="-171450">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収益は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CAGR</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2023-2028年</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7.2%</a:t>
            </a:r>
            <a:r>
              <a:rPr lang="en-US" altLang="ja-JP" sz="1100" noProof="1">
                <a:latin typeface="Arial" panose="020B0604020202020204" pitchFamily="34" charset="0"/>
                <a:ea typeface="ＭＳ Ｐゴシック" panose="020B0600070205080204" pitchFamily="50" charset="-128"/>
              </a:rPr>
              <a:t>で成長し、2028年までに市場規模は9億2000万US$になると予想されている</a:t>
            </a:r>
            <a:r>
              <a:rPr lang="ja-JP" altLang="en-US" sz="1100" noProof="1">
                <a:latin typeface="Arial" panose="020B0604020202020204" pitchFamily="34" charset="0"/>
                <a:ea typeface="ＭＳ Ｐゴシック" panose="020B0600070205080204" pitchFamily="50" charset="-128"/>
              </a:rPr>
              <a:t>。</a:t>
            </a:r>
            <a:endParaRPr lang="en-US" sz="1100" noProof="1">
              <a:latin typeface="Arial" panose="020B0604020202020204" pitchFamily="34" charset="0"/>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sz="1100" b="1" noProof="1">
                <a:solidFill>
                  <a:srgbClr val="004481"/>
                </a:solidFill>
                <a:latin typeface="Arial" panose="020B0604020202020204" pitchFamily="34" charset="0"/>
                <a:ea typeface="ＭＳ Ｐゴシック" panose="020B0600070205080204" pitchFamily="50" charset="-128"/>
              </a:rPr>
              <a:t>インドの画像診断機器市場は寡占状態にあ</a:t>
            </a:r>
            <a:r>
              <a:rPr lang="ja-JP" altLang="en-US" sz="1100" b="1" noProof="1">
                <a:solidFill>
                  <a:srgbClr val="004481"/>
                </a:solidFill>
                <a:latin typeface="Arial" panose="020B0604020202020204" pitchFamily="34" charset="0"/>
                <a:ea typeface="ＭＳ Ｐゴシック" panose="020B0600070205080204" pitchFamily="50" charset="-128"/>
              </a:rPr>
              <a:t>り</a:t>
            </a:r>
            <a:r>
              <a:rPr lang="ja-JP" altLang="en-US" sz="1100" noProof="1">
                <a:latin typeface="Arial" panose="020B0604020202020204" pitchFamily="34" charset="0"/>
                <a:ea typeface="ＭＳ Ｐゴシック" panose="020B0600070205080204" pitchFamily="50" charset="-128"/>
              </a:rPr>
              <a:t>、市場を牽引している企業としては</a:t>
            </a:r>
            <a:r>
              <a:rPr lang="en-US" sz="1100" noProof="1">
                <a:solidFill>
                  <a:schemeClr val="accent6">
                    <a:lumMod val="75000"/>
                  </a:schemeClr>
                </a:solidFill>
                <a:latin typeface="Arial" panose="020B0604020202020204" pitchFamily="34" charset="0"/>
                <a:ea typeface="ＭＳ Ｐゴシック" panose="020B0600070205080204" pitchFamily="50" charset="-128"/>
              </a:rPr>
              <a:t>、</a:t>
            </a:r>
            <a:r>
              <a:rPr lang="en-US" sz="1100" noProof="1">
                <a:latin typeface="Arial" panose="020B0604020202020204" pitchFamily="34" charset="0"/>
                <a:ea typeface="ＭＳ Ｐゴシック" panose="020B0600070205080204" pitchFamily="50" charset="-128"/>
              </a:rPr>
              <a:t>富士フイルムホールディングス、GEヘルスケア、キヤノン、シーメンスヘルスケア</a:t>
            </a: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等</a:t>
            </a:r>
            <a:r>
              <a:rPr lang="ja-JP" altLang="en-US" sz="1100" noProof="1">
                <a:latin typeface="Arial" panose="020B0604020202020204" pitchFamily="34" charset="0"/>
                <a:ea typeface="ＭＳ Ｐゴシック" panose="020B0600070205080204" pitchFamily="50" charset="-128"/>
              </a:rPr>
              <a:t>が挙げられる。</a:t>
            </a:r>
            <a:endParaRPr lang="en-US" sz="1100" dirty="0">
              <a:latin typeface="Arial" panose="020B0604020202020204" pitchFamily="34" charset="0"/>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altLang="ja-JP" sz="1100" i="0" noProof="1">
                <a:effectLst/>
                <a:latin typeface="Arial" panose="020B0604020202020204" pitchFamily="34" charset="0"/>
                <a:ea typeface="ＭＳ Ｐゴシック" panose="020B0600070205080204" pitchFamily="50" charset="-128"/>
              </a:rPr>
              <a:t>がん患者の増加や画像診断技術の進歩により、</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がん領域は国内で大きく成長すると予想され、MRI領域は最大の市場シェアを占めている</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a:t>
            </a:r>
            <a:endParaRPr lang="en-US" altLang="ja-JP" sz="1100" i="0" dirty="0">
              <a:solidFill>
                <a:schemeClr val="accent6">
                  <a:lumMod val="75000"/>
                </a:schemeClr>
              </a:solidFill>
              <a:effectLst/>
              <a:latin typeface="Arial" panose="020B0604020202020204" pitchFamily="34" charset="0"/>
              <a:ea typeface="ＭＳ Ｐゴシック" panose="020B0600070205080204" pitchFamily="50" charset="-128"/>
            </a:endParaRPr>
          </a:p>
        </p:txBody>
      </p:sp>
      <p:sp>
        <p:nvSpPr>
          <p:cNvPr id="14" name="TextBox 36">
            <a:extLst>
              <a:ext uri="{FF2B5EF4-FFF2-40B4-BE49-F238E27FC236}">
                <a16:creationId xmlns:a16="http://schemas.microsoft.com/office/drawing/2014/main" id="{6F5BDD8C-019C-60E0-C0AC-F9F322010CC2}"/>
              </a:ext>
            </a:extLst>
          </p:cNvPr>
          <p:cNvSpPr txBox="1"/>
          <p:nvPr/>
        </p:nvSpPr>
        <p:spPr bwMode="gray">
          <a:xfrm>
            <a:off x="5090584" y="5126228"/>
            <a:ext cx="2048633" cy="769441"/>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Arial" panose="020B0604020202020204" pitchFamily="34" charset="0"/>
                <a:ea typeface="ＭＳ Ｐゴシック" panose="020B0600070205080204" pitchFamily="50" charset="-128"/>
              </a:rPr>
              <a:t>高齢者の人口の増加</a:t>
            </a:r>
            <a:r>
              <a:rPr lang="ja-JP" altLang="en-US" sz="1100" noProof="1">
                <a:solidFill>
                  <a:srgbClr val="004481"/>
                </a:solidFill>
                <a:latin typeface="Arial" panose="020B0604020202020204" pitchFamily="34" charset="0"/>
                <a:ea typeface="ＭＳ Ｐゴシック" panose="020B0600070205080204" pitchFamily="50" charset="-128"/>
              </a:rPr>
              <a:t> ： インドにおける</a:t>
            </a:r>
            <a:r>
              <a:rPr lang="en-US" sz="1100" b="0" i="0" noProof="1">
                <a:effectLst/>
                <a:latin typeface="Arial" panose="020B0604020202020204" pitchFamily="34" charset="0"/>
                <a:ea typeface="ＭＳ Ｐゴシック" panose="020B0600070205080204" pitchFamily="50" charset="-128"/>
              </a:rPr>
              <a:t>高齢者人口は2019-2050年の間に2.5倍以上増加すると予想され</a:t>
            </a:r>
            <a:r>
              <a:rPr lang="ja-JP" altLang="en-US" sz="1100" b="0" i="0" noProof="1">
                <a:effectLst/>
                <a:latin typeface="Arial" panose="020B0604020202020204" pitchFamily="34" charset="0"/>
                <a:ea typeface="ＭＳ Ｐゴシック" panose="020B0600070205080204" pitchFamily="50" charset="-128"/>
              </a:rPr>
              <a:t>ている。</a:t>
            </a:r>
            <a:endParaRPr lang="en-US" sz="1100" dirty="0">
              <a:latin typeface="Arial" panose="020B0604020202020204" pitchFamily="34" charset="0"/>
              <a:ea typeface="ＭＳ Ｐゴシック" panose="020B0600070205080204" pitchFamily="50" charset="-128"/>
            </a:endParaRPr>
          </a:p>
        </p:txBody>
      </p:sp>
      <p:sp>
        <p:nvSpPr>
          <p:cNvPr id="15" name="Rectangle: Rounded Corners 4">
            <a:extLst>
              <a:ext uri="{FF2B5EF4-FFF2-40B4-BE49-F238E27FC236}">
                <a16:creationId xmlns:a16="http://schemas.microsoft.com/office/drawing/2014/main" id="{1A11E32F-9747-8857-6305-1DB55BFA16CB}"/>
              </a:ext>
            </a:extLst>
          </p:cNvPr>
          <p:cNvSpPr/>
          <p:nvPr/>
        </p:nvSpPr>
        <p:spPr>
          <a:xfrm>
            <a:off x="936973" y="383745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16" name="Rectangle: Rounded Corners 4">
            <a:extLst>
              <a:ext uri="{FF2B5EF4-FFF2-40B4-BE49-F238E27FC236}">
                <a16:creationId xmlns:a16="http://schemas.microsoft.com/office/drawing/2014/main" id="{858AB66E-DFD3-823E-C5D0-699F9A04DE39}"/>
              </a:ext>
            </a:extLst>
          </p:cNvPr>
          <p:cNvSpPr/>
          <p:nvPr/>
        </p:nvSpPr>
        <p:spPr>
          <a:xfrm>
            <a:off x="3159770" y="383716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17" name="Rectangle: Rounded Corners 4">
            <a:extLst>
              <a:ext uri="{FF2B5EF4-FFF2-40B4-BE49-F238E27FC236}">
                <a16:creationId xmlns:a16="http://schemas.microsoft.com/office/drawing/2014/main" id="{BABC2049-4A5A-6B83-4051-D9365A9D1967}"/>
              </a:ext>
            </a:extLst>
          </p:cNvPr>
          <p:cNvSpPr/>
          <p:nvPr/>
        </p:nvSpPr>
        <p:spPr>
          <a:xfrm>
            <a:off x="5531724" y="379258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18" name="Rectangle: Rounded Corners 4">
            <a:extLst>
              <a:ext uri="{FF2B5EF4-FFF2-40B4-BE49-F238E27FC236}">
                <a16:creationId xmlns:a16="http://schemas.microsoft.com/office/drawing/2014/main" id="{484624F1-0972-329D-7985-ADCF3FC85D03}"/>
              </a:ext>
            </a:extLst>
          </p:cNvPr>
          <p:cNvSpPr/>
          <p:nvPr/>
        </p:nvSpPr>
        <p:spPr>
          <a:xfrm>
            <a:off x="7742124" y="3791598"/>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11" name="グループ化 10">
            <a:extLst>
              <a:ext uri="{FF2B5EF4-FFF2-40B4-BE49-F238E27FC236}">
                <a16:creationId xmlns:a16="http://schemas.microsoft.com/office/drawing/2014/main" id="{C5B68C70-2E63-526A-C378-FD7270B3D1F5}"/>
              </a:ext>
            </a:extLst>
          </p:cNvPr>
          <p:cNvGrpSpPr/>
          <p:nvPr/>
        </p:nvGrpSpPr>
        <p:grpSpPr>
          <a:xfrm>
            <a:off x="1981227" y="1556517"/>
            <a:ext cx="1350209" cy="360050"/>
            <a:chOff x="1981227" y="1576414"/>
            <a:chExt cx="1350209" cy="360050"/>
          </a:xfrm>
        </p:grpSpPr>
        <p:sp>
          <p:nvSpPr>
            <p:cNvPr id="7" name="TextBox 33">
              <a:extLst>
                <a:ext uri="{FF2B5EF4-FFF2-40B4-BE49-F238E27FC236}">
                  <a16:creationId xmlns:a16="http://schemas.microsoft.com/office/drawing/2014/main" id="{67E9031E-21BC-9D96-3F7B-817EE9C4D370}"/>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8" name="Rectangle: Rounded Corners 4">
              <a:extLst>
                <a:ext uri="{FF2B5EF4-FFF2-40B4-BE49-F238E27FC236}">
                  <a16:creationId xmlns:a16="http://schemas.microsoft.com/office/drawing/2014/main" id="{2BFB6D5F-BC12-61D9-D5CA-3410322CAB18}"/>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grpSp>
        <p:nvGrpSpPr>
          <p:cNvPr id="12" name="グループ化 11">
            <a:extLst>
              <a:ext uri="{FF2B5EF4-FFF2-40B4-BE49-F238E27FC236}">
                <a16:creationId xmlns:a16="http://schemas.microsoft.com/office/drawing/2014/main" id="{7A9C4096-7478-CA67-B864-AA25997379BD}"/>
              </a:ext>
            </a:extLst>
          </p:cNvPr>
          <p:cNvGrpSpPr/>
          <p:nvPr/>
        </p:nvGrpSpPr>
        <p:grpSpPr>
          <a:xfrm>
            <a:off x="6667715" y="1556517"/>
            <a:ext cx="1350209" cy="360050"/>
            <a:chOff x="1981227" y="1576414"/>
            <a:chExt cx="1350209" cy="360050"/>
          </a:xfrm>
        </p:grpSpPr>
        <p:sp>
          <p:nvSpPr>
            <p:cNvPr id="13" name="TextBox 33">
              <a:extLst>
                <a:ext uri="{FF2B5EF4-FFF2-40B4-BE49-F238E27FC236}">
                  <a16:creationId xmlns:a16="http://schemas.microsoft.com/office/drawing/2014/main" id="{FC141477-83B3-A450-E2D4-AB952B2BB8A1}"/>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19" name="Rectangle: Rounded Corners 4">
              <a:extLst>
                <a:ext uri="{FF2B5EF4-FFF2-40B4-BE49-F238E27FC236}">
                  <a16:creationId xmlns:a16="http://schemas.microsoft.com/office/drawing/2014/main" id="{5ADEE91F-73E9-7BDA-51CB-E3EF09BD871D}"/>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13042525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CAF3FFB8-4FFB-EF2C-3167-9C3BEC8DE1DF}"/>
              </a:ext>
            </a:extLst>
          </p:cNvPr>
          <p:cNvSpPr/>
          <p:nvPr/>
        </p:nvSpPr>
        <p:spPr>
          <a:xfrm>
            <a:off x="5024438" y="1020600"/>
            <a:ext cx="4465637" cy="5432400"/>
          </a:xfrm>
          <a:prstGeom prst="roundRect">
            <a:avLst>
              <a:gd name="adj" fmla="val 8509"/>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体外診断用（</a:t>
                      </a:r>
                      <a:r>
                        <a:rPr kumimoji="1" lang="en-US" altLang="ja-JP"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IVD</a:t>
                      </a:r>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graphicFrame>
        <p:nvGraphicFramePr>
          <p:cNvPr id="21" name="表 19">
            <a:extLst>
              <a:ext uri="{FF2B5EF4-FFF2-40B4-BE49-F238E27FC236}">
                <a16:creationId xmlns:a16="http://schemas.microsoft.com/office/drawing/2014/main" id="{036D940E-18D5-06D8-B663-C8E0195D059E}"/>
              </a:ext>
            </a:extLst>
          </p:cNvPr>
          <p:cNvGraphicFramePr>
            <a:graphicFrameLocks noGrp="1"/>
          </p:cNvGraphicFramePr>
          <p:nvPr/>
        </p:nvGraphicFramePr>
        <p:xfrm>
          <a:off x="5504345"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眼科機器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35" name="TextBox 21">
            <a:extLst>
              <a:ext uri="{FF2B5EF4-FFF2-40B4-BE49-F238E27FC236}">
                <a16:creationId xmlns:a16="http://schemas.microsoft.com/office/drawing/2014/main" id="{E572EFF2-06AC-E7AE-F679-3906B632973B}"/>
              </a:ext>
            </a:extLst>
          </p:cNvPr>
          <p:cNvSpPr txBox="1"/>
          <p:nvPr/>
        </p:nvSpPr>
        <p:spPr bwMode="gray">
          <a:xfrm>
            <a:off x="654013" y="2052360"/>
            <a:ext cx="4176460" cy="1600438"/>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en-US" altLang="ja-JP" sz="1100" i="0" noProof="1">
                <a:effectLst/>
                <a:latin typeface="Arial" panose="020B0604020202020204" pitchFamily="34" charset="0"/>
                <a:ea typeface="ＭＳ Ｐゴシック" panose="020B0600070205080204" pitchFamily="50" charset="-128"/>
              </a:rPr>
              <a:t>インドの体外診断薬</a:t>
            </a:r>
            <a:r>
              <a:rPr lang="ja-JP" altLang="en-US" sz="1100" i="0" noProof="1">
                <a:effectLst/>
                <a:latin typeface="Arial" panose="020B0604020202020204" pitchFamily="34" charset="0"/>
                <a:ea typeface="ＭＳ Ｐゴシック" panose="020B0600070205080204" pitchFamily="50" charset="-128"/>
              </a:rPr>
              <a:t>（</a:t>
            </a:r>
            <a:r>
              <a:rPr lang="en-US" altLang="ja-JP" sz="1100" i="0" noProof="1">
                <a:effectLst/>
                <a:latin typeface="Arial" panose="020B0604020202020204" pitchFamily="34" charset="0"/>
                <a:ea typeface="ＭＳ Ｐゴシック" panose="020B0600070205080204" pitchFamily="50" charset="-128"/>
              </a:rPr>
              <a:t>IVD</a:t>
            </a:r>
            <a:r>
              <a:rPr lang="ja-JP" altLang="en-US" sz="1100" i="0" noProof="1">
                <a:effectLst/>
                <a:latin typeface="Arial" panose="020B0604020202020204" pitchFamily="34" charset="0"/>
                <a:ea typeface="ＭＳ Ｐゴシック" panose="020B0600070205080204" pitchFamily="50" charset="-128"/>
              </a:rPr>
              <a:t>）</a:t>
            </a:r>
            <a:r>
              <a:rPr lang="en-US" altLang="ja-JP" sz="1100" i="0" noProof="1">
                <a:effectLst/>
                <a:latin typeface="Arial" panose="020B0604020202020204" pitchFamily="34" charset="0"/>
                <a:ea typeface="ＭＳ Ｐゴシック" panose="020B0600070205080204" pitchFamily="50" charset="-128"/>
              </a:rPr>
              <a:t>市場は、</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2023年から2028年の年平均成長率</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CAGR</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4.0</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a:t>
            </a:r>
            <a:r>
              <a:rPr lang="en-US" altLang="ja-JP" sz="1100" i="0" noProof="1">
                <a:effectLst/>
                <a:latin typeface="Arial" panose="020B0604020202020204" pitchFamily="34" charset="0"/>
                <a:ea typeface="ＭＳ Ｐゴシック" panose="020B0600070205080204" pitchFamily="50" charset="-128"/>
              </a:rPr>
              <a:t>と</a:t>
            </a:r>
            <a:r>
              <a:rPr lang="ja-JP" altLang="en-US" sz="1100" i="0" noProof="1">
                <a:effectLst/>
                <a:latin typeface="Arial" panose="020B0604020202020204" pitchFamily="34" charset="0"/>
                <a:ea typeface="ＭＳ Ｐゴシック" panose="020B0600070205080204" pitchFamily="50" charset="-128"/>
              </a:rPr>
              <a:t>、</a:t>
            </a:r>
            <a:r>
              <a:rPr lang="ja-JP" altLang="en-US" sz="1100" noProof="1">
                <a:latin typeface="Arial" panose="020B0604020202020204" pitchFamily="34" charset="0"/>
                <a:ea typeface="ＭＳ Ｐゴシック" panose="020B0600070205080204" pitchFamily="50" charset="-128"/>
              </a:rPr>
              <a:t>緩やかな</a:t>
            </a:r>
            <a:r>
              <a:rPr lang="en-US" altLang="ja-JP" sz="1100" i="0" noProof="1">
                <a:effectLst/>
                <a:latin typeface="Arial" panose="020B0604020202020204" pitchFamily="34" charset="0"/>
                <a:ea typeface="ＭＳ Ｐゴシック" panose="020B0600070205080204" pitchFamily="50" charset="-128"/>
              </a:rPr>
              <a:t>成長率が見込まれている</a:t>
            </a:r>
            <a:r>
              <a:rPr lang="ja-JP" altLang="en-US" sz="1100" i="0" noProof="1">
                <a:effectLst/>
                <a:latin typeface="Arial" panose="020B0604020202020204" pitchFamily="34" charset="0"/>
                <a:ea typeface="ＭＳ Ｐゴシック" panose="020B0600070205080204" pitchFamily="50" charset="-128"/>
              </a:rPr>
              <a:t>。</a:t>
            </a:r>
            <a:endParaRPr lang="en-US"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市場は少数の主要企業によって支配されており、新規参入の障壁となっている。</a:t>
            </a:r>
            <a:r>
              <a:rPr lang="en-US" altLang="ja-JP" sz="1100" dirty="0">
                <a:latin typeface="Arial" panose="020B0604020202020204" pitchFamily="34" charset="0"/>
                <a:ea typeface="ＭＳ Ｐゴシック" panose="020B0600070205080204" pitchFamily="50" charset="-128"/>
              </a:rPr>
              <a:t> </a:t>
            </a:r>
            <a:r>
              <a:rPr lang="en-US" altLang="ja-JP" sz="1100" noProof="1">
                <a:latin typeface="Arial" panose="020B0604020202020204" pitchFamily="34" charset="0"/>
                <a:ea typeface="ＭＳ Ｐゴシック" panose="020B0600070205080204" pitchFamily="50" charset="-128"/>
              </a:rPr>
              <a:t>大手企業が市場シェアの大半を占めている。</a:t>
            </a:r>
            <a:r>
              <a:rPr lang="en-US" altLang="ja-JP" sz="1100" dirty="0">
                <a:latin typeface="Arial" panose="020B0604020202020204" pitchFamily="34" charset="0"/>
                <a:ea typeface="ＭＳ Ｐゴシック" panose="020B0600070205080204" pitchFamily="50" charset="-128"/>
              </a:rPr>
              <a:t> </a:t>
            </a:r>
            <a:r>
              <a:rPr lang="ja-JP" altLang="en-US" sz="1100" noProof="1">
                <a:latin typeface="Arial" panose="020B0604020202020204" pitchFamily="34" charset="0"/>
                <a:ea typeface="ＭＳ Ｐゴシック" panose="020B0600070205080204" pitchFamily="50" charset="-128"/>
              </a:rPr>
              <a:t>プレーヤー</a:t>
            </a:r>
            <a:r>
              <a:rPr lang="en-US" altLang="ja-JP" sz="1100" noProof="1">
                <a:latin typeface="Arial" panose="020B0604020202020204" pitchFamily="34" charset="0"/>
                <a:ea typeface="ＭＳ Ｐゴシック" panose="020B0600070205080204" pitchFamily="50" charset="-128"/>
              </a:rPr>
              <a:t>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コラボレーション、買収、新製品発表</a:t>
            </a:r>
            <a:r>
              <a:rPr lang="en-US" altLang="ja-JP" sz="1100" noProof="1">
                <a:latin typeface="Arial" panose="020B0604020202020204" pitchFamily="34" charset="0"/>
                <a:ea typeface="ＭＳ Ｐゴシック" panose="020B0600070205080204" pitchFamily="50" charset="-128"/>
              </a:rPr>
              <a:t>のように活用してポジションを強化してきた</a:t>
            </a:r>
            <a:r>
              <a:rPr lang="ja-JP" altLang="en-US" sz="1100" noProof="1">
                <a:latin typeface="Arial" panose="020B0604020202020204" pitchFamily="34" charset="0"/>
                <a:ea typeface="ＭＳ Ｐゴシック" panose="020B0600070205080204" pitchFamily="50" charset="-128"/>
              </a:rPr>
              <a:t>。</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noProof="1">
                <a:latin typeface="Arial" panose="020B0604020202020204" pitchFamily="34" charset="0"/>
                <a:ea typeface="ＭＳ Ｐゴシック" panose="020B0600070205080204" pitchFamily="50" charset="-128"/>
              </a:rPr>
              <a:t>主な</a:t>
            </a:r>
            <a:r>
              <a:rPr lang="en-US" altLang="ja-JP" sz="1100" noProof="1">
                <a:latin typeface="Arial" panose="020B0604020202020204" pitchFamily="34" charset="0"/>
                <a:ea typeface="ＭＳ Ｐゴシック" panose="020B0600070205080204" pitchFamily="50" charset="-128"/>
              </a:rPr>
              <a:t>市場プレイヤー</a:t>
            </a:r>
            <a:r>
              <a:rPr lang="ja-JP" altLang="en-US" sz="1100" noProof="1">
                <a:latin typeface="Arial" panose="020B0604020202020204" pitchFamily="34" charset="0"/>
                <a:ea typeface="ＭＳ Ｐゴシック" panose="020B0600070205080204" pitchFamily="50" charset="-128"/>
              </a:rPr>
              <a:t>の例として</a:t>
            </a:r>
            <a:r>
              <a:rPr lang="en-US" altLang="ja-JP" sz="1100" noProof="1">
                <a:latin typeface="Arial" panose="020B0604020202020204" pitchFamily="34" charset="0"/>
                <a:ea typeface="ＭＳ Ｐゴシック" panose="020B0600070205080204" pitchFamily="50" charset="-128"/>
              </a:rPr>
              <a:t>、Abbott Laboratories、Becton、Dickinson and Company、BioMérieux</a:t>
            </a:r>
            <a:r>
              <a:rPr lang="ja-JP" altLang="en-US" sz="1100" noProof="1">
                <a:latin typeface="Arial" panose="020B0604020202020204" pitchFamily="34" charset="0"/>
                <a:ea typeface="ＭＳ Ｐゴシック" panose="020B0600070205080204" pitchFamily="50" charset="-128"/>
              </a:rPr>
              <a:t>が挙げられる。</a:t>
            </a:r>
            <a:endParaRPr lang="en-US" altLang="ja-JP" sz="1100" dirty="0">
              <a:latin typeface="Arial" panose="020B0604020202020204" pitchFamily="34" charset="0"/>
              <a:ea typeface="ＭＳ Ｐゴシック" panose="020B0600070205080204" pitchFamily="50" charset="-128"/>
            </a:endParaRPr>
          </a:p>
        </p:txBody>
      </p:sp>
      <p:sp>
        <p:nvSpPr>
          <p:cNvPr id="54" name="TextBox 1">
            <a:extLst>
              <a:ext uri="{FF2B5EF4-FFF2-40B4-BE49-F238E27FC236}">
                <a16:creationId xmlns:a16="http://schemas.microsoft.com/office/drawing/2014/main" id="{01DF86CC-9579-9209-36C7-202B6B91B228}"/>
              </a:ext>
            </a:extLst>
          </p:cNvPr>
          <p:cNvSpPr txBox="1"/>
          <p:nvPr/>
        </p:nvSpPr>
        <p:spPr bwMode="gray">
          <a:xfrm>
            <a:off x="5146396" y="1946281"/>
            <a:ext cx="4236302" cy="1846659"/>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2023年から2028年</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にかけて</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年間成長率</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CAGR</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a:t>
            </a:r>
            <a:r>
              <a:rPr lang="en-US" altLang="ja-JP" sz="1100" b="1" i="0" noProof="1">
                <a:solidFill>
                  <a:schemeClr val="accent6">
                    <a:lumMod val="75000"/>
                  </a:schemeClr>
                </a:solidFill>
                <a:effectLst/>
                <a:latin typeface="Arial" panose="020B0604020202020204" pitchFamily="34" charset="0"/>
                <a:ea typeface="ＭＳ Ｐゴシック" panose="020B0600070205080204" pitchFamily="50" charset="-128"/>
              </a:rPr>
              <a:t>が8.6%</a:t>
            </a:r>
            <a:r>
              <a:rPr lang="ja-JP" altLang="en-US" sz="1100" b="1" i="0" noProof="1">
                <a:solidFill>
                  <a:schemeClr val="accent6">
                    <a:lumMod val="75000"/>
                  </a:schemeClr>
                </a:solidFill>
                <a:effectLst/>
                <a:latin typeface="Arial" panose="020B0604020202020204" pitchFamily="34" charset="0"/>
                <a:ea typeface="ＭＳ Ｐゴシック" panose="020B0600070205080204" pitchFamily="50" charset="-128"/>
              </a:rPr>
              <a:t>と</a:t>
            </a:r>
            <a:r>
              <a:rPr lang="ja-JP" altLang="en-US" sz="1100" i="0" noProof="1">
                <a:effectLst/>
                <a:latin typeface="Arial" panose="020B0604020202020204" pitchFamily="34" charset="0"/>
                <a:ea typeface="ＭＳ Ｐゴシック" panose="020B0600070205080204" pitchFamily="50" charset="-128"/>
              </a:rPr>
              <a:t>予想されており、</a:t>
            </a:r>
            <a:r>
              <a:rPr lang="en-US" altLang="ja-JP" sz="1100" b="1" i="0" noProof="1">
                <a:solidFill>
                  <a:srgbClr val="004481"/>
                </a:solidFill>
                <a:effectLst/>
                <a:latin typeface="Arial" panose="020B0604020202020204" pitchFamily="34" charset="0"/>
                <a:ea typeface="ＭＳ Ｐゴシック" panose="020B0600070205080204" pitchFamily="50" charset="-128"/>
              </a:rPr>
              <a:t>2028年までに</a:t>
            </a:r>
            <a:r>
              <a:rPr lang="ja-JP" altLang="en-US" sz="1100" b="1" i="0" noProof="1">
                <a:solidFill>
                  <a:srgbClr val="004481"/>
                </a:solidFill>
                <a:effectLst/>
                <a:latin typeface="Arial" panose="020B0604020202020204" pitchFamily="34" charset="0"/>
                <a:ea typeface="ＭＳ Ｐゴシック" panose="020B0600070205080204" pitchFamily="50" charset="-128"/>
              </a:rPr>
              <a:t>は</a:t>
            </a:r>
            <a:r>
              <a:rPr lang="en-US" altLang="ja-JP" sz="1100" b="1" i="0" noProof="1">
                <a:solidFill>
                  <a:srgbClr val="004481"/>
                </a:solidFill>
                <a:effectLst/>
                <a:latin typeface="Arial" panose="020B0604020202020204" pitchFamily="34" charset="0"/>
                <a:ea typeface="ＭＳ Ｐゴシック" panose="020B0600070205080204" pitchFamily="50" charset="-128"/>
              </a:rPr>
              <a:t>7億4000万US$の市場規模</a:t>
            </a:r>
            <a:r>
              <a:rPr lang="en-US" altLang="ja-JP" sz="1100" i="0" noProof="1">
                <a:effectLst/>
                <a:latin typeface="Arial" panose="020B0604020202020204" pitchFamily="34" charset="0"/>
                <a:ea typeface="ＭＳ Ｐゴシック" panose="020B0600070205080204" pitchFamily="50" charset="-128"/>
              </a:rPr>
              <a:t>に</a:t>
            </a:r>
            <a:r>
              <a:rPr lang="ja-JP" altLang="en-US" sz="1100" i="0" noProof="1">
                <a:effectLst/>
                <a:latin typeface="Arial" panose="020B0604020202020204" pitchFamily="34" charset="0"/>
                <a:ea typeface="ＭＳ Ｐゴシック" panose="020B0600070205080204" pitchFamily="50" charset="-128"/>
              </a:rPr>
              <a:t>な</a:t>
            </a:r>
            <a:r>
              <a:rPr lang="en-US" altLang="ja-JP" sz="1100" i="0" noProof="1">
                <a:effectLst/>
                <a:latin typeface="Arial" panose="020B0604020202020204" pitchFamily="34" charset="0"/>
                <a:ea typeface="ＭＳ Ｐゴシック" panose="020B0600070205080204" pitchFamily="50" charset="-128"/>
              </a:rPr>
              <a:t>ると予測されている</a:t>
            </a:r>
            <a:r>
              <a:rPr lang="ja-JP" altLang="en-US" sz="1100" i="0" noProof="1">
                <a:effectLst/>
                <a:latin typeface="Arial" panose="020B0604020202020204" pitchFamily="34" charset="0"/>
                <a:ea typeface="ＭＳ Ｐゴシック" panose="020B0600070205080204" pitchFamily="50" charset="-128"/>
              </a:rPr>
              <a:t>。</a:t>
            </a:r>
            <a:endParaRPr lang="zh-TW" altLang="en-US" sz="1100" dirty="0">
              <a:latin typeface="Arial" panose="020B0604020202020204" pitchFamily="34" charset="0"/>
              <a:ea typeface="ＭＳ Ｐゴシック" panose="020B0600070205080204" pitchFamily="50" charset="-128"/>
              <a:hlinkClick r:id="rId6">
                <a:extLst>
                  <a:ext uri="{A12FA001-AC4F-418D-AE19-62706E023703}">
                    <ahyp:hlinkClr xmlns:ahyp="http://schemas.microsoft.com/office/drawing/2018/hyperlinkcolor" val="tx"/>
                  </a:ext>
                </a:extLst>
              </a:hlinkClick>
            </a:endParaRPr>
          </a:p>
          <a:p>
            <a:pPr marL="171450" indent="-171450" algn="l" fontAlgn="base">
              <a:spcBef>
                <a:spcPts val="300"/>
              </a:spcBef>
              <a:spcAft>
                <a:spcPts val="300"/>
              </a:spcAft>
              <a:buFont typeface="Arial" panose="020B0604020202020204" pitchFamily="34" charset="0"/>
              <a:buChar char="•"/>
            </a:pPr>
            <a:r>
              <a:rPr lang="ja-JP" altLang="en-US" sz="1100" i="0" noProof="1">
                <a:effectLst/>
                <a:latin typeface="Arial" panose="020B0604020202020204" pitchFamily="34" charset="0"/>
                <a:ea typeface="ＭＳ Ｐゴシック" panose="020B0600070205080204" pitchFamily="50" charset="-128"/>
              </a:rPr>
              <a:t>低侵襲緑内障手術などの技術進歩や低価格化により</a:t>
            </a:r>
            <a:r>
              <a:rPr lang="ja-JP" altLang="en-US" sz="1100" b="1" noProof="1">
                <a:solidFill>
                  <a:srgbClr val="004481"/>
                </a:solidFill>
                <a:latin typeface="Arial" panose="020B0604020202020204" pitchFamily="34" charset="0"/>
                <a:ea typeface="ＭＳ Ｐゴシック" panose="020B0600070205080204" pitchFamily="50" charset="-128"/>
              </a:rPr>
              <a:t>緑内障機器の需要増加</a:t>
            </a:r>
            <a:r>
              <a:rPr lang="ja-JP" altLang="en-US" sz="1100" i="0" noProof="1">
                <a:effectLst/>
                <a:latin typeface="Arial" panose="020B0604020202020204" pitchFamily="34" charset="0"/>
                <a:ea typeface="ＭＳ Ｐゴシック" panose="020B0600070205080204" pitchFamily="50" charset="-128"/>
              </a:rPr>
              <a:t>や</a:t>
            </a:r>
            <a:r>
              <a:rPr lang="en-US" altLang="ja-JP" sz="1100" noProof="1">
                <a:latin typeface="Arial" panose="020B0604020202020204" pitchFamily="34" charset="0"/>
                <a:ea typeface="ＭＳ Ｐゴシック" panose="020B0600070205080204" pitchFamily="50" charset="-128"/>
              </a:rPr>
              <a:t>アイケアに対する認知度の向上</a:t>
            </a:r>
            <a:r>
              <a:rPr lang="ja-JP" altLang="en-US" sz="1100" noProof="1">
                <a:latin typeface="Arial" panose="020B0604020202020204" pitchFamily="34" charset="0"/>
                <a:ea typeface="ＭＳ Ｐゴシック" panose="020B0600070205080204" pitchFamily="50" charset="-128"/>
              </a:rPr>
              <a:t>から</a:t>
            </a:r>
            <a:r>
              <a:rPr lang="ja-JP" altLang="en-US" sz="1100" b="1" noProof="1">
                <a:solidFill>
                  <a:srgbClr val="004481"/>
                </a:solidFill>
                <a:latin typeface="Arial" panose="020B0604020202020204" pitchFamily="34" charset="0"/>
                <a:ea typeface="ＭＳ Ｐゴシック" panose="020B0600070205080204" pitchFamily="50" charset="-128"/>
              </a:rPr>
              <a:t>メガネ機器に関する需要増加</a:t>
            </a:r>
            <a:r>
              <a:rPr lang="ja-JP" altLang="en-US" sz="1100" noProof="1">
                <a:latin typeface="Arial" panose="020B0604020202020204" pitchFamily="34" charset="0"/>
                <a:ea typeface="ＭＳ Ｐゴシック" panose="020B0600070205080204" pitchFamily="50" charset="-128"/>
              </a:rPr>
              <a:t>が予測されている。</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noProof="1">
                <a:latin typeface="Arial" panose="020B0604020202020204" pitchFamily="34" charset="0"/>
                <a:ea typeface="ＭＳ Ｐゴシック" panose="020B0600070205080204" pitchFamily="50" charset="-128"/>
              </a:rPr>
              <a:t>インドの眼科機器市場</a:t>
            </a:r>
            <a:r>
              <a:rPr lang="en-US" altLang="ja-JP" sz="1100" noProof="1">
                <a:latin typeface="Arial" panose="020B0604020202020204" pitchFamily="34" charset="0"/>
                <a:ea typeface="ＭＳ Ｐゴシック" panose="020B0600070205080204" pitchFamily="50" charset="-128"/>
              </a:rPr>
              <a:t>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市場は非常に細分化されている</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noProof="1">
                <a:latin typeface="Arial" panose="020B0604020202020204" pitchFamily="34" charset="0"/>
                <a:ea typeface="ＭＳ Ｐゴシック" panose="020B0600070205080204" pitchFamily="50" charset="-128"/>
              </a:rPr>
              <a:t>主に</a:t>
            </a:r>
            <a:r>
              <a:rPr lang="en-US" altLang="ja-JP" sz="1100" noProof="1">
                <a:latin typeface="Arial" panose="020B0604020202020204" pitchFamily="34" charset="0"/>
                <a:ea typeface="ＭＳ Ｐゴシック" panose="020B0600070205080204" pitchFamily="50" charset="-128"/>
              </a:rPr>
              <a:t>アルコン社、バウシュ・ヘルス・カンパニーズ社、J&amp;J社、カール・ツァイス・メディテックAG社</a:t>
            </a:r>
            <a:r>
              <a:rPr lang="ja-JP" altLang="en-US" sz="1100" noProof="1">
                <a:latin typeface="Arial" panose="020B0604020202020204" pitchFamily="34" charset="0"/>
                <a:ea typeface="ＭＳ Ｐゴシック" panose="020B0600070205080204" pitchFamily="50" charset="-128"/>
              </a:rPr>
              <a:t>等</a:t>
            </a:r>
            <a:r>
              <a:rPr lang="en-US" altLang="ja-JP" sz="1100" noProof="1">
                <a:latin typeface="Arial" panose="020B0604020202020204" pitchFamily="34" charset="0"/>
                <a:ea typeface="ＭＳ Ｐゴシック" panose="020B0600070205080204" pitchFamily="50" charset="-128"/>
              </a:rPr>
              <a:t>がシェアを占めている</a:t>
            </a:r>
            <a:r>
              <a:rPr lang="ja-JP" altLang="en-US" sz="1100" noProof="1">
                <a:latin typeface="Arial" panose="020B0604020202020204" pitchFamily="34" charset="0"/>
                <a:ea typeface="ＭＳ Ｐゴシック" panose="020B0600070205080204" pitchFamily="50" charset="-128"/>
              </a:rPr>
              <a:t>。</a:t>
            </a:r>
            <a:endParaRPr lang="en-US" altLang="ja-JP" sz="1100" noProof="1">
              <a:latin typeface="Arial" panose="020B0604020202020204" pitchFamily="34" charset="0"/>
              <a:ea typeface="ＭＳ Ｐゴシック" panose="020B0600070205080204" pitchFamily="50" charset="-128"/>
            </a:endParaRPr>
          </a:p>
        </p:txBody>
      </p:sp>
      <p:sp>
        <p:nvSpPr>
          <p:cNvPr id="3" name="TextBox 33">
            <a:extLst>
              <a:ext uri="{FF2B5EF4-FFF2-40B4-BE49-F238E27FC236}">
                <a16:creationId xmlns:a16="http://schemas.microsoft.com/office/drawing/2014/main" id="{4EEAE80F-9A48-5312-8F39-41184C347E88}"/>
              </a:ext>
            </a:extLst>
          </p:cNvPr>
          <p:cNvSpPr txBox="1"/>
          <p:nvPr/>
        </p:nvSpPr>
        <p:spPr bwMode="gray">
          <a:xfrm>
            <a:off x="3341482" y="3804236"/>
            <a:ext cx="943842"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市場動向</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7" name="TextBox 35">
            <a:extLst>
              <a:ext uri="{FF2B5EF4-FFF2-40B4-BE49-F238E27FC236}">
                <a16:creationId xmlns:a16="http://schemas.microsoft.com/office/drawing/2014/main" id="{40C5AFC4-A4D0-6C1C-CD9D-7109500A288F}"/>
              </a:ext>
            </a:extLst>
          </p:cNvPr>
          <p:cNvSpPr txBox="1"/>
          <p:nvPr/>
        </p:nvSpPr>
        <p:spPr bwMode="gray">
          <a:xfrm>
            <a:off x="569803" y="4199216"/>
            <a:ext cx="2088424" cy="1446550"/>
          </a:xfrm>
          <a:prstGeom prst="rect">
            <a:avLst/>
          </a:prstGeom>
          <a:noFill/>
        </p:spPr>
        <p:txBody>
          <a:bodyPr wrap="square">
            <a:spAutoFit/>
          </a:bodyPr>
          <a:lstStyle/>
          <a:p>
            <a:pPr marL="171450" indent="-171450" algn="just">
              <a:buFont typeface="Wingdings" panose="05000000000000000000" pitchFamily="2" charset="2"/>
              <a:buChar char="ü"/>
            </a:pPr>
            <a:r>
              <a:rPr lang="en-US" sz="1100" b="1" noProof="1">
                <a:solidFill>
                  <a:srgbClr val="004481"/>
                </a:solidFill>
                <a:latin typeface="Arial" panose="020B0604020202020204" pitchFamily="34" charset="0"/>
                <a:ea typeface="ＭＳ Ｐゴシック" panose="020B0600070205080204" pitchFamily="50" charset="-128"/>
              </a:rPr>
              <a:t>技術の進歩の拡大</a:t>
            </a:r>
            <a:r>
              <a:rPr lang="ja-JP" altLang="en-US" sz="1100" b="1" noProof="1">
                <a:solidFill>
                  <a:srgbClr val="004481"/>
                </a:solidFill>
                <a:latin typeface="Arial" panose="020B0604020202020204" pitchFamily="34" charset="0"/>
                <a:ea typeface="ＭＳ Ｐゴシック" panose="020B0600070205080204" pitchFamily="50" charset="-128"/>
              </a:rPr>
              <a:t>： </a:t>
            </a:r>
            <a:r>
              <a:rPr lang="en-US" sz="1100" noProof="1">
                <a:latin typeface="Arial" panose="020B0604020202020204" pitchFamily="34" charset="0"/>
                <a:ea typeface="ＭＳ Ｐゴシック" panose="020B0600070205080204" pitchFamily="50" charset="-128"/>
              </a:rPr>
              <a:t>2022年8月</a:t>
            </a:r>
            <a:r>
              <a:rPr lang="ja-JP" altLang="en-US" sz="1100" noProof="1">
                <a:latin typeface="Arial" panose="020B0604020202020204" pitchFamily="34" charset="0"/>
                <a:ea typeface="ＭＳ Ｐゴシック" panose="020B0600070205080204" pitchFamily="50" charset="-128"/>
              </a:rPr>
              <a:t>には</a:t>
            </a:r>
            <a:r>
              <a:rPr lang="en-US" sz="1100" noProof="1">
                <a:latin typeface="Arial" panose="020B0604020202020204" pitchFamily="34" charset="0"/>
                <a:ea typeface="ＭＳ Ｐゴシック" panose="020B0600070205080204" pitchFamily="50" charset="-128"/>
              </a:rPr>
              <a:t>MolbioDiagnostics社とTruenat社は、HIV 1とHIV 2の鑑別診断のための新しい検査であるTruenat RT-PCR検査を開始し</a:t>
            </a:r>
            <a:r>
              <a:rPr lang="ja-JP" altLang="en-US" sz="1100" noProof="1">
                <a:latin typeface="Arial" panose="020B0604020202020204" pitchFamily="34" charset="0"/>
                <a:ea typeface="ＭＳ Ｐゴシック" panose="020B0600070205080204" pitchFamily="50" charset="-128"/>
              </a:rPr>
              <a:t>ており、その結果</a:t>
            </a:r>
            <a:r>
              <a:rPr lang="en-US" sz="1100" noProof="1">
                <a:latin typeface="Arial" panose="020B0604020202020204" pitchFamily="34" charset="0"/>
                <a:ea typeface="ＭＳ Ｐゴシック" panose="020B0600070205080204" pitchFamily="50" charset="-128"/>
              </a:rPr>
              <a:t>60分以内にウイルス量が測定</a:t>
            </a:r>
            <a:r>
              <a:rPr lang="ja-JP" altLang="en-US" sz="1100" noProof="1">
                <a:latin typeface="Arial" panose="020B0604020202020204" pitchFamily="34" charset="0"/>
                <a:ea typeface="ＭＳ Ｐゴシック" panose="020B0600070205080204" pitchFamily="50" charset="-128"/>
              </a:rPr>
              <a:t>可能</a:t>
            </a:r>
            <a:r>
              <a:rPr lang="en-US" sz="1100" noProof="1">
                <a:latin typeface="Arial" panose="020B0604020202020204" pitchFamily="34" charset="0"/>
                <a:ea typeface="ＭＳ Ｐゴシック" panose="020B0600070205080204" pitchFamily="50" charset="-128"/>
              </a:rPr>
              <a:t>になった</a:t>
            </a:r>
            <a:r>
              <a:rPr lang="ja-JP" altLang="en-US" sz="1100" noProof="1">
                <a:latin typeface="Arial" panose="020B0604020202020204" pitchFamily="34" charset="0"/>
                <a:ea typeface="ＭＳ Ｐゴシック" panose="020B0600070205080204" pitchFamily="50" charset="-128"/>
              </a:rPr>
              <a:t>。</a:t>
            </a:r>
            <a:endParaRPr lang="en-US" sz="1100" noProof="1">
              <a:latin typeface="Arial" panose="020B0604020202020204" pitchFamily="34" charset="0"/>
              <a:ea typeface="ＭＳ Ｐゴシック" panose="020B0600070205080204" pitchFamily="50" charset="-128"/>
            </a:endParaRPr>
          </a:p>
        </p:txBody>
      </p:sp>
      <p:sp>
        <p:nvSpPr>
          <p:cNvPr id="14" name="TextBox 41">
            <a:extLst>
              <a:ext uri="{FF2B5EF4-FFF2-40B4-BE49-F238E27FC236}">
                <a16:creationId xmlns:a16="http://schemas.microsoft.com/office/drawing/2014/main" id="{745E44E3-F748-13E3-A346-2D491FFCEBD0}"/>
              </a:ext>
            </a:extLst>
          </p:cNvPr>
          <p:cNvSpPr txBox="1"/>
          <p:nvPr/>
        </p:nvSpPr>
        <p:spPr bwMode="gray">
          <a:xfrm>
            <a:off x="2768023" y="4128756"/>
            <a:ext cx="2184977" cy="938719"/>
          </a:xfrm>
          <a:prstGeom prst="rect">
            <a:avLst/>
          </a:prstGeom>
          <a:noFill/>
        </p:spPr>
        <p:txBody>
          <a:bodyPr wrap="square">
            <a:spAutoFit/>
          </a:bodyPr>
          <a:lstStyle/>
          <a:p>
            <a:pPr marL="171450" indent="-171450" algn="just">
              <a:buFont typeface="Wingdings" panose="05000000000000000000" pitchFamily="2" charset="2"/>
              <a:buChar char="ü"/>
            </a:pPr>
            <a:r>
              <a:rPr lang="en-US" sz="1100" i="0" noProof="1">
                <a:effectLst/>
                <a:latin typeface="Arial" panose="020B0604020202020204" pitchFamily="34" charset="0"/>
                <a:ea typeface="ＭＳ Ｐゴシック" panose="020B0600070205080204" pitchFamily="50" charset="-128"/>
              </a:rPr>
              <a:t>分子診断</a:t>
            </a:r>
            <a:r>
              <a:rPr lang="en-US" sz="1100" noProof="1">
                <a:latin typeface="Arial" panose="020B0604020202020204" pitchFamily="34" charset="0"/>
                <a:ea typeface="ＭＳ Ｐゴシック" panose="020B0600070205080204" pitchFamily="50" charset="-128"/>
              </a:rPr>
              <a:t>セグメント</a:t>
            </a:r>
            <a:r>
              <a:rPr lang="ja-JP" altLang="en-US" sz="1100" noProof="1">
                <a:latin typeface="Arial" panose="020B0604020202020204" pitchFamily="34" charset="0"/>
                <a:ea typeface="ＭＳ Ｐゴシック" panose="020B0600070205080204" pitchFamily="50" charset="-128"/>
              </a:rPr>
              <a:t>は、</a:t>
            </a:r>
            <a:r>
              <a:rPr lang="en-US" sz="1100" b="1" noProof="1">
                <a:solidFill>
                  <a:srgbClr val="004481"/>
                </a:solidFill>
                <a:latin typeface="Arial" panose="020B0604020202020204" pitchFamily="34" charset="0"/>
                <a:ea typeface="ＭＳ Ｐゴシック" panose="020B0600070205080204" pitchFamily="50" charset="-128"/>
              </a:rPr>
              <a:t>ポイントオブケア診断の需要の増加および技術の進歩</a:t>
            </a:r>
            <a:r>
              <a:rPr lang="en-US" sz="1100" noProof="1">
                <a:latin typeface="Arial" panose="020B0604020202020204" pitchFamily="34" charset="0"/>
                <a:ea typeface="ＭＳ Ｐゴシック" panose="020B0600070205080204" pitchFamily="50" charset="-128"/>
              </a:rPr>
              <a:t>によって</a:t>
            </a:r>
            <a:r>
              <a:rPr lang="en-US" sz="1100" i="0" noProof="1">
                <a:effectLst/>
                <a:latin typeface="Arial" panose="020B0604020202020204" pitchFamily="34" charset="0"/>
                <a:ea typeface="ＭＳ Ｐゴシック" panose="020B0600070205080204" pitchFamily="50" charset="-128"/>
              </a:rPr>
              <a:t>成長</a:t>
            </a:r>
            <a:r>
              <a:rPr lang="en-US" sz="1100" noProof="1">
                <a:latin typeface="Arial" panose="020B0604020202020204" pitchFamily="34" charset="0"/>
                <a:ea typeface="ＭＳ Ｐゴシック" panose="020B0600070205080204" pitchFamily="50" charset="-128"/>
              </a:rPr>
              <a:t>すると予想され、インドでの診断の需要は増加している</a:t>
            </a:r>
            <a:r>
              <a:rPr lang="ja-JP" altLang="en-US" sz="1100" noProof="1">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15" name="TextBox 45">
            <a:extLst>
              <a:ext uri="{FF2B5EF4-FFF2-40B4-BE49-F238E27FC236}">
                <a16:creationId xmlns:a16="http://schemas.microsoft.com/office/drawing/2014/main" id="{047CBC75-3DB1-63DC-15D5-5AADA16BADB6}"/>
              </a:ext>
            </a:extLst>
          </p:cNvPr>
          <p:cNvSpPr txBox="1"/>
          <p:nvPr/>
        </p:nvSpPr>
        <p:spPr bwMode="gray">
          <a:xfrm>
            <a:off x="2769067" y="5111694"/>
            <a:ext cx="2193403" cy="1107996"/>
          </a:xfrm>
          <a:prstGeom prst="rect">
            <a:avLst/>
          </a:prstGeom>
          <a:noFill/>
        </p:spPr>
        <p:txBody>
          <a:bodyPr wrap="square">
            <a:spAutoFit/>
          </a:bodyPr>
          <a:lstStyle/>
          <a:p>
            <a:pPr marL="171450" indent="-171450" algn="just">
              <a:buFont typeface="Wingdings" panose="05000000000000000000" pitchFamily="2" charset="2"/>
              <a:buChar char="ü"/>
            </a:pPr>
            <a:r>
              <a:rPr lang="ja-JP" altLang="en-US" sz="1100" i="0" noProof="1">
                <a:effectLst/>
                <a:latin typeface="Arial" panose="020B0604020202020204" pitchFamily="34" charset="0"/>
                <a:ea typeface="ＭＳ Ｐゴシック" panose="020B0600070205080204" pitchFamily="50" charset="-128"/>
              </a:rPr>
              <a:t>感染性疾患</a:t>
            </a:r>
            <a:r>
              <a:rPr lang="en-US" sz="1100" i="0" noProof="1">
                <a:effectLst/>
                <a:latin typeface="Arial" panose="020B0604020202020204" pitchFamily="34" charset="0"/>
                <a:ea typeface="ＭＳ Ｐゴシック" panose="020B0600070205080204" pitchFamily="50" charset="-128"/>
              </a:rPr>
              <a:t>セグメント</a:t>
            </a:r>
            <a:r>
              <a:rPr lang="ja-JP" altLang="en-US" sz="1100" noProof="1">
                <a:latin typeface="Arial" panose="020B0604020202020204" pitchFamily="34" charset="0"/>
                <a:ea typeface="ＭＳ Ｐゴシック" panose="020B0600070205080204" pitchFamily="50" charset="-128"/>
              </a:rPr>
              <a:t>は、</a:t>
            </a:r>
            <a:r>
              <a:rPr lang="ja-JP" altLang="en-US" sz="1100" b="1" noProof="1">
                <a:solidFill>
                  <a:srgbClr val="004481"/>
                </a:solidFill>
                <a:latin typeface="Arial" panose="020B0604020202020204" pitchFamily="34" charset="0"/>
                <a:ea typeface="ＭＳ Ｐゴシック" panose="020B0600070205080204" pitchFamily="50" charset="-128"/>
              </a:rPr>
              <a:t>感染性疾患</a:t>
            </a:r>
            <a:r>
              <a:rPr lang="en-US" sz="1100" b="1" noProof="1">
                <a:solidFill>
                  <a:srgbClr val="004481"/>
                </a:solidFill>
                <a:latin typeface="Arial" panose="020B0604020202020204" pitchFamily="34" charset="0"/>
                <a:ea typeface="ＭＳ Ｐゴシック" panose="020B0600070205080204" pitchFamily="50" charset="-128"/>
              </a:rPr>
              <a:t>有病率の増加、</a:t>
            </a:r>
            <a:r>
              <a:rPr lang="en-US" altLang="ja-JP" sz="1100" b="1" noProof="1">
                <a:solidFill>
                  <a:srgbClr val="004481"/>
                </a:solidFill>
                <a:latin typeface="Arial" panose="020B0604020202020204" pitchFamily="34" charset="0"/>
                <a:ea typeface="ＭＳ Ｐゴシック" panose="020B0600070205080204" pitchFamily="50" charset="-128"/>
              </a:rPr>
              <a:t>ポイントオブケア診断</a:t>
            </a:r>
            <a:r>
              <a:rPr lang="ja-JP" altLang="en-US" sz="1100" b="1" noProof="1">
                <a:solidFill>
                  <a:srgbClr val="004481"/>
                </a:solidFill>
                <a:latin typeface="Arial" panose="020B0604020202020204" pitchFamily="34" charset="0"/>
                <a:ea typeface="ＭＳ Ｐゴシック" panose="020B0600070205080204" pitchFamily="50" charset="-128"/>
              </a:rPr>
              <a:t>へ</a:t>
            </a:r>
            <a:r>
              <a:rPr lang="en-US" sz="1100" b="1" noProof="1">
                <a:solidFill>
                  <a:srgbClr val="004481"/>
                </a:solidFill>
                <a:latin typeface="Arial" panose="020B0604020202020204" pitchFamily="34" charset="0"/>
                <a:ea typeface="ＭＳ Ｐゴシック" panose="020B0600070205080204" pitchFamily="50" charset="-128"/>
              </a:rPr>
              <a:t>の移行、および</a:t>
            </a:r>
            <a:r>
              <a:rPr lang="ja-JP" altLang="en-US" sz="1100" b="1" noProof="1">
                <a:solidFill>
                  <a:srgbClr val="004481"/>
                </a:solidFill>
                <a:latin typeface="Arial" panose="020B0604020202020204" pitchFamily="34" charset="0"/>
                <a:ea typeface="ＭＳ Ｐゴシック" panose="020B0600070205080204" pitchFamily="50" charset="-128"/>
              </a:rPr>
              <a:t>感染性疾患</a:t>
            </a:r>
            <a:r>
              <a:rPr lang="en-US" sz="1100" b="1" noProof="1">
                <a:solidFill>
                  <a:srgbClr val="004481"/>
                </a:solidFill>
                <a:latin typeface="Arial" panose="020B0604020202020204" pitchFamily="34" charset="0"/>
                <a:ea typeface="ＭＳ Ｐゴシック" panose="020B0600070205080204" pitchFamily="50" charset="-128"/>
              </a:rPr>
              <a:t>診断に関する研究開発の増加</a:t>
            </a:r>
            <a:r>
              <a:rPr lang="en-US" sz="1100" noProof="1">
                <a:latin typeface="Arial" panose="020B0604020202020204" pitchFamily="34" charset="0"/>
                <a:ea typeface="ＭＳ Ｐゴシック" panose="020B0600070205080204" pitchFamily="50" charset="-128"/>
              </a:rPr>
              <a:t>により、大きな</a:t>
            </a:r>
            <a:r>
              <a:rPr lang="en-US" sz="1100" i="0" noProof="1">
                <a:effectLst/>
                <a:latin typeface="Arial" panose="020B0604020202020204" pitchFamily="34" charset="0"/>
                <a:ea typeface="ＭＳ Ｐゴシック" panose="020B0600070205080204" pitchFamily="50" charset="-128"/>
              </a:rPr>
              <a:t>市場</a:t>
            </a:r>
            <a:r>
              <a:rPr lang="en-US" sz="1100" noProof="1">
                <a:latin typeface="Arial" panose="020B0604020202020204" pitchFamily="34" charset="0"/>
                <a:ea typeface="ＭＳ Ｐゴシック" panose="020B0600070205080204" pitchFamily="50" charset="-128"/>
              </a:rPr>
              <a:t>シェアを持つと予想される</a:t>
            </a:r>
            <a:r>
              <a:rPr lang="ja-JP" altLang="en-US" sz="1100" noProof="1">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16" name="TextBox 32">
            <a:extLst>
              <a:ext uri="{FF2B5EF4-FFF2-40B4-BE49-F238E27FC236}">
                <a16:creationId xmlns:a16="http://schemas.microsoft.com/office/drawing/2014/main" id="{2DFC7DDA-E442-BBCC-E9D6-A794B29E7492}"/>
              </a:ext>
            </a:extLst>
          </p:cNvPr>
          <p:cNvSpPr txBox="1"/>
          <p:nvPr/>
        </p:nvSpPr>
        <p:spPr bwMode="gray">
          <a:xfrm>
            <a:off x="1004265" y="3804236"/>
            <a:ext cx="1254884"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a:t>
            </a:r>
            <a:r>
              <a:rPr lang="ja-JP" altLang="en-US" sz="1400" b="1" noProof="1">
                <a:latin typeface="HGP創英角ｺﾞｼｯｸUB" panose="020B0900000000000000" pitchFamily="50" charset="-128"/>
                <a:ea typeface="HGP創英角ｺﾞｼｯｸUB" panose="020B0900000000000000" pitchFamily="50" charset="-128"/>
              </a:rPr>
              <a:t>成長要因</a:t>
            </a:r>
            <a:endParaRPr lang="en-US" sz="1400" dirty="0">
              <a:latin typeface="HGP創英角ｺﾞｼｯｸUB" panose="020B0900000000000000" pitchFamily="50" charset="-128"/>
              <a:ea typeface="HGP創英角ｺﾞｼｯｸUB" panose="020B0900000000000000" pitchFamily="50" charset="-128"/>
            </a:endParaRPr>
          </a:p>
        </p:txBody>
      </p:sp>
      <p:cxnSp>
        <p:nvCxnSpPr>
          <p:cNvPr id="17" name="Straight Connector 39">
            <a:extLst>
              <a:ext uri="{FF2B5EF4-FFF2-40B4-BE49-F238E27FC236}">
                <a16:creationId xmlns:a16="http://schemas.microsoft.com/office/drawing/2014/main" id="{130D17FE-8806-00F7-F923-E28053F31804}"/>
              </a:ext>
            </a:extLst>
          </p:cNvPr>
          <p:cNvCxnSpPr>
            <a:cxnSpLocks/>
          </p:cNvCxnSpPr>
          <p:nvPr/>
        </p:nvCxnSpPr>
        <p:spPr bwMode="gray">
          <a:xfrm>
            <a:off x="2742243" y="3902206"/>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33">
            <a:extLst>
              <a:ext uri="{FF2B5EF4-FFF2-40B4-BE49-F238E27FC236}">
                <a16:creationId xmlns:a16="http://schemas.microsoft.com/office/drawing/2014/main" id="{C35672D7-3472-7D9F-52F4-20A26164FEBC}"/>
              </a:ext>
            </a:extLst>
          </p:cNvPr>
          <p:cNvSpPr txBox="1"/>
          <p:nvPr/>
        </p:nvSpPr>
        <p:spPr bwMode="gray">
          <a:xfrm>
            <a:off x="7943528" y="3831716"/>
            <a:ext cx="906339"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市場動向</a:t>
            </a:r>
            <a:endParaRPr lang="en-US" sz="1400" dirty="0">
              <a:latin typeface="HGP創英角ｺﾞｼｯｸUB" panose="020B0900000000000000" pitchFamily="50" charset="-128"/>
              <a:ea typeface="HGP創英角ｺﾞｼｯｸUB" panose="020B0900000000000000" pitchFamily="50" charset="-128"/>
            </a:endParaRPr>
          </a:p>
        </p:txBody>
      </p:sp>
      <p:sp>
        <p:nvSpPr>
          <p:cNvPr id="24" name="TextBox 35">
            <a:extLst>
              <a:ext uri="{FF2B5EF4-FFF2-40B4-BE49-F238E27FC236}">
                <a16:creationId xmlns:a16="http://schemas.microsoft.com/office/drawing/2014/main" id="{7F0BC88F-DD81-7D93-4F5F-6D630ECAFE32}"/>
              </a:ext>
            </a:extLst>
          </p:cNvPr>
          <p:cNvSpPr txBox="1"/>
          <p:nvPr/>
        </p:nvSpPr>
        <p:spPr bwMode="gray">
          <a:xfrm>
            <a:off x="5032253" y="4162599"/>
            <a:ext cx="2121587" cy="600164"/>
          </a:xfrm>
          <a:prstGeom prst="rect">
            <a:avLst/>
          </a:prstGeom>
          <a:noFill/>
        </p:spPr>
        <p:txBody>
          <a:bodyPr wrap="square">
            <a:spAutoFit/>
          </a:bodyPr>
          <a:lstStyle/>
          <a:p>
            <a:pPr marL="171450" indent="-171450">
              <a:buFont typeface="Wingdings" panose="05000000000000000000" pitchFamily="2" charset="2"/>
              <a:buChar char="ü"/>
            </a:pPr>
            <a:r>
              <a:rPr lang="en-US" sz="1100" noProof="1">
                <a:latin typeface="Arial" panose="020B0604020202020204" pitchFamily="34" charset="0"/>
                <a:ea typeface="ＭＳ Ｐゴシック" panose="020B0600070205080204" pitchFamily="50" charset="-128"/>
              </a:rPr>
              <a:t>インドで</a:t>
            </a:r>
            <a:r>
              <a:rPr lang="ja-JP" altLang="en-US" sz="1100" noProof="1">
                <a:latin typeface="Arial" panose="020B0604020202020204" pitchFamily="34" charset="0"/>
                <a:ea typeface="ＭＳ Ｐゴシック" panose="020B0600070205080204" pitchFamily="50" charset="-128"/>
              </a:rPr>
              <a:t>は</a:t>
            </a:r>
            <a:r>
              <a:rPr lang="en-US" sz="1100" noProof="1">
                <a:latin typeface="Arial" panose="020B0604020202020204" pitchFamily="34" charset="0"/>
                <a:ea typeface="ＭＳ Ｐゴシック" panose="020B0600070205080204" pitchFamily="50" charset="-128"/>
              </a:rPr>
              <a:t>眼科疾患が増加</a:t>
            </a:r>
            <a:r>
              <a:rPr lang="ja-JP" altLang="en-US" sz="1100" noProof="1">
                <a:latin typeface="Arial" panose="020B0604020202020204" pitchFamily="34" charset="0"/>
                <a:ea typeface="ＭＳ Ｐゴシック" panose="020B0600070205080204" pitchFamily="50" charset="-128"/>
              </a:rPr>
              <a:t>しており、</a:t>
            </a:r>
            <a:r>
              <a:rPr lang="ja-JP" altLang="en-US" sz="1100" b="1" noProof="1">
                <a:solidFill>
                  <a:srgbClr val="004481"/>
                </a:solidFill>
                <a:latin typeface="Arial" panose="020B0604020202020204" pitchFamily="34" charset="0"/>
                <a:ea typeface="ＭＳ Ｐゴシック" panose="020B0600070205080204" pitchFamily="50" charset="-128"/>
              </a:rPr>
              <a:t>近視有病率も今後更なる増加が予想</a:t>
            </a:r>
            <a:r>
              <a:rPr lang="ja-JP" altLang="en-US" sz="1100" noProof="1">
                <a:latin typeface="Arial" panose="020B0604020202020204" pitchFamily="34" charset="0"/>
                <a:ea typeface="ＭＳ Ｐゴシック" panose="020B0600070205080204" pitchFamily="50" charset="-128"/>
              </a:rPr>
              <a:t>されている。</a:t>
            </a:r>
            <a:endParaRPr lang="en-US" sz="1100" dirty="0">
              <a:latin typeface="Arial" panose="020B0604020202020204" pitchFamily="34" charset="0"/>
              <a:ea typeface="ＭＳ Ｐゴシック" panose="020B0600070205080204" pitchFamily="50" charset="-128"/>
            </a:endParaRPr>
          </a:p>
        </p:txBody>
      </p:sp>
      <p:sp>
        <p:nvSpPr>
          <p:cNvPr id="31" name="TextBox 36">
            <a:extLst>
              <a:ext uri="{FF2B5EF4-FFF2-40B4-BE49-F238E27FC236}">
                <a16:creationId xmlns:a16="http://schemas.microsoft.com/office/drawing/2014/main" id="{3259FC78-DAFA-6181-267B-FCDBDBE0CFBA}"/>
              </a:ext>
            </a:extLst>
          </p:cNvPr>
          <p:cNvSpPr txBox="1"/>
          <p:nvPr/>
        </p:nvSpPr>
        <p:spPr bwMode="gray">
          <a:xfrm>
            <a:off x="5132719" y="5771430"/>
            <a:ext cx="2127803" cy="430887"/>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Arial" panose="020B0604020202020204" pitchFamily="34" charset="0"/>
                <a:ea typeface="ＭＳ Ｐゴシック" panose="020B0600070205080204" pitchFamily="50" charset="-128"/>
              </a:rPr>
              <a:t>技術の進歩</a:t>
            </a:r>
            <a:r>
              <a:rPr lang="ja-JP" altLang="en-US" sz="1100" b="1" noProof="1">
                <a:solidFill>
                  <a:srgbClr val="004481"/>
                </a:solidFill>
                <a:latin typeface="Arial" panose="020B0604020202020204" pitchFamily="34" charset="0"/>
                <a:ea typeface="ＭＳ Ｐゴシック" panose="020B0600070205080204" pitchFamily="50" charset="-128"/>
              </a:rPr>
              <a:t>： </a:t>
            </a:r>
            <a:r>
              <a:rPr lang="en-US" sz="1100" noProof="1">
                <a:latin typeface="Arial" panose="020B0604020202020204" pitchFamily="34" charset="0"/>
                <a:ea typeface="ＭＳ Ｐゴシック" panose="020B0600070205080204" pitchFamily="50" charset="-128"/>
              </a:rPr>
              <a:t>レーザー手術や先端ビジョンケア製品</a:t>
            </a:r>
            <a:r>
              <a:rPr lang="ja-JP" altLang="en-US" sz="1100" noProof="1">
                <a:latin typeface="Arial" panose="020B0604020202020204" pitchFamily="34" charset="0"/>
                <a:ea typeface="ＭＳ Ｐゴシック" panose="020B0600070205080204" pitchFamily="50" charset="-128"/>
              </a:rPr>
              <a:t>の普及</a:t>
            </a:r>
            <a:endParaRPr lang="en-US" sz="1100" dirty="0">
              <a:latin typeface="Arial" panose="020B0604020202020204" pitchFamily="34" charset="0"/>
              <a:ea typeface="ＭＳ Ｐゴシック" panose="020B0600070205080204" pitchFamily="50" charset="-128"/>
            </a:endParaRPr>
          </a:p>
        </p:txBody>
      </p:sp>
      <p:sp>
        <p:nvSpPr>
          <p:cNvPr id="32" name="TextBox 41">
            <a:extLst>
              <a:ext uri="{FF2B5EF4-FFF2-40B4-BE49-F238E27FC236}">
                <a16:creationId xmlns:a16="http://schemas.microsoft.com/office/drawing/2014/main" id="{746619EC-E7BF-D9E4-53F2-0421477BB09F}"/>
              </a:ext>
            </a:extLst>
          </p:cNvPr>
          <p:cNvSpPr txBox="1"/>
          <p:nvPr/>
        </p:nvSpPr>
        <p:spPr bwMode="gray">
          <a:xfrm>
            <a:off x="7376395" y="4211469"/>
            <a:ext cx="2040605" cy="938719"/>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Arial" panose="020B0604020202020204" pitchFamily="34" charset="0"/>
                <a:ea typeface="ＭＳ Ｐゴシック" panose="020B0600070205080204" pitchFamily="50" charset="-128"/>
              </a:rPr>
              <a:t>緑内障手術器具の需要の増加</a:t>
            </a:r>
            <a:r>
              <a:rPr lang="ja-JP" altLang="en-US" sz="1100" i="0" noProof="1">
                <a:effectLst/>
                <a:latin typeface="Arial" panose="020B0604020202020204" pitchFamily="34" charset="0"/>
                <a:ea typeface="ＭＳ Ｐゴシック" panose="020B0600070205080204" pitchFamily="50" charset="-128"/>
              </a:rPr>
              <a:t>による緑内障手術器具の需要増、特に緑内障ドレナージ器具は緑内障の外科的処置として広く使用されている。</a:t>
            </a:r>
            <a:endParaRPr lang="en-US" sz="1100" dirty="0">
              <a:latin typeface="Arial" panose="020B0604020202020204" pitchFamily="34" charset="0"/>
              <a:ea typeface="ＭＳ Ｐゴシック" panose="020B0600070205080204" pitchFamily="50" charset="-128"/>
            </a:endParaRPr>
          </a:p>
        </p:txBody>
      </p:sp>
      <p:sp>
        <p:nvSpPr>
          <p:cNvPr id="33" name="TextBox 45">
            <a:extLst>
              <a:ext uri="{FF2B5EF4-FFF2-40B4-BE49-F238E27FC236}">
                <a16:creationId xmlns:a16="http://schemas.microsoft.com/office/drawing/2014/main" id="{9C63206D-086E-E3E1-AD37-ABA69930EC59}"/>
              </a:ext>
            </a:extLst>
          </p:cNvPr>
          <p:cNvSpPr txBox="1"/>
          <p:nvPr/>
        </p:nvSpPr>
        <p:spPr bwMode="gray">
          <a:xfrm>
            <a:off x="7382574" y="5202791"/>
            <a:ext cx="2077001" cy="600164"/>
          </a:xfrm>
          <a:prstGeom prst="rect">
            <a:avLst/>
          </a:prstGeom>
          <a:noFill/>
        </p:spPr>
        <p:txBody>
          <a:bodyPr wrap="square">
            <a:spAutoFit/>
          </a:bodyPr>
          <a:lstStyle/>
          <a:p>
            <a:pPr marL="171450" indent="-171450">
              <a:buFont typeface="Wingdings" panose="05000000000000000000" pitchFamily="2" charset="2"/>
              <a:buChar char="ü"/>
            </a:pPr>
            <a:r>
              <a:rPr lang="ja-JP" altLang="en-US" sz="1100" i="0" noProof="1">
                <a:effectLst/>
                <a:latin typeface="Arial" panose="020B0604020202020204" pitchFamily="34" charset="0"/>
                <a:ea typeface="ＭＳ Ｐゴシック" panose="020B0600070205080204" pitchFamily="50" charset="-128"/>
              </a:rPr>
              <a:t>メガネの普及が進み、</a:t>
            </a:r>
            <a:r>
              <a:rPr lang="en-US" altLang="ja-JP" sz="1100" i="0" noProof="1">
                <a:effectLst/>
                <a:latin typeface="Arial" panose="020B0604020202020204" pitchFamily="34" charset="0"/>
                <a:ea typeface="ＭＳ Ｐゴシック" panose="020B0600070205080204" pitchFamily="50" charset="-128"/>
              </a:rPr>
              <a:t> 眼鏡分野の製品</a:t>
            </a:r>
            <a:r>
              <a:rPr lang="ja-JP" altLang="en-US" sz="1100" i="0" noProof="1">
                <a:effectLst/>
                <a:latin typeface="Arial" panose="020B0604020202020204" pitchFamily="34" charset="0"/>
                <a:ea typeface="ＭＳ Ｐゴシック" panose="020B0600070205080204" pitchFamily="50" charset="-128"/>
              </a:rPr>
              <a:t>が</a:t>
            </a:r>
            <a:r>
              <a:rPr lang="en-US" altLang="ja-JP" sz="1100" i="0" noProof="1">
                <a:effectLst/>
                <a:latin typeface="Arial" panose="020B0604020202020204" pitchFamily="34" charset="0"/>
                <a:ea typeface="ＭＳ Ｐゴシック" panose="020B0600070205080204" pitchFamily="50" charset="-128"/>
              </a:rPr>
              <a:t>増加</a:t>
            </a:r>
            <a:r>
              <a:rPr lang="ja-JP" altLang="en-US" sz="1100" i="0" noProof="1">
                <a:effectLst/>
                <a:latin typeface="Arial" panose="020B0604020202020204" pitchFamily="34" charset="0"/>
                <a:ea typeface="ＭＳ Ｐゴシック" panose="020B0600070205080204" pitchFamily="50" charset="-128"/>
              </a:rPr>
              <a:t>傾向にある。</a:t>
            </a:r>
            <a:endParaRPr lang="en-US" sz="1100" noProof="1">
              <a:latin typeface="Arial" panose="020B0604020202020204" pitchFamily="34" charset="0"/>
              <a:ea typeface="ＭＳ Ｐゴシック" panose="020B0600070205080204" pitchFamily="50" charset="-128"/>
            </a:endParaRPr>
          </a:p>
        </p:txBody>
      </p:sp>
      <p:graphicFrame>
        <p:nvGraphicFramePr>
          <p:cNvPr id="34" name="Chart 5">
            <a:extLst>
              <a:ext uri="{FF2B5EF4-FFF2-40B4-BE49-F238E27FC236}">
                <a16:creationId xmlns:a16="http://schemas.microsoft.com/office/drawing/2014/main" id="{B70288D9-795B-722E-9C9D-1F77AC3270D2}"/>
              </a:ext>
            </a:extLst>
          </p:cNvPr>
          <p:cNvGraphicFramePr/>
          <p:nvPr/>
        </p:nvGraphicFramePr>
        <p:xfrm>
          <a:off x="5032254" y="4629196"/>
          <a:ext cx="2317134" cy="1147190"/>
        </p:xfrm>
        <a:graphic>
          <a:graphicData uri="http://schemas.openxmlformats.org/drawingml/2006/chart">
            <c:chart xmlns:c="http://schemas.openxmlformats.org/drawingml/2006/chart" xmlns:r="http://schemas.openxmlformats.org/officeDocument/2006/relationships" r:id="rId7"/>
          </a:graphicData>
        </a:graphic>
      </p:graphicFrame>
      <p:sp>
        <p:nvSpPr>
          <p:cNvPr id="43" name="TextBox 23">
            <a:extLst>
              <a:ext uri="{FF2B5EF4-FFF2-40B4-BE49-F238E27FC236}">
                <a16:creationId xmlns:a16="http://schemas.microsoft.com/office/drawing/2014/main" id="{2287EDEA-68EE-480B-FA88-CAB8E9FC5F85}"/>
              </a:ext>
            </a:extLst>
          </p:cNvPr>
          <p:cNvSpPr txBox="1"/>
          <p:nvPr/>
        </p:nvSpPr>
        <p:spPr bwMode="gray">
          <a:xfrm>
            <a:off x="5459202" y="4718256"/>
            <a:ext cx="1437798" cy="338554"/>
          </a:xfrm>
          <a:prstGeom prst="rect">
            <a:avLst/>
          </a:prstGeom>
          <a:noFill/>
        </p:spPr>
        <p:txBody>
          <a:bodyPr wrap="square">
            <a:spAutoFit/>
          </a:bodyPr>
          <a:lstStyle/>
          <a:p>
            <a:pPr algn="ctr"/>
            <a:r>
              <a:rPr lang="en-US" sz="800" b="1" noProof="1">
                <a:latin typeface="ＭＳ Ｐゴシック" panose="020B0600070205080204" pitchFamily="50" charset="-128"/>
                <a:ea typeface="ＭＳ Ｐゴシック" panose="020B0600070205080204" pitchFamily="50" charset="-128"/>
              </a:rPr>
              <a:t>インドにおける近視の</a:t>
            </a:r>
          </a:p>
          <a:p>
            <a:pPr algn="ctr"/>
            <a:r>
              <a:rPr lang="en-US" sz="800" b="1" noProof="1">
                <a:latin typeface="ＭＳ Ｐゴシック" panose="020B0600070205080204" pitchFamily="50" charset="-128"/>
                <a:ea typeface="ＭＳ Ｐゴシック" panose="020B0600070205080204" pitchFamily="50" charset="-128"/>
              </a:rPr>
              <a:t>推定有病率（%）</a:t>
            </a:r>
            <a:endParaRPr lang="en-US" sz="800" b="1" dirty="0">
              <a:latin typeface="ＭＳ Ｐゴシック" panose="020B0600070205080204" pitchFamily="50" charset="-128"/>
              <a:ea typeface="ＭＳ Ｐゴシック" panose="020B0600070205080204" pitchFamily="50" charset="-128"/>
            </a:endParaRPr>
          </a:p>
        </p:txBody>
      </p:sp>
      <p:sp>
        <p:nvSpPr>
          <p:cNvPr id="64" name="TextBox 32">
            <a:extLst>
              <a:ext uri="{FF2B5EF4-FFF2-40B4-BE49-F238E27FC236}">
                <a16:creationId xmlns:a16="http://schemas.microsoft.com/office/drawing/2014/main" id="{AF01176A-5366-FA6C-73F8-03EED8B65B9C}"/>
              </a:ext>
            </a:extLst>
          </p:cNvPr>
          <p:cNvSpPr txBox="1"/>
          <p:nvPr/>
        </p:nvSpPr>
        <p:spPr bwMode="gray">
          <a:xfrm>
            <a:off x="5607619" y="3833393"/>
            <a:ext cx="1289381" cy="307777"/>
          </a:xfrm>
          <a:prstGeom prst="rect">
            <a:avLst/>
          </a:prstGeom>
          <a:noFill/>
        </p:spPr>
        <p:txBody>
          <a:bodyPr wrap="square">
            <a:spAutoFit/>
          </a:bodyPr>
          <a:lstStyle/>
          <a:p>
            <a:pPr algn="ctr"/>
            <a:r>
              <a:rPr lang="en-US" sz="1400" b="1" noProof="1">
                <a:latin typeface="HGP創英角ｺﾞｼｯｸUB" panose="020B0900000000000000" pitchFamily="50" charset="-128"/>
                <a:ea typeface="HGP創英角ｺﾞｼｯｸUB" panose="020B0900000000000000" pitchFamily="50" charset="-128"/>
              </a:rPr>
              <a:t>市場</a:t>
            </a:r>
            <a:r>
              <a:rPr lang="ja-JP" altLang="en-US" sz="1400" b="1" noProof="1">
                <a:latin typeface="HGP創英角ｺﾞｼｯｸUB" panose="020B0900000000000000" pitchFamily="50" charset="-128"/>
                <a:ea typeface="HGP創英角ｺﾞｼｯｸUB" panose="020B0900000000000000" pitchFamily="50" charset="-128"/>
              </a:rPr>
              <a:t>成長要因</a:t>
            </a:r>
            <a:endParaRPr lang="en-US" sz="1400" dirty="0">
              <a:latin typeface="HGP創英角ｺﾞｼｯｸUB" panose="020B0900000000000000" pitchFamily="50" charset="-128"/>
              <a:ea typeface="HGP創英角ｺﾞｼｯｸUB" panose="020B0900000000000000" pitchFamily="50" charset="-128"/>
            </a:endParaRPr>
          </a:p>
        </p:txBody>
      </p:sp>
      <p:cxnSp>
        <p:nvCxnSpPr>
          <p:cNvPr id="65" name="Straight Connector 39">
            <a:extLst>
              <a:ext uri="{FF2B5EF4-FFF2-40B4-BE49-F238E27FC236}">
                <a16:creationId xmlns:a16="http://schemas.microsoft.com/office/drawing/2014/main" id="{947D6387-11E0-7C08-9200-AAF7D4DC3093}"/>
              </a:ext>
            </a:extLst>
          </p:cNvPr>
          <p:cNvCxnSpPr>
            <a:cxnSpLocks/>
          </p:cNvCxnSpPr>
          <p:nvPr/>
        </p:nvCxnSpPr>
        <p:spPr bwMode="gray">
          <a:xfrm>
            <a:off x="7296241" y="3902206"/>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テキスト ボックス 66">
            <a:extLst>
              <a:ext uri="{FF2B5EF4-FFF2-40B4-BE49-F238E27FC236}">
                <a16:creationId xmlns:a16="http://schemas.microsoft.com/office/drawing/2014/main" id="{36EA2F3F-6BDC-044F-A9EE-E2A3A880CAF6}"/>
              </a:ext>
            </a:extLst>
          </p:cNvPr>
          <p:cNvSpPr txBox="1"/>
          <p:nvPr/>
        </p:nvSpPr>
        <p:spPr>
          <a:xfrm>
            <a:off x="415925" y="6597000"/>
            <a:ext cx="2160811" cy="188722"/>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Statista</a:t>
            </a:r>
          </a:p>
        </p:txBody>
      </p:sp>
      <p:sp>
        <p:nvSpPr>
          <p:cNvPr id="27" name="テキスト プレースホルダー 5">
            <a:extLst>
              <a:ext uri="{FF2B5EF4-FFF2-40B4-BE49-F238E27FC236}">
                <a16:creationId xmlns:a16="http://schemas.microsoft.com/office/drawing/2014/main" id="{2C8A8144-3B54-AC7F-C5B5-A2734AA22D7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lang="en-US" altLang="ja-JP" dirty="0"/>
              <a:t>2/4</a:t>
            </a:r>
            <a:r>
              <a:rPr kumimoji="1" lang="ja-JP" altLang="en-US" dirty="0"/>
              <a:t>）</a:t>
            </a:r>
            <a:endParaRPr lang="ja-JP" altLang="en-US" dirty="0"/>
          </a:p>
        </p:txBody>
      </p:sp>
      <p:sp>
        <p:nvSpPr>
          <p:cNvPr id="30" name="Rectangle: Rounded Corners 4">
            <a:extLst>
              <a:ext uri="{FF2B5EF4-FFF2-40B4-BE49-F238E27FC236}">
                <a16:creationId xmlns:a16="http://schemas.microsoft.com/office/drawing/2014/main" id="{AF115530-097C-4BD2-D434-B9795024E55F}"/>
              </a:ext>
            </a:extLst>
          </p:cNvPr>
          <p:cNvSpPr/>
          <p:nvPr/>
        </p:nvSpPr>
        <p:spPr>
          <a:xfrm>
            <a:off x="936973" y="378904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39" name="Rectangle: Rounded Corners 4">
            <a:extLst>
              <a:ext uri="{FF2B5EF4-FFF2-40B4-BE49-F238E27FC236}">
                <a16:creationId xmlns:a16="http://schemas.microsoft.com/office/drawing/2014/main" id="{A7163689-254A-7B42-89E4-D05AE9E561FE}"/>
              </a:ext>
            </a:extLst>
          </p:cNvPr>
          <p:cNvSpPr/>
          <p:nvPr/>
        </p:nvSpPr>
        <p:spPr>
          <a:xfrm>
            <a:off x="3169630" y="3796798"/>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0" name="Rectangle: Rounded Corners 4">
            <a:extLst>
              <a:ext uri="{FF2B5EF4-FFF2-40B4-BE49-F238E27FC236}">
                <a16:creationId xmlns:a16="http://schemas.microsoft.com/office/drawing/2014/main" id="{F32E98D6-46F7-7F8E-316C-C085FFBCEB81}"/>
              </a:ext>
            </a:extLst>
          </p:cNvPr>
          <p:cNvSpPr/>
          <p:nvPr/>
        </p:nvSpPr>
        <p:spPr>
          <a:xfrm>
            <a:off x="5531724" y="3796798"/>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5" name="Rectangle: Rounded Corners 4">
            <a:extLst>
              <a:ext uri="{FF2B5EF4-FFF2-40B4-BE49-F238E27FC236}">
                <a16:creationId xmlns:a16="http://schemas.microsoft.com/office/drawing/2014/main" id="{E542CA51-52AD-698A-1FC9-9151FAB9031F}"/>
              </a:ext>
            </a:extLst>
          </p:cNvPr>
          <p:cNvSpPr/>
          <p:nvPr/>
        </p:nvSpPr>
        <p:spPr>
          <a:xfrm>
            <a:off x="7742124" y="3795816"/>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6" name="グループ化 5">
            <a:extLst>
              <a:ext uri="{FF2B5EF4-FFF2-40B4-BE49-F238E27FC236}">
                <a16:creationId xmlns:a16="http://schemas.microsoft.com/office/drawing/2014/main" id="{576C1A05-614F-9481-AC62-0C54B8C263B3}"/>
              </a:ext>
            </a:extLst>
          </p:cNvPr>
          <p:cNvGrpSpPr/>
          <p:nvPr/>
        </p:nvGrpSpPr>
        <p:grpSpPr>
          <a:xfrm>
            <a:off x="1981227" y="1556517"/>
            <a:ext cx="1350209" cy="360050"/>
            <a:chOff x="1981227" y="1576414"/>
            <a:chExt cx="1350209" cy="360050"/>
          </a:xfrm>
        </p:grpSpPr>
        <p:sp>
          <p:nvSpPr>
            <p:cNvPr id="8" name="TextBox 33">
              <a:extLst>
                <a:ext uri="{FF2B5EF4-FFF2-40B4-BE49-F238E27FC236}">
                  <a16:creationId xmlns:a16="http://schemas.microsoft.com/office/drawing/2014/main" id="{9077A880-53BF-A7D3-2C22-53BC901DE53D}"/>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11" name="Rectangle: Rounded Corners 4">
              <a:extLst>
                <a:ext uri="{FF2B5EF4-FFF2-40B4-BE49-F238E27FC236}">
                  <a16:creationId xmlns:a16="http://schemas.microsoft.com/office/drawing/2014/main" id="{AC2A1A6D-6907-AD14-C210-5302D768380D}"/>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grpSp>
        <p:nvGrpSpPr>
          <p:cNvPr id="12" name="グループ化 11">
            <a:extLst>
              <a:ext uri="{FF2B5EF4-FFF2-40B4-BE49-F238E27FC236}">
                <a16:creationId xmlns:a16="http://schemas.microsoft.com/office/drawing/2014/main" id="{0305E5E5-1A71-A393-DFBB-01616E4CDD36}"/>
              </a:ext>
            </a:extLst>
          </p:cNvPr>
          <p:cNvGrpSpPr/>
          <p:nvPr/>
        </p:nvGrpSpPr>
        <p:grpSpPr>
          <a:xfrm>
            <a:off x="6667715" y="1556517"/>
            <a:ext cx="1350209" cy="360050"/>
            <a:chOff x="1981227" y="1576414"/>
            <a:chExt cx="1350209" cy="360050"/>
          </a:xfrm>
        </p:grpSpPr>
        <p:sp>
          <p:nvSpPr>
            <p:cNvPr id="13" name="TextBox 33">
              <a:extLst>
                <a:ext uri="{FF2B5EF4-FFF2-40B4-BE49-F238E27FC236}">
                  <a16:creationId xmlns:a16="http://schemas.microsoft.com/office/drawing/2014/main" id="{7EE30D1F-9771-FC5A-3B53-B00312D3EBB1}"/>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18" name="Rectangle: Rounded Corners 4">
              <a:extLst>
                <a:ext uri="{FF2B5EF4-FFF2-40B4-BE49-F238E27FC236}">
                  <a16:creationId xmlns:a16="http://schemas.microsoft.com/office/drawing/2014/main" id="{8E48BD77-F85C-18EF-468A-7D20884EC568}"/>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21872314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endParaRPr lang="ja-JP" altLang="en-US" b="1" dirty="0">
              <a:latin typeface="HGP創英角ｺﾞｼｯｸUB" panose="020B0900000000000000" pitchFamily="50" charset="-128"/>
              <a:ea typeface="HGP創英角ｺﾞｼｯｸUB" panose="020B0900000000000000" pitchFamily="50" charset="-128"/>
            </a:endParaRP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sp>
        <p:nvSpPr>
          <p:cNvPr id="9" name="四角形: 角を丸くする 8">
            <a:extLst>
              <a:ext uri="{FF2B5EF4-FFF2-40B4-BE49-F238E27FC236}">
                <a16:creationId xmlns:a16="http://schemas.microsoft.com/office/drawing/2014/main" id="{CAF3FFB8-4FFB-EF2C-3167-9C3BEC8DE1DF}"/>
              </a:ext>
            </a:extLst>
          </p:cNvPr>
          <p:cNvSpPr/>
          <p:nvPr/>
        </p:nvSpPr>
        <p:spPr>
          <a:xfrm>
            <a:off x="5024438" y="1020600"/>
            <a:ext cx="4465637" cy="5432400"/>
          </a:xfrm>
          <a:prstGeom prst="roundRect">
            <a:avLst>
              <a:gd name="adj" fmla="val 8509"/>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内視鏡機器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graphicFrame>
        <p:nvGraphicFramePr>
          <p:cNvPr id="21" name="表 19">
            <a:extLst>
              <a:ext uri="{FF2B5EF4-FFF2-40B4-BE49-F238E27FC236}">
                <a16:creationId xmlns:a16="http://schemas.microsoft.com/office/drawing/2014/main" id="{036D940E-18D5-06D8-B663-C8E0195D059E}"/>
              </a:ext>
            </a:extLst>
          </p:cNvPr>
          <p:cNvGraphicFramePr>
            <a:graphicFrameLocks noGrp="1"/>
          </p:cNvGraphicFramePr>
          <p:nvPr/>
        </p:nvGraphicFramePr>
        <p:xfrm>
          <a:off x="5357978" y="1125000"/>
          <a:ext cx="3843022" cy="370840"/>
        </p:xfrm>
        <a:graphic>
          <a:graphicData uri="http://schemas.openxmlformats.org/drawingml/2006/table">
            <a:tbl>
              <a:tblPr firstRow="1" bandRow="1">
                <a:tableStyleId>{5C22544A-7EE6-4342-B048-85BDC9FD1C3A}</a:tableStyleId>
              </a:tblPr>
              <a:tblGrid>
                <a:gridCol w="3843022">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患者モニタリング（</a:t>
                      </a:r>
                      <a:r>
                        <a:rPr kumimoji="1" lang="en-US" altLang="ja-JP"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RPM</a:t>
                      </a:r>
                      <a:r>
                        <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）機器</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35" name="TextBox 21">
            <a:extLst>
              <a:ext uri="{FF2B5EF4-FFF2-40B4-BE49-F238E27FC236}">
                <a16:creationId xmlns:a16="http://schemas.microsoft.com/office/drawing/2014/main" id="{E572EFF2-06AC-E7AE-F679-3906B632973B}"/>
              </a:ext>
            </a:extLst>
          </p:cNvPr>
          <p:cNvSpPr txBox="1"/>
          <p:nvPr/>
        </p:nvSpPr>
        <p:spPr bwMode="gray">
          <a:xfrm>
            <a:off x="492146" y="2099583"/>
            <a:ext cx="4250350" cy="1600438"/>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ja-JP" altLang="en-US" sz="1100" noProof="1">
                <a:latin typeface="Arial" panose="020B0604020202020204" pitchFamily="34" charset="0"/>
                <a:ea typeface="ＭＳ Ｐゴシック" panose="020B0600070205080204" pitchFamily="50" charset="-128"/>
              </a:rPr>
              <a:t>インドの内視鏡機器分野では</a:t>
            </a:r>
            <a:r>
              <a:rPr lang="en-US" altLang="ja-JP" sz="1100" noProof="1">
                <a:latin typeface="Arial" panose="020B0604020202020204" pitchFamily="34" charset="0"/>
                <a:ea typeface="ＭＳ Ｐゴシック" panose="020B0600070205080204" pitchFamily="50" charset="-128"/>
              </a:rPr>
              <a:t>2023</a:t>
            </a:r>
            <a:r>
              <a:rPr lang="ja-JP" altLang="en-US" sz="1100" noProof="1">
                <a:latin typeface="Arial" panose="020B0604020202020204" pitchFamily="34" charset="0"/>
                <a:ea typeface="ＭＳ Ｐゴシック" panose="020B0600070205080204" pitchFamily="50" charset="-128"/>
              </a:rPr>
              <a:t>年から</a:t>
            </a:r>
            <a:r>
              <a:rPr lang="en-US" altLang="ja-JP" sz="1100" noProof="1">
                <a:latin typeface="Arial" panose="020B0604020202020204" pitchFamily="34" charset="0"/>
                <a:ea typeface="ＭＳ Ｐゴシック" panose="020B0600070205080204" pitchFamily="50" charset="-128"/>
              </a:rPr>
              <a:t>2028</a:t>
            </a:r>
            <a:r>
              <a:rPr lang="ja-JP" altLang="en-US" sz="1100" noProof="1">
                <a:latin typeface="Arial" panose="020B0604020202020204" pitchFamily="34" charset="0"/>
                <a:ea typeface="ＭＳ Ｐゴシック" panose="020B0600070205080204" pitchFamily="50" charset="-128"/>
              </a:rPr>
              <a:t>年の</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年間成長率（</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CAGR</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6.9</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ja-JP" altLang="en-US" sz="1100" noProof="1">
                <a:latin typeface="Arial" panose="020B0604020202020204" pitchFamily="34" charset="0"/>
                <a:ea typeface="ＭＳ Ｐゴシック" panose="020B0600070205080204" pitchFamily="50" charset="-128"/>
              </a:rPr>
              <a:t>と予測されている。</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インドの内視鏡デバイス市場は細分化されており、いくつかの主要企業で構成されている。</a:t>
            </a:r>
            <a:r>
              <a:rPr lang="en-US" altLang="ja-JP" sz="1100" dirty="0">
                <a:latin typeface="Arial" panose="020B0604020202020204" pitchFamily="34" charset="0"/>
                <a:ea typeface="ＭＳ Ｐゴシック" panose="020B0600070205080204" pitchFamily="50" charset="-128"/>
              </a:rPr>
              <a:t> </a:t>
            </a:r>
            <a:r>
              <a:rPr lang="en-US" altLang="ja-JP" sz="1100" noProof="1">
                <a:latin typeface="Arial" panose="020B0604020202020204" pitchFamily="34" charset="0"/>
                <a:ea typeface="ＭＳ Ｐゴシック" panose="020B0600070205080204" pitchFamily="50" charset="-128"/>
              </a:rPr>
              <a:t>現在、</a:t>
            </a: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Boston Scientific Corporation、Medtronic、Olympus、Stryker</a:t>
            </a:r>
            <a:r>
              <a:rPr lang="ja-JP" altLang="en-US" sz="1100" noProof="1">
                <a:latin typeface="Arial" panose="020B0604020202020204" pitchFamily="34" charset="0"/>
                <a:ea typeface="ＭＳ Ｐゴシック" panose="020B0600070205080204" pitchFamily="50" charset="-128"/>
                <a:cs typeface="Arial" panose="020B0604020202020204" pitchFamily="34" charset="0"/>
              </a:rPr>
              <a:t>　</a:t>
            </a: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Corporation</a:t>
            </a:r>
            <a:r>
              <a:rPr lang="en-US" altLang="ja-JP" sz="1100" noProof="1">
                <a:latin typeface="Arial" panose="020B0604020202020204" pitchFamily="34" charset="0"/>
                <a:ea typeface="ＭＳ Ｐゴシック" panose="020B0600070205080204" pitchFamily="50" charset="-128"/>
              </a:rPr>
              <a:t>のように、少数の大手企業がシェアを支配している</a:t>
            </a:r>
            <a:r>
              <a:rPr lang="ja-JP" altLang="en-US" sz="1100" noProof="1">
                <a:latin typeface="Arial" panose="020B0604020202020204" pitchFamily="34" charset="0"/>
                <a:ea typeface="ＭＳ Ｐゴシック" panose="020B0600070205080204" pitchFamily="50" charset="-128"/>
              </a:rPr>
              <a:t>。</a:t>
            </a:r>
            <a:endParaRPr lang="en-US" altLang="ja-JP" sz="1100" noProof="1">
              <a:latin typeface="Arial" panose="020B0604020202020204" pitchFamily="34" charset="0"/>
              <a:ea typeface="ＭＳ Ｐゴシック" panose="020B0600070205080204" pitchFamily="50" charset="-128"/>
            </a:endParaRPr>
          </a:p>
          <a:p>
            <a:pPr marL="171450" indent="-171450" fontAlgn="base">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グローバル企業のほとんどは、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支店、パートナーシップ、子会社、または</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第三者による販売</a:t>
            </a:r>
            <a:r>
              <a:rPr lang="en-US" altLang="ja-JP" sz="1100" noProof="1">
                <a:latin typeface="Arial" panose="020B0604020202020204" pitchFamily="34" charset="0"/>
                <a:ea typeface="ＭＳ Ｐゴシック" panose="020B0600070205080204" pitchFamily="50" charset="-128"/>
              </a:rPr>
              <a:t>でインドに存在感を示している</a:t>
            </a:r>
            <a:r>
              <a:rPr lang="ja-JP" altLang="en-US" sz="1100" noProof="1">
                <a:latin typeface="Arial" panose="020B0604020202020204" pitchFamily="34" charset="0"/>
                <a:ea typeface="ＭＳ Ｐゴシック" panose="020B0600070205080204" pitchFamily="50" charset="-128"/>
              </a:rPr>
              <a:t>。</a:t>
            </a:r>
            <a:endParaRPr lang="en-US" altLang="ja-JP" sz="1100" noProof="1">
              <a:latin typeface="Arial" panose="020B0604020202020204" pitchFamily="34" charset="0"/>
              <a:ea typeface="ＭＳ Ｐゴシック" panose="020B0600070205080204" pitchFamily="50" charset="-128"/>
            </a:endParaRPr>
          </a:p>
        </p:txBody>
      </p:sp>
      <p:sp>
        <p:nvSpPr>
          <p:cNvPr id="54" name="TextBox 1">
            <a:extLst>
              <a:ext uri="{FF2B5EF4-FFF2-40B4-BE49-F238E27FC236}">
                <a16:creationId xmlns:a16="http://schemas.microsoft.com/office/drawing/2014/main" id="{01DF86CC-9579-9209-36C7-202B6B91B228}"/>
              </a:ext>
            </a:extLst>
          </p:cNvPr>
          <p:cNvSpPr txBox="1"/>
          <p:nvPr/>
        </p:nvSpPr>
        <p:spPr bwMode="gray">
          <a:xfrm>
            <a:off x="5241033" y="2196852"/>
            <a:ext cx="4038011" cy="1431161"/>
          </a:xfrm>
          <a:prstGeom prst="rect">
            <a:avLst/>
          </a:prstGeom>
          <a:noFill/>
        </p:spPr>
        <p:txBody>
          <a:bodyPr wrap="square">
            <a:spAutoFit/>
          </a:bodyPr>
          <a:lstStyle/>
          <a:p>
            <a:pPr marL="171450" indent="-171450" fontAlgn="base">
              <a:spcBef>
                <a:spcPts val="300"/>
              </a:spcBef>
              <a:spcAft>
                <a:spcPts val="300"/>
              </a:spcAft>
              <a:buFont typeface="Arial" panose="020B0604020202020204" pitchFamily="34" charset="0"/>
              <a:buChar char="•"/>
            </a:pPr>
            <a:r>
              <a:rPr lang="ja-JP" altLang="en-US" sz="1100" noProof="1">
                <a:latin typeface="Arial" panose="020B0604020202020204" pitchFamily="34" charset="0"/>
                <a:ea typeface="ＭＳ Ｐゴシック" panose="020B0600070205080204" pitchFamily="50" charset="-128"/>
              </a:rPr>
              <a:t>インドの内視鏡機器分野では</a:t>
            </a:r>
            <a:r>
              <a:rPr lang="en-US" altLang="ja-JP" sz="1100" noProof="1">
                <a:latin typeface="Arial" panose="020B0604020202020204" pitchFamily="34" charset="0"/>
                <a:ea typeface="ＭＳ Ｐゴシック" panose="020B0600070205080204" pitchFamily="50" charset="-128"/>
              </a:rPr>
              <a:t>2022</a:t>
            </a:r>
            <a:r>
              <a:rPr lang="ja-JP" altLang="en-US" sz="1100" noProof="1">
                <a:latin typeface="Arial" panose="020B0604020202020204" pitchFamily="34" charset="0"/>
                <a:ea typeface="ＭＳ Ｐゴシック" panose="020B0600070205080204" pitchFamily="50" charset="-128"/>
              </a:rPr>
              <a:t>年から</a:t>
            </a:r>
            <a:r>
              <a:rPr lang="en-US" altLang="ja-JP" sz="1100" noProof="1">
                <a:latin typeface="Arial" panose="020B0604020202020204" pitchFamily="34" charset="0"/>
                <a:ea typeface="ＭＳ Ｐゴシック" panose="020B0600070205080204" pitchFamily="50" charset="-128"/>
              </a:rPr>
              <a:t>2031</a:t>
            </a:r>
            <a:r>
              <a:rPr lang="ja-JP" altLang="en-US" sz="1100" noProof="1">
                <a:latin typeface="Arial" panose="020B0604020202020204" pitchFamily="34" charset="0"/>
                <a:ea typeface="ＭＳ Ｐゴシック" panose="020B0600070205080204" pitchFamily="50" charset="-128"/>
              </a:rPr>
              <a:t>年の</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年間成長率（</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CAGR</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）は</a:t>
            </a:r>
            <a:r>
              <a:rPr lang="en-US" altLang="ja-JP" sz="1100" b="1" noProof="1">
                <a:solidFill>
                  <a:schemeClr val="accent6">
                    <a:lumMod val="75000"/>
                  </a:schemeClr>
                </a:solidFill>
                <a:latin typeface="Arial" panose="020B0604020202020204" pitchFamily="34" charset="0"/>
                <a:ea typeface="ＭＳ Ｐゴシック" panose="020B0600070205080204" pitchFamily="50" charset="-128"/>
              </a:rPr>
              <a:t>9.5</a:t>
            </a:r>
            <a:r>
              <a:rPr lang="ja-JP" altLang="en-US" sz="1100" b="1" noProof="1">
                <a:solidFill>
                  <a:schemeClr val="accent6">
                    <a:lumMod val="75000"/>
                  </a:schemeClr>
                </a:solidFill>
                <a:latin typeface="Arial" panose="020B0604020202020204" pitchFamily="34" charset="0"/>
                <a:ea typeface="ＭＳ Ｐゴシック" panose="020B0600070205080204" pitchFamily="50" charset="-128"/>
              </a:rPr>
              <a:t>％</a:t>
            </a:r>
            <a:r>
              <a:rPr lang="ja-JP" altLang="en-US" sz="1100" noProof="1">
                <a:latin typeface="Arial" panose="020B0604020202020204" pitchFamily="34" charset="0"/>
                <a:ea typeface="ＭＳ Ｐゴシック" panose="020B0600070205080204" pitchFamily="50" charset="-128"/>
              </a:rPr>
              <a:t>である。</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インドのRPM市場は、インドで事業を展開するいくつかの企業の存在により、本質的に分断されている</a:t>
            </a:r>
            <a:r>
              <a:rPr lang="ja-JP" altLang="en-US" sz="1100" noProof="1">
                <a:latin typeface="Arial" panose="020B0604020202020204" pitchFamily="34" charset="0"/>
                <a:ea typeface="ＭＳ Ｐゴシック" panose="020B0600070205080204" pitchFamily="50" charset="-128"/>
              </a:rPr>
              <a:t>。</a:t>
            </a:r>
            <a:endParaRPr lang="en-US" altLang="ja-JP" sz="1100"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en-US" altLang="ja-JP" sz="1100" noProof="1">
                <a:latin typeface="Arial" panose="020B0604020202020204" pitchFamily="34" charset="0"/>
                <a:ea typeface="ＭＳ Ｐゴシック" panose="020B0600070205080204" pitchFamily="50" charset="-128"/>
              </a:rPr>
              <a:t>競合状況については、</a:t>
            </a:r>
            <a:r>
              <a:rPr lang="en-US" altLang="ja-JP" sz="1100" noProof="1">
                <a:latin typeface="Arial" panose="020B0604020202020204" pitchFamily="34" charset="0"/>
                <a:ea typeface="ＭＳ Ｐゴシック" panose="020B0600070205080204" pitchFamily="50" charset="-128"/>
                <a:cs typeface="Arial" panose="020B0604020202020204" pitchFamily="34" charset="0"/>
              </a:rPr>
              <a:t>Koninklijke Philips NV、GE Healthcare、BPL Group、Mindray Medical International Limited</a:t>
            </a:r>
            <a:r>
              <a:rPr lang="en-US" altLang="ja-JP" sz="1100" noProof="1">
                <a:latin typeface="Arial" panose="020B0604020202020204" pitchFamily="34" charset="0"/>
                <a:ea typeface="ＭＳ Ｐゴシック" panose="020B0600070205080204" pitchFamily="50" charset="-128"/>
              </a:rPr>
              <a:t>など、市場シェアを持ち、知名度の高い少数の地元企業も含まれている</a:t>
            </a:r>
            <a:r>
              <a:rPr lang="ja-JP" altLang="en-US" sz="1100" noProof="1">
                <a:latin typeface="Arial" panose="020B0604020202020204" pitchFamily="34" charset="0"/>
                <a:ea typeface="ＭＳ Ｐゴシック" panose="020B0600070205080204" pitchFamily="50" charset="-128"/>
              </a:rPr>
              <a:t>。</a:t>
            </a:r>
            <a:endParaRPr lang="en-US" altLang="ja-JP" sz="1100" dirty="0">
              <a:latin typeface="Arial" panose="020B0604020202020204" pitchFamily="34" charset="0"/>
              <a:ea typeface="ＭＳ Ｐゴシック" panose="020B0600070205080204" pitchFamily="50" charset="-128"/>
            </a:endParaRPr>
          </a:p>
        </p:txBody>
      </p:sp>
      <p:sp>
        <p:nvSpPr>
          <p:cNvPr id="67" name="テキスト ボックス 66">
            <a:extLst>
              <a:ext uri="{FF2B5EF4-FFF2-40B4-BE49-F238E27FC236}">
                <a16:creationId xmlns:a16="http://schemas.microsoft.com/office/drawing/2014/main" id="{36EA2F3F-6BDC-044F-A9EE-E2A3A880CAF6}"/>
              </a:ext>
            </a:extLst>
          </p:cNvPr>
          <p:cNvSpPr txBox="1"/>
          <p:nvPr/>
        </p:nvSpPr>
        <p:spPr>
          <a:xfrm>
            <a:off x="415925" y="6597000"/>
            <a:ext cx="1297075" cy="158971"/>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Mordor Intelligence</a:t>
            </a:r>
          </a:p>
        </p:txBody>
      </p:sp>
      <p:sp>
        <p:nvSpPr>
          <p:cNvPr id="3" name="TextBox 56">
            <a:extLst>
              <a:ext uri="{FF2B5EF4-FFF2-40B4-BE49-F238E27FC236}">
                <a16:creationId xmlns:a16="http://schemas.microsoft.com/office/drawing/2014/main" id="{7BE6A417-F9B9-2A40-5B9D-7F8F9BF26B09}"/>
              </a:ext>
            </a:extLst>
          </p:cNvPr>
          <p:cNvSpPr txBox="1"/>
          <p:nvPr/>
        </p:nvSpPr>
        <p:spPr bwMode="gray">
          <a:xfrm>
            <a:off x="3324332" y="3935576"/>
            <a:ext cx="943842"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市場動向</a:t>
            </a:r>
            <a:endParaRPr lang="en-US" dirty="0">
              <a:latin typeface="HGP創英角ｺﾞｼｯｸUB" panose="020B0900000000000000" pitchFamily="50" charset="-128"/>
              <a:ea typeface="HGP創英角ｺﾞｼｯｸUB" panose="020B0900000000000000" pitchFamily="50" charset="-128"/>
            </a:endParaRPr>
          </a:p>
        </p:txBody>
      </p:sp>
      <p:sp>
        <p:nvSpPr>
          <p:cNvPr id="7" name="TextBox 57">
            <a:extLst>
              <a:ext uri="{FF2B5EF4-FFF2-40B4-BE49-F238E27FC236}">
                <a16:creationId xmlns:a16="http://schemas.microsoft.com/office/drawing/2014/main" id="{C089ABA6-6C1A-2AF2-0CEA-AADBBC3C0C71}"/>
              </a:ext>
            </a:extLst>
          </p:cNvPr>
          <p:cNvSpPr txBox="1"/>
          <p:nvPr/>
        </p:nvSpPr>
        <p:spPr bwMode="gray">
          <a:xfrm>
            <a:off x="413143" y="4319759"/>
            <a:ext cx="2168084" cy="1277273"/>
          </a:xfrm>
          <a:prstGeom prst="rect">
            <a:avLst/>
          </a:prstGeom>
          <a:noFill/>
        </p:spPr>
        <p:txBody>
          <a:bodyPr wrap="square">
            <a:spAutoFit/>
          </a:bodyPr>
          <a:lstStyle/>
          <a:p>
            <a:pPr marL="171450" indent="-171450">
              <a:buFont typeface="Wingdings" panose="05000000000000000000" pitchFamily="2" charset="2"/>
              <a:buChar char="ü"/>
            </a:pPr>
            <a:r>
              <a:rPr lang="en-US" sz="1100" b="1" noProof="1">
                <a:solidFill>
                  <a:srgbClr val="004481"/>
                </a:solidFill>
                <a:latin typeface="Arial" panose="020B0604020202020204" pitchFamily="34" charset="0"/>
                <a:ea typeface="ＭＳ Ｐゴシック" panose="020B0600070205080204" pitchFamily="50" charset="-128"/>
              </a:rPr>
              <a:t>診断・治療に対する意識の向上</a:t>
            </a:r>
            <a:r>
              <a:rPr lang="ja-JP" altLang="en-US" sz="1100" b="1" noProof="1">
                <a:solidFill>
                  <a:srgbClr val="004481"/>
                </a:solidFill>
                <a:latin typeface="Arial" panose="020B0604020202020204" pitchFamily="34" charset="0"/>
                <a:ea typeface="ＭＳ Ｐゴシック" panose="020B0600070205080204" pitchFamily="50" charset="-128"/>
              </a:rPr>
              <a:t>： </a:t>
            </a:r>
            <a:r>
              <a:rPr lang="en-US" altLang="ja-JP" sz="1100" b="0" i="0" noProof="1">
                <a:effectLst/>
                <a:latin typeface="Arial" panose="020B0604020202020204" pitchFamily="34" charset="0"/>
                <a:ea typeface="ＭＳ Ｐゴシック" panose="020B0600070205080204" pitchFamily="50" charset="-128"/>
              </a:rPr>
              <a:t>治療と診断のための内視鏡手術の普及と技術の進歩は、アプリケーションの強化につながり、市場の成長を増大させている</a:t>
            </a:r>
            <a:r>
              <a:rPr lang="ja-JP" altLang="en-US" sz="1100" b="0" i="0" noProof="1">
                <a:effectLst/>
                <a:latin typeface="Arial" panose="020B0604020202020204" pitchFamily="34" charset="0"/>
                <a:ea typeface="ＭＳ Ｐゴシック" panose="020B0600070205080204" pitchFamily="50" charset="-128"/>
              </a:rPr>
              <a:t>。</a:t>
            </a:r>
            <a:endParaRPr lang="en-US" altLang="ja-JP" sz="1100" dirty="0">
              <a:latin typeface="Arial" panose="020B0604020202020204" pitchFamily="34" charset="0"/>
              <a:ea typeface="ＭＳ Ｐゴシック" panose="020B0600070205080204" pitchFamily="50" charset="-128"/>
            </a:endParaRPr>
          </a:p>
          <a:p>
            <a:pPr marL="171450" indent="-171450">
              <a:buFont typeface="Wingdings" panose="05000000000000000000" pitchFamily="2" charset="2"/>
              <a:buChar char="ü"/>
            </a:pPr>
            <a:endParaRPr lang="en-US" sz="1100" b="1" noProof="1">
              <a:latin typeface="Arial" panose="020B0604020202020204" pitchFamily="34" charset="0"/>
              <a:ea typeface="ＭＳ Ｐゴシック" panose="020B0600070205080204" pitchFamily="50" charset="-128"/>
            </a:endParaRPr>
          </a:p>
        </p:txBody>
      </p:sp>
      <p:sp>
        <p:nvSpPr>
          <p:cNvPr id="8" name="TextBox 58">
            <a:extLst>
              <a:ext uri="{FF2B5EF4-FFF2-40B4-BE49-F238E27FC236}">
                <a16:creationId xmlns:a16="http://schemas.microsoft.com/office/drawing/2014/main" id="{127B90C0-36A3-7DBD-0A68-AAD703194DD6}"/>
              </a:ext>
            </a:extLst>
          </p:cNvPr>
          <p:cNvSpPr txBox="1"/>
          <p:nvPr/>
        </p:nvSpPr>
        <p:spPr bwMode="gray">
          <a:xfrm>
            <a:off x="380944" y="5321994"/>
            <a:ext cx="2204765" cy="938719"/>
          </a:xfrm>
          <a:prstGeom prst="rect">
            <a:avLst/>
          </a:prstGeom>
          <a:noFill/>
        </p:spPr>
        <p:txBody>
          <a:bodyPr wrap="square">
            <a:spAutoFit/>
          </a:bodyPr>
          <a:lstStyle/>
          <a:p>
            <a:pPr marL="171450" indent="-171450">
              <a:buFont typeface="Wingdings" panose="05000000000000000000" pitchFamily="2" charset="2"/>
              <a:buChar char="ü"/>
            </a:pPr>
            <a:r>
              <a:rPr lang="en-US" sz="1100" b="1" i="0" noProof="1">
                <a:solidFill>
                  <a:srgbClr val="004481"/>
                </a:solidFill>
                <a:effectLst/>
                <a:latin typeface="Arial" panose="020B0604020202020204" pitchFamily="34" charset="0"/>
                <a:ea typeface="ＭＳ Ｐゴシック" panose="020B0600070205080204" pitchFamily="50" charset="-128"/>
              </a:rPr>
              <a:t>高齢者人口の増加</a:t>
            </a:r>
            <a:r>
              <a:rPr lang="ja-JP" altLang="en-US" sz="1100" b="1" i="0" noProof="1">
                <a:solidFill>
                  <a:srgbClr val="004481"/>
                </a:solidFill>
                <a:effectLst/>
                <a:latin typeface="Arial" panose="020B0604020202020204" pitchFamily="34" charset="0"/>
                <a:ea typeface="ＭＳ Ｐゴシック" panose="020B0600070205080204" pitchFamily="50" charset="-128"/>
              </a:rPr>
              <a:t>：</a:t>
            </a:r>
            <a:r>
              <a:rPr lang="ja-JP" altLang="en-US" sz="1050" b="0" i="0" dirty="0">
                <a:solidFill>
                  <a:srgbClr val="111111"/>
                </a:solidFill>
                <a:effectLst/>
                <a:latin typeface="Arial" panose="020B0604020202020204" pitchFamily="34" charset="0"/>
                <a:ea typeface="ＭＳ Ｐゴシック" panose="020B0600070205080204" pitchFamily="50" charset="-128"/>
              </a:rPr>
              <a:t>小さな切開を必要とする外科手術</a:t>
            </a:r>
            <a:r>
              <a:rPr lang="en-US" sz="1100" b="0" i="0" noProof="1">
                <a:effectLst/>
                <a:latin typeface="Arial" panose="020B0604020202020204" pitchFamily="34" charset="0"/>
                <a:ea typeface="ＭＳ Ｐゴシック" panose="020B0600070205080204" pitchFamily="50" charset="-128"/>
              </a:rPr>
              <a:t>に対する高齢者の意識の高まりと慢性疾患の有病率の上昇は、内視鏡装置の需要をさらに高める</a:t>
            </a:r>
            <a:r>
              <a:rPr lang="ja-JP" altLang="en-US" sz="1100" b="0" i="0" noProof="1">
                <a:effectLst/>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14" name="TextBox 60">
            <a:extLst>
              <a:ext uri="{FF2B5EF4-FFF2-40B4-BE49-F238E27FC236}">
                <a16:creationId xmlns:a16="http://schemas.microsoft.com/office/drawing/2014/main" id="{B119B209-C032-98A6-07BF-E3BC824F23D8}"/>
              </a:ext>
            </a:extLst>
          </p:cNvPr>
          <p:cNvSpPr txBox="1"/>
          <p:nvPr/>
        </p:nvSpPr>
        <p:spPr bwMode="gray">
          <a:xfrm>
            <a:off x="2704030" y="4313942"/>
            <a:ext cx="2075524" cy="2031325"/>
          </a:xfrm>
          <a:prstGeom prst="rect">
            <a:avLst/>
          </a:prstGeom>
          <a:noFill/>
        </p:spPr>
        <p:txBody>
          <a:bodyPr wrap="square">
            <a:spAutoFit/>
          </a:bodyPr>
          <a:lstStyle/>
          <a:p>
            <a:pPr marL="171450" indent="-171450">
              <a:buFont typeface="Wingdings" panose="05000000000000000000" pitchFamily="2" charset="2"/>
              <a:buChar char="ü"/>
            </a:pPr>
            <a:r>
              <a:rPr lang="en-US" sz="1050" i="0" noProof="1">
                <a:effectLst/>
                <a:latin typeface="Arial" panose="020B0604020202020204" pitchFamily="34" charset="0"/>
                <a:ea typeface="ＭＳ Ｐゴシック" panose="020B0600070205080204" pitchFamily="50" charset="-128"/>
              </a:rPr>
              <a:t>インドでは大腸がんは5番目に多いがんであ</a:t>
            </a:r>
            <a:r>
              <a:rPr lang="ja-JP" altLang="en-US" sz="1050" i="0" noProof="1">
                <a:effectLst/>
                <a:latin typeface="Arial" panose="020B0604020202020204" pitchFamily="34" charset="0"/>
                <a:ea typeface="ＭＳ Ｐゴシック" panose="020B0600070205080204" pitchFamily="50" charset="-128"/>
              </a:rPr>
              <a:t>る。</a:t>
            </a:r>
            <a:r>
              <a:rPr lang="en-US" sz="1050" b="1" i="0" noProof="1">
                <a:solidFill>
                  <a:srgbClr val="004481"/>
                </a:solidFill>
                <a:effectLst/>
                <a:latin typeface="Arial" panose="020B0604020202020204" pitchFamily="34" charset="0"/>
                <a:ea typeface="ＭＳ Ｐゴシック" panose="020B0600070205080204" pitchFamily="50" charset="-128"/>
              </a:rPr>
              <a:t>結腸直腸の症例数の増加</a:t>
            </a:r>
            <a:r>
              <a:rPr lang="en-US" sz="1050" i="0" noProof="1">
                <a:effectLst/>
                <a:latin typeface="Arial" panose="020B0604020202020204" pitchFamily="34" charset="0"/>
                <a:ea typeface="ＭＳ Ｐゴシック" panose="020B0600070205080204" pitchFamily="50" charset="-128"/>
              </a:rPr>
              <a:t>により、</a:t>
            </a:r>
            <a:r>
              <a:rPr lang="ja-JP" altLang="en-US" sz="1050" i="0" noProof="1">
                <a:effectLst/>
                <a:latin typeface="Arial" panose="020B0604020202020204" pitchFamily="34" charset="0"/>
                <a:ea typeface="ＭＳ Ｐゴシック" panose="020B0600070205080204" pitchFamily="50" charset="-128"/>
              </a:rPr>
              <a:t>さらに</a:t>
            </a:r>
            <a:r>
              <a:rPr lang="en-US" sz="1050" i="0" noProof="1">
                <a:effectLst/>
                <a:latin typeface="Arial" panose="020B0604020202020204" pitchFamily="34" charset="0"/>
                <a:ea typeface="ＭＳ Ｐゴシック" panose="020B0600070205080204" pitchFamily="50" charset="-128"/>
              </a:rPr>
              <a:t>多くの診断数が必要となり、インドの内視鏡市場を押し上げる可能性がある</a:t>
            </a:r>
            <a:r>
              <a:rPr lang="ja-JP" altLang="en-US" sz="1050" i="0" noProof="1">
                <a:effectLst/>
                <a:latin typeface="Arial" panose="020B0604020202020204" pitchFamily="34" charset="0"/>
                <a:ea typeface="ＭＳ Ｐゴシック" panose="020B0600070205080204" pitchFamily="50" charset="-128"/>
              </a:rPr>
              <a:t>。</a:t>
            </a:r>
            <a:endParaRPr lang="en-US" sz="1050" i="0" noProof="1">
              <a:effectLst/>
              <a:latin typeface="Arial" panose="020B0604020202020204" pitchFamily="34" charset="0"/>
              <a:ea typeface="ＭＳ Ｐゴシック" panose="020B0600070205080204" pitchFamily="50" charset="-128"/>
            </a:endParaRPr>
          </a:p>
          <a:p>
            <a:pPr marL="171450" indent="-171450">
              <a:buFont typeface="Wingdings" panose="05000000000000000000" pitchFamily="2" charset="2"/>
              <a:buChar char="ü"/>
            </a:pPr>
            <a:r>
              <a:rPr lang="en-US" sz="1050" noProof="1">
                <a:latin typeface="Arial" panose="020B0604020202020204" pitchFamily="34" charset="0"/>
                <a:ea typeface="ＭＳ Ｐゴシック" panose="020B0600070205080204" pitchFamily="50" charset="-128"/>
              </a:rPr>
              <a:t>2020年10月、</a:t>
            </a:r>
            <a:r>
              <a:rPr lang="en-US" altLang="ja-JP" sz="1050" noProof="1">
                <a:latin typeface="Arial" panose="020B0604020202020204" pitchFamily="34" charset="0"/>
                <a:ea typeface="ＭＳ Ｐゴシック" panose="020B0600070205080204" pitchFamily="50" charset="-128"/>
              </a:rPr>
              <a:t> オリンパス</a:t>
            </a:r>
            <a:r>
              <a:rPr lang="ja-JP" altLang="en-US" sz="1050" noProof="1">
                <a:latin typeface="Arial" panose="020B0604020202020204" pitchFamily="34" charset="0"/>
                <a:ea typeface="ＭＳ Ｐゴシック" panose="020B0600070205080204" pitchFamily="50" charset="-128"/>
              </a:rPr>
              <a:t>㈱と</a:t>
            </a:r>
            <a:r>
              <a:rPr lang="en-US" sz="1050" noProof="1">
                <a:latin typeface="Arial" panose="020B0604020202020204" pitchFamily="34" charset="0"/>
                <a:ea typeface="ＭＳ Ｐゴシック" panose="020B0600070205080204" pitchFamily="50" charset="-128"/>
              </a:rPr>
              <a:t>サイバネットシステムズ</a:t>
            </a:r>
            <a:r>
              <a:rPr lang="ja-JP" altLang="en-US" sz="1050" noProof="1">
                <a:latin typeface="Arial" panose="020B0604020202020204" pitchFamily="34" charset="0"/>
                <a:ea typeface="ＭＳ Ｐゴシック" panose="020B0600070205080204" pitchFamily="50" charset="-128"/>
              </a:rPr>
              <a:t>㈱が</a:t>
            </a:r>
            <a:r>
              <a:rPr lang="en-US" sz="1050" noProof="1">
                <a:latin typeface="Arial" panose="020B0604020202020204" pitchFamily="34" charset="0"/>
                <a:ea typeface="ＭＳ Ｐゴシック" panose="020B0600070205080204" pitchFamily="50" charset="-128"/>
              </a:rPr>
              <a:t>共同で、インドの</a:t>
            </a:r>
            <a:r>
              <a:rPr lang="en-US" sz="1050" noProof="1">
                <a:latin typeface="Arial" panose="020B0604020202020204" pitchFamily="34" charset="0"/>
                <a:ea typeface="ＭＳ Ｐゴシック" panose="020B0600070205080204" pitchFamily="50" charset="-128"/>
                <a:cs typeface="Arial" panose="020B0604020202020204" pitchFamily="34" charset="0"/>
              </a:rPr>
              <a:t>Hyderabad</a:t>
            </a:r>
            <a:r>
              <a:rPr lang="en-US" sz="1050" noProof="1">
                <a:latin typeface="Arial" panose="020B0604020202020204" pitchFamily="34" charset="0"/>
                <a:ea typeface="ＭＳ Ｐゴシック" panose="020B0600070205080204" pitchFamily="50" charset="-128"/>
              </a:rPr>
              <a:t>にある</a:t>
            </a:r>
            <a:r>
              <a:rPr lang="en-US" sz="1050" noProof="1">
                <a:latin typeface="Arial" panose="020B0604020202020204" pitchFamily="34" charset="0"/>
                <a:ea typeface="ＭＳ Ｐゴシック" panose="020B0600070205080204" pitchFamily="50" charset="-128"/>
                <a:cs typeface="Arial" panose="020B0604020202020204" pitchFamily="34" charset="0"/>
              </a:rPr>
              <a:t>Asian Institute of Gastroenterology </a:t>
            </a:r>
            <a:r>
              <a:rPr lang="en-US" sz="1050" noProof="1">
                <a:latin typeface="Arial" panose="020B0604020202020204" pitchFamily="34" charset="0"/>
                <a:ea typeface="ＭＳ Ｐゴシック" panose="020B0600070205080204" pitchFamily="50" charset="-128"/>
              </a:rPr>
              <a:t>にAI診断支援システムを構築した</a:t>
            </a:r>
            <a:r>
              <a:rPr lang="ja-JP" altLang="en-US" sz="1050" noProof="1">
                <a:latin typeface="Arial" panose="020B0604020202020204" pitchFamily="34" charset="0"/>
                <a:ea typeface="ＭＳ Ｐゴシック" panose="020B0600070205080204" pitchFamily="50" charset="-128"/>
              </a:rPr>
              <a:t>。</a:t>
            </a:r>
            <a:endParaRPr lang="en-US" sz="1050" noProof="1">
              <a:latin typeface="Arial" panose="020B0604020202020204" pitchFamily="34" charset="0"/>
              <a:ea typeface="ＭＳ Ｐゴシック" panose="020B0600070205080204" pitchFamily="50" charset="-128"/>
            </a:endParaRPr>
          </a:p>
        </p:txBody>
      </p:sp>
      <p:sp>
        <p:nvSpPr>
          <p:cNvPr id="16" name="TextBox 32">
            <a:extLst>
              <a:ext uri="{FF2B5EF4-FFF2-40B4-BE49-F238E27FC236}">
                <a16:creationId xmlns:a16="http://schemas.microsoft.com/office/drawing/2014/main" id="{AFF4BD2E-4702-31C6-E2D0-8981900E36CF}"/>
              </a:ext>
            </a:extLst>
          </p:cNvPr>
          <p:cNvSpPr txBox="1"/>
          <p:nvPr/>
        </p:nvSpPr>
        <p:spPr bwMode="gray">
          <a:xfrm>
            <a:off x="869290" y="3951743"/>
            <a:ext cx="1319044"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a:t>
            </a:r>
            <a:r>
              <a:rPr lang="ja-JP" altLang="en-US" noProof="1">
                <a:latin typeface="HGP創英角ｺﾞｼｯｸUB" panose="020B0900000000000000" pitchFamily="50" charset="-128"/>
                <a:ea typeface="HGP創英角ｺﾞｼｯｸUB" panose="020B0900000000000000" pitchFamily="50" charset="-128"/>
              </a:rPr>
              <a:t>成長要因</a:t>
            </a:r>
            <a:endParaRPr lang="en-US" dirty="0">
              <a:latin typeface="HGP創英角ｺﾞｼｯｸUB" panose="020B0900000000000000" pitchFamily="50" charset="-128"/>
              <a:ea typeface="HGP創英角ｺﾞｼｯｸUB" panose="020B0900000000000000" pitchFamily="50" charset="-128"/>
            </a:endParaRPr>
          </a:p>
        </p:txBody>
      </p:sp>
      <p:cxnSp>
        <p:nvCxnSpPr>
          <p:cNvPr id="17" name="Straight Connector 39">
            <a:extLst>
              <a:ext uri="{FF2B5EF4-FFF2-40B4-BE49-F238E27FC236}">
                <a16:creationId xmlns:a16="http://schemas.microsoft.com/office/drawing/2014/main" id="{1C46439D-01DC-2E18-D8F7-51B15FFAC4BD}"/>
              </a:ext>
            </a:extLst>
          </p:cNvPr>
          <p:cNvCxnSpPr>
            <a:cxnSpLocks/>
          </p:cNvCxnSpPr>
          <p:nvPr/>
        </p:nvCxnSpPr>
        <p:spPr bwMode="gray">
          <a:xfrm>
            <a:off x="2642628" y="3959007"/>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56">
            <a:extLst>
              <a:ext uri="{FF2B5EF4-FFF2-40B4-BE49-F238E27FC236}">
                <a16:creationId xmlns:a16="http://schemas.microsoft.com/office/drawing/2014/main" id="{8D45DB25-9720-216C-1B3B-31007FB69DD5}"/>
              </a:ext>
            </a:extLst>
          </p:cNvPr>
          <p:cNvSpPr txBox="1"/>
          <p:nvPr/>
        </p:nvSpPr>
        <p:spPr bwMode="gray">
          <a:xfrm>
            <a:off x="7882476" y="3943973"/>
            <a:ext cx="907546"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市場動向</a:t>
            </a:r>
            <a:endParaRPr lang="en-US" dirty="0">
              <a:latin typeface="HGP創英角ｺﾞｼｯｸUB" panose="020B0900000000000000" pitchFamily="50" charset="-128"/>
              <a:ea typeface="HGP創英角ｺﾞｼｯｸUB" panose="020B0900000000000000" pitchFamily="50" charset="-128"/>
            </a:endParaRPr>
          </a:p>
        </p:txBody>
      </p:sp>
      <p:sp>
        <p:nvSpPr>
          <p:cNvPr id="23" name="TextBox 58">
            <a:extLst>
              <a:ext uri="{FF2B5EF4-FFF2-40B4-BE49-F238E27FC236}">
                <a16:creationId xmlns:a16="http://schemas.microsoft.com/office/drawing/2014/main" id="{1BA2A274-79D4-5364-290A-D311A32E0825}"/>
              </a:ext>
            </a:extLst>
          </p:cNvPr>
          <p:cNvSpPr txBox="1"/>
          <p:nvPr/>
        </p:nvSpPr>
        <p:spPr bwMode="gray">
          <a:xfrm>
            <a:off x="5101940" y="5313674"/>
            <a:ext cx="2100243" cy="769441"/>
          </a:xfrm>
          <a:prstGeom prst="rect">
            <a:avLst/>
          </a:prstGeom>
          <a:noFill/>
        </p:spPr>
        <p:txBody>
          <a:bodyPr wrap="square">
            <a:spAutoFit/>
          </a:bodyPr>
          <a:lstStyle/>
          <a:p>
            <a:pPr marL="171450" indent="-171450">
              <a:buFont typeface="Wingdings" panose="05000000000000000000" pitchFamily="2" charset="2"/>
              <a:buChar char="ü"/>
            </a:pPr>
            <a:r>
              <a:rPr lang="en-US" sz="1100" noProof="1">
                <a:latin typeface="Arial" panose="020B0604020202020204" pitchFamily="34" charset="0"/>
                <a:ea typeface="ＭＳ Ｐゴシック" panose="020B0600070205080204" pitchFamily="50" charset="-128"/>
              </a:rPr>
              <a:t>慢性疾患にかかりやすい</a:t>
            </a:r>
            <a:r>
              <a:rPr lang="en-US" sz="1100" b="1" noProof="1">
                <a:solidFill>
                  <a:srgbClr val="004481"/>
                </a:solidFill>
                <a:latin typeface="Arial" panose="020B0604020202020204" pitchFamily="34" charset="0"/>
                <a:ea typeface="ＭＳ Ｐゴシック" panose="020B0600070205080204" pitchFamily="50" charset="-128"/>
              </a:rPr>
              <a:t>高齢者人口</a:t>
            </a:r>
            <a:r>
              <a:rPr lang="ja-JP" altLang="en-US" sz="1100" b="1" noProof="1">
                <a:solidFill>
                  <a:srgbClr val="004481"/>
                </a:solidFill>
                <a:latin typeface="Arial" panose="020B0604020202020204" pitchFamily="34" charset="0"/>
                <a:ea typeface="ＭＳ Ｐゴシック" panose="020B0600070205080204" pitchFamily="50" charset="-128"/>
              </a:rPr>
              <a:t>の増加</a:t>
            </a:r>
            <a:r>
              <a:rPr lang="ja-JP" altLang="en-US" sz="1100" noProof="1">
                <a:latin typeface="Arial" panose="020B0604020202020204" pitchFamily="34" charset="0"/>
                <a:ea typeface="ＭＳ Ｐゴシック" panose="020B0600070205080204" pitchFamily="50" charset="-128"/>
              </a:rPr>
              <a:t>は、</a:t>
            </a:r>
            <a:r>
              <a:rPr lang="en-US" sz="1100" noProof="1">
                <a:latin typeface="Arial" panose="020B0604020202020204" pitchFamily="34" charset="0"/>
                <a:ea typeface="ＭＳ Ｐゴシック" panose="020B0600070205080204" pitchFamily="50" charset="-128"/>
              </a:rPr>
              <a:t>高度な患者モニタリング機器の需要</a:t>
            </a:r>
            <a:r>
              <a:rPr lang="ja-JP" altLang="en-US" sz="1100" noProof="1">
                <a:latin typeface="Arial" panose="020B0604020202020204" pitchFamily="34" charset="0"/>
                <a:ea typeface="ＭＳ Ｐゴシック" panose="020B0600070205080204" pitchFamily="50" charset="-128"/>
              </a:rPr>
              <a:t>を</a:t>
            </a:r>
            <a:r>
              <a:rPr lang="en-US" sz="1100" noProof="1">
                <a:latin typeface="Arial" panose="020B0604020202020204" pitchFamily="34" charset="0"/>
                <a:ea typeface="ＭＳ Ｐゴシック" panose="020B0600070205080204" pitchFamily="50" charset="-128"/>
              </a:rPr>
              <a:t>生み出す可能性が高い</a:t>
            </a:r>
            <a:r>
              <a:rPr lang="ja-JP" altLang="en-US" sz="1100" noProof="1">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25" name="TextBox 60">
            <a:extLst>
              <a:ext uri="{FF2B5EF4-FFF2-40B4-BE49-F238E27FC236}">
                <a16:creationId xmlns:a16="http://schemas.microsoft.com/office/drawing/2014/main" id="{8F5E0E2B-5074-1881-3103-2756B6C22870}"/>
              </a:ext>
            </a:extLst>
          </p:cNvPr>
          <p:cNvSpPr txBox="1"/>
          <p:nvPr/>
        </p:nvSpPr>
        <p:spPr bwMode="gray">
          <a:xfrm>
            <a:off x="7457151" y="4344803"/>
            <a:ext cx="1821900" cy="1446550"/>
          </a:xfrm>
          <a:prstGeom prst="rect">
            <a:avLst/>
          </a:prstGeom>
          <a:noFill/>
        </p:spPr>
        <p:txBody>
          <a:bodyPr wrap="square">
            <a:spAutoFit/>
          </a:bodyPr>
          <a:lstStyle/>
          <a:p>
            <a:pPr marL="171450" indent="-171450">
              <a:buFont typeface="Wingdings" panose="05000000000000000000" pitchFamily="2" charset="2"/>
              <a:buChar char="ü"/>
            </a:pPr>
            <a:r>
              <a:rPr lang="en-US" sz="1100" b="0" i="0" noProof="1">
                <a:effectLst/>
                <a:latin typeface="Arial" panose="020B0604020202020204" pitchFamily="34" charset="0"/>
                <a:ea typeface="ＭＳ Ｐゴシック" panose="020B0600070205080204" pitchFamily="50" charset="-128"/>
              </a:rPr>
              <a:t>国内の急速な都市化と大量の汚染は、結核（TB）患者の増加とともに</a:t>
            </a:r>
            <a:r>
              <a:rPr lang="en-US" sz="1100" b="1" i="0" noProof="1">
                <a:solidFill>
                  <a:srgbClr val="004481"/>
                </a:solidFill>
                <a:effectLst/>
                <a:latin typeface="Arial" panose="020B0604020202020204" pitchFamily="34" charset="0"/>
                <a:ea typeface="ＭＳ Ｐゴシック" panose="020B0600070205080204" pitchFamily="50" charset="-128"/>
              </a:rPr>
              <a:t>呼吸器疾患の発生率の上昇</a:t>
            </a:r>
            <a:r>
              <a:rPr lang="en-US" sz="1100" b="0" i="0" noProof="1">
                <a:effectLst/>
                <a:latin typeface="Arial" panose="020B0604020202020204" pitchFamily="34" charset="0"/>
                <a:ea typeface="ＭＳ Ｐゴシック" panose="020B0600070205080204" pitchFamily="50" charset="-128"/>
              </a:rPr>
              <a:t>に寄与しており、これが患者</a:t>
            </a:r>
            <a:r>
              <a:rPr lang="ja-JP" altLang="en-US" sz="1100" b="0" i="0" noProof="1">
                <a:effectLst/>
                <a:latin typeface="Arial" panose="020B0604020202020204" pitchFamily="34" charset="0"/>
                <a:ea typeface="ＭＳ Ｐゴシック" panose="020B0600070205080204" pitchFamily="50" charset="-128"/>
              </a:rPr>
              <a:t>モニタリング</a:t>
            </a:r>
            <a:r>
              <a:rPr lang="en-US" sz="1100" b="0" i="0" noProof="1">
                <a:effectLst/>
                <a:latin typeface="Arial" panose="020B0604020202020204" pitchFamily="34" charset="0"/>
                <a:ea typeface="ＭＳ Ｐゴシック" panose="020B0600070205080204" pitchFamily="50" charset="-128"/>
              </a:rPr>
              <a:t>システムの需要の高まりに</a:t>
            </a:r>
            <a:r>
              <a:rPr lang="ja-JP" altLang="en-US" sz="1100" b="0" i="0" noProof="1">
                <a:effectLst/>
                <a:latin typeface="Arial" panose="020B0604020202020204" pitchFamily="34" charset="0"/>
                <a:ea typeface="ＭＳ Ｐゴシック" panose="020B0600070205080204" pitchFamily="50" charset="-128"/>
              </a:rPr>
              <a:t>つながって</a:t>
            </a:r>
            <a:r>
              <a:rPr lang="en-US" sz="1100" b="0" i="0" noProof="1">
                <a:effectLst/>
                <a:latin typeface="Arial" panose="020B0604020202020204" pitchFamily="34" charset="0"/>
                <a:ea typeface="ＭＳ Ｐゴシック" panose="020B0600070205080204" pitchFamily="50" charset="-128"/>
              </a:rPr>
              <a:t>いる</a:t>
            </a:r>
            <a:r>
              <a:rPr lang="ja-JP" altLang="en-US" sz="1100" b="0" i="0" noProof="1">
                <a:effectLst/>
                <a:latin typeface="Arial" panose="020B0604020202020204" pitchFamily="34" charset="0"/>
                <a:ea typeface="ＭＳ Ｐゴシック" panose="020B0600070205080204" pitchFamily="50" charset="-128"/>
              </a:rPr>
              <a:t>。</a:t>
            </a:r>
            <a:endParaRPr lang="en-US" sz="1100" dirty="0">
              <a:latin typeface="Arial" panose="020B0604020202020204" pitchFamily="34" charset="0"/>
              <a:ea typeface="ＭＳ Ｐゴシック" panose="020B0600070205080204" pitchFamily="50" charset="-128"/>
            </a:endParaRPr>
          </a:p>
        </p:txBody>
      </p:sp>
      <p:sp>
        <p:nvSpPr>
          <p:cNvPr id="26" name="TextBox 69">
            <a:extLst>
              <a:ext uri="{FF2B5EF4-FFF2-40B4-BE49-F238E27FC236}">
                <a16:creationId xmlns:a16="http://schemas.microsoft.com/office/drawing/2014/main" id="{99647E27-C5A5-7F37-BB55-D7B48B3A8866}"/>
              </a:ext>
            </a:extLst>
          </p:cNvPr>
          <p:cNvSpPr txBox="1"/>
          <p:nvPr/>
        </p:nvSpPr>
        <p:spPr bwMode="gray">
          <a:xfrm>
            <a:off x="5101940" y="4356133"/>
            <a:ext cx="2053421" cy="938719"/>
          </a:xfrm>
          <a:prstGeom prst="rect">
            <a:avLst/>
          </a:prstGeom>
          <a:noFill/>
        </p:spPr>
        <p:txBody>
          <a:bodyPr wrap="square">
            <a:spAutoFit/>
          </a:bodyPr>
          <a:lstStyle/>
          <a:p>
            <a:pPr marL="171450" indent="-171450" algn="just">
              <a:buFont typeface="Wingdings" panose="05000000000000000000" pitchFamily="2" charset="2"/>
              <a:buChar char="ü"/>
            </a:pPr>
            <a:r>
              <a:rPr lang="en-US" sz="1100" b="0" i="0" noProof="1">
                <a:effectLst/>
                <a:latin typeface="Arial" panose="020B0604020202020204" pitchFamily="34" charset="0"/>
                <a:ea typeface="ＭＳ Ｐゴシック" panose="020B0600070205080204" pitchFamily="50" charset="-128"/>
              </a:rPr>
              <a:t>遠隔患者モニタリングは、慢性疾患の管理</a:t>
            </a:r>
            <a:r>
              <a:rPr lang="ja-JP" altLang="en-US" sz="1100" b="0" i="0" noProof="1">
                <a:effectLst/>
                <a:latin typeface="Arial" panose="020B0604020202020204" pitchFamily="34" charset="0"/>
                <a:ea typeface="ＭＳ Ｐゴシック" panose="020B0600070205080204" pitchFamily="50" charset="-128"/>
              </a:rPr>
              <a:t>をはじめ、</a:t>
            </a:r>
            <a:r>
              <a:rPr lang="ja-JP" altLang="en-US" sz="1100" b="1" noProof="1">
                <a:solidFill>
                  <a:srgbClr val="004481"/>
                </a:solidFill>
                <a:latin typeface="Arial" panose="020B0604020202020204" pitchFamily="34" charset="0"/>
                <a:ea typeface="ＭＳ Ｐゴシック" panose="020B0600070205080204" pitchFamily="50" charset="-128"/>
              </a:rPr>
              <a:t>様々な形での利用展開の可能性</a:t>
            </a:r>
            <a:r>
              <a:rPr lang="ja-JP" altLang="en-US" sz="1100" noProof="1">
                <a:latin typeface="Arial" panose="020B0604020202020204" pitchFamily="34" charset="0"/>
                <a:ea typeface="ＭＳ Ｐゴシック" panose="020B0600070205080204" pitchFamily="50" charset="-128"/>
              </a:rPr>
              <a:t>について期待がよせられている。</a:t>
            </a:r>
            <a:endParaRPr lang="en-US" sz="1100" dirty="0">
              <a:latin typeface="Arial" panose="020B0604020202020204" pitchFamily="34" charset="0"/>
              <a:ea typeface="ＭＳ Ｐゴシック" panose="020B0600070205080204" pitchFamily="50" charset="-128"/>
            </a:endParaRPr>
          </a:p>
        </p:txBody>
      </p:sp>
      <p:sp>
        <p:nvSpPr>
          <p:cNvPr id="27" name="TextBox 32">
            <a:extLst>
              <a:ext uri="{FF2B5EF4-FFF2-40B4-BE49-F238E27FC236}">
                <a16:creationId xmlns:a16="http://schemas.microsoft.com/office/drawing/2014/main" id="{649B6759-4EB3-61F3-8D49-44398FA620B9}"/>
              </a:ext>
            </a:extLst>
          </p:cNvPr>
          <p:cNvSpPr txBox="1"/>
          <p:nvPr/>
        </p:nvSpPr>
        <p:spPr bwMode="gray">
          <a:xfrm>
            <a:off x="5547179" y="3945650"/>
            <a:ext cx="1317968"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a:t>
            </a:r>
            <a:r>
              <a:rPr lang="ja-JP" altLang="en-US" noProof="1">
                <a:latin typeface="HGP創英角ｺﾞｼｯｸUB" panose="020B0900000000000000" pitchFamily="50" charset="-128"/>
                <a:ea typeface="HGP創英角ｺﾞｼｯｸUB" panose="020B0900000000000000" pitchFamily="50" charset="-128"/>
              </a:rPr>
              <a:t>成長要因</a:t>
            </a:r>
            <a:endParaRPr lang="en-US" dirty="0">
              <a:latin typeface="HGP創英角ｺﾞｼｯｸUB" panose="020B0900000000000000" pitchFamily="50" charset="-128"/>
              <a:ea typeface="HGP創英角ｺﾞｼｯｸUB" panose="020B0900000000000000" pitchFamily="50" charset="-128"/>
            </a:endParaRPr>
          </a:p>
        </p:txBody>
      </p:sp>
      <p:cxnSp>
        <p:nvCxnSpPr>
          <p:cNvPr id="28" name="Straight Connector 39">
            <a:extLst>
              <a:ext uri="{FF2B5EF4-FFF2-40B4-BE49-F238E27FC236}">
                <a16:creationId xmlns:a16="http://schemas.microsoft.com/office/drawing/2014/main" id="{AA10432F-C606-27D4-4701-4B325EF0EF92}"/>
              </a:ext>
            </a:extLst>
          </p:cNvPr>
          <p:cNvCxnSpPr>
            <a:cxnSpLocks/>
          </p:cNvCxnSpPr>
          <p:nvPr/>
        </p:nvCxnSpPr>
        <p:spPr bwMode="gray">
          <a:xfrm>
            <a:off x="7312613" y="3900806"/>
            <a:ext cx="0" cy="240074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プレースホルダー 5">
            <a:extLst>
              <a:ext uri="{FF2B5EF4-FFF2-40B4-BE49-F238E27FC236}">
                <a16:creationId xmlns:a16="http://schemas.microsoft.com/office/drawing/2014/main" id="{DAEA5AC9-56F6-F33B-8429-D8C2C825AED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kumimoji="1" lang="en-US" altLang="ja-JP" dirty="0"/>
              <a:t>3</a:t>
            </a:r>
            <a:r>
              <a:rPr lang="en-US" altLang="ja-JP" dirty="0"/>
              <a:t>/4</a:t>
            </a:r>
            <a:r>
              <a:rPr kumimoji="1" lang="ja-JP" altLang="en-US" dirty="0"/>
              <a:t>）</a:t>
            </a:r>
            <a:endParaRPr lang="ja-JP" altLang="en-US" dirty="0"/>
          </a:p>
        </p:txBody>
      </p:sp>
      <p:sp>
        <p:nvSpPr>
          <p:cNvPr id="34" name="Rectangle: Rounded Corners 4">
            <a:extLst>
              <a:ext uri="{FF2B5EF4-FFF2-40B4-BE49-F238E27FC236}">
                <a16:creationId xmlns:a16="http://schemas.microsoft.com/office/drawing/2014/main" id="{DC79DCCD-A6E0-3AA2-94FE-DDC0DAA8859E}"/>
              </a:ext>
            </a:extLst>
          </p:cNvPr>
          <p:cNvSpPr/>
          <p:nvPr/>
        </p:nvSpPr>
        <p:spPr>
          <a:xfrm>
            <a:off x="854065"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39" name="Rectangle: Rounded Corners 4">
            <a:extLst>
              <a:ext uri="{FF2B5EF4-FFF2-40B4-BE49-F238E27FC236}">
                <a16:creationId xmlns:a16="http://schemas.microsoft.com/office/drawing/2014/main" id="{4E5E55F2-2042-BDEB-9100-ED17B08785FE}"/>
              </a:ext>
            </a:extLst>
          </p:cNvPr>
          <p:cNvSpPr/>
          <p:nvPr/>
        </p:nvSpPr>
        <p:spPr>
          <a:xfrm>
            <a:off x="3140274"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0" name="Rectangle: Rounded Corners 4">
            <a:extLst>
              <a:ext uri="{FF2B5EF4-FFF2-40B4-BE49-F238E27FC236}">
                <a16:creationId xmlns:a16="http://schemas.microsoft.com/office/drawing/2014/main" id="{2842C30D-B6FE-6156-FD1B-69EAAEF1427F}"/>
              </a:ext>
            </a:extLst>
          </p:cNvPr>
          <p:cNvSpPr/>
          <p:nvPr/>
        </p:nvSpPr>
        <p:spPr>
          <a:xfrm>
            <a:off x="5502368"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43" name="Rectangle: Rounded Corners 4">
            <a:extLst>
              <a:ext uri="{FF2B5EF4-FFF2-40B4-BE49-F238E27FC236}">
                <a16:creationId xmlns:a16="http://schemas.microsoft.com/office/drawing/2014/main" id="{5376B5B6-BD71-6797-6AE4-9F5DA392C81D}"/>
              </a:ext>
            </a:extLst>
          </p:cNvPr>
          <p:cNvSpPr/>
          <p:nvPr/>
        </p:nvSpPr>
        <p:spPr>
          <a:xfrm>
            <a:off x="7712768" y="3925607"/>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6" name="グループ化 5">
            <a:extLst>
              <a:ext uri="{FF2B5EF4-FFF2-40B4-BE49-F238E27FC236}">
                <a16:creationId xmlns:a16="http://schemas.microsoft.com/office/drawing/2014/main" id="{AC46A815-E1A7-C071-326E-F341931AEFCA}"/>
              </a:ext>
            </a:extLst>
          </p:cNvPr>
          <p:cNvGrpSpPr/>
          <p:nvPr/>
        </p:nvGrpSpPr>
        <p:grpSpPr>
          <a:xfrm>
            <a:off x="1914740" y="1628800"/>
            <a:ext cx="1350209" cy="360050"/>
            <a:chOff x="1981227" y="1576414"/>
            <a:chExt cx="1350209" cy="360050"/>
          </a:xfrm>
        </p:grpSpPr>
        <p:sp>
          <p:nvSpPr>
            <p:cNvPr id="11" name="TextBox 33">
              <a:extLst>
                <a:ext uri="{FF2B5EF4-FFF2-40B4-BE49-F238E27FC236}">
                  <a16:creationId xmlns:a16="http://schemas.microsoft.com/office/drawing/2014/main" id="{4F5EB615-FD17-2812-A309-C3BCDF617F97}"/>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12" name="Rectangle: Rounded Corners 4">
              <a:extLst>
                <a:ext uri="{FF2B5EF4-FFF2-40B4-BE49-F238E27FC236}">
                  <a16:creationId xmlns:a16="http://schemas.microsoft.com/office/drawing/2014/main" id="{7643647A-A673-AC6C-9B6B-D9288D4CC3BB}"/>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grpSp>
        <p:nvGrpSpPr>
          <p:cNvPr id="13" name="グループ化 12">
            <a:extLst>
              <a:ext uri="{FF2B5EF4-FFF2-40B4-BE49-F238E27FC236}">
                <a16:creationId xmlns:a16="http://schemas.microsoft.com/office/drawing/2014/main" id="{1DF45272-76C6-6546-EB7F-9679D761B562}"/>
              </a:ext>
            </a:extLst>
          </p:cNvPr>
          <p:cNvGrpSpPr/>
          <p:nvPr/>
        </p:nvGrpSpPr>
        <p:grpSpPr>
          <a:xfrm>
            <a:off x="6601228" y="1628800"/>
            <a:ext cx="1350209" cy="360050"/>
            <a:chOff x="1981227" y="1576414"/>
            <a:chExt cx="1350209" cy="360050"/>
          </a:xfrm>
        </p:grpSpPr>
        <p:sp>
          <p:nvSpPr>
            <p:cNvPr id="15" name="TextBox 33">
              <a:extLst>
                <a:ext uri="{FF2B5EF4-FFF2-40B4-BE49-F238E27FC236}">
                  <a16:creationId xmlns:a16="http://schemas.microsoft.com/office/drawing/2014/main" id="{572FCEFB-4C6F-C862-7F0F-9BD307C039C6}"/>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18" name="Rectangle: Rounded Corners 4">
              <a:extLst>
                <a:ext uri="{FF2B5EF4-FFF2-40B4-BE49-F238E27FC236}">
                  <a16:creationId xmlns:a16="http://schemas.microsoft.com/office/drawing/2014/main" id="{9B975BDE-55B4-9573-9998-669870DEB31F}"/>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2291106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4" imgW="395" imgH="396" progId="TCLayout.ActiveDocument.1">
                  <p:embed/>
                </p:oleObj>
              </mc:Choice>
              <mc:Fallback>
                <p:oleObj name="think-cellスライド" r:id="rId4"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900000000000000" pitchFamily="50" charset="-128"/>
                <a:ea typeface="HGP創英角ｺﾞｼｯｸUB" panose="020B0900000000000000" pitchFamily="50" charset="-128"/>
              </a:rPr>
              <a:t>インド／医療関連／医療機器</a:t>
            </a:r>
            <a:endParaRPr lang="ja-JP" altLang="en-US" b="1" dirty="0">
              <a:latin typeface="HGP創英角ｺﾞｼｯｸUB" panose="020B0900000000000000" pitchFamily="50" charset="-128"/>
              <a:ea typeface="HGP創英角ｺﾞｼｯｸUB" panose="020B0900000000000000" pitchFamily="50" charset="-128"/>
            </a:endParaRPr>
          </a:p>
        </p:txBody>
      </p:sp>
      <p:sp>
        <p:nvSpPr>
          <p:cNvPr id="4" name="四角形: 角を丸くする 3">
            <a:extLst>
              <a:ext uri="{FF2B5EF4-FFF2-40B4-BE49-F238E27FC236}">
                <a16:creationId xmlns:a16="http://schemas.microsoft.com/office/drawing/2014/main" id="{18C3C837-A8C2-11F1-BFB6-3E3DDB99F7B9}"/>
              </a:ext>
            </a:extLst>
          </p:cNvPr>
          <p:cNvSpPr/>
          <p:nvPr/>
        </p:nvSpPr>
        <p:spPr>
          <a:xfrm>
            <a:off x="415925" y="1020600"/>
            <a:ext cx="4537075" cy="5432400"/>
          </a:xfrm>
          <a:prstGeom prst="roundRect">
            <a:avLst>
              <a:gd name="adj" fmla="val 8165"/>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endParaRPr kumimoji="1" lang="ja-JP" altLang="en-US" sz="1200" dirty="0">
              <a:solidFill>
                <a:schemeClr val="tx1"/>
              </a:solidFill>
              <a:latin typeface="ＭＳ Ｐゴシック" panose="020B0600070205080204" pitchFamily="50" charset="-128"/>
              <a:ea typeface="ＭＳ Ｐゴシック" panose="020B0600070205080204" pitchFamily="50" charset="-128"/>
            </a:endParaRPr>
          </a:p>
        </p:txBody>
      </p:sp>
      <p:graphicFrame>
        <p:nvGraphicFramePr>
          <p:cNvPr id="10" name="表 19">
            <a:extLst>
              <a:ext uri="{FF2B5EF4-FFF2-40B4-BE49-F238E27FC236}">
                <a16:creationId xmlns:a16="http://schemas.microsoft.com/office/drawing/2014/main" id="{0DDC7E1D-835D-97A6-6DDA-AB3CD47F6246}"/>
              </a:ext>
            </a:extLst>
          </p:cNvPr>
          <p:cNvGraphicFramePr>
            <a:graphicFrameLocks noGrp="1"/>
          </p:cNvGraphicFramePr>
          <p:nvPr/>
        </p:nvGraphicFramePr>
        <p:xfrm>
          <a:off x="899800" y="1125000"/>
          <a:ext cx="3520405" cy="370840"/>
        </p:xfrm>
        <a:graphic>
          <a:graphicData uri="http://schemas.openxmlformats.org/drawingml/2006/table">
            <a:tbl>
              <a:tblPr firstRow="1" bandRow="1">
                <a:tableStyleId>{5C22544A-7EE6-4342-B048-85BDC9FD1C3A}</a:tableStyleId>
              </a:tblPr>
              <a:tblGrid>
                <a:gridCol w="3520405">
                  <a:extLst>
                    <a:ext uri="{9D8B030D-6E8A-4147-A177-3AD203B41FA5}">
                      <a16:colId xmlns:a16="http://schemas.microsoft.com/office/drawing/2014/main" val="3528059528"/>
                    </a:ext>
                  </a:extLst>
                </a:gridCol>
              </a:tblGrid>
              <a:tr h="370840">
                <a:tc>
                  <a:txBody>
                    <a:bodyPr/>
                    <a:lstStyle/>
                    <a:p>
                      <a:pPr marL="0" algn="ctr" defTabSz="990564" rtl="0" eaLnBrk="1" latinLnBrk="0" hangingPunct="1"/>
                      <a:r>
                        <a:rPr kumimoji="1" lang="zh-TW"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rPr>
                        <a:t>透析機器市場</a:t>
                      </a:r>
                      <a:endParaRPr kumimoji="1" lang="ja-JP" altLang="en-US" sz="1800" b="0" kern="1200" dirty="0">
                        <a:solidFill>
                          <a:schemeClr val="tx1"/>
                        </a:solidFill>
                        <a:latin typeface="HGP創英角ｺﾞｼｯｸUB" panose="020B0900000000000000" pitchFamily="50" charset="-128"/>
                        <a:ea typeface="HGP創英角ｺﾞｼｯｸUB" panose="020B0900000000000000" pitchFamily="50" charset="-128"/>
                        <a:cs typeface="+mn-cs"/>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4562925"/>
                  </a:ext>
                </a:extLst>
              </a:tr>
            </a:tbl>
          </a:graphicData>
        </a:graphic>
      </p:graphicFrame>
      <p:sp>
        <p:nvSpPr>
          <p:cNvPr id="35" name="TextBox 21">
            <a:extLst>
              <a:ext uri="{FF2B5EF4-FFF2-40B4-BE49-F238E27FC236}">
                <a16:creationId xmlns:a16="http://schemas.microsoft.com/office/drawing/2014/main" id="{E572EFF2-06AC-E7AE-F679-3906B632973B}"/>
              </a:ext>
            </a:extLst>
          </p:cNvPr>
          <p:cNvSpPr txBox="1"/>
          <p:nvPr/>
        </p:nvSpPr>
        <p:spPr bwMode="gray">
          <a:xfrm>
            <a:off x="620723" y="2022459"/>
            <a:ext cx="3900229" cy="1769715"/>
          </a:xfrm>
          <a:prstGeom prst="rect">
            <a:avLst/>
          </a:prstGeom>
          <a:noFill/>
        </p:spPr>
        <p:txBody>
          <a:bodyPr wrap="square">
            <a:spAutoFit/>
          </a:bodyPr>
          <a:lstStyle/>
          <a:p>
            <a:pPr marL="171450" indent="-171450" algn="l" fontAlgn="base">
              <a:spcBef>
                <a:spcPts val="300"/>
              </a:spcBef>
              <a:spcAft>
                <a:spcPts val="300"/>
              </a:spcAft>
              <a:buFont typeface="Arial" panose="020B0604020202020204" pitchFamily="34" charset="0"/>
              <a:buChar char="•"/>
            </a:pPr>
            <a:r>
              <a:rPr lang="ja-JP" altLang="en-US" sz="1100" cap="all" noProof="1">
                <a:latin typeface="Arial" panose="020B0604020202020204" pitchFamily="34" charset="0"/>
                <a:ea typeface="ＭＳ Ｐゴシック" panose="020B0600070205080204" pitchFamily="50" charset="-128"/>
              </a:rPr>
              <a:t>透析機器市場は</a:t>
            </a:r>
            <a:r>
              <a:rPr lang="en-US" altLang="ja-JP" sz="1100" b="1" cap="all" noProof="1">
                <a:solidFill>
                  <a:srgbClr val="004481"/>
                </a:solidFill>
                <a:latin typeface="Arial" panose="020B0604020202020204" pitchFamily="34" charset="0"/>
                <a:ea typeface="ＭＳ Ｐゴシック" panose="020B0600070205080204" pitchFamily="50" charset="-128"/>
              </a:rPr>
              <a:t>2022</a:t>
            </a:r>
            <a:r>
              <a:rPr lang="ja-JP" altLang="en-US" sz="1100" b="1" cap="all" noProof="1">
                <a:solidFill>
                  <a:srgbClr val="004481"/>
                </a:solidFill>
                <a:latin typeface="Arial" panose="020B0604020202020204" pitchFamily="34" charset="0"/>
                <a:ea typeface="ＭＳ Ｐゴシック" panose="020B0600070205080204" pitchFamily="50" charset="-128"/>
              </a:rPr>
              <a:t>年から</a:t>
            </a:r>
            <a:r>
              <a:rPr lang="en-US" altLang="ja-JP" sz="1100" b="1" cap="all" noProof="1">
                <a:solidFill>
                  <a:srgbClr val="004481"/>
                </a:solidFill>
                <a:latin typeface="Arial" panose="020B0604020202020204" pitchFamily="34" charset="0"/>
                <a:ea typeface="ＭＳ Ｐゴシック" panose="020B0600070205080204" pitchFamily="50" charset="-128"/>
              </a:rPr>
              <a:t>2031</a:t>
            </a:r>
            <a:r>
              <a:rPr lang="ja-JP" altLang="en-US" sz="1100" b="1" cap="all" noProof="1">
                <a:solidFill>
                  <a:srgbClr val="004481"/>
                </a:solidFill>
                <a:latin typeface="Arial" panose="020B0604020202020204" pitchFamily="34" charset="0"/>
                <a:ea typeface="ＭＳ Ｐゴシック" panose="020B0600070205080204" pitchFamily="50" charset="-128"/>
              </a:rPr>
              <a:t>年の年間成長率（</a:t>
            </a:r>
            <a:r>
              <a:rPr lang="en-US" altLang="ja-JP" sz="1100" b="1" cap="all" noProof="1">
                <a:solidFill>
                  <a:srgbClr val="004481"/>
                </a:solidFill>
                <a:latin typeface="Arial" panose="020B0604020202020204" pitchFamily="34" charset="0"/>
                <a:ea typeface="ＭＳ Ｐゴシック" panose="020B0600070205080204" pitchFamily="50" charset="-128"/>
              </a:rPr>
              <a:t>CAGR</a:t>
            </a:r>
            <a:r>
              <a:rPr lang="ja-JP" altLang="en-US" sz="1100" b="1" cap="all" noProof="1">
                <a:solidFill>
                  <a:srgbClr val="004481"/>
                </a:solidFill>
                <a:latin typeface="Arial" panose="020B0604020202020204" pitchFamily="34" charset="0"/>
                <a:ea typeface="ＭＳ Ｐゴシック" panose="020B0600070205080204" pitchFamily="50" charset="-128"/>
              </a:rPr>
              <a:t>）は</a:t>
            </a:r>
            <a:r>
              <a:rPr lang="en-US" altLang="ja-JP" sz="1100" b="1" cap="all" noProof="1">
                <a:solidFill>
                  <a:srgbClr val="004481"/>
                </a:solidFill>
                <a:latin typeface="Arial" panose="020B0604020202020204" pitchFamily="34" charset="0"/>
                <a:ea typeface="ＭＳ Ｐゴシック" panose="020B0600070205080204" pitchFamily="50" charset="-128"/>
              </a:rPr>
              <a:t>9.5%</a:t>
            </a:r>
            <a:r>
              <a:rPr lang="ja-JP" altLang="en-US" sz="1100" cap="all" noProof="1">
                <a:latin typeface="Arial" panose="020B0604020202020204" pitchFamily="34" charset="0"/>
                <a:ea typeface="ＭＳ Ｐゴシック" panose="020B0600070205080204" pitchFamily="50" charset="-128"/>
              </a:rPr>
              <a:t>で成長すると予想されている。</a:t>
            </a:r>
            <a:endParaRPr lang="en-US" altLang="ja-JP" sz="1100" cap="all" noProof="1">
              <a:highlight>
                <a:srgbClr val="FFFF00"/>
              </a:highlight>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cap="all" noProof="1">
                <a:latin typeface="Arial" panose="020B0604020202020204" pitchFamily="34" charset="0"/>
                <a:ea typeface="ＭＳ Ｐゴシック" panose="020B0600070205080204" pitchFamily="50" charset="-128"/>
              </a:rPr>
              <a:t>インドの腎透析機器のうち、市場シェアは</a:t>
            </a:r>
            <a:r>
              <a:rPr lang="ja-JP" altLang="en-US" sz="1100" b="1" cap="all" noProof="1">
                <a:solidFill>
                  <a:srgbClr val="004481"/>
                </a:solidFill>
                <a:latin typeface="Arial" panose="020B0604020202020204" pitchFamily="34" charset="0"/>
                <a:ea typeface="ＭＳ Ｐゴシック" panose="020B0600070205080204" pitchFamily="50" charset="-128"/>
              </a:rPr>
              <a:t>透析関連機器（血液チューブセット、ダイアライザー）、透析機器（血液透析装置、腹膜透析装置）が</a:t>
            </a:r>
            <a:r>
              <a:rPr lang="en-US" altLang="ja-JP" sz="1100" b="1" cap="all" noProof="1">
                <a:solidFill>
                  <a:srgbClr val="004481"/>
                </a:solidFill>
                <a:latin typeface="Arial" panose="020B0604020202020204" pitchFamily="34" charset="0"/>
                <a:ea typeface="ＭＳ Ｐゴシック" panose="020B0600070205080204" pitchFamily="50" charset="-128"/>
              </a:rPr>
              <a:t>85</a:t>
            </a:r>
            <a:r>
              <a:rPr lang="ja-JP" altLang="en-US" sz="1100" b="1" cap="all" noProof="1">
                <a:solidFill>
                  <a:srgbClr val="004481"/>
                </a:solidFill>
                <a:latin typeface="Arial" panose="020B0604020202020204" pitchFamily="34" charset="0"/>
                <a:ea typeface="ＭＳ Ｐゴシック" panose="020B0600070205080204" pitchFamily="50" charset="-128"/>
              </a:rPr>
              <a:t>％</a:t>
            </a:r>
            <a:r>
              <a:rPr lang="ja-JP" altLang="en-US" sz="1100" cap="all" noProof="1">
                <a:latin typeface="Arial" panose="020B0604020202020204" pitchFamily="34" charset="0"/>
                <a:ea typeface="ＭＳ Ｐゴシック" panose="020B0600070205080204" pitchFamily="50" charset="-128"/>
              </a:rPr>
              <a:t>を占めている。</a:t>
            </a:r>
            <a:endParaRPr lang="en-US" altLang="ja-JP" sz="1100" cap="all" noProof="1">
              <a:latin typeface="Arial" panose="020B0604020202020204" pitchFamily="34" charset="0"/>
              <a:ea typeface="ＭＳ Ｐゴシック" panose="020B0600070205080204" pitchFamily="50" charset="-128"/>
            </a:endParaRPr>
          </a:p>
          <a:p>
            <a:pPr marL="171450" indent="-171450" algn="l" fontAlgn="base">
              <a:spcBef>
                <a:spcPts val="300"/>
              </a:spcBef>
              <a:spcAft>
                <a:spcPts val="300"/>
              </a:spcAft>
              <a:buFont typeface="Arial" panose="020B0604020202020204" pitchFamily="34" charset="0"/>
              <a:buChar char="•"/>
            </a:pPr>
            <a:r>
              <a:rPr lang="ja-JP" altLang="en-US" sz="1100" cap="all" noProof="1">
                <a:latin typeface="Arial" panose="020B0604020202020204" pitchFamily="34" charset="0"/>
                <a:ea typeface="ＭＳ Ｐゴシック" panose="020B0600070205080204" pitchFamily="50" charset="-128"/>
              </a:rPr>
              <a:t>主要企業には</a:t>
            </a:r>
            <a:r>
              <a:rPr lang="en-US" altLang="ja-JP" sz="1100" cap="all" noProof="1">
                <a:latin typeface="Arial" panose="020B0604020202020204" pitchFamily="34" charset="0"/>
                <a:ea typeface="ＭＳ Ｐゴシック" panose="020B0600070205080204" pitchFamily="50" charset="-128"/>
              </a:rPr>
              <a:t>Fresenius Medical Care</a:t>
            </a:r>
            <a:r>
              <a:rPr lang="ja-JP" altLang="en-US" sz="1100" cap="all" noProof="1">
                <a:latin typeface="Arial" panose="020B0604020202020204" pitchFamily="34" charset="0"/>
                <a:ea typeface="ＭＳ Ｐゴシック" panose="020B0600070205080204" pitchFamily="50" charset="-128"/>
              </a:rPr>
              <a:t>、</a:t>
            </a:r>
            <a:r>
              <a:rPr lang="en-US" altLang="ja-JP" sz="1100" cap="all" noProof="1">
                <a:latin typeface="Arial" panose="020B0604020202020204" pitchFamily="34" charset="0"/>
                <a:ea typeface="ＭＳ Ｐゴシック" panose="020B0600070205080204" pitchFamily="50" charset="-128"/>
              </a:rPr>
              <a:t>Baxter International</a:t>
            </a:r>
            <a:r>
              <a:rPr lang="ja-JP" altLang="en-US" sz="1100" cap="all" noProof="1">
                <a:latin typeface="Arial" panose="020B0604020202020204" pitchFamily="34" charset="0"/>
                <a:ea typeface="ＭＳ Ｐゴシック" panose="020B0600070205080204" pitchFamily="50" charset="-128"/>
              </a:rPr>
              <a:t>、</a:t>
            </a:r>
            <a:r>
              <a:rPr lang="en-US" altLang="ja-JP" sz="1100" cap="all" noProof="1">
                <a:latin typeface="Arial" panose="020B0604020202020204" pitchFamily="34" charset="0"/>
                <a:ea typeface="ＭＳ Ｐゴシック" panose="020B0600070205080204" pitchFamily="50" charset="-128"/>
              </a:rPr>
              <a:t>Nipro Medical Corporation</a:t>
            </a:r>
            <a:r>
              <a:rPr lang="ja-JP" altLang="en-US" sz="1100" cap="all" noProof="1">
                <a:latin typeface="Arial" panose="020B0604020202020204" pitchFamily="34" charset="0"/>
                <a:ea typeface="ＭＳ Ｐゴシック" panose="020B0600070205080204" pitchFamily="50" charset="-128"/>
              </a:rPr>
              <a:t>、</a:t>
            </a:r>
            <a:r>
              <a:rPr lang="en-US" altLang="ja-JP" sz="1100" cap="all" noProof="1">
                <a:latin typeface="Arial" panose="020B0604020202020204" pitchFamily="34" charset="0"/>
                <a:ea typeface="ＭＳ Ｐゴシック" panose="020B0600070205080204" pitchFamily="50" charset="-128"/>
              </a:rPr>
              <a:t>Narayana Health</a:t>
            </a:r>
            <a:r>
              <a:rPr lang="ja-JP" altLang="en-US" sz="1100" cap="all" noProof="1">
                <a:latin typeface="Arial" panose="020B0604020202020204" pitchFamily="34" charset="0"/>
                <a:ea typeface="ＭＳ Ｐゴシック" panose="020B0600070205080204" pitchFamily="50" charset="-128"/>
              </a:rPr>
              <a:t>、</a:t>
            </a:r>
            <a:r>
              <a:rPr lang="en-US" altLang="ja-JP" sz="1100" cap="all" noProof="1">
                <a:latin typeface="Arial" panose="020B0604020202020204" pitchFamily="34" charset="0"/>
                <a:ea typeface="ＭＳ Ｐゴシック" panose="020B0600070205080204" pitchFamily="50" charset="-128"/>
              </a:rPr>
              <a:t>Apollo Hospitals</a:t>
            </a:r>
            <a:r>
              <a:rPr lang="ja-JP" altLang="en-US" sz="1100" cap="all" noProof="1">
                <a:latin typeface="Arial" panose="020B0604020202020204" pitchFamily="34" charset="0"/>
                <a:ea typeface="ＭＳ Ｐゴシック" panose="020B0600070205080204" pitchFamily="50" charset="-128"/>
              </a:rPr>
              <a:t>、</a:t>
            </a:r>
            <a:r>
              <a:rPr lang="en-US" altLang="ja-JP" sz="1100" cap="all" noProof="1">
                <a:latin typeface="Arial" panose="020B0604020202020204" pitchFamily="34" charset="0"/>
                <a:ea typeface="ＭＳ Ｐゴシック" panose="020B0600070205080204" pitchFamily="50" charset="-128"/>
              </a:rPr>
              <a:t>DaVita</a:t>
            </a:r>
            <a:r>
              <a:rPr lang="ja-JP" altLang="en-US" sz="1100" cap="all" noProof="1">
                <a:latin typeface="Arial" panose="020B0604020202020204" pitchFamily="34" charset="0"/>
                <a:ea typeface="ＭＳ Ｐゴシック" panose="020B0600070205080204" pitchFamily="50" charset="-128"/>
              </a:rPr>
              <a:t>などがある。</a:t>
            </a:r>
          </a:p>
        </p:txBody>
      </p:sp>
      <p:sp>
        <p:nvSpPr>
          <p:cNvPr id="67" name="テキスト ボックス 66">
            <a:extLst>
              <a:ext uri="{FF2B5EF4-FFF2-40B4-BE49-F238E27FC236}">
                <a16:creationId xmlns:a16="http://schemas.microsoft.com/office/drawing/2014/main" id="{36EA2F3F-6BDC-044F-A9EE-E2A3A880CAF6}"/>
              </a:ext>
            </a:extLst>
          </p:cNvPr>
          <p:cNvSpPr txBox="1"/>
          <p:nvPr/>
        </p:nvSpPr>
        <p:spPr>
          <a:xfrm>
            <a:off x="415925" y="6597650"/>
            <a:ext cx="4141045" cy="158971"/>
          </a:xfrm>
          <a:prstGeom prst="rect">
            <a:avLst/>
          </a:prstGeom>
          <a:noFill/>
        </p:spPr>
        <p:txBody>
          <a:bodyPr wrap="square" lIns="0" tIns="0" rIns="0" bIns="0" rtlCol="0">
            <a:noAutofit/>
          </a:bodyPr>
          <a:lstStyle/>
          <a:p>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（出所）</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insight10</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err="1">
                <a:latin typeface="ＭＳ Ｐゴシック" panose="020B0600070205080204" pitchFamily="50" charset="-128"/>
                <a:ea typeface="ＭＳ Ｐゴシック" panose="020B0600070205080204" pitchFamily="50" charset="-128"/>
                <a:cs typeface="Arial" panose="020B0604020202020204" pitchFamily="34" charset="0"/>
              </a:rPr>
              <a:t>Naraya</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 health</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rPr>
              <a:t>DIALYSIS EQUIPMENT – SCOPE IN INDIA</a:t>
            </a:r>
            <a:r>
              <a:rPr lang="ja-JP" altLang="en-US" sz="8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en-US" altLang="ja-JP" sz="8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 name="TextBox 56">
            <a:extLst>
              <a:ext uri="{FF2B5EF4-FFF2-40B4-BE49-F238E27FC236}">
                <a16:creationId xmlns:a16="http://schemas.microsoft.com/office/drawing/2014/main" id="{7BE6A417-F9B9-2A40-5B9D-7F8F9BF26B09}"/>
              </a:ext>
            </a:extLst>
          </p:cNvPr>
          <p:cNvSpPr txBox="1"/>
          <p:nvPr/>
        </p:nvSpPr>
        <p:spPr bwMode="gray">
          <a:xfrm>
            <a:off x="3390819" y="3799009"/>
            <a:ext cx="943842"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市場動向</a:t>
            </a:r>
            <a:endParaRPr lang="en-US" dirty="0">
              <a:latin typeface="HGP創英角ｺﾞｼｯｸUB" panose="020B0900000000000000" pitchFamily="50" charset="-128"/>
              <a:ea typeface="HGP創英角ｺﾞｼｯｸUB" panose="020B0900000000000000" pitchFamily="50" charset="-128"/>
            </a:endParaRPr>
          </a:p>
        </p:txBody>
      </p:sp>
      <p:sp>
        <p:nvSpPr>
          <p:cNvPr id="7" name="TextBox 57">
            <a:extLst>
              <a:ext uri="{FF2B5EF4-FFF2-40B4-BE49-F238E27FC236}">
                <a16:creationId xmlns:a16="http://schemas.microsoft.com/office/drawing/2014/main" id="{C089ABA6-6C1A-2AF2-0CEA-AADBBC3C0C71}"/>
              </a:ext>
            </a:extLst>
          </p:cNvPr>
          <p:cNvSpPr txBox="1"/>
          <p:nvPr/>
        </p:nvSpPr>
        <p:spPr bwMode="gray">
          <a:xfrm>
            <a:off x="501257" y="4236268"/>
            <a:ext cx="2100899" cy="1785104"/>
          </a:xfrm>
          <a:prstGeom prst="rect">
            <a:avLst/>
          </a:prstGeom>
          <a:noFill/>
        </p:spPr>
        <p:txBody>
          <a:bodyPr wrap="square">
            <a:spAutoFit/>
          </a:bodyPr>
          <a:lstStyle/>
          <a:p>
            <a:pPr marL="171450" indent="-171450">
              <a:buFont typeface="Wingdings" panose="05000000000000000000" pitchFamily="2" charset="2"/>
              <a:buChar char="ü"/>
            </a:pPr>
            <a:r>
              <a:rPr lang="ja-JP" altLang="en-US" sz="1100" cap="all" noProof="1">
                <a:latin typeface="Arial" panose="020B0604020202020204" pitchFamily="34" charset="0"/>
                <a:ea typeface="ＭＳ Ｐゴシック" panose="020B0600070205080204" pitchFamily="50" charset="-128"/>
              </a:rPr>
              <a:t>市場の主要な推進要因として、</a:t>
            </a:r>
            <a:r>
              <a:rPr lang="en-US" altLang="ja-JP" sz="1100" b="1" cap="all" noProof="1">
                <a:solidFill>
                  <a:srgbClr val="004481"/>
                </a:solidFill>
                <a:latin typeface="Arial" panose="020B0604020202020204" pitchFamily="34" charset="0"/>
                <a:ea typeface="ＭＳ Ｐゴシック" panose="020B0600070205080204" pitchFamily="50" charset="-128"/>
              </a:rPr>
              <a:t>NCDs</a:t>
            </a:r>
            <a:r>
              <a:rPr lang="ja-JP" altLang="en-US" sz="1100" b="1" cap="all" noProof="1">
                <a:solidFill>
                  <a:srgbClr val="004481"/>
                </a:solidFill>
                <a:latin typeface="Arial" panose="020B0604020202020204" pitchFamily="34" charset="0"/>
                <a:ea typeface="ＭＳ Ｐゴシック" panose="020B0600070205080204" pitchFamily="50" charset="-128"/>
              </a:rPr>
              <a:t>（非伝染性疾患）糖尿病、肥満、高血圧の増加</a:t>
            </a:r>
            <a:r>
              <a:rPr lang="ja-JP" altLang="en-US" sz="1100" cap="all" noProof="1">
                <a:latin typeface="Arial" panose="020B0604020202020204" pitchFamily="34" charset="0"/>
                <a:ea typeface="ＭＳ Ｐゴシック" panose="020B0600070205080204" pitchFamily="50" charset="-128"/>
              </a:rPr>
              <a:t>が挙げられる。</a:t>
            </a:r>
            <a:endParaRPr lang="en-US" altLang="ja-JP" sz="1100" cap="all" noProof="1">
              <a:latin typeface="Arial" panose="020B0604020202020204" pitchFamily="34" charset="0"/>
              <a:ea typeface="ＭＳ Ｐゴシック" panose="020B0600070205080204" pitchFamily="50" charset="-128"/>
            </a:endParaRPr>
          </a:p>
          <a:p>
            <a:endParaRPr lang="en-US" altLang="ja-JP" sz="1100" cap="all" noProof="1">
              <a:latin typeface="Arial" panose="020B0604020202020204" pitchFamily="34" charset="0"/>
              <a:ea typeface="ＭＳ Ｐゴシック" panose="020B0600070205080204" pitchFamily="50" charset="-128"/>
            </a:endParaRPr>
          </a:p>
          <a:p>
            <a:pPr marL="171450" indent="-171450">
              <a:buFont typeface="Wingdings" panose="05000000000000000000" pitchFamily="2" charset="2"/>
              <a:buChar char="ü"/>
            </a:pPr>
            <a:r>
              <a:rPr lang="ja-JP" altLang="en-US" sz="1100" b="1" cap="all" noProof="1">
                <a:solidFill>
                  <a:srgbClr val="004481"/>
                </a:solidFill>
                <a:latin typeface="Arial" panose="020B0604020202020204" pitchFamily="34" charset="0"/>
                <a:ea typeface="ＭＳ Ｐゴシック" panose="020B0600070205080204" pitchFamily="50" charset="-128"/>
              </a:rPr>
              <a:t>インド政府は、国民透析サービスプログラム、国民保健政策などの支援政策を実施</a:t>
            </a:r>
            <a:r>
              <a:rPr lang="ja-JP" altLang="en-US" sz="1100" cap="all" noProof="1">
                <a:latin typeface="Arial" panose="020B0604020202020204" pitchFamily="34" charset="0"/>
                <a:ea typeface="ＭＳ Ｐゴシック" panose="020B0600070205080204" pitchFamily="50" charset="-128"/>
              </a:rPr>
              <a:t>している。</a:t>
            </a:r>
          </a:p>
          <a:p>
            <a:pPr marL="171450" indent="-171450">
              <a:buFont typeface="Wingdings" panose="05000000000000000000" pitchFamily="2" charset="2"/>
              <a:buChar char="ü"/>
            </a:pPr>
            <a:endParaRPr lang="ja-JP" altLang="en-US" sz="1100" cap="all" noProof="1">
              <a:latin typeface="Arial" panose="020B0604020202020204" pitchFamily="34" charset="0"/>
              <a:ea typeface="ＭＳ Ｐゴシック" panose="020B0600070205080204" pitchFamily="50" charset="-128"/>
            </a:endParaRPr>
          </a:p>
        </p:txBody>
      </p:sp>
      <p:sp>
        <p:nvSpPr>
          <p:cNvPr id="14" name="TextBox 60">
            <a:extLst>
              <a:ext uri="{FF2B5EF4-FFF2-40B4-BE49-F238E27FC236}">
                <a16:creationId xmlns:a16="http://schemas.microsoft.com/office/drawing/2014/main" id="{B119B209-C032-98A6-07BF-E3BC824F23D8}"/>
              </a:ext>
            </a:extLst>
          </p:cNvPr>
          <p:cNvSpPr txBox="1"/>
          <p:nvPr/>
        </p:nvSpPr>
        <p:spPr bwMode="gray">
          <a:xfrm>
            <a:off x="2861767" y="4274249"/>
            <a:ext cx="1938582" cy="1508105"/>
          </a:xfrm>
          <a:prstGeom prst="rect">
            <a:avLst/>
          </a:prstGeom>
          <a:noFill/>
        </p:spPr>
        <p:txBody>
          <a:bodyPr wrap="square">
            <a:spAutoFit/>
          </a:bodyPr>
          <a:lstStyle/>
          <a:p>
            <a:pPr marL="171450" indent="-171450">
              <a:buFont typeface="Wingdings" panose="05000000000000000000" pitchFamily="2" charset="2"/>
              <a:buChar char="ü"/>
            </a:pPr>
            <a:r>
              <a:rPr lang="ja-JP" altLang="en-US" sz="1150" cap="all" noProof="1">
                <a:latin typeface="Arial" panose="020B0604020202020204" pitchFamily="34" charset="0"/>
                <a:ea typeface="ＭＳ Ｐゴシック" panose="020B0600070205080204" pitchFamily="50" charset="-128"/>
              </a:rPr>
              <a:t>インドにおける</a:t>
            </a:r>
            <a:r>
              <a:rPr lang="ja-JP" altLang="en-US" sz="1150" b="1" cap="all" noProof="1">
                <a:solidFill>
                  <a:srgbClr val="004481"/>
                </a:solidFill>
                <a:latin typeface="Arial" panose="020B0604020202020204" pitchFamily="34" charset="0"/>
                <a:ea typeface="ＭＳ Ｐゴシック" panose="020B0600070205080204" pitchFamily="50" charset="-128"/>
              </a:rPr>
              <a:t>在宅透析市場は、年率</a:t>
            </a:r>
            <a:r>
              <a:rPr lang="en-US" altLang="ja-JP" sz="1150" b="1" cap="all" noProof="1">
                <a:solidFill>
                  <a:srgbClr val="004481"/>
                </a:solidFill>
                <a:latin typeface="Arial" panose="020B0604020202020204" pitchFamily="34" charset="0"/>
                <a:ea typeface="ＭＳ Ｐゴシック" panose="020B0600070205080204" pitchFamily="50" charset="-128"/>
              </a:rPr>
              <a:t>25</a:t>
            </a:r>
            <a:r>
              <a:rPr lang="ja-JP" altLang="en-US" sz="1150" b="1" cap="all" noProof="1">
                <a:solidFill>
                  <a:srgbClr val="004481"/>
                </a:solidFill>
                <a:latin typeface="Arial" panose="020B0604020202020204" pitchFamily="34" charset="0"/>
                <a:ea typeface="ＭＳ Ｐゴシック" panose="020B0600070205080204" pitchFamily="50" charset="-128"/>
              </a:rPr>
              <a:t>～</a:t>
            </a:r>
            <a:r>
              <a:rPr lang="en-US" altLang="ja-JP" sz="1150" b="1" cap="all" noProof="1">
                <a:solidFill>
                  <a:srgbClr val="004481"/>
                </a:solidFill>
                <a:latin typeface="Arial" panose="020B0604020202020204" pitchFamily="34" charset="0"/>
                <a:ea typeface="ＭＳ Ｐゴシック" panose="020B0600070205080204" pitchFamily="50" charset="-128"/>
              </a:rPr>
              <a:t>30%</a:t>
            </a:r>
            <a:r>
              <a:rPr lang="ja-JP" altLang="en-US" sz="1150" b="1" cap="all" noProof="1">
                <a:solidFill>
                  <a:srgbClr val="004481"/>
                </a:solidFill>
                <a:latin typeface="Arial" panose="020B0604020202020204" pitchFamily="34" charset="0"/>
                <a:ea typeface="ＭＳ Ｐゴシック" panose="020B0600070205080204" pitchFamily="50" charset="-128"/>
              </a:rPr>
              <a:t>で急成長</a:t>
            </a:r>
            <a:r>
              <a:rPr lang="ja-JP" altLang="en-US" sz="1150" cap="all" noProof="1">
                <a:latin typeface="Arial" panose="020B0604020202020204" pitchFamily="34" charset="0"/>
                <a:ea typeface="ＭＳ Ｐゴシック" panose="020B0600070205080204" pitchFamily="50" charset="-128"/>
              </a:rPr>
              <a:t>している。</a:t>
            </a:r>
            <a:endParaRPr lang="en-US" altLang="ja-JP" sz="1150" cap="all" noProof="1">
              <a:latin typeface="Arial" panose="020B0604020202020204" pitchFamily="34" charset="0"/>
              <a:ea typeface="ＭＳ Ｐゴシック" panose="020B0600070205080204" pitchFamily="50" charset="-128"/>
            </a:endParaRPr>
          </a:p>
          <a:p>
            <a:pPr marL="171450" indent="-171450">
              <a:buFont typeface="Wingdings" panose="05000000000000000000" pitchFamily="2" charset="2"/>
              <a:buChar char="ü"/>
            </a:pPr>
            <a:r>
              <a:rPr lang="en-US" altLang="ja-JP" sz="1150" cap="all" noProof="1">
                <a:latin typeface="Arial" panose="020B0604020202020204" pitchFamily="34" charset="0"/>
                <a:ea typeface="ＭＳ Ｐゴシック" panose="020B0600070205080204" pitchFamily="50" charset="-128"/>
              </a:rPr>
              <a:t>民間企業の増加は、革新的なソリューションと低コストを提供するイノベーションの増加につなが</a:t>
            </a:r>
            <a:r>
              <a:rPr lang="ja-JP" altLang="en-US" sz="1150" cap="all" noProof="1">
                <a:latin typeface="Arial" panose="020B0604020202020204" pitchFamily="34" charset="0"/>
                <a:ea typeface="ＭＳ Ｐゴシック" panose="020B0600070205080204" pitchFamily="50" charset="-128"/>
              </a:rPr>
              <a:t>っている。</a:t>
            </a:r>
            <a:endParaRPr lang="en-US" sz="1150" cap="all" noProof="1">
              <a:latin typeface="Arial" panose="020B0604020202020204" pitchFamily="34" charset="0"/>
              <a:ea typeface="ＭＳ Ｐゴシック" panose="020B0600070205080204" pitchFamily="50" charset="-128"/>
            </a:endParaRPr>
          </a:p>
        </p:txBody>
      </p:sp>
      <p:sp>
        <p:nvSpPr>
          <p:cNvPr id="16" name="TextBox 32">
            <a:extLst>
              <a:ext uri="{FF2B5EF4-FFF2-40B4-BE49-F238E27FC236}">
                <a16:creationId xmlns:a16="http://schemas.microsoft.com/office/drawing/2014/main" id="{AFF4BD2E-4702-31C6-E2D0-8981900E36CF}"/>
              </a:ext>
            </a:extLst>
          </p:cNvPr>
          <p:cNvSpPr txBox="1"/>
          <p:nvPr/>
        </p:nvSpPr>
        <p:spPr bwMode="gray">
          <a:xfrm>
            <a:off x="935777" y="3815176"/>
            <a:ext cx="1319044" cy="307777"/>
          </a:xfrm>
          <a:prstGeom prst="rect">
            <a:avLst/>
          </a:prstGeom>
          <a:noFill/>
        </p:spPr>
        <p:txBody>
          <a:bodyPr wrap="square">
            <a:spAutoFit/>
          </a:bodyPr>
          <a:lstStyle>
            <a:defPPr>
              <a:defRPr lang="en-US"/>
            </a:defPPr>
            <a:lvl1pPr algn="ctr">
              <a:defRPr sz="1400" b="1">
                <a:latin typeface="+mn-lt"/>
              </a:defRPr>
            </a:lvl1pPr>
          </a:lstStyle>
          <a:p>
            <a:r>
              <a:rPr lang="en-US" noProof="1">
                <a:latin typeface="HGP創英角ｺﾞｼｯｸUB" panose="020B0900000000000000" pitchFamily="50" charset="-128"/>
                <a:ea typeface="HGP創英角ｺﾞｼｯｸUB" panose="020B0900000000000000" pitchFamily="50" charset="-128"/>
              </a:rPr>
              <a:t>市場</a:t>
            </a:r>
            <a:r>
              <a:rPr lang="ja-JP" altLang="en-US" noProof="1">
                <a:latin typeface="HGP創英角ｺﾞｼｯｸUB" panose="020B0900000000000000" pitchFamily="50" charset="-128"/>
                <a:ea typeface="HGP創英角ｺﾞｼｯｸUB" panose="020B0900000000000000" pitchFamily="50" charset="-128"/>
              </a:rPr>
              <a:t>成長要因</a:t>
            </a:r>
            <a:endParaRPr lang="en-US" dirty="0">
              <a:latin typeface="HGP創英角ｺﾞｼｯｸUB" panose="020B0900000000000000" pitchFamily="50" charset="-128"/>
              <a:ea typeface="HGP創英角ｺﾞｼｯｸUB" panose="020B0900000000000000" pitchFamily="50" charset="-128"/>
            </a:endParaRPr>
          </a:p>
        </p:txBody>
      </p:sp>
      <p:cxnSp>
        <p:nvCxnSpPr>
          <p:cNvPr id="17" name="Straight Connector 39">
            <a:extLst>
              <a:ext uri="{FF2B5EF4-FFF2-40B4-BE49-F238E27FC236}">
                <a16:creationId xmlns:a16="http://schemas.microsoft.com/office/drawing/2014/main" id="{1C46439D-01DC-2E18-D8F7-51B15FFAC4BD}"/>
              </a:ext>
            </a:extLst>
          </p:cNvPr>
          <p:cNvCxnSpPr>
            <a:cxnSpLocks/>
          </p:cNvCxnSpPr>
          <p:nvPr/>
        </p:nvCxnSpPr>
        <p:spPr bwMode="gray">
          <a:xfrm>
            <a:off x="2709115" y="3822440"/>
            <a:ext cx="0" cy="2182497"/>
          </a:xfrm>
          <a:prstGeom prst="line">
            <a:avLst/>
          </a:prstGeom>
          <a:ln w="19050">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テキスト プレースホルダー 5">
            <a:extLst>
              <a:ext uri="{FF2B5EF4-FFF2-40B4-BE49-F238E27FC236}">
                <a16:creationId xmlns:a16="http://schemas.microsoft.com/office/drawing/2014/main" id="{DAEA5AC9-56F6-F33B-8429-D8C2C825AED1}"/>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分野別医療機器の市場成長要因と市場動向</a:t>
            </a:r>
            <a:r>
              <a:rPr kumimoji="1" lang="ja-JP" altLang="en-US" dirty="0"/>
              <a:t>（</a:t>
            </a:r>
            <a:r>
              <a:rPr lang="en-US" altLang="ja-JP" dirty="0"/>
              <a:t>4/4</a:t>
            </a:r>
            <a:r>
              <a:rPr kumimoji="1" lang="ja-JP" altLang="en-US" dirty="0"/>
              <a:t>）</a:t>
            </a:r>
            <a:endParaRPr lang="ja-JP" altLang="en-US" dirty="0"/>
          </a:p>
        </p:txBody>
      </p:sp>
      <p:sp>
        <p:nvSpPr>
          <p:cNvPr id="34" name="Rectangle: Rounded Corners 4">
            <a:extLst>
              <a:ext uri="{FF2B5EF4-FFF2-40B4-BE49-F238E27FC236}">
                <a16:creationId xmlns:a16="http://schemas.microsoft.com/office/drawing/2014/main" id="{DC79DCCD-A6E0-3AA2-94FE-DDC0DAA8859E}"/>
              </a:ext>
            </a:extLst>
          </p:cNvPr>
          <p:cNvSpPr/>
          <p:nvPr/>
        </p:nvSpPr>
        <p:spPr>
          <a:xfrm>
            <a:off x="920552" y="378904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sp>
        <p:nvSpPr>
          <p:cNvPr id="39" name="Rectangle: Rounded Corners 4">
            <a:extLst>
              <a:ext uri="{FF2B5EF4-FFF2-40B4-BE49-F238E27FC236}">
                <a16:creationId xmlns:a16="http://schemas.microsoft.com/office/drawing/2014/main" id="{4E5E55F2-2042-BDEB-9100-ED17B08785FE}"/>
              </a:ext>
            </a:extLst>
          </p:cNvPr>
          <p:cNvSpPr/>
          <p:nvPr/>
        </p:nvSpPr>
        <p:spPr>
          <a:xfrm>
            <a:off x="3206761" y="3789040"/>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200" b="1" dirty="0"/>
          </a:p>
        </p:txBody>
      </p:sp>
      <p:grpSp>
        <p:nvGrpSpPr>
          <p:cNvPr id="6" name="グループ化 5">
            <a:extLst>
              <a:ext uri="{FF2B5EF4-FFF2-40B4-BE49-F238E27FC236}">
                <a16:creationId xmlns:a16="http://schemas.microsoft.com/office/drawing/2014/main" id="{641AC42D-DB6E-E79F-BD66-94A6A024BB6F}"/>
              </a:ext>
            </a:extLst>
          </p:cNvPr>
          <p:cNvGrpSpPr/>
          <p:nvPr/>
        </p:nvGrpSpPr>
        <p:grpSpPr>
          <a:xfrm>
            <a:off x="1914740" y="1628800"/>
            <a:ext cx="1350209" cy="360050"/>
            <a:chOff x="1981227" y="1576414"/>
            <a:chExt cx="1350209" cy="360050"/>
          </a:xfrm>
        </p:grpSpPr>
        <p:sp>
          <p:nvSpPr>
            <p:cNvPr id="8" name="TextBox 33">
              <a:extLst>
                <a:ext uri="{FF2B5EF4-FFF2-40B4-BE49-F238E27FC236}">
                  <a16:creationId xmlns:a16="http://schemas.microsoft.com/office/drawing/2014/main" id="{18B32CCC-BA64-5B06-856B-F12E67886A3E}"/>
                </a:ext>
              </a:extLst>
            </p:cNvPr>
            <p:cNvSpPr txBox="1"/>
            <p:nvPr/>
          </p:nvSpPr>
          <p:spPr bwMode="gray">
            <a:xfrm>
              <a:off x="2152891" y="1587162"/>
              <a:ext cx="1006880" cy="307777"/>
            </a:xfrm>
            <a:prstGeom prst="rect">
              <a:avLst/>
            </a:prstGeom>
            <a:noFill/>
          </p:spPr>
          <p:txBody>
            <a:bodyPr wrap="square">
              <a:spAutoFit/>
            </a:bodyPr>
            <a:lstStyle/>
            <a:p>
              <a:pPr algn="ctr"/>
              <a:r>
                <a:rPr lang="ja-JP" altLang="en-US" sz="1400" b="1" noProof="1">
                  <a:latin typeface="HGP創英角ｺﾞｼｯｸUB" panose="020B0900000000000000" pitchFamily="50" charset="-128"/>
                  <a:ea typeface="HGP創英角ｺﾞｼｯｸUB" panose="020B0900000000000000" pitchFamily="50" charset="-128"/>
                </a:rPr>
                <a:t>概況</a:t>
              </a:r>
              <a:endParaRPr lang="en-US" sz="1400" b="1" dirty="0">
                <a:latin typeface="HGP創英角ｺﾞｼｯｸUB" panose="020B0900000000000000" pitchFamily="50" charset="-128"/>
                <a:ea typeface="HGP創英角ｺﾞｼｯｸUB" panose="020B0900000000000000" pitchFamily="50" charset="-128"/>
              </a:endParaRPr>
            </a:p>
          </p:txBody>
        </p:sp>
        <p:sp>
          <p:nvSpPr>
            <p:cNvPr id="9" name="Rectangle: Rounded Corners 4">
              <a:extLst>
                <a:ext uri="{FF2B5EF4-FFF2-40B4-BE49-F238E27FC236}">
                  <a16:creationId xmlns:a16="http://schemas.microsoft.com/office/drawing/2014/main" id="{E815AB52-1815-AD52-1A41-A0F437F4B2F8}"/>
                </a:ext>
              </a:extLst>
            </p:cNvPr>
            <p:cNvSpPr/>
            <p:nvPr/>
          </p:nvSpPr>
          <p:spPr>
            <a:xfrm>
              <a:off x="1981227" y="1576414"/>
              <a:ext cx="1350209" cy="360050"/>
            </a:xfrm>
            <a:prstGeom prst="roundRect">
              <a:avLst/>
            </a:prstGeom>
            <a:noFill/>
            <a:ln w="19050">
              <a:solidFill>
                <a:schemeClr val="accent1"/>
              </a:solidFill>
            </a:ln>
          </p:spPr>
          <p:txBody>
            <a:bodyPr wrap="square" rtlCol="0" anchor="ctr">
              <a:noAutofit/>
            </a:bodyPr>
            <a:lstStyle/>
            <a:p>
              <a:pPr marL="0" algn="ctr" fontAlgn="ctr">
                <a:lnSpc>
                  <a:spcPct val="114000"/>
                </a:lnSpc>
                <a:spcAft>
                  <a:spcPts val="400"/>
                </a:spcAft>
              </a:pPr>
              <a:endParaRPr kumimoji="1" lang="ja-JP" altLang="en-US" sz="1400" b="1" dirty="0">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888221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 imgW="360" imgH="360" progId="TCLayout.ActiveDocument.1">
                  <p:embed/>
                </p:oleObj>
              </mc:Choice>
              <mc:Fallback>
                <p:oleObj name="think-cellスライド" r:id="rId16" imgW="360" imgH="360" progId="TCLayout.ActiveDocument.1">
                  <p:embed/>
                  <p:pic>
                    <p:nvPicPr>
                      <p:cNvPr id="4" name="Object 3"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輸出入額</a:t>
            </a:r>
            <a:endParaRPr lang="en-US" altLang="ja-JP" sz="2000" noProof="1"/>
          </a:p>
        </p:txBody>
      </p:sp>
      <p:sp>
        <p:nvSpPr>
          <p:cNvPr id="10" name="テキスト ボックス 9"/>
          <p:cNvSpPr txBox="1"/>
          <p:nvPr/>
        </p:nvSpPr>
        <p:spPr>
          <a:xfrm>
            <a:off x="272480" y="2483001"/>
            <a:ext cx="684016" cy="216024"/>
          </a:xfrm>
          <a:prstGeom prst="rect">
            <a:avLst/>
          </a:prstGeom>
          <a:noFill/>
        </p:spPr>
        <p:txBody>
          <a:bodyPr wrap="square" lIns="0" tIns="0" rIns="0" bIns="0" rtlCol="0" anchor="ctr" anchorCtr="0">
            <a:noAutofit/>
          </a:bodyPr>
          <a:lstStyle/>
          <a:p>
            <a:r>
              <a:rPr lang="ja-JP" altLang="en-US" sz="800" noProof="1">
                <a:latin typeface="Arial" panose="020B0604020202020204" pitchFamily="34" charset="0"/>
                <a:ea typeface="ＭＳ Ｐゴシック" panose="020B0600070205080204" pitchFamily="50" charset="-128"/>
                <a:cs typeface="Arial" panose="020B0604020202020204" pitchFamily="34" charset="0"/>
              </a:rPr>
              <a:t>（億</a:t>
            </a:r>
            <a:r>
              <a:rPr lang="en-US" altLang="ja-JP" sz="800" noProof="1">
                <a:latin typeface="Arial" panose="020B0604020202020204" pitchFamily="34" charset="0"/>
                <a:ea typeface="ＭＳ Ｐゴシック" panose="020B0600070205080204" pitchFamily="50" charset="-128"/>
                <a:cs typeface="Arial" panose="020B0604020202020204" pitchFamily="34" charset="0"/>
              </a:rPr>
              <a:t>US$</a:t>
            </a:r>
            <a:r>
              <a:rPr lang="ja-JP" altLang="en-US" sz="80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輸入国（2023）</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1" name="テキスト プレースホルダ 9"/>
          <p:cNvSpPr>
            <a:spLocks noGrp="1"/>
          </p:cNvSpPr>
          <p:nvPr>
            <p:custDataLst>
              <p:tags r:id="rId3"/>
            </p:custDataLst>
          </p:nvPr>
        </p:nvSpPr>
        <p:spPr bwMode="auto">
          <a:xfrm>
            <a:off x="7005638" y="52546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8BD63742-DA96-4549-9DC6-F62016EE5FA1}" type="datetime'''''''''''''''''''''''日''''''''本'''''''''''''''''''''''''''">
              <a:rPr lang="ja-JP" altLang="en-US" sz="1000" smtClean="0"/>
              <a:pPr marL="0" indent="0" algn="r">
                <a:spcBef>
                  <a:spcPct val="0"/>
                </a:spcBef>
                <a:buNone/>
              </a:pPr>
              <a:t>日本</a:t>
            </a:fld>
            <a:endParaRPr kumimoji="0" lang="ja-JP" altLang="en-US" sz="800">
              <a:sym typeface="+mn-lt"/>
            </a:endParaRPr>
          </a:p>
        </p:txBody>
      </p:sp>
      <p:sp>
        <p:nvSpPr>
          <p:cNvPr id="37" name="テキスト プレースホルダ 9"/>
          <p:cNvSpPr>
            <a:spLocks noGrp="1"/>
          </p:cNvSpPr>
          <p:nvPr>
            <p:custDataLst>
              <p:tags r:id="rId4"/>
            </p:custDataLst>
          </p:nvPr>
        </p:nvSpPr>
        <p:spPr bwMode="auto">
          <a:xfrm>
            <a:off x="8007351" y="5772150"/>
            <a:ext cx="4492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D3AFDE9-E47F-4168-8F58-00CF4B4C156B}" type="datetime'''''''''オ''''''''''''ラ''''''ン''''''''''''''ダ'''''''''''''''">
              <a:rPr lang="ja-JP" altLang="en-US" sz="1000" smtClean="0"/>
              <a:pPr marL="0" indent="0" algn="r">
                <a:spcBef>
                  <a:spcPct val="0"/>
                </a:spcBef>
                <a:buNone/>
              </a:pPr>
              <a:t>オランダ</a:t>
            </a:fld>
            <a:endParaRPr kumimoji="0" lang="ja-JP" altLang="en-US" sz="800">
              <a:sym typeface="+mn-lt"/>
            </a:endParaRPr>
          </a:p>
        </p:txBody>
      </p:sp>
      <p:sp>
        <p:nvSpPr>
          <p:cNvPr id="33" name="テキスト プレースホルダ 9"/>
          <p:cNvSpPr>
            <a:spLocks noGrp="1"/>
          </p:cNvSpPr>
          <p:nvPr>
            <p:custDataLst>
              <p:tags r:id="rId5"/>
            </p:custDataLst>
          </p:nvPr>
        </p:nvSpPr>
        <p:spPr bwMode="auto">
          <a:xfrm>
            <a:off x="8967788" y="345916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43A9194-5C46-422B-B1B4-23602C80787B}" type="datetime'''ア''メ''''''''''''''''''''''''''''''''''リ''''''カ'''''''''''">
              <a:rPr lang="ja-JP" altLang="en-US" sz="1000" smtClean="0"/>
              <a:pPr marL="0" indent="0">
                <a:spcBef>
                  <a:spcPct val="0"/>
                </a:spcBef>
                <a:buNone/>
              </a:pPr>
              <a:t>アメリカ</a:t>
            </a:fld>
            <a:endParaRPr kumimoji="0" lang="ja-JP" altLang="en-US" sz="800">
              <a:sym typeface="+mn-lt"/>
            </a:endParaRPr>
          </a:p>
        </p:txBody>
      </p:sp>
      <p:sp>
        <p:nvSpPr>
          <p:cNvPr id="61" name="テキスト プレースホルダ 9">
            <a:extLst>
              <a:ext uri="{FF2B5EF4-FFF2-40B4-BE49-F238E27FC236}">
                <a16:creationId xmlns:a16="http://schemas.microsoft.com/office/drawing/2014/main" id="{B02B68E9-4E2E-4B7D-A484-EB08143C57F5}"/>
              </a:ext>
            </a:extLst>
          </p:cNvPr>
          <p:cNvSpPr>
            <a:spLocks noGrp="1"/>
          </p:cNvSpPr>
          <p:nvPr>
            <p:custDataLst>
              <p:tags r:id="rId6"/>
            </p:custDataLst>
          </p:nvPr>
        </p:nvSpPr>
        <p:spPr bwMode="auto">
          <a:xfrm>
            <a:off x="6843713" y="380841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7130126E-9798-42E0-84F7-B46E30E96AD3}" type="datetime'''''''''''''そ''''''''''''''''の''''''''他'''''''''''">
              <a:rPr kumimoji="0" lang="ja-JP" altLang="en-US" sz="1000" smtClean="0"/>
              <a:pPr marL="0" indent="0" algn="r">
                <a:spcBef>
                  <a:spcPct val="0"/>
                </a:spcBef>
                <a:buNone/>
              </a:pPr>
              <a:t>その他</a:t>
            </a:fld>
            <a:endParaRPr kumimoji="0" lang="ja-JP" altLang="en-US" sz="800">
              <a:sym typeface="+mn-lt"/>
            </a:endParaRPr>
          </a:p>
        </p:txBody>
      </p:sp>
      <p:sp>
        <p:nvSpPr>
          <p:cNvPr id="34" name="テキスト プレースホルダ 9"/>
          <p:cNvSpPr>
            <a:spLocks noGrp="1"/>
          </p:cNvSpPr>
          <p:nvPr>
            <p:custDataLst>
              <p:tags r:id="rId7"/>
            </p:custDataLst>
          </p:nvPr>
        </p:nvSpPr>
        <p:spPr bwMode="auto">
          <a:xfrm>
            <a:off x="9469438" y="46720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2B07A67-209D-4685-9729-4A13F3CF9C5F}" type="datetime'''''''''''中''''国'''''''''''''''''''''">
              <a:rPr lang="ja-JP" altLang="en-US" sz="1000" smtClean="0"/>
              <a:pPr marL="0" indent="0">
                <a:spcBef>
                  <a:spcPct val="0"/>
                </a:spcBef>
                <a:buNone/>
              </a:pPr>
              <a:t>中国</a:t>
            </a:fld>
            <a:endParaRPr kumimoji="0" lang="ja-JP" altLang="en-US" sz="800">
              <a:sym typeface="+mn-lt"/>
            </a:endParaRPr>
          </a:p>
        </p:txBody>
      </p:sp>
      <p:sp>
        <p:nvSpPr>
          <p:cNvPr id="35" name="テキスト プレースホルダ 9"/>
          <p:cNvSpPr>
            <a:spLocks noGrp="1"/>
          </p:cNvSpPr>
          <p:nvPr>
            <p:custDataLst>
              <p:tags r:id="rId8"/>
            </p:custDataLst>
          </p:nvPr>
        </p:nvSpPr>
        <p:spPr bwMode="auto">
          <a:xfrm>
            <a:off x="8961438" y="55435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BF9B7529-1862-486F-9148-42C396B32DB1}" type="datetime'''ド''''''''''''''''''''''''''''イ''''''ツ'''''''''''''''''''''">
              <a:rPr lang="ja-JP" altLang="en-US" sz="1000" smtClean="0"/>
              <a:pPr marL="0" indent="0">
                <a:spcBef>
                  <a:spcPct val="0"/>
                </a:spcBef>
                <a:buNone/>
              </a:pPr>
              <a:t>ドイツ</a:t>
            </a:fld>
            <a:endParaRPr kumimoji="0" lang="ja-JP" altLang="en-US" sz="800">
              <a:sym typeface="+mn-lt"/>
            </a:endParaRPr>
          </a:p>
        </p:txBody>
      </p:sp>
      <p:sp>
        <p:nvSpPr>
          <p:cNvPr id="39" name="テキスト プレースホルダ 9"/>
          <p:cNvSpPr>
            <a:spLocks noGrp="1"/>
          </p:cNvSpPr>
          <p:nvPr>
            <p:custDataLst>
              <p:tags r:id="rId9"/>
            </p:custDataLst>
          </p:nvPr>
        </p:nvSpPr>
        <p:spPr bwMode="auto">
          <a:xfrm>
            <a:off x="6950074" y="5613400"/>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r">
              <a:spcBef>
                <a:spcPct val="0"/>
              </a:spcBef>
              <a:buNone/>
            </a:pPr>
            <a:fld id="{E2B61BAD-0FEE-439F-A2A2-2FE842D0D841}" type="datetime'''''''''''''''''''''''''''シ''''ン''''''''''ガ''''ポ''ー''ル'">
              <a:rPr lang="ja-JP" altLang="en-US" sz="1000" smtClean="0"/>
              <a:pPr marL="0" indent="0" algn="r">
                <a:spcBef>
                  <a:spcPct val="0"/>
                </a:spcBef>
                <a:buNone/>
              </a:pPr>
              <a:t>シンガポール</a:t>
            </a:fld>
            <a:endParaRPr kumimoji="0" lang="ja-JP" altLang="en-US" sz="800">
              <a:sym typeface="+mn-lt"/>
            </a:endParaRPr>
          </a:p>
        </p:txBody>
      </p:sp>
      <p:sp>
        <p:nvSpPr>
          <p:cNvPr id="25" name="Rectangle 24"/>
          <p:cNvSpPr/>
          <p:nvPr>
            <p:custDataLst>
              <p:tags r:id="rId10"/>
            </p:custDataLst>
          </p:nvPr>
        </p:nvSpPr>
        <p:spPr bwMode="gray">
          <a:xfrm>
            <a:off x="1554460" y="2705101"/>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8"/>
          <p:cNvSpPr/>
          <p:nvPr>
            <p:custDataLst>
              <p:tags r:id="rId11"/>
            </p:custDataLst>
          </p:nvPr>
        </p:nvSpPr>
        <p:spPr bwMode="gray">
          <a:xfrm>
            <a:off x="968673" y="2705101"/>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12"/>
            </p:custDataLst>
          </p:nvPr>
        </p:nvSpPr>
        <p:spPr bwMode="auto">
          <a:xfrm>
            <a:off x="1198860" y="27003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pPr marL="0" indent="0">
                <a:spcBef>
                  <a:spcPct val="0"/>
                </a:spcBef>
                <a:buNone/>
              </a:pPr>
              <a:t>輸出</a:t>
            </a:fld>
            <a:endParaRPr kumimoji="0" lang="ja-JP" altLang="en-US" sz="800">
              <a:sym typeface="+mn-lt"/>
            </a:endParaRPr>
          </a:p>
        </p:txBody>
      </p:sp>
      <p:sp>
        <p:nvSpPr>
          <p:cNvPr id="62" name="テキスト プレースホルダ 9"/>
          <p:cNvSpPr>
            <a:spLocks noGrp="1"/>
          </p:cNvSpPr>
          <p:nvPr>
            <p:custDataLst>
              <p:tags r:id="rId13"/>
            </p:custDataLst>
          </p:nvPr>
        </p:nvSpPr>
        <p:spPr bwMode="auto">
          <a:xfrm>
            <a:off x="1784648" y="27003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pPr marL="0" indent="0">
                <a:spcBef>
                  <a:spcPct val="0"/>
                </a:spcBef>
                <a:buNone/>
              </a:pPr>
              <a:t>輸入</a:t>
            </a:fld>
            <a:endParaRPr kumimoji="0" lang="ja-JP" altLang="en-US" sz="800">
              <a:sym typeface="+mn-lt"/>
            </a:endParaRPr>
          </a:p>
        </p:txBody>
      </p:sp>
      <p:sp>
        <p:nvSpPr>
          <p:cNvPr id="47" name="テキスト ボックス 4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輸入が輸出を上回っているが、輸出額も徐々に増加している。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2023年の医療機器の輸入額は76億US$、輸出額は34億US$に達した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0" name="Chart 76">
            <a:extLst>
              <a:ext uri="{FF2B5EF4-FFF2-40B4-BE49-F238E27FC236}">
                <a16:creationId xmlns:a16="http://schemas.microsoft.com/office/drawing/2014/main" id="{3EACE6A2-A76F-F1E9-6438-386D09AF87FA}"/>
              </a:ext>
            </a:extLst>
          </p:cNvPr>
          <p:cNvGraphicFramePr/>
          <p:nvPr>
            <p:custDataLst>
              <p:tags r:id="rId14"/>
            </p:custDataLst>
          </p:nvPr>
        </p:nvGraphicFramePr>
        <p:xfrm>
          <a:off x="7008813" y="3325813"/>
          <a:ext cx="2508250" cy="2498725"/>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23" name="Chart 22">
            <a:extLst>
              <a:ext uri="{FF2B5EF4-FFF2-40B4-BE49-F238E27FC236}">
                <a16:creationId xmlns:a16="http://schemas.microsoft.com/office/drawing/2014/main" id="{2A6D95C2-F87A-2F26-0A24-2D2FE1529063}"/>
              </a:ext>
            </a:extLst>
          </p:cNvPr>
          <p:cNvGraphicFramePr/>
          <p:nvPr>
            <p:extLst>
              <p:ext uri="{D42A27DB-BD31-4B8C-83A1-F6EECF244321}">
                <p14:modId xmlns:p14="http://schemas.microsoft.com/office/powerpoint/2010/main" val="2700686024"/>
              </p:ext>
            </p:extLst>
          </p:nvPr>
        </p:nvGraphicFramePr>
        <p:xfrm>
          <a:off x="209736" y="2635401"/>
          <a:ext cx="6036862" cy="3652687"/>
        </p:xfrm>
        <a:graphic>
          <a:graphicData uri="http://schemas.openxmlformats.org/drawingml/2006/chart">
            <c:chart xmlns:c="http://schemas.openxmlformats.org/drawingml/2006/chart" xmlns:r="http://schemas.openxmlformats.org/officeDocument/2006/relationships" r:id="rId19"/>
          </a:graphicData>
        </a:graphic>
      </p:graphicFrame>
      <p:sp>
        <p:nvSpPr>
          <p:cNvPr id="2" name="テキスト ボックス 74">
            <a:extLst>
              <a:ext uri="{FF2B5EF4-FFF2-40B4-BE49-F238E27FC236}">
                <a16:creationId xmlns:a16="http://schemas.microsoft.com/office/drawing/2014/main" id="{FFE198D6-497F-13CA-2099-84A2A253AC05}"/>
              </a:ext>
            </a:extLst>
          </p:cNvPr>
          <p:cNvSpPr txBox="1"/>
          <p:nvPr/>
        </p:nvSpPr>
        <p:spPr>
          <a:xfrm>
            <a:off x="218520" y="6578605"/>
            <a:ext cx="9198975"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UN Comtrade Database</a:t>
            </a:r>
            <a:r>
              <a:rPr kumimoji="0" lang="ja-JP" altLang="en-US" sz="800" dirty="0" bmk=""/>
              <a:t>（</a:t>
            </a:r>
            <a:r>
              <a:rPr kumimoji="0" lang="en-US" altLang="ja-JP" sz="800" dirty="0" bmk=""/>
              <a:t>2025</a:t>
            </a:r>
            <a:r>
              <a:rPr kumimoji="0" lang="ja-JP" altLang="en-US" sz="800" dirty="0" bmk=""/>
              <a:t>年</a:t>
            </a:r>
            <a:r>
              <a:rPr kumimoji="0" lang="en-US" altLang="ja-JP" sz="800" dirty="0" bmk=""/>
              <a:t>1</a:t>
            </a:r>
            <a:r>
              <a:rPr kumimoji="0" lang="ja-JP" altLang="en-US" sz="800" dirty="0" bmk=""/>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54977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4" imgW="270" imgH="270" progId="TCLayout.ActiveDocument.1">
                  <p:embed/>
                </p:oleObj>
              </mc:Choice>
              <mc:Fallback>
                <p:oleObj name="think-cellスライド"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sp>
        <p:nvSpPr>
          <p:cNvPr id="37" name="テキスト ボックス 36"/>
          <p:cNvSpPr txBox="1"/>
          <p:nvPr/>
        </p:nvSpPr>
        <p:spPr>
          <a:xfrm>
            <a:off x="200472" y="6525344"/>
            <a:ext cx="4752528"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米国商務省、</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Foundation for MSME Clusters</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Boosting The Indian Medical Devices Industry 2023</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p>
        </p:txBody>
      </p:sp>
      <p:sp>
        <p:nvSpPr>
          <p:cNvPr id="211" name="テキスト ボックス 30"/>
          <p:cNvSpPr txBox="1"/>
          <p:nvPr/>
        </p:nvSpPr>
        <p:spPr>
          <a:xfrm>
            <a:off x="200472" y="1124744"/>
            <a:ext cx="9505056" cy="22151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成長分野には診断キット、試薬、携帯型診断機器、手術室シミュレーションなどがあり、これらの製品の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がインドに輸入されている。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インドには約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4,500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万人の糖尿病患者がおり、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万人にまで増加すると予想されている。こうしたことから、血糖値や血圧の検査機器など、携帯型の診断機器も急成長分野であると考えられる。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年度において、予防可能な疾患のリスクを軽減するための体外診断用医薬品（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Dependence on IVD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In-vitro Diagnostic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））試薬の輸入依存度は前年度より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増加し、輸入額は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年度において、インプラントの輸入は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、手術器具の輸入は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63.12%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超音波スキャン、ポリメラーゼ連鎖反応（</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PCR: Polymerase Chain Reaction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）技術、医用画像、がん診断などのハイエンド機器は、輸入への依存度が高く、電子機器、消耗品、使い捨て品の輸入も増加傾向にある。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602917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 （</a:t>
            </a:r>
            <a:r>
              <a:rPr lang="en-US" altLang="ja-JP" dirty="0"/>
              <a:t>1/2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医療電子機器の分野においては、</a:t>
            </a:r>
            <a:r>
              <a:rPr lang="en-US" altLang="ja-JP" sz="1400" dirty="0"/>
              <a:t>GE</a:t>
            </a:r>
            <a:r>
              <a:rPr lang="ja-JP" altLang="en-US" sz="1400" dirty="0"/>
              <a:t>や</a:t>
            </a:r>
            <a:r>
              <a:rPr lang="en-US" altLang="ja-JP" sz="1400" dirty="0"/>
              <a:t>Siemens</a:t>
            </a:r>
            <a:r>
              <a:rPr lang="ja-JP" altLang="en-US" sz="1400" dirty="0"/>
              <a:t>、</a:t>
            </a:r>
            <a:r>
              <a:rPr lang="en-US" altLang="ja-JP" sz="1400" dirty="0"/>
              <a:t> Philips</a:t>
            </a:r>
            <a:r>
              <a:rPr lang="ja-JP" altLang="en-US" sz="1400" dirty="0"/>
              <a:t>の外資ビッグ</a:t>
            </a:r>
            <a:r>
              <a:rPr lang="en-US" altLang="ja-JP" sz="1400" dirty="0"/>
              <a:t>3</a:t>
            </a:r>
            <a:r>
              <a:rPr lang="ja-JP" altLang="en-US" sz="1400" dirty="0"/>
              <a:t>が市場の約</a:t>
            </a:r>
            <a:r>
              <a:rPr lang="en-US" altLang="ja-JP" sz="1400" dirty="0"/>
              <a:t>70%</a:t>
            </a:r>
            <a:r>
              <a:rPr lang="ja-JP" altLang="en-US" sz="1400" dirty="0"/>
              <a:t>を占めている。</a:t>
            </a:r>
            <a:endParaRPr lang="en-US" altLang="ja-JP" sz="1400" dirty="0"/>
          </a:p>
        </p:txBody>
      </p:sp>
      <p:graphicFrame>
        <p:nvGraphicFramePr>
          <p:cNvPr id="5" name="表 4"/>
          <p:cNvGraphicFramePr>
            <a:graphicFrameLocks noGrp="1"/>
          </p:cNvGraphicFramePr>
          <p:nvPr>
            <p:extLst>
              <p:ext uri="{D42A27DB-BD31-4B8C-83A1-F6EECF244321}">
                <p14:modId xmlns:p14="http://schemas.microsoft.com/office/powerpoint/2010/main" val="4235963686"/>
              </p:ext>
            </p:extLst>
          </p:nvPr>
        </p:nvGraphicFramePr>
        <p:xfrm>
          <a:off x="200471" y="1721773"/>
          <a:ext cx="9504166" cy="4579620"/>
        </p:xfrm>
        <a:graphic>
          <a:graphicData uri="http://schemas.openxmlformats.org/drawingml/2006/table">
            <a:tbl>
              <a:tblPr firstRow="1" bandRow="1">
                <a:tableStyleId>{5C22544A-7EE6-4342-B048-85BDC9FD1C3A}</a:tableStyleId>
              </a:tblPr>
              <a:tblGrid>
                <a:gridCol w="864097">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648072">
                  <a:extLst>
                    <a:ext uri="{9D8B030D-6E8A-4147-A177-3AD203B41FA5}">
                      <a16:colId xmlns:a16="http://schemas.microsoft.com/office/drawing/2014/main" val="20005"/>
                    </a:ext>
                  </a:extLst>
                </a:gridCol>
                <a:gridCol w="4103565">
                  <a:extLst>
                    <a:ext uri="{9D8B030D-6E8A-4147-A177-3AD203B41FA5}">
                      <a16:colId xmlns:a16="http://schemas.microsoft.com/office/drawing/2014/main" val="20006"/>
                    </a:ext>
                  </a:extLst>
                </a:gridCol>
              </a:tblGrid>
              <a:tr h="312808">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インド法人</a:t>
                      </a:r>
                      <a:endPar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2023</a:t>
                      </a:r>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8254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X線装置、</a:t>
                      </a:r>
                      <a:br>
                        <a:rPr kumimoji="1" lang="en-US" altLang="ja"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集中治療用</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機器、補聴器、</a:t>
                      </a:r>
                      <a:br>
                        <a:rPr kumimoji="1" lang="en-US" altLang="ja"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超音波装置、</a:t>
                      </a:r>
                      <a:br>
                        <a:rPr kumimoji="1" lang="en-US" altLang="ja"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核医学用医療機器など</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1922</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22億2,480万</a:t>
                      </a:r>
                      <a:r>
                        <a:rPr kumimoji="1" lang="en-US"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連結</a:t>
                      </a: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3,100</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（インドの</a:t>
                      </a: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グループ連結）</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Siemens</a:t>
                      </a:r>
                      <a:r>
                        <a:rPr kumimoji="1" lang="ja-JP" altLang="en-US" sz="1000"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AG</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のヘルスケア部門は、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Bayer</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の診断薬事業の買収に伴い</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Bayer</a:t>
                      </a:r>
                      <a:r>
                        <a:rPr kumimoji="1" lang="ja-JP" altLang="en-US" sz="1000" baseline="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Diagnostics India</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を買収した以外に、インドでは積極的な</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M&amp;A</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戦略を展開していない。主に超音波装置や</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スキャナを地道に販売して</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％を超えるインド医療機器市場のシェアを確保している。また、</a:t>
                      </a:r>
                      <a:r>
                        <a:rPr kumimoji="1" lang="en-US" altLang="ja-JP" sz="1000" noProof="1">
                          <a:latin typeface="Arial" panose="020B0604020202020204" pitchFamily="34" charset="0"/>
                          <a:ea typeface="ＭＳ Ｐゴシック" panose="020B0600070205080204" pitchFamily="50" charset="-128"/>
                          <a:cs typeface="Arial" panose="020B0604020202020204" pitchFamily="34" charset="0"/>
                        </a:rPr>
                        <a:t>Manipal Academy of Higher Education</a:t>
                      </a:r>
                      <a:r>
                        <a:rPr kumimoji="1" lang="ja-JP" altLang="en-US" sz="1000" noProof="1">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noProof="1">
                          <a:latin typeface="Arial" panose="020B0604020202020204" pitchFamily="34" charset="0"/>
                          <a:ea typeface="ＭＳ Ｐゴシック" panose="020B0600070205080204" pitchFamily="50" charset="-128"/>
                          <a:cs typeface="Arial" panose="020B0604020202020204" pitchFamily="34" charset="0"/>
                        </a:rPr>
                        <a:t>MAHE</a:t>
                      </a:r>
                      <a:r>
                        <a:rPr kumimoji="1" lang="ja" altLang="en-US" sz="1000" noProof="1">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noProof="1">
                          <a:latin typeface="Arial" panose="020B0604020202020204" pitchFamily="34" charset="0"/>
                          <a:ea typeface="ＭＳ Ｐゴシック" panose="020B0600070205080204" pitchFamily="50" charset="-128"/>
                          <a:cs typeface="Arial" panose="020B0604020202020204" pitchFamily="34" charset="0"/>
                        </a:rPr>
                        <a:t>と高度なヘルスケア研究のためのマスターリサーチコラボレーション</a:t>
                      </a:r>
                      <a:r>
                        <a:rPr kumimoji="1" lang="ja" altLang="en-US" sz="1000" noProof="1">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noProof="1">
                          <a:latin typeface="Arial" panose="020B0604020202020204" pitchFamily="34" charset="0"/>
                          <a:ea typeface="ＭＳ Ｐゴシック" panose="020B0600070205080204" pitchFamily="50" charset="-128"/>
                          <a:cs typeface="Arial" panose="020B0604020202020204" pitchFamily="34" charset="0"/>
                        </a:rPr>
                        <a:t>MRC</a:t>
                      </a:r>
                      <a:r>
                        <a:rPr kumimoji="1" lang="ja" altLang="en-US" sz="1000" noProof="1">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noProof="1">
                          <a:latin typeface="Arial" panose="020B0604020202020204" pitchFamily="34" charset="0"/>
                          <a:ea typeface="ＭＳ Ｐゴシック" panose="020B0600070205080204" pitchFamily="50" charset="-128"/>
                          <a:cs typeface="Arial" panose="020B0604020202020204" pitchFamily="34" charset="0"/>
                        </a:rPr>
                        <a:t>を締結</a:t>
                      </a:r>
                      <a:r>
                        <a:rPr kumimoji="1" lang="ja-JP" altLang="en-US" sz="1000" noProof="1">
                          <a:latin typeface="Arial" panose="020B0604020202020204" pitchFamily="34" charset="0"/>
                          <a:ea typeface="ＭＳ Ｐゴシック" panose="020B0600070205080204" pitchFamily="50" charset="-128"/>
                          <a:cs typeface="Arial" panose="020B0604020202020204" pitchFamily="34" charset="0"/>
                        </a:rPr>
                        <a:t>した。</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Siemens AG</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は、ドイツの大手医療機器メーカーであるドレーゲルとの合弁事業で、ドレーゲルメディカルを設立している。株式の</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7,500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万ユーロで取得し、同社を完全子会社化してインド市場への進出を狙っている。なお、ドレーゲルメディカルの主力製品は、麻酔用の装置、モニター装置、換気装置、小児科及び非常用医療設備、酸素・エアロゾル療法の装置等である。</a:t>
                      </a:r>
                      <a:endParaRPr kumimoji="1"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87562">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超音波画像診断装置やX線装置などの医療機器</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1930</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6億6,330万</a:t>
                      </a:r>
                      <a:r>
                        <a:rPr kumimoji="1" lang="en-US"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endPar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en-US" altLang="ja"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667</a:t>
                      </a:r>
                      <a:r>
                        <a:rPr kumimoji="1" lang="ja-JP"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臨時従業員を含む</a:t>
                      </a:r>
                      <a:r>
                        <a:rPr kumimoji="1" lang="ja-JP" altLang="en-US"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 altLang="ja-JP" sz="105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10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インド現地法人の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Electronics India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が特に注視するのは、アジア、アフリカ、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CIS</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欧州でポテンシャルのある付加価値の高い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Ultrasound</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（超音波）の画像機器や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線機器などの医療機器である。今後も買収戦略を継続し、低コストの医療機器を強く求められるインド市場では、利用課金（</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pay per use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）などの新モデルの投入も推進中である。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は、遠隔医療（</a:t>
                      </a:r>
                      <a:r>
                        <a:rPr kumimoji="1" lang="en-US" altLang="ja-JP"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tele</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-medicine</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）の分野にも注目しており、</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年から</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年にかけて、アポロ病院グループ、インド宇宙研究機関（</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ISRO</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）、ダン基金（</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Dhan Foundation</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）と共同で、移動診療所のプロジェクトである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The DISHA</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Distance Healthcare Advancement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）を立ち上げている。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0000"/>
                        </a:lnSpc>
                        <a:spcBef>
                          <a:spcPts val="0"/>
                        </a:spcBef>
                        <a:spcAft>
                          <a:spcPts val="0"/>
                        </a:spcAft>
                        <a:buClr>
                          <a:srgbClr val="5F8AC3"/>
                        </a:buClr>
                        <a:buSzTx/>
                        <a:buFont typeface="Wingdings" panose="05000000000000000000" pitchFamily="2" charset="2"/>
                        <a:buChar char="l"/>
                        <a:tabLst/>
                        <a:defRPr/>
                      </a:pPr>
                      <a:r>
                        <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Healthcare Innovation Center</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を</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強化</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するために</a:t>
                      </a:r>
                      <a:r>
                        <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Pune</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に</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R&amp;Dセンターを設立し、画像誘導治療、精密診断、モニタリング、睡眠・呼吸器事業のR&amp;Dチーム</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が収容されている。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200472" y="136173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cxnSp>
        <p:nvCxnSpPr>
          <p:cNvPr id="10" name="直線コネクタ 9"/>
          <p:cNvCxnSpPr/>
          <p:nvPr/>
        </p:nvCxnSpPr>
        <p:spPr>
          <a:xfrm>
            <a:off x="200025" y="1649764"/>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9C487EC3-A622-A1F6-C3BB-DBAA43A19391}"/>
              </a:ext>
            </a:extLst>
          </p:cNvPr>
          <p:cNvSpPr txBox="1"/>
          <p:nvPr/>
        </p:nvSpPr>
        <p:spPr>
          <a:xfrm>
            <a:off x="128464" y="6308725"/>
            <a:ext cx="4608512" cy="215444"/>
          </a:xfrm>
          <a:prstGeom prst="rect">
            <a:avLst/>
          </a:prstGeom>
          <a:noFill/>
        </p:spPr>
        <p:txBody>
          <a:bodyPr wrap="square" rtlCol="0">
            <a:spAutoFit/>
          </a:bodyPr>
          <a:lstStyle/>
          <a:p>
            <a:r>
              <a:rPr kumimoji="1" lang="ja" sz="800" dirty="0">
                <a:latin typeface="Arial" panose="020B0604020202020204" pitchFamily="34" charset="0"/>
                <a:ea typeface="ＭＳ Ｐゴシック" panose="020B0600070205080204" pitchFamily="50" charset="-128"/>
                <a:cs typeface="Arial" panose="020B0604020202020204" pitchFamily="34" charset="0"/>
              </a:rPr>
              <a:t>*:インド地域</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a:t>
            </a:r>
            <a:r>
              <a:rPr kumimoji="1" lang="ja" sz="800" dirty="0">
                <a:latin typeface="Arial" panose="020B0604020202020204" pitchFamily="34" charset="0"/>
                <a:ea typeface="ＭＳ Ｐゴシック" panose="020B0600070205080204" pitchFamily="50" charset="-128"/>
                <a:cs typeface="Arial" panose="020B0604020202020204" pitchFamily="34" charset="0"/>
              </a:rPr>
              <a:t>限定</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した収入</a:t>
            </a:r>
            <a:r>
              <a:rPr kumimoji="1" lang="ja" sz="800" dirty="0">
                <a:latin typeface="Arial" panose="020B0604020202020204" pitchFamily="34" charset="0"/>
                <a:ea typeface="ＭＳ Ｐゴシック" panose="020B0600070205080204" pitchFamily="50" charset="-128"/>
                <a:cs typeface="Arial" panose="020B0604020202020204" pitchFamily="34" charset="0"/>
              </a:rPr>
              <a:t>ではない</a:t>
            </a:r>
          </a:p>
        </p:txBody>
      </p:sp>
    </p:spTree>
    <p:extLst>
      <p:ext uri="{BB962C8B-B14F-4D97-AF65-F5344CB8AC3E}">
        <p14:creationId xmlns:p14="http://schemas.microsoft.com/office/powerpoint/2010/main" val="3774514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 （</a:t>
            </a:r>
            <a:r>
              <a:rPr lang="en-US" altLang="ja-JP" dirty="0"/>
              <a:t>2/2</a:t>
            </a:r>
            <a:r>
              <a:rPr lang="ja-JP" altLang="en-US" dirty="0"/>
              <a:t>）</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医療電子機器の分野においては、</a:t>
            </a:r>
            <a:r>
              <a:rPr lang="en-US" altLang="ja-JP" sz="1400" dirty="0"/>
              <a:t>GE</a:t>
            </a:r>
            <a:r>
              <a:rPr lang="ja-JP" altLang="en-US" sz="1400" dirty="0"/>
              <a:t>や</a:t>
            </a:r>
            <a:r>
              <a:rPr lang="en-US" altLang="ja-JP" sz="1400" dirty="0"/>
              <a:t>Siemens</a:t>
            </a:r>
            <a:r>
              <a:rPr lang="ja-JP" altLang="en-US" sz="1400" dirty="0"/>
              <a:t>、</a:t>
            </a:r>
            <a:r>
              <a:rPr lang="en-US" altLang="ja-JP" sz="1400" dirty="0"/>
              <a:t> Philips</a:t>
            </a:r>
            <a:r>
              <a:rPr lang="ja-JP" altLang="en-US" sz="1400" dirty="0"/>
              <a:t>の外資ビッグ</a:t>
            </a:r>
            <a:r>
              <a:rPr lang="en-US" altLang="ja-JP" sz="1400" dirty="0"/>
              <a:t>3</a:t>
            </a:r>
            <a:r>
              <a:rPr lang="ja-JP" altLang="en-US" sz="1400" dirty="0"/>
              <a:t>が市場の約</a:t>
            </a:r>
            <a:r>
              <a:rPr lang="en-US" altLang="ja-JP" sz="1400" dirty="0"/>
              <a:t>70%</a:t>
            </a:r>
            <a:r>
              <a:rPr lang="ja-JP" altLang="en-US" sz="1400" dirty="0"/>
              <a:t>を占めている。</a:t>
            </a:r>
            <a:endParaRPr lang="en-US" altLang="ja-JP" sz="1400" dirty="0"/>
          </a:p>
        </p:txBody>
      </p:sp>
      <p:graphicFrame>
        <p:nvGraphicFramePr>
          <p:cNvPr id="5" name="表 4"/>
          <p:cNvGraphicFramePr>
            <a:graphicFrameLocks noGrp="1"/>
          </p:cNvGraphicFramePr>
          <p:nvPr>
            <p:extLst>
              <p:ext uri="{D42A27DB-BD31-4B8C-83A1-F6EECF244321}">
                <p14:modId xmlns:p14="http://schemas.microsoft.com/office/powerpoint/2010/main" val="780345678"/>
              </p:ext>
            </p:extLst>
          </p:nvPr>
        </p:nvGraphicFramePr>
        <p:xfrm>
          <a:off x="200471" y="1721773"/>
          <a:ext cx="9504166" cy="2522220"/>
        </p:xfrm>
        <a:graphic>
          <a:graphicData uri="http://schemas.openxmlformats.org/drawingml/2006/table">
            <a:tbl>
              <a:tblPr firstRow="1" bandRow="1">
                <a:tableStyleId>{5C22544A-7EE6-4342-B048-85BDC9FD1C3A}</a:tableStyleId>
              </a:tblPr>
              <a:tblGrid>
                <a:gridCol w="963245">
                  <a:extLst>
                    <a:ext uri="{9D8B030D-6E8A-4147-A177-3AD203B41FA5}">
                      <a16:colId xmlns:a16="http://schemas.microsoft.com/office/drawing/2014/main" val="20000"/>
                    </a:ext>
                  </a:extLst>
                </a:gridCol>
                <a:gridCol w="1027461">
                  <a:extLst>
                    <a:ext uri="{9D8B030D-6E8A-4147-A177-3AD203B41FA5}">
                      <a16:colId xmlns:a16="http://schemas.microsoft.com/office/drawing/2014/main" val="20001"/>
                    </a:ext>
                  </a:extLst>
                </a:gridCol>
                <a:gridCol w="817607">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gridCol w="3887541">
                  <a:extLst>
                    <a:ext uri="{9D8B030D-6E8A-4147-A177-3AD203B41FA5}">
                      <a16:colId xmlns:a16="http://schemas.microsoft.com/office/drawing/2014/main" val="20006"/>
                    </a:ext>
                  </a:extLst>
                </a:gridCol>
              </a:tblGrid>
              <a:tr h="312808">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インド法人</a:t>
                      </a:r>
                      <a:endPar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en-US" altLang="ja-JP"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2023</a:t>
                      </a:r>
                      <a:r>
                        <a:rPr kumimoji="1" lang="ja-JP" altLang="en-US" sz="105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endParaRPr kumimoji="1" lang="en-US" altLang="ja-JP" sz="12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16115">
                <a:tc>
                  <a:txBody>
                    <a:bodyPr/>
                    <a:lstStyle/>
                    <a:p>
                      <a:pPr algn="ctr" fontAlgn="ctr"/>
                      <a:r>
                        <a:rPr kumimoji="1" lang="en-US" altLang="ja-JP" sz="10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0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X線管、CTチューブ、超音波装置、CTスキャン装置</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1990</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Wipro</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グループとの合弁会社）</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16億1,400万</a:t>
                      </a:r>
                      <a:r>
                        <a:rPr kumimoji="1" lang="en-US"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連結</a:t>
                      </a:r>
                      <a:r>
                        <a:rPr kumimoji="1" lang="ja" altLang="en-US" sz="10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約</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000</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Tier2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Tier3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の都市と農村部をターゲットに低価格化戦略を展開し、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年頃から、現地の診断用医療機器メーカーの戦略的買収を行っている。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 Medical Systems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は、インドの国内大手メーカーである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Wipro</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と合弁企業で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Wipro GE Medical Systems</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を設立し、現在、同社はインド国内最大の医療システムのセールス及びサービスプロバイダーになっている。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lvl="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Indian Institute of Science</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と覚書を締結し、ヘルスケアのイノベーション、研究、技術開発を推進し、医療機器を現地で開発することを目指</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す。</a:t>
                      </a:r>
                      <a:endPar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171450" marR="0" indent="-171450" algn="just" defTabSz="914400" rtl="0" eaLnBrk="1" fontAlgn="ctr" latinLnBrk="0" hangingPunct="1">
                        <a:lnSpc>
                          <a:spcPct val="105000"/>
                        </a:lnSpc>
                        <a:spcBef>
                          <a:spcPts val="0"/>
                        </a:spcBef>
                        <a:spcAft>
                          <a:spcPts val="200"/>
                        </a:spcAft>
                        <a:buClr>
                          <a:srgbClr val="5F8AC3"/>
                        </a:buClr>
                        <a:buSzTx/>
                        <a:buFont typeface="Wingdings" panose="05000000000000000000" pitchFamily="2" charset="2"/>
                        <a:buChar char="l"/>
                        <a:tabLst/>
                        <a:defRPr/>
                      </a:pP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Boston Scientificと提携し、最先端の</a:t>
                      </a:r>
                      <a:r>
                        <a:rPr kumimoji="1" lang="en-US" altLang="ja"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cardiac interventional care solutions</a:t>
                      </a:r>
                      <a:r>
                        <a:rPr kumimoji="1" lang="ja" altLang="ja-JP"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を提供</a:t>
                      </a:r>
                      <a:r>
                        <a:rPr kumimoji="1" lang="ja-JP" altLang="en-US" sz="1000" kern="1200" noProof="1">
                          <a:solidFill>
                            <a:schemeClr val="dk1"/>
                          </a:solidFill>
                          <a:latin typeface="Arial" panose="020B0604020202020204" pitchFamily="34" charset="0"/>
                          <a:ea typeface="ＭＳ Ｐゴシック" panose="020B0600070205080204" pitchFamily="50" charset="-128"/>
                          <a:cs typeface="Arial" panose="020B0604020202020204" pitchFamily="34" charset="0"/>
                        </a:rPr>
                        <a:t>する。</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（出所）各社ホームページ、アイ・ビー・ティー「新興国（特にインド）における医療機器システムの展開可能性及び海外主要医療機器メーカーの海外展開戦略の調査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
        <p:nvSpPr>
          <p:cNvPr id="12" name="Rectangle 6"/>
          <p:cNvSpPr>
            <a:spLocks noChangeArrowheads="1"/>
          </p:cNvSpPr>
          <p:nvPr/>
        </p:nvSpPr>
        <p:spPr bwMode="auto">
          <a:xfrm>
            <a:off x="200472" y="136173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主な外資メーカーの現況（日系メーカー以外）（つづき）</a:t>
            </a:r>
          </a:p>
        </p:txBody>
      </p:sp>
      <p:cxnSp>
        <p:nvCxnSpPr>
          <p:cNvPr id="10" name="直線コネクタ 9"/>
          <p:cNvCxnSpPr/>
          <p:nvPr/>
        </p:nvCxnSpPr>
        <p:spPr>
          <a:xfrm>
            <a:off x="200025" y="1649764"/>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7">
            <a:extLst>
              <a:ext uri="{FF2B5EF4-FFF2-40B4-BE49-F238E27FC236}">
                <a16:creationId xmlns:a16="http://schemas.microsoft.com/office/drawing/2014/main" id="{9C487EC3-A622-A1F6-C3BB-DBAA43A19391}"/>
              </a:ext>
            </a:extLst>
          </p:cNvPr>
          <p:cNvSpPr txBox="1"/>
          <p:nvPr/>
        </p:nvSpPr>
        <p:spPr>
          <a:xfrm>
            <a:off x="128464" y="6308725"/>
            <a:ext cx="4608512" cy="215444"/>
          </a:xfrm>
          <a:prstGeom prst="rect">
            <a:avLst/>
          </a:prstGeom>
          <a:noFill/>
        </p:spPr>
        <p:txBody>
          <a:bodyPr wrap="square" rtlCol="0">
            <a:spAutoFit/>
          </a:bodyPr>
          <a:lstStyle/>
          <a:p>
            <a:r>
              <a:rPr kumimoji="1" lang="ja" sz="800" dirty="0">
                <a:latin typeface="Arial" panose="020B0604020202020204" pitchFamily="34" charset="0"/>
                <a:ea typeface="ＭＳ Ｐゴシック" panose="020B0600070205080204" pitchFamily="50" charset="-128"/>
                <a:cs typeface="Arial" panose="020B0604020202020204" pitchFamily="34" charset="0"/>
              </a:rPr>
              <a:t>*:インド地域</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a:t>
            </a:r>
            <a:r>
              <a:rPr kumimoji="1" lang="ja" sz="800" dirty="0">
                <a:latin typeface="Arial" panose="020B0604020202020204" pitchFamily="34" charset="0"/>
                <a:ea typeface="ＭＳ Ｐゴシック" panose="020B0600070205080204" pitchFamily="50" charset="-128"/>
                <a:cs typeface="Arial" panose="020B0604020202020204" pitchFamily="34" charset="0"/>
              </a:rPr>
              <a:t>限定</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した収入</a:t>
            </a:r>
            <a:r>
              <a:rPr kumimoji="1" lang="ja" sz="800" dirty="0">
                <a:latin typeface="Arial" panose="020B0604020202020204" pitchFamily="34" charset="0"/>
                <a:ea typeface="ＭＳ Ｐゴシック" panose="020B0600070205080204" pitchFamily="50" charset="-128"/>
                <a:cs typeface="Arial" panose="020B0604020202020204" pitchFamily="34" charset="0"/>
              </a:rPr>
              <a:t>ではない</a:t>
            </a:r>
          </a:p>
        </p:txBody>
      </p:sp>
    </p:spTree>
    <p:extLst>
      <p:ext uri="{BB962C8B-B14F-4D97-AF65-F5344CB8AC3E}">
        <p14:creationId xmlns:p14="http://schemas.microsoft.com/office/powerpoint/2010/main" val="764037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7" imgW="360" imgH="360" progId="TCLayout.ActiveDocument.1">
                  <p:embed/>
                </p:oleObj>
              </mc:Choice>
              <mc:Fallback>
                <p:oleObj name="think-cellスライド" r:id="rId57" imgW="360" imgH="360" progId="TCLayout.ActiveDocument.1">
                  <p:embed/>
                  <p:pic>
                    <p:nvPicPr>
                      <p:cNvPr id="8" name="Object 7" hidden="1"/>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53180" y="1909324"/>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15846" y="4679693"/>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4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インド／一般概況／経済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GDP、GDP成長率、一人当たりGDP</a:t>
            </a:r>
          </a:p>
        </p:txBody>
      </p:sp>
      <p:sp>
        <p:nvSpPr>
          <p:cNvPr id="49" name="テキスト ボックス 48"/>
          <p:cNvSpPr txBox="1"/>
          <p:nvPr/>
        </p:nvSpPr>
        <p:spPr>
          <a:xfrm>
            <a:off x="8247893" y="1883131"/>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GDP予測</a:t>
            </a:r>
          </a:p>
        </p:txBody>
      </p:sp>
      <p:sp>
        <p:nvSpPr>
          <p:cNvPr id="50" name="片側の 2 つの角を丸めた四角形 49"/>
          <p:cNvSpPr/>
          <p:nvPr/>
        </p:nvSpPr>
        <p:spPr>
          <a:xfrm>
            <a:off x="8247893" y="2459195"/>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4,</a:t>
            </a:r>
            <a:r>
              <a:rPr lang="en-US" altLang="ja-JP" sz="1600" spc="-50" noProof="1">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271</a:t>
            </a:r>
            <a:r>
              <a:rPr kumimoji="1" lang="en-US" altLang="ja-JP" sz="1600" b="0" i="0" u="none" strike="noStrike" kern="1200" cap="none" spc="-5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（10億</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01185" y="4657719"/>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2025</a:t>
            </a:r>
            <a:r>
              <a:rPr kumimoji="1" lang="ja-JP" altLang="en-US" sz="11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10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100" b="1" i="0" u="none" strike="noStrike" kern="1200" cap="none" spc="0" normalizeH="0" baseline="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i="0" u="none" strike="noStrike" kern="1200" cap="none" spc="0" normalizeH="0" baseline="0" noProof="1">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GDP予測</a:t>
            </a:r>
          </a:p>
        </p:txBody>
      </p:sp>
      <p:sp>
        <p:nvSpPr>
          <p:cNvPr id="53" name="片側の 2 つの角を丸めた四角形 52"/>
          <p:cNvSpPr/>
          <p:nvPr/>
        </p:nvSpPr>
        <p:spPr>
          <a:xfrm>
            <a:off x="8201185" y="5306337"/>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1">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2,936.8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lang="en-US" altLang="ja-JP" sz="9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900" b="0" i="0" u="none" strike="noStrike" kern="1200" cap="none" spc="0" normalizeH="0" baseline="0" noProof="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15045" y="1591917"/>
            <a:ext cx="8640960" cy="288032"/>
            <a:chOff x="4803500" y="2182632"/>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82632"/>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および実質GDP成長率</a:t>
              </a:r>
            </a:p>
          </p:txBody>
        </p:sp>
      </p:grpSp>
      <p:grpSp>
        <p:nvGrpSpPr>
          <p:cNvPr id="57" name="グループ化 7"/>
          <p:cNvGrpSpPr/>
          <p:nvPr/>
        </p:nvGrpSpPr>
        <p:grpSpPr>
          <a:xfrm>
            <a:off x="615045" y="4051983"/>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1">
                  <a:ln>
                    <a:noFill/>
                  </a:ln>
                  <a:solidFill>
                    <a:srgbClr val="000000"/>
                  </a:solidFill>
                  <a:effectLst/>
                  <a:uLnTx/>
                  <a:uFillTx/>
                  <a:latin typeface="Arial Black" pitchFamily="34" charset="0"/>
                  <a:ea typeface="HGP創英角ｺﾞｼｯｸUB" pitchFamily="50" charset="-128"/>
                  <a:cs typeface="+mn-cs"/>
                </a:rPr>
                <a:t>一人当たり名目GDP</a:t>
              </a:r>
            </a:p>
          </p:txBody>
        </p:sp>
      </p:grpSp>
      <p:sp>
        <p:nvSpPr>
          <p:cNvPr id="60" name="テキスト ボックス 59"/>
          <p:cNvSpPr txBox="1"/>
          <p:nvPr/>
        </p:nvSpPr>
        <p:spPr>
          <a:xfrm>
            <a:off x="200472" y="1028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400" noProof="1"/>
              <a:t>実質GDP成長率は新型コロナウイルス感染症の影響もあり、</a:t>
            </a:r>
            <a:r>
              <a:rPr lang="en-US" altLang="ja-JP" sz="1400" noProof="1"/>
              <a:t>2020</a:t>
            </a:r>
            <a:r>
              <a:rPr lang="ja-JP" altLang="en-US" sz="1400" noProof="1"/>
              <a:t>年に急落したが、2021年にはコロナ前水準を超える9.1%まで回復し、</a:t>
            </a:r>
            <a:r>
              <a:rPr lang="ja-JP" altLang="en-US" sz="1400" dirty="0"/>
              <a:t> </a:t>
            </a:r>
            <a:r>
              <a:rPr lang="ja-JP" altLang="en-US" sz="1400" noProof="1"/>
              <a:t>2025年には名目GDPが約4</a:t>
            </a:r>
            <a:r>
              <a:rPr lang="en-US" altLang="ja-JP" sz="1400" noProof="1"/>
              <a:t>.1</a:t>
            </a:r>
            <a:r>
              <a:rPr lang="ja-JP" altLang="en-US" sz="1400" noProof="1"/>
              <a:t>兆</a:t>
            </a:r>
            <a:r>
              <a:rPr lang="en-US" altLang="ja-JP" sz="1400" noProof="1"/>
              <a:t>US$</a:t>
            </a:r>
            <a:r>
              <a:rPr lang="ja-JP" altLang="en-US" sz="1400" noProof="1"/>
              <a:t>、一人当たりGDPが約2,937</a:t>
            </a:r>
            <a:r>
              <a:rPr lang="en-US" altLang="ja-JP" sz="1400" noProof="1"/>
              <a:t>US$</a:t>
            </a:r>
            <a:r>
              <a:rPr lang="ja-JP" altLang="en-US" sz="1400" noProof="1"/>
              <a:t>まで成長する見込みである。</a:t>
            </a:r>
            <a:endParaRPr lang="en-US" altLang="ja-JP" sz="1400" dirty="0"/>
          </a:p>
        </p:txBody>
      </p:sp>
      <p:sp>
        <p:nvSpPr>
          <p:cNvPr id="42" name="Text Placeholder 12"/>
          <p:cNvSpPr>
            <a:spLocks noGrp="1"/>
          </p:cNvSpPr>
          <p:nvPr>
            <p:custDataLst>
              <p:tags r:id="rId3"/>
            </p:custDataLst>
          </p:nvPr>
        </p:nvSpPr>
        <p:spPr bwMode="auto">
          <a:xfrm>
            <a:off x="7934313" y="184158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24" name="Text Placeholder 12"/>
          <p:cNvSpPr>
            <a:spLocks noGrp="1"/>
          </p:cNvSpPr>
          <p:nvPr>
            <p:custDataLst>
              <p:tags r:id="rId4"/>
            </p:custDataLst>
          </p:nvPr>
        </p:nvSpPr>
        <p:spPr bwMode="auto">
          <a:xfrm>
            <a:off x="327157" y="1900951"/>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r>
              <a:rPr kumimoji="0" lang="en-US" altLang="ja-JP" sz="800" b="0" i="0" u="none" strike="noStrike" kern="1200" cap="none" spc="0" normalizeH="0" baseline="0" noProof="1">
                <a:ln>
                  <a:noFill/>
                </a:ln>
                <a:solidFill>
                  <a:srgbClr val="000000"/>
                </a:solidFill>
                <a:effectLst/>
                <a:uLnTx/>
                <a:uFillTx/>
                <a:latin typeface="Arial"/>
                <a:ea typeface="ＭＳ Ｐゴシック"/>
                <a:cs typeface="+mn-cs"/>
                <a:sym typeface="+mn-lt"/>
              </a:rPr>
              <a:t>10</a:t>
            </a:r>
            <a:r>
              <a:rPr kumimoji="0" lang="ja-JP" altLang="en-US" sz="800" b="0" noProof="1">
                <a:solidFill>
                  <a:srgbClr val="000000"/>
                </a:solidFill>
                <a:latin typeface="Arial"/>
                <a:ea typeface="ＭＳ Ｐゴシック"/>
                <a:sym typeface="+mn-lt"/>
              </a:rPr>
              <a:t>億</a:t>
            </a:r>
            <a:r>
              <a:rPr kumimoji="0" lang="en-US" altLang="ja-JP" sz="800" b="0" noProof="1">
                <a:solidFill>
                  <a:srgbClr val="000000"/>
                </a:solidFill>
                <a:latin typeface="Arial"/>
                <a:ea typeface="ＭＳ Ｐゴシック"/>
                <a:sym typeface="+mn-lt"/>
              </a:rPr>
              <a:t>US$</a:t>
            </a: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63" name="Text Placeholder 12"/>
          <p:cNvSpPr>
            <a:spLocks noGrp="1"/>
          </p:cNvSpPr>
          <p:nvPr>
            <p:custDataLst>
              <p:tags r:id="rId5"/>
            </p:custDataLst>
          </p:nvPr>
        </p:nvSpPr>
        <p:spPr bwMode="auto">
          <a:xfrm>
            <a:off x="360350" y="4328168"/>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r>
              <a:rPr kumimoji="0" lang="en-US" altLang="ja-JP" sz="800" b="0" noProof="1">
                <a:solidFill>
                  <a:srgbClr val="000000"/>
                </a:solidFill>
                <a:latin typeface="Arial"/>
                <a:ea typeface="ＭＳ Ｐゴシック"/>
                <a:sym typeface="+mn-lt"/>
              </a:rPr>
              <a:t>US$</a:t>
            </a:r>
            <a:r>
              <a:rPr kumimoji="0" lang="ja-JP" altLang="en-US" sz="800" b="0" i="0" u="none" strike="noStrike" kern="1200" cap="none" spc="0" normalizeH="0" baseline="0" noProof="1">
                <a:ln>
                  <a:noFill/>
                </a:ln>
                <a:solidFill>
                  <a:srgbClr val="000000"/>
                </a:solidFill>
                <a:effectLst/>
                <a:uLnTx/>
                <a:uFillTx/>
                <a:latin typeface="Arial"/>
                <a:ea typeface="ＭＳ Ｐゴシック"/>
                <a:cs typeface="+mn-cs"/>
                <a:sym typeface="+mn-lt"/>
              </a:rPr>
              <a:t>）</a:t>
            </a:r>
          </a:p>
        </p:txBody>
      </p:sp>
      <p:sp>
        <p:nvSpPr>
          <p:cNvPr id="3" name="Rectangle 2"/>
          <p:cNvSpPr/>
          <p:nvPr>
            <p:custDataLst>
              <p:tags r:id="rId6"/>
            </p:custDataLst>
          </p:nvPr>
        </p:nvSpPr>
        <p:spPr bwMode="gray">
          <a:xfrm>
            <a:off x="8297850" y="3306846"/>
            <a:ext cx="179388" cy="133350"/>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7"/>
            </p:custDataLst>
          </p:nvPr>
        </p:nvCxnSpPr>
        <p:spPr bwMode="gray">
          <a:xfrm>
            <a:off x="8216887" y="3576721"/>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8"/>
            </p:custDataLst>
          </p:nvPr>
        </p:nvSpPr>
        <p:spPr bwMode="gray">
          <a:xfrm>
            <a:off x="8305788" y="3538621"/>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96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9"/>
            </p:custDataLst>
          </p:nvPr>
        </p:nvSpPr>
        <p:spPr bwMode="auto">
          <a:xfrm>
            <a:off x="8528038" y="3302083"/>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10"/>
            </p:custDataLst>
          </p:nvPr>
        </p:nvSpPr>
        <p:spPr bwMode="auto">
          <a:xfrm>
            <a:off x="8528038" y="3505283"/>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graphicFrame>
        <p:nvGraphicFramePr>
          <p:cNvPr id="9" name="Chart 113">
            <a:extLst>
              <a:ext uri="{FF2B5EF4-FFF2-40B4-BE49-F238E27FC236}">
                <a16:creationId xmlns:a16="http://schemas.microsoft.com/office/drawing/2014/main" id="{D97D22DD-0A4C-6B53-E2C9-BAAB943FF767}"/>
              </a:ext>
            </a:extLst>
          </p:cNvPr>
          <p:cNvGraphicFramePr/>
          <p:nvPr>
            <p:custDataLst>
              <p:tags r:id="rId11"/>
            </p:custDataLst>
            <p:extLst>
              <p:ext uri="{D42A27DB-BD31-4B8C-83A1-F6EECF244321}">
                <p14:modId xmlns:p14="http://schemas.microsoft.com/office/powerpoint/2010/main" val="412854485"/>
              </p:ext>
            </p:extLst>
          </p:nvPr>
        </p:nvGraphicFramePr>
        <p:xfrm>
          <a:off x="215888" y="1993433"/>
          <a:ext cx="8107362" cy="1813475"/>
        </p:xfrm>
        <a:graphic>
          <a:graphicData uri="http://schemas.openxmlformats.org/drawingml/2006/chart">
            <c:chart xmlns:c="http://schemas.openxmlformats.org/drawingml/2006/chart" xmlns:r="http://schemas.openxmlformats.org/officeDocument/2006/relationships" r:id="rId59"/>
          </a:graphicData>
        </a:graphic>
      </p:graphicFrame>
      <p:sp>
        <p:nvSpPr>
          <p:cNvPr id="10" name="Text Placeholder 12">
            <a:extLst>
              <a:ext uri="{FF2B5EF4-FFF2-40B4-BE49-F238E27FC236}">
                <a16:creationId xmlns:a16="http://schemas.microsoft.com/office/drawing/2014/main" id="{938D5C01-6C1F-3E9C-FDD6-8F4A3D763642}"/>
              </a:ext>
            </a:extLst>
          </p:cNvPr>
          <p:cNvSpPr>
            <a:spLocks noGrp="1"/>
          </p:cNvSpPr>
          <p:nvPr>
            <p:custDataLst>
              <p:tags r:id="rId12"/>
            </p:custDataLst>
          </p:nvPr>
        </p:nvSpPr>
        <p:spPr bwMode="auto">
          <a:xfrm>
            <a:off x="1378271"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7150A64F-62F0-6D14-4E07-D2899A438343}"/>
              </a:ext>
            </a:extLst>
          </p:cNvPr>
          <p:cNvSpPr>
            <a:spLocks noGrp="1"/>
          </p:cNvSpPr>
          <p:nvPr>
            <p:custDataLst>
              <p:tags r:id="rId13"/>
            </p:custDataLst>
          </p:nvPr>
        </p:nvSpPr>
        <p:spPr bwMode="auto">
          <a:xfrm>
            <a:off x="733413" y="375305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149014F8-682D-65E6-2320-CF5D8863ED52}"/>
              </a:ext>
            </a:extLst>
          </p:cNvPr>
          <p:cNvSpPr>
            <a:spLocks noGrp="1"/>
          </p:cNvSpPr>
          <p:nvPr>
            <p:custDataLst>
              <p:tags r:id="rId14"/>
            </p:custDataLst>
          </p:nvPr>
        </p:nvSpPr>
        <p:spPr bwMode="auto">
          <a:xfrm>
            <a:off x="1117588"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E853E173-2361-770E-7782-2B237D174DC9}"/>
              </a:ext>
            </a:extLst>
          </p:cNvPr>
          <p:cNvSpPr>
            <a:spLocks noGrp="1"/>
          </p:cNvSpPr>
          <p:nvPr>
            <p:custDataLst>
              <p:tags r:id="rId15"/>
            </p:custDataLst>
          </p:nvPr>
        </p:nvSpPr>
        <p:spPr bwMode="auto">
          <a:xfrm>
            <a:off x="1638954"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8" name="Text Placeholder 12">
            <a:extLst>
              <a:ext uri="{FF2B5EF4-FFF2-40B4-BE49-F238E27FC236}">
                <a16:creationId xmlns:a16="http://schemas.microsoft.com/office/drawing/2014/main" id="{D34C7904-8032-7DC3-901F-B51D33E06689}"/>
              </a:ext>
            </a:extLst>
          </p:cNvPr>
          <p:cNvSpPr>
            <a:spLocks noGrp="1"/>
          </p:cNvSpPr>
          <p:nvPr>
            <p:custDataLst>
              <p:tags r:id="rId16"/>
            </p:custDataLst>
          </p:nvPr>
        </p:nvSpPr>
        <p:spPr bwMode="auto">
          <a:xfrm>
            <a:off x="1946639"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 name="Text Placeholder 12">
            <a:extLst>
              <a:ext uri="{FF2B5EF4-FFF2-40B4-BE49-F238E27FC236}">
                <a16:creationId xmlns:a16="http://schemas.microsoft.com/office/drawing/2014/main" id="{BD1E0BCF-3163-19C4-51DD-C5B33398A3DA}"/>
              </a:ext>
            </a:extLst>
          </p:cNvPr>
          <p:cNvSpPr>
            <a:spLocks noGrp="1"/>
          </p:cNvSpPr>
          <p:nvPr>
            <p:custDataLst>
              <p:tags r:id="rId17"/>
            </p:custDataLst>
          </p:nvPr>
        </p:nvSpPr>
        <p:spPr bwMode="auto">
          <a:xfrm>
            <a:off x="2227951"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0" name="Text Placeholder 12">
            <a:extLst>
              <a:ext uri="{FF2B5EF4-FFF2-40B4-BE49-F238E27FC236}">
                <a16:creationId xmlns:a16="http://schemas.microsoft.com/office/drawing/2014/main" id="{DBAF4302-D7F5-DBF7-DE39-C6391F0865B3}"/>
              </a:ext>
            </a:extLst>
          </p:cNvPr>
          <p:cNvSpPr>
            <a:spLocks noGrp="1"/>
          </p:cNvSpPr>
          <p:nvPr>
            <p:custDataLst>
              <p:tags r:id="rId18"/>
            </p:custDataLst>
          </p:nvPr>
        </p:nvSpPr>
        <p:spPr bwMode="auto">
          <a:xfrm>
            <a:off x="3927049"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 name="Text Placeholder 12">
            <a:extLst>
              <a:ext uri="{FF2B5EF4-FFF2-40B4-BE49-F238E27FC236}">
                <a16:creationId xmlns:a16="http://schemas.microsoft.com/office/drawing/2014/main" id="{B587B9E7-793D-896F-B5C2-5C190254CBFB}"/>
              </a:ext>
            </a:extLst>
          </p:cNvPr>
          <p:cNvSpPr>
            <a:spLocks noGrp="1"/>
          </p:cNvSpPr>
          <p:nvPr>
            <p:custDataLst>
              <p:tags r:id="rId19"/>
            </p:custDataLst>
          </p:nvPr>
        </p:nvSpPr>
        <p:spPr bwMode="auto">
          <a:xfrm>
            <a:off x="2515007"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2" name="Text Placeholder 12">
            <a:extLst>
              <a:ext uri="{FF2B5EF4-FFF2-40B4-BE49-F238E27FC236}">
                <a16:creationId xmlns:a16="http://schemas.microsoft.com/office/drawing/2014/main" id="{70A66069-D2C0-FB06-6B04-12B869B065FF}"/>
              </a:ext>
            </a:extLst>
          </p:cNvPr>
          <p:cNvSpPr>
            <a:spLocks noGrp="1"/>
          </p:cNvSpPr>
          <p:nvPr>
            <p:custDataLst>
              <p:tags r:id="rId20"/>
            </p:custDataLst>
          </p:nvPr>
        </p:nvSpPr>
        <p:spPr bwMode="auto">
          <a:xfrm>
            <a:off x="2799350"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3" name="Text Placeholder 12">
            <a:extLst>
              <a:ext uri="{FF2B5EF4-FFF2-40B4-BE49-F238E27FC236}">
                <a16:creationId xmlns:a16="http://schemas.microsoft.com/office/drawing/2014/main" id="{21957C6D-1CA8-CE8E-F863-BD80D21333FE}"/>
              </a:ext>
            </a:extLst>
          </p:cNvPr>
          <p:cNvSpPr>
            <a:spLocks noGrp="1"/>
          </p:cNvSpPr>
          <p:nvPr>
            <p:custDataLst>
              <p:tags r:id="rId21"/>
            </p:custDataLst>
          </p:nvPr>
        </p:nvSpPr>
        <p:spPr bwMode="auto">
          <a:xfrm>
            <a:off x="3068114"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a:extLst>
              <a:ext uri="{FF2B5EF4-FFF2-40B4-BE49-F238E27FC236}">
                <a16:creationId xmlns:a16="http://schemas.microsoft.com/office/drawing/2014/main" id="{16C53F69-5201-5E08-BD0D-39FDB130421E}"/>
              </a:ext>
            </a:extLst>
          </p:cNvPr>
          <p:cNvSpPr>
            <a:spLocks noGrp="1"/>
          </p:cNvSpPr>
          <p:nvPr>
            <p:custDataLst>
              <p:tags r:id="rId22"/>
            </p:custDataLst>
          </p:nvPr>
        </p:nvSpPr>
        <p:spPr bwMode="auto">
          <a:xfrm>
            <a:off x="6469083"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a:extLst>
              <a:ext uri="{FF2B5EF4-FFF2-40B4-BE49-F238E27FC236}">
                <a16:creationId xmlns:a16="http://schemas.microsoft.com/office/drawing/2014/main" id="{93493B7D-38B0-0754-A662-7029FDFBFAE3}"/>
              </a:ext>
            </a:extLst>
          </p:cNvPr>
          <p:cNvSpPr>
            <a:spLocks noGrp="1"/>
          </p:cNvSpPr>
          <p:nvPr>
            <p:custDataLst>
              <p:tags r:id="rId23"/>
            </p:custDataLst>
          </p:nvPr>
        </p:nvSpPr>
        <p:spPr bwMode="auto">
          <a:xfrm>
            <a:off x="3348533"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a:extLst>
              <a:ext uri="{FF2B5EF4-FFF2-40B4-BE49-F238E27FC236}">
                <a16:creationId xmlns:a16="http://schemas.microsoft.com/office/drawing/2014/main" id="{43C07752-99C6-4B22-2696-95D7A79FCD5C}"/>
              </a:ext>
            </a:extLst>
          </p:cNvPr>
          <p:cNvSpPr>
            <a:spLocks noGrp="1"/>
          </p:cNvSpPr>
          <p:nvPr>
            <p:custDataLst>
              <p:tags r:id="rId24"/>
            </p:custDataLst>
          </p:nvPr>
        </p:nvSpPr>
        <p:spPr bwMode="auto">
          <a:xfrm>
            <a:off x="3633939"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7" name="Text Placeholder 12">
            <a:extLst>
              <a:ext uri="{FF2B5EF4-FFF2-40B4-BE49-F238E27FC236}">
                <a16:creationId xmlns:a16="http://schemas.microsoft.com/office/drawing/2014/main" id="{B07A0CE5-16F5-66E2-23B9-458DF4F514CE}"/>
              </a:ext>
            </a:extLst>
          </p:cNvPr>
          <p:cNvSpPr>
            <a:spLocks noGrp="1"/>
          </p:cNvSpPr>
          <p:nvPr>
            <p:custDataLst>
              <p:tags r:id="rId25"/>
            </p:custDataLst>
          </p:nvPr>
        </p:nvSpPr>
        <p:spPr bwMode="auto">
          <a:xfrm>
            <a:off x="4770027"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a:extLst>
              <a:ext uri="{FF2B5EF4-FFF2-40B4-BE49-F238E27FC236}">
                <a16:creationId xmlns:a16="http://schemas.microsoft.com/office/drawing/2014/main" id="{C42ACD7C-EEE9-5A3E-7BB3-C8CD48B9E9A1}"/>
              </a:ext>
            </a:extLst>
          </p:cNvPr>
          <p:cNvSpPr>
            <a:spLocks noGrp="1"/>
          </p:cNvSpPr>
          <p:nvPr>
            <p:custDataLst>
              <p:tags r:id="rId26"/>
            </p:custDataLst>
          </p:nvPr>
        </p:nvSpPr>
        <p:spPr bwMode="auto">
          <a:xfrm>
            <a:off x="4217837"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1" name="Text Placeholder 12">
            <a:extLst>
              <a:ext uri="{FF2B5EF4-FFF2-40B4-BE49-F238E27FC236}">
                <a16:creationId xmlns:a16="http://schemas.microsoft.com/office/drawing/2014/main" id="{EF8F318F-BE14-27A9-6E40-18667CEAF52A}"/>
              </a:ext>
            </a:extLst>
          </p:cNvPr>
          <p:cNvSpPr>
            <a:spLocks noGrp="1"/>
          </p:cNvSpPr>
          <p:nvPr>
            <p:custDataLst>
              <p:tags r:id="rId27"/>
            </p:custDataLst>
          </p:nvPr>
        </p:nvSpPr>
        <p:spPr bwMode="auto">
          <a:xfrm>
            <a:off x="4478520"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62" name="Text Placeholder 12">
            <a:extLst>
              <a:ext uri="{FF2B5EF4-FFF2-40B4-BE49-F238E27FC236}">
                <a16:creationId xmlns:a16="http://schemas.microsoft.com/office/drawing/2014/main" id="{24EC582B-C7F3-A8AD-2AEE-45E2D0EDF03E}"/>
              </a:ext>
            </a:extLst>
          </p:cNvPr>
          <p:cNvSpPr>
            <a:spLocks noGrp="1"/>
          </p:cNvSpPr>
          <p:nvPr>
            <p:custDataLst>
              <p:tags r:id="rId28"/>
            </p:custDataLst>
          </p:nvPr>
        </p:nvSpPr>
        <p:spPr bwMode="auto">
          <a:xfrm>
            <a:off x="5616960"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a:extLst>
              <a:ext uri="{FF2B5EF4-FFF2-40B4-BE49-F238E27FC236}">
                <a16:creationId xmlns:a16="http://schemas.microsoft.com/office/drawing/2014/main" id="{E7A29319-A6B1-3E18-7401-068727061D2A}"/>
              </a:ext>
            </a:extLst>
          </p:cNvPr>
          <p:cNvSpPr>
            <a:spLocks noGrp="1"/>
          </p:cNvSpPr>
          <p:nvPr>
            <p:custDataLst>
              <p:tags r:id="rId29"/>
            </p:custDataLst>
          </p:nvPr>
        </p:nvSpPr>
        <p:spPr bwMode="auto">
          <a:xfrm>
            <a:off x="5046412"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a:extLst>
              <a:ext uri="{FF2B5EF4-FFF2-40B4-BE49-F238E27FC236}">
                <a16:creationId xmlns:a16="http://schemas.microsoft.com/office/drawing/2014/main" id="{8206EAF2-FF6E-3DA4-DEB2-AFB49E24F3D3}"/>
              </a:ext>
            </a:extLst>
          </p:cNvPr>
          <p:cNvSpPr>
            <a:spLocks noGrp="1"/>
          </p:cNvSpPr>
          <p:nvPr>
            <p:custDataLst>
              <p:tags r:id="rId30"/>
            </p:custDataLst>
          </p:nvPr>
        </p:nvSpPr>
        <p:spPr bwMode="auto">
          <a:xfrm>
            <a:off x="5333239"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a:extLst>
              <a:ext uri="{FF2B5EF4-FFF2-40B4-BE49-F238E27FC236}">
                <a16:creationId xmlns:a16="http://schemas.microsoft.com/office/drawing/2014/main" id="{33A7F34F-CE7F-BB89-EE63-68C61A4DAA4B}"/>
              </a:ext>
            </a:extLst>
          </p:cNvPr>
          <p:cNvSpPr>
            <a:spLocks noGrp="1"/>
          </p:cNvSpPr>
          <p:nvPr>
            <p:custDataLst>
              <p:tags r:id="rId31"/>
            </p:custDataLst>
          </p:nvPr>
        </p:nvSpPr>
        <p:spPr bwMode="auto">
          <a:xfrm>
            <a:off x="6174869"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1" name="Text Placeholder 12">
            <a:extLst>
              <a:ext uri="{FF2B5EF4-FFF2-40B4-BE49-F238E27FC236}">
                <a16:creationId xmlns:a16="http://schemas.microsoft.com/office/drawing/2014/main" id="{29BC7FC2-E3F8-B5C7-39CC-A1EDD2B38BDA}"/>
              </a:ext>
            </a:extLst>
          </p:cNvPr>
          <p:cNvSpPr>
            <a:spLocks noGrp="1"/>
          </p:cNvSpPr>
          <p:nvPr>
            <p:custDataLst>
              <p:tags r:id="rId32"/>
            </p:custDataLst>
          </p:nvPr>
        </p:nvSpPr>
        <p:spPr bwMode="auto">
          <a:xfrm>
            <a:off x="5917038" y="375305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2" name="Text Placeholder 12">
            <a:extLst>
              <a:ext uri="{FF2B5EF4-FFF2-40B4-BE49-F238E27FC236}">
                <a16:creationId xmlns:a16="http://schemas.microsoft.com/office/drawing/2014/main" id="{1F5DF962-1658-167E-A6BC-B31FE2069895}"/>
              </a:ext>
            </a:extLst>
          </p:cNvPr>
          <p:cNvSpPr>
            <a:spLocks noGrp="1"/>
          </p:cNvSpPr>
          <p:nvPr/>
        </p:nvSpPr>
        <p:spPr bwMode="auto">
          <a:xfrm>
            <a:off x="6698844" y="3753058"/>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21</a:t>
            </a:r>
            <a:endParaRPr kumimoji="0" lang="ja-JP" altLang="en-US" sz="1000" dirty="0">
              <a:sym typeface="+mn-lt"/>
            </a:endParaRPr>
          </a:p>
        </p:txBody>
      </p:sp>
      <p:sp>
        <p:nvSpPr>
          <p:cNvPr id="93" name="Text Placeholder 12">
            <a:extLst>
              <a:ext uri="{FF2B5EF4-FFF2-40B4-BE49-F238E27FC236}">
                <a16:creationId xmlns:a16="http://schemas.microsoft.com/office/drawing/2014/main" id="{929CC092-DF01-E542-B21C-5784DB1C7678}"/>
              </a:ext>
            </a:extLst>
          </p:cNvPr>
          <p:cNvSpPr>
            <a:spLocks noGrp="1"/>
          </p:cNvSpPr>
          <p:nvPr/>
        </p:nvSpPr>
        <p:spPr bwMode="auto">
          <a:xfrm>
            <a:off x="6982473" y="3753058"/>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22</a:t>
            </a:r>
            <a:endParaRPr kumimoji="0" lang="ja-JP" altLang="en-US" sz="1000" dirty="0">
              <a:sym typeface="+mn-lt"/>
            </a:endParaRPr>
          </a:p>
        </p:txBody>
      </p:sp>
      <p:sp>
        <p:nvSpPr>
          <p:cNvPr id="94" name="Text Placeholder 12">
            <a:extLst>
              <a:ext uri="{FF2B5EF4-FFF2-40B4-BE49-F238E27FC236}">
                <a16:creationId xmlns:a16="http://schemas.microsoft.com/office/drawing/2014/main" id="{492D2B6F-BE95-2E12-0B0E-1F46CC13FB76}"/>
              </a:ext>
            </a:extLst>
          </p:cNvPr>
          <p:cNvSpPr>
            <a:spLocks noGrp="1"/>
          </p:cNvSpPr>
          <p:nvPr/>
        </p:nvSpPr>
        <p:spPr bwMode="auto">
          <a:xfrm>
            <a:off x="7532397" y="3753058"/>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a:t>
            </a:r>
            <a:r>
              <a:rPr kumimoji="0" lang="en-US" altLang="ja-JP" sz="1000" noProof="1"/>
              <a:t>4</a:t>
            </a:r>
            <a:endParaRPr kumimoji="0" lang="ja-JP" altLang="en-US" sz="1000" dirty="0">
              <a:sym typeface="+mn-lt"/>
            </a:endParaRPr>
          </a:p>
        </p:txBody>
      </p:sp>
      <p:graphicFrame>
        <p:nvGraphicFramePr>
          <p:cNvPr id="97" name="Chart 114">
            <a:extLst>
              <a:ext uri="{FF2B5EF4-FFF2-40B4-BE49-F238E27FC236}">
                <a16:creationId xmlns:a16="http://schemas.microsoft.com/office/drawing/2014/main" id="{FA9943D9-8432-B897-214A-46D4894336B0}"/>
              </a:ext>
            </a:extLst>
          </p:cNvPr>
          <p:cNvGraphicFramePr/>
          <p:nvPr>
            <p:custDataLst>
              <p:tags r:id="rId33"/>
            </p:custDataLst>
            <p:extLst>
              <p:ext uri="{D42A27DB-BD31-4B8C-83A1-F6EECF244321}">
                <p14:modId xmlns:p14="http://schemas.microsoft.com/office/powerpoint/2010/main" val="3826764173"/>
              </p:ext>
            </p:extLst>
          </p:nvPr>
        </p:nvGraphicFramePr>
        <p:xfrm>
          <a:off x="180963" y="4453500"/>
          <a:ext cx="7753350" cy="1972532"/>
        </p:xfrm>
        <a:graphic>
          <a:graphicData uri="http://schemas.openxmlformats.org/drawingml/2006/chart">
            <c:chart xmlns:c="http://schemas.openxmlformats.org/drawingml/2006/chart" xmlns:r="http://schemas.openxmlformats.org/officeDocument/2006/relationships" r:id="rId60"/>
          </a:graphicData>
        </a:graphic>
      </p:graphicFrame>
      <p:sp>
        <p:nvSpPr>
          <p:cNvPr id="98" name="Text Placeholder 12">
            <a:extLst>
              <a:ext uri="{FF2B5EF4-FFF2-40B4-BE49-F238E27FC236}">
                <a16:creationId xmlns:a16="http://schemas.microsoft.com/office/drawing/2014/main" id="{5C30AA25-B712-AEBA-3A26-0DADC1574BE8}"/>
              </a:ext>
            </a:extLst>
          </p:cNvPr>
          <p:cNvSpPr>
            <a:spLocks noGrp="1"/>
          </p:cNvSpPr>
          <p:nvPr>
            <p:custDataLst>
              <p:tags r:id="rId34"/>
            </p:custDataLst>
          </p:nvPr>
        </p:nvSpPr>
        <p:spPr bwMode="auto">
          <a:xfrm>
            <a:off x="5344130"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99" name="Text Placeholder 12">
            <a:extLst>
              <a:ext uri="{FF2B5EF4-FFF2-40B4-BE49-F238E27FC236}">
                <a16:creationId xmlns:a16="http://schemas.microsoft.com/office/drawing/2014/main" id="{87517F3A-3A88-AE72-595B-3E0C9957D892}"/>
              </a:ext>
            </a:extLst>
          </p:cNvPr>
          <p:cNvSpPr>
            <a:spLocks noGrp="1"/>
          </p:cNvSpPr>
          <p:nvPr>
            <p:custDataLst>
              <p:tags r:id="rId35"/>
            </p:custDataLst>
          </p:nvPr>
        </p:nvSpPr>
        <p:spPr bwMode="auto">
          <a:xfrm>
            <a:off x="4491695"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0" name="Text Placeholder 12">
            <a:extLst>
              <a:ext uri="{FF2B5EF4-FFF2-40B4-BE49-F238E27FC236}">
                <a16:creationId xmlns:a16="http://schemas.microsoft.com/office/drawing/2014/main" id="{E4FD28CA-54BD-6ABB-5472-53AF40D8E7F7}"/>
              </a:ext>
            </a:extLst>
          </p:cNvPr>
          <p:cNvSpPr>
            <a:spLocks noGrp="1"/>
          </p:cNvSpPr>
          <p:nvPr>
            <p:custDataLst>
              <p:tags r:id="rId36"/>
            </p:custDataLst>
          </p:nvPr>
        </p:nvSpPr>
        <p:spPr bwMode="auto">
          <a:xfrm>
            <a:off x="1650245" y="6367680"/>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1" name="Text Placeholder 12">
            <a:extLst>
              <a:ext uri="{FF2B5EF4-FFF2-40B4-BE49-F238E27FC236}">
                <a16:creationId xmlns:a16="http://schemas.microsoft.com/office/drawing/2014/main" id="{0D214AE4-ADD7-A2BF-1B64-D3E52A8D789E}"/>
              </a:ext>
            </a:extLst>
          </p:cNvPr>
          <p:cNvSpPr>
            <a:spLocks noGrp="1"/>
          </p:cNvSpPr>
          <p:nvPr>
            <p:custDataLst>
              <p:tags r:id="rId37"/>
            </p:custDataLst>
          </p:nvPr>
        </p:nvSpPr>
        <p:spPr bwMode="auto">
          <a:xfrm>
            <a:off x="704528" y="637037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64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Text Placeholder 12">
            <a:extLst>
              <a:ext uri="{FF2B5EF4-FFF2-40B4-BE49-F238E27FC236}">
                <a16:creationId xmlns:a16="http://schemas.microsoft.com/office/drawing/2014/main" id="{A3173244-0F9F-9D73-51D4-51EFF60AE4D2}"/>
              </a:ext>
            </a:extLst>
          </p:cNvPr>
          <p:cNvSpPr>
            <a:spLocks noGrp="1"/>
          </p:cNvSpPr>
          <p:nvPr>
            <p:custDataLst>
              <p:tags r:id="rId38"/>
            </p:custDataLst>
          </p:nvPr>
        </p:nvSpPr>
        <p:spPr bwMode="auto">
          <a:xfrm>
            <a:off x="1081955" y="6370378"/>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7" name="Text Placeholder 12">
            <a:extLst>
              <a:ext uri="{FF2B5EF4-FFF2-40B4-BE49-F238E27FC236}">
                <a16:creationId xmlns:a16="http://schemas.microsoft.com/office/drawing/2014/main" id="{1E094998-B877-982D-DF30-EE6B39BD2E81}"/>
              </a:ext>
            </a:extLst>
          </p:cNvPr>
          <p:cNvSpPr>
            <a:spLocks noGrp="1"/>
          </p:cNvSpPr>
          <p:nvPr>
            <p:custDataLst>
              <p:tags r:id="rId39"/>
            </p:custDataLst>
          </p:nvPr>
        </p:nvSpPr>
        <p:spPr bwMode="auto">
          <a:xfrm>
            <a:off x="6764855"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1"/>
              <a:t>21</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8" name="Text Placeholder 12">
            <a:extLst>
              <a:ext uri="{FF2B5EF4-FFF2-40B4-BE49-F238E27FC236}">
                <a16:creationId xmlns:a16="http://schemas.microsoft.com/office/drawing/2014/main" id="{0A25205C-CE10-CC78-ACC0-AA5D83F70572}"/>
              </a:ext>
            </a:extLst>
          </p:cNvPr>
          <p:cNvSpPr>
            <a:spLocks noGrp="1"/>
          </p:cNvSpPr>
          <p:nvPr>
            <p:custDataLst>
              <p:tags r:id="rId40"/>
            </p:custDataLst>
          </p:nvPr>
        </p:nvSpPr>
        <p:spPr bwMode="auto">
          <a:xfrm>
            <a:off x="1366100" y="6367680"/>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0" name="Text Placeholder 12">
            <a:extLst>
              <a:ext uri="{FF2B5EF4-FFF2-40B4-BE49-F238E27FC236}">
                <a16:creationId xmlns:a16="http://schemas.microsoft.com/office/drawing/2014/main" id="{F7E4DD9E-9BD3-8D2A-3D32-54F532E1504B}"/>
              </a:ext>
            </a:extLst>
          </p:cNvPr>
          <p:cNvSpPr>
            <a:spLocks noGrp="1"/>
          </p:cNvSpPr>
          <p:nvPr>
            <p:custDataLst>
              <p:tags r:id="rId41"/>
            </p:custDataLst>
          </p:nvPr>
        </p:nvSpPr>
        <p:spPr bwMode="auto">
          <a:xfrm>
            <a:off x="4775840"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1" name="Text Placeholder 12">
            <a:extLst>
              <a:ext uri="{FF2B5EF4-FFF2-40B4-BE49-F238E27FC236}">
                <a16:creationId xmlns:a16="http://schemas.microsoft.com/office/drawing/2014/main" id="{A0B811A4-D734-4207-7915-EB62ADD81316}"/>
              </a:ext>
            </a:extLst>
          </p:cNvPr>
          <p:cNvSpPr>
            <a:spLocks noGrp="1"/>
          </p:cNvSpPr>
          <p:nvPr>
            <p:custDataLst>
              <p:tags r:id="rId42"/>
            </p:custDataLst>
          </p:nvPr>
        </p:nvSpPr>
        <p:spPr bwMode="auto">
          <a:xfrm>
            <a:off x="2502680" y="6367680"/>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3" name="Text Placeholder 12">
            <a:extLst>
              <a:ext uri="{FF2B5EF4-FFF2-40B4-BE49-F238E27FC236}">
                <a16:creationId xmlns:a16="http://schemas.microsoft.com/office/drawing/2014/main" id="{89C3AB75-A749-F8CE-401A-E71FFD76C405}"/>
              </a:ext>
            </a:extLst>
          </p:cNvPr>
          <p:cNvSpPr>
            <a:spLocks noGrp="1"/>
          </p:cNvSpPr>
          <p:nvPr>
            <p:custDataLst>
              <p:tags r:id="rId43"/>
            </p:custDataLst>
          </p:nvPr>
        </p:nvSpPr>
        <p:spPr bwMode="auto">
          <a:xfrm>
            <a:off x="1934390" y="6370378"/>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6" name="Text Placeholder 12">
            <a:extLst>
              <a:ext uri="{FF2B5EF4-FFF2-40B4-BE49-F238E27FC236}">
                <a16:creationId xmlns:a16="http://schemas.microsoft.com/office/drawing/2014/main" id="{E6726B51-18F3-4701-68F3-416CA68C68F3}"/>
              </a:ext>
            </a:extLst>
          </p:cNvPr>
          <p:cNvSpPr>
            <a:spLocks noGrp="1"/>
          </p:cNvSpPr>
          <p:nvPr>
            <p:custDataLst>
              <p:tags r:id="rId44"/>
            </p:custDataLst>
          </p:nvPr>
        </p:nvSpPr>
        <p:spPr bwMode="auto">
          <a:xfrm>
            <a:off x="2218535" y="6370378"/>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7" name="Text Placeholder 12">
            <a:extLst>
              <a:ext uri="{FF2B5EF4-FFF2-40B4-BE49-F238E27FC236}">
                <a16:creationId xmlns:a16="http://schemas.microsoft.com/office/drawing/2014/main" id="{B3B7DC14-09F4-16E3-6987-6BA90ED1C9C8}"/>
              </a:ext>
            </a:extLst>
          </p:cNvPr>
          <p:cNvSpPr>
            <a:spLocks noGrp="1"/>
          </p:cNvSpPr>
          <p:nvPr>
            <p:custDataLst>
              <p:tags r:id="rId45"/>
            </p:custDataLst>
          </p:nvPr>
        </p:nvSpPr>
        <p:spPr bwMode="auto">
          <a:xfrm>
            <a:off x="3639260" y="6365863"/>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8" name="Text Placeholder 12">
            <a:extLst>
              <a:ext uri="{FF2B5EF4-FFF2-40B4-BE49-F238E27FC236}">
                <a16:creationId xmlns:a16="http://schemas.microsoft.com/office/drawing/2014/main" id="{BF7A3AB8-B3BE-9DDE-B5C4-2CEFA27B2CE2}"/>
              </a:ext>
            </a:extLst>
          </p:cNvPr>
          <p:cNvSpPr>
            <a:spLocks noGrp="1"/>
          </p:cNvSpPr>
          <p:nvPr>
            <p:custDataLst>
              <p:tags r:id="rId46"/>
            </p:custDataLst>
          </p:nvPr>
        </p:nvSpPr>
        <p:spPr bwMode="auto">
          <a:xfrm>
            <a:off x="2786825" y="6367680"/>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9" name="Text Placeholder 12">
            <a:extLst>
              <a:ext uri="{FF2B5EF4-FFF2-40B4-BE49-F238E27FC236}">
                <a16:creationId xmlns:a16="http://schemas.microsoft.com/office/drawing/2014/main" id="{45EF44C0-8FE9-6A90-93A2-32D3780776FC}"/>
              </a:ext>
            </a:extLst>
          </p:cNvPr>
          <p:cNvSpPr>
            <a:spLocks noGrp="1"/>
          </p:cNvSpPr>
          <p:nvPr>
            <p:custDataLst>
              <p:tags r:id="rId47"/>
            </p:custDataLst>
          </p:nvPr>
        </p:nvSpPr>
        <p:spPr bwMode="auto">
          <a:xfrm>
            <a:off x="3070970" y="6365863"/>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0" name="Text Placeholder 12">
            <a:extLst>
              <a:ext uri="{FF2B5EF4-FFF2-40B4-BE49-F238E27FC236}">
                <a16:creationId xmlns:a16="http://schemas.microsoft.com/office/drawing/2014/main" id="{1065474D-DDBC-9A93-3F3A-74F6D605D62D}"/>
              </a:ext>
            </a:extLst>
          </p:cNvPr>
          <p:cNvSpPr>
            <a:spLocks noGrp="1"/>
          </p:cNvSpPr>
          <p:nvPr>
            <p:custDataLst>
              <p:tags r:id="rId48"/>
            </p:custDataLst>
          </p:nvPr>
        </p:nvSpPr>
        <p:spPr bwMode="auto">
          <a:xfrm>
            <a:off x="3355115" y="6365863"/>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1" name="Text Placeholder 12">
            <a:extLst>
              <a:ext uri="{FF2B5EF4-FFF2-40B4-BE49-F238E27FC236}">
                <a16:creationId xmlns:a16="http://schemas.microsoft.com/office/drawing/2014/main" id="{A60D23E4-B04A-0ED9-B625-BBA6A6FFB4A2}"/>
              </a:ext>
            </a:extLst>
          </p:cNvPr>
          <p:cNvSpPr>
            <a:spLocks noGrp="1"/>
          </p:cNvSpPr>
          <p:nvPr>
            <p:custDataLst>
              <p:tags r:id="rId49"/>
            </p:custDataLst>
          </p:nvPr>
        </p:nvSpPr>
        <p:spPr bwMode="auto">
          <a:xfrm>
            <a:off x="3923405"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3" name="Text Placeholder 12">
            <a:extLst>
              <a:ext uri="{FF2B5EF4-FFF2-40B4-BE49-F238E27FC236}">
                <a16:creationId xmlns:a16="http://schemas.microsoft.com/office/drawing/2014/main" id="{806011C5-9084-22B4-6541-DBA66F70F25A}"/>
              </a:ext>
            </a:extLst>
          </p:cNvPr>
          <p:cNvSpPr>
            <a:spLocks noGrp="1"/>
          </p:cNvSpPr>
          <p:nvPr>
            <p:custDataLst>
              <p:tags r:id="rId50"/>
            </p:custDataLst>
          </p:nvPr>
        </p:nvSpPr>
        <p:spPr bwMode="auto">
          <a:xfrm>
            <a:off x="4207550"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4" name="Text Placeholder 12">
            <a:extLst>
              <a:ext uri="{FF2B5EF4-FFF2-40B4-BE49-F238E27FC236}">
                <a16:creationId xmlns:a16="http://schemas.microsoft.com/office/drawing/2014/main" id="{18B5E6D7-C569-0EEE-08F0-D5C24F1EB376}"/>
              </a:ext>
            </a:extLst>
          </p:cNvPr>
          <p:cNvSpPr>
            <a:spLocks noGrp="1"/>
          </p:cNvSpPr>
          <p:nvPr>
            <p:custDataLst>
              <p:tags r:id="rId51"/>
            </p:custDataLst>
          </p:nvPr>
        </p:nvSpPr>
        <p:spPr bwMode="auto">
          <a:xfrm>
            <a:off x="5059985"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5" name="Text Placeholder 12">
            <a:extLst>
              <a:ext uri="{FF2B5EF4-FFF2-40B4-BE49-F238E27FC236}">
                <a16:creationId xmlns:a16="http://schemas.microsoft.com/office/drawing/2014/main" id="{53973C3B-AFF6-73C4-A22A-5E838C4638D9}"/>
              </a:ext>
            </a:extLst>
          </p:cNvPr>
          <p:cNvSpPr>
            <a:spLocks noGrp="1"/>
          </p:cNvSpPr>
          <p:nvPr>
            <p:custDataLst>
              <p:tags r:id="rId52"/>
            </p:custDataLst>
          </p:nvPr>
        </p:nvSpPr>
        <p:spPr bwMode="auto">
          <a:xfrm>
            <a:off x="5628275"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024"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024"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28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26" name="Text Placeholder 12">
            <a:extLst>
              <a:ext uri="{FF2B5EF4-FFF2-40B4-BE49-F238E27FC236}">
                <a16:creationId xmlns:a16="http://schemas.microsoft.com/office/drawing/2014/main" id="{441DAE51-CDA1-43FF-B383-22B1A9DA92A4}"/>
              </a:ext>
            </a:extLst>
          </p:cNvPr>
          <p:cNvSpPr>
            <a:spLocks noGrp="1"/>
          </p:cNvSpPr>
          <p:nvPr/>
        </p:nvSpPr>
        <p:spPr bwMode="auto">
          <a:xfrm>
            <a:off x="5912420" y="6374471"/>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lang="en-US" altLang="en-US" sz="1000" noProof="1"/>
              <a:t>18</a:t>
            </a:r>
            <a:endParaRPr lang="ja-JP" altLang="en-US" sz="1000">
              <a:sym typeface="+mn-lt"/>
            </a:endParaRPr>
          </a:p>
        </p:txBody>
      </p:sp>
      <p:sp>
        <p:nvSpPr>
          <p:cNvPr id="128" name="Text Placeholder 12">
            <a:extLst>
              <a:ext uri="{FF2B5EF4-FFF2-40B4-BE49-F238E27FC236}">
                <a16:creationId xmlns:a16="http://schemas.microsoft.com/office/drawing/2014/main" id="{71F1B8F7-97D0-0CAF-1960-8C09E395E90F}"/>
              </a:ext>
            </a:extLst>
          </p:cNvPr>
          <p:cNvSpPr>
            <a:spLocks noGrp="1"/>
          </p:cNvSpPr>
          <p:nvPr/>
        </p:nvSpPr>
        <p:spPr bwMode="auto">
          <a:xfrm>
            <a:off x="7049000" y="6370378"/>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22</a:t>
            </a:r>
            <a:endParaRPr kumimoji="0" lang="ja-JP" altLang="en-US" sz="1000">
              <a:sym typeface="+mn-lt"/>
            </a:endParaRPr>
          </a:p>
        </p:txBody>
      </p:sp>
      <p:sp>
        <p:nvSpPr>
          <p:cNvPr id="129" name="Text Placeholder 12">
            <a:extLst>
              <a:ext uri="{FF2B5EF4-FFF2-40B4-BE49-F238E27FC236}">
                <a16:creationId xmlns:a16="http://schemas.microsoft.com/office/drawing/2014/main" id="{D8CFA03D-3874-68C6-14F8-819C445071BB}"/>
              </a:ext>
            </a:extLst>
          </p:cNvPr>
          <p:cNvSpPr>
            <a:spLocks noGrp="1"/>
          </p:cNvSpPr>
          <p:nvPr/>
        </p:nvSpPr>
        <p:spPr bwMode="auto">
          <a:xfrm>
            <a:off x="7333145" y="6370378"/>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23</a:t>
            </a:r>
            <a:endParaRPr kumimoji="0" lang="ja-JP" altLang="en-US" sz="1000" dirty="0">
              <a:sym typeface="+mn-lt"/>
            </a:endParaRPr>
          </a:p>
        </p:txBody>
      </p:sp>
      <p:sp>
        <p:nvSpPr>
          <p:cNvPr id="130" name="Text Placeholder 12">
            <a:extLst>
              <a:ext uri="{FF2B5EF4-FFF2-40B4-BE49-F238E27FC236}">
                <a16:creationId xmlns:a16="http://schemas.microsoft.com/office/drawing/2014/main" id="{23781C52-F522-91A2-464E-7FCBA683BF6E}"/>
              </a:ext>
            </a:extLst>
          </p:cNvPr>
          <p:cNvSpPr>
            <a:spLocks noGrp="1"/>
          </p:cNvSpPr>
          <p:nvPr>
            <p:custDataLst>
              <p:tags r:id="rId53"/>
            </p:custDataLst>
          </p:nvPr>
        </p:nvSpPr>
        <p:spPr bwMode="auto">
          <a:xfrm>
            <a:off x="7617296" y="6387116"/>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24</a:t>
            </a:r>
            <a:endParaRPr kumimoji="0" lang="ja-JP" altLang="en-US" sz="1000" dirty="0">
              <a:sym typeface="+mn-lt"/>
            </a:endParaRPr>
          </a:p>
        </p:txBody>
      </p:sp>
      <p:sp>
        <p:nvSpPr>
          <p:cNvPr id="12" name="Text Placeholder 12">
            <a:extLst>
              <a:ext uri="{FF2B5EF4-FFF2-40B4-BE49-F238E27FC236}">
                <a16:creationId xmlns:a16="http://schemas.microsoft.com/office/drawing/2014/main" id="{D6ED3901-4B7C-FECD-444A-C7B692626EEE}"/>
              </a:ext>
            </a:extLst>
          </p:cNvPr>
          <p:cNvSpPr>
            <a:spLocks noGrp="1"/>
          </p:cNvSpPr>
          <p:nvPr/>
        </p:nvSpPr>
        <p:spPr bwMode="auto">
          <a:xfrm>
            <a:off x="6196565" y="6367714"/>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lang="en-US" altLang="en-US" sz="1000" noProof="1"/>
              <a:t>19</a:t>
            </a:r>
            <a:endParaRPr lang="ja-JP" altLang="en-US" sz="1000">
              <a:sym typeface="+mn-lt"/>
            </a:endParaRPr>
          </a:p>
        </p:txBody>
      </p:sp>
      <p:sp>
        <p:nvSpPr>
          <p:cNvPr id="14" name="Text Placeholder 12">
            <a:extLst>
              <a:ext uri="{FF2B5EF4-FFF2-40B4-BE49-F238E27FC236}">
                <a16:creationId xmlns:a16="http://schemas.microsoft.com/office/drawing/2014/main" id="{1C44C20C-4FC1-3C94-47B7-DD5BD5B327DB}"/>
              </a:ext>
            </a:extLst>
          </p:cNvPr>
          <p:cNvSpPr>
            <a:spLocks noGrp="1"/>
          </p:cNvSpPr>
          <p:nvPr>
            <p:custDataLst>
              <p:tags r:id="rId54"/>
            </p:custDataLst>
          </p:nvPr>
        </p:nvSpPr>
        <p:spPr bwMode="auto">
          <a:xfrm>
            <a:off x="6480710" y="6365863"/>
            <a:ext cx="14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lang="en-US" altLang="en-US" sz="1000" noProof="1"/>
              <a:t>20</a:t>
            </a:r>
            <a:endParaRPr lang="ja-JP" altLang="en-US" sz="1000">
              <a:sym typeface="+mn-lt"/>
            </a:endParaRPr>
          </a:p>
        </p:txBody>
      </p:sp>
      <p:sp>
        <p:nvSpPr>
          <p:cNvPr id="28" name="テキスト ボックス 74">
            <a:extLst>
              <a:ext uri="{FF2B5EF4-FFF2-40B4-BE49-F238E27FC236}">
                <a16:creationId xmlns:a16="http://schemas.microsoft.com/office/drawing/2014/main" id="{75526CD5-8419-4793-DE85-FDCF7EFF6EE2}"/>
              </a:ext>
            </a:extLst>
          </p:cNvPr>
          <p:cNvSpPr txBox="1"/>
          <p:nvPr/>
        </p:nvSpPr>
        <p:spPr>
          <a:xfrm>
            <a:off x="218521" y="6593308"/>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（出所）国際通貨基金（</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IMF</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Text Placeholder 12">
            <a:extLst>
              <a:ext uri="{FF2B5EF4-FFF2-40B4-BE49-F238E27FC236}">
                <a16:creationId xmlns:a16="http://schemas.microsoft.com/office/drawing/2014/main" id="{A214C84D-FD35-309E-CB7A-3061C7D64845}"/>
              </a:ext>
            </a:extLst>
          </p:cNvPr>
          <p:cNvSpPr>
            <a:spLocks noGrp="1"/>
          </p:cNvSpPr>
          <p:nvPr>
            <p:custDataLst>
              <p:tags r:id="rId55"/>
            </p:custDataLst>
          </p:nvPr>
        </p:nvSpPr>
        <p:spPr bwMode="auto">
          <a:xfrm>
            <a:off x="7257435" y="3753058"/>
            <a:ext cx="292100" cy="148579"/>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p>
            <a:pPr algn="ctr">
              <a:spcBef>
                <a:spcPct val="0"/>
              </a:spcBef>
              <a:spcAft>
                <a:spcPct val="0"/>
              </a:spcAft>
            </a:pPr>
            <a:r>
              <a:rPr kumimoji="0" lang="en-US" altLang="en-US" sz="1000" noProof="1"/>
              <a:t>2</a:t>
            </a:r>
            <a:r>
              <a:rPr kumimoji="0" lang="en-US" altLang="ja-JP" sz="1000" noProof="1"/>
              <a:t>3</a:t>
            </a:r>
            <a:endParaRPr kumimoji="0" lang="ja-JP" altLang="en-US" sz="1000" dirty="0">
              <a:sym typeface="+mn-lt"/>
            </a:endParaRPr>
          </a:p>
        </p:txBody>
      </p:sp>
    </p:spTree>
    <p:extLst>
      <p:ext uri="{BB962C8B-B14F-4D97-AF65-F5344CB8AC3E}">
        <p14:creationId xmlns:p14="http://schemas.microsoft.com/office/powerpoint/2010/main" val="19693797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1/3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166454034"/>
              </p:ext>
            </p:extLst>
          </p:nvPr>
        </p:nvGraphicFramePr>
        <p:xfrm>
          <a:off x="200023" y="1412776"/>
          <a:ext cx="9505952" cy="5076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A&amp;D Instruments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株式会社エー・アンド・デイ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計量機器・健康機器の販売、技術サポート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r-FR" sz="1100" b="0" i="0" u="none" strike="noStrike" kern="1200" dirty="0">
                          <a:solidFill>
                            <a:srgbClr val="000000"/>
                          </a:solidFill>
                          <a:effectLst/>
                          <a:latin typeface="+mn-lt"/>
                          <a:ea typeface="+mj-ea"/>
                          <a:cs typeface="+mn-cs"/>
                        </a:rPr>
                        <a:t>Aloka Trivitron Medical Technologies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lang="ja-JP" altLang="en-US" sz="1100" dirty="0"/>
                        <a:t>株式会社日立製作所</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Arkray</a:t>
                      </a:r>
                      <a:r>
                        <a:rPr kumimoji="1" lang="en-US" sz="1100" b="0" i="0" u="none" strike="noStrike" kern="1200" dirty="0">
                          <a:solidFill>
                            <a:srgbClr val="000000"/>
                          </a:solidFill>
                          <a:effectLst/>
                          <a:latin typeface="+mn-lt"/>
                          <a:ea typeface="+mj-ea"/>
                          <a:cs typeface="+mn-cs"/>
                        </a:rPr>
                        <a:t> Healthcare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アークレイ株式会社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Carna</a:t>
                      </a:r>
                      <a:r>
                        <a:rPr kumimoji="1" lang="en-US" sz="1100" b="0" i="0" u="none" strike="noStrike" kern="1200" dirty="0">
                          <a:solidFill>
                            <a:srgbClr val="000000"/>
                          </a:solidFill>
                          <a:effectLst/>
                          <a:latin typeface="+mn-lt"/>
                          <a:ea typeface="+mj-ea"/>
                          <a:cs typeface="+mn-cs"/>
                        </a:rPr>
                        <a:t> Medical database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鴻池運輸株式会社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医療材料データベースを用いた物流事業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FUJIFILM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富士フイルム</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mj-ea"/>
                          <a:cs typeface="+mn-cs"/>
                        </a:rPr>
                        <a:t>Hoya</a:t>
                      </a:r>
                      <a:r>
                        <a:rPr kumimoji="1" lang="es-ES" sz="1100" b="0" i="0" u="none" strike="noStrike" kern="1200" baseline="0" dirty="0">
                          <a:solidFill>
                            <a:srgbClr val="000000"/>
                          </a:solidFill>
                          <a:effectLst/>
                          <a:latin typeface="+mn-lt"/>
                          <a:ea typeface="+mj-ea"/>
                          <a:cs typeface="+mn-cs"/>
                        </a:rPr>
                        <a:t> Lens India</a:t>
                      </a:r>
                      <a:r>
                        <a:rPr kumimoji="1" lang="es-ES" sz="1100" b="0" i="0" u="none" strike="noStrike" kern="1200" dirty="0">
                          <a:solidFill>
                            <a:srgbClr val="000000"/>
                          </a:solidFill>
                          <a:effectLst/>
                          <a:latin typeface="+mn-lt"/>
                          <a:ea typeface="+mj-ea"/>
                          <a:cs typeface="+mn-cs"/>
                        </a:rPr>
                        <a:t>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HOYA</a:t>
                      </a:r>
                      <a:r>
                        <a:rPr kumimoji="1" lang="ja-JP" altLang="en-US" sz="1100" b="0" i="0" u="none" strike="noStrike" kern="1200" dirty="0">
                          <a:solidFill>
                            <a:srgbClr val="000000"/>
                          </a:solidFill>
                          <a:effectLst/>
                          <a:latin typeface="+mn-lt"/>
                          <a:ea typeface="+mn-ea"/>
                          <a:cs typeface="+mn-cs"/>
                        </a:rPr>
                        <a:t>株式会社</a:t>
                      </a:r>
                      <a:endParaRPr kumimoji="1" 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メガネレンズの販売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s-ES" sz="1100" b="0" i="0" u="none" strike="noStrike" kern="1200" dirty="0">
                          <a:solidFill>
                            <a:srgbClr val="000000"/>
                          </a:solidFill>
                          <a:effectLst/>
                          <a:latin typeface="+mn-lt"/>
                          <a:ea typeface="+mj-ea"/>
                          <a:cs typeface="+mn-cs"/>
                        </a:rPr>
                        <a:t>Hoya Medical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rgbClr val="000000"/>
                          </a:solidFill>
                          <a:effectLst/>
                          <a:latin typeface="+mn-lt"/>
                          <a:ea typeface="+mj-ea"/>
                          <a:cs typeface="+mn-cs"/>
                        </a:rPr>
                        <a:t>HOYA</a:t>
                      </a:r>
                      <a:r>
                        <a:rPr kumimoji="1" lang="ja-JP" altLang="en-US" sz="1100" b="0" i="0" u="none" strike="noStrike" kern="1200" dirty="0">
                          <a:solidFill>
                            <a:srgbClr val="000000"/>
                          </a:solidFill>
                          <a:effectLst/>
                          <a:latin typeface="+mn-lt"/>
                          <a:ea typeface="+mn-ea"/>
                          <a:cs typeface="+mn-cs"/>
                        </a:rPr>
                        <a:t>株式会社</a:t>
                      </a:r>
                      <a:endParaRPr kumimoji="1" 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眼内レンズの販売等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Konica Minolta Healthcare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コニカミノルタ</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医療用機器、材料等の販売、サービス業務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Kuraray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株式会社クラレ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クラレ製品の販売、市場開発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i-FI" sz="1100" b="0" i="0" u="none" strike="noStrike" kern="1200" dirty="0">
                          <a:solidFill>
                            <a:srgbClr val="000000"/>
                          </a:solidFill>
                          <a:effectLst/>
                          <a:latin typeface="+mn-lt"/>
                          <a:ea typeface="+mj-ea"/>
                          <a:cs typeface="+mn-cs"/>
                        </a:rPr>
                        <a:t>Mehra</a:t>
                      </a:r>
                      <a:r>
                        <a:rPr kumimoji="1" lang="fi-FI" sz="1100" b="0" i="0" u="none" strike="noStrike" kern="1200" baseline="0" dirty="0">
                          <a:solidFill>
                            <a:srgbClr val="000000"/>
                          </a:solidFill>
                          <a:effectLst/>
                          <a:latin typeface="+mn-lt"/>
                          <a:ea typeface="+mj-ea"/>
                          <a:cs typeface="+mn-cs"/>
                        </a:rPr>
                        <a:t> Eyetech</a:t>
                      </a:r>
                      <a:r>
                        <a:rPr kumimoji="1" lang="fi-FI" sz="1100" b="0" i="0" u="none" strike="noStrike" kern="1200" dirty="0">
                          <a:solidFill>
                            <a:srgbClr val="000000"/>
                          </a:solidFill>
                          <a:effectLst/>
                          <a:latin typeface="+mn-lt"/>
                          <a:ea typeface="+mj-ea"/>
                          <a:cs typeface="+mn-cs"/>
                        </a:rPr>
                        <a:t>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株式会社トプコン</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眼科及び眼鏡店向けアイケア機器の販売・サービス及び検眼テーブル、小物の販売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fi-FI" sz="1100" b="0" i="0" u="none" strike="noStrike" kern="1200" dirty="0">
                          <a:solidFill>
                            <a:srgbClr val="000000"/>
                          </a:solidFill>
                          <a:effectLst/>
                          <a:latin typeface="+mn-lt"/>
                          <a:ea typeface="+mj-ea"/>
                          <a:cs typeface="+mn-cs"/>
                        </a:rPr>
                        <a:t>Nihon Kohden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日本光電工業株式会社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t>医療機器の販売およびアフターサービス </a:t>
                      </a:r>
                      <a:endParaRPr kumimoji="1" lang="ja-JP" altLang="en-US"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年時点で、日本企業が設立している現地法人は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023"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76180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2/3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10130770"/>
              </p:ext>
            </p:extLst>
          </p:nvPr>
        </p:nvGraphicFramePr>
        <p:xfrm>
          <a:off x="200023" y="1089304"/>
          <a:ext cx="9505054" cy="5076000"/>
        </p:xfrm>
        <a:graphic>
          <a:graphicData uri="http://schemas.openxmlformats.org/drawingml/2006/table">
            <a:tbl>
              <a:tblPr firstRow="1" bandRow="1">
                <a:tableStyleId>{5C22544A-7EE6-4342-B048-85BDC9FD1C3A}</a:tableStyleId>
              </a:tblPr>
              <a:tblGrid>
                <a:gridCol w="402757">
                  <a:extLst>
                    <a:ext uri="{9D8B030D-6E8A-4147-A177-3AD203B41FA5}">
                      <a16:colId xmlns:a16="http://schemas.microsoft.com/office/drawing/2014/main" val="20000"/>
                    </a:ext>
                  </a:extLst>
                </a:gridCol>
                <a:gridCol w="3342108">
                  <a:extLst>
                    <a:ext uri="{9D8B030D-6E8A-4147-A177-3AD203B41FA5}">
                      <a16:colId xmlns:a16="http://schemas.microsoft.com/office/drawing/2014/main" val="20001"/>
                    </a:ext>
                  </a:extLst>
                </a:gridCol>
                <a:gridCol w="1974278">
                  <a:extLst>
                    <a:ext uri="{9D8B030D-6E8A-4147-A177-3AD203B41FA5}">
                      <a16:colId xmlns:a16="http://schemas.microsoft.com/office/drawing/2014/main" val="20002"/>
                    </a:ext>
                  </a:extLst>
                </a:gridCol>
                <a:gridCol w="3785911">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chemeClr val="tx1"/>
                          </a:solidFill>
                          <a:effectLst/>
                          <a:latin typeface="+mn-lt"/>
                          <a:ea typeface="+mj-ea"/>
                          <a:cs typeface="+mn-cs"/>
                        </a:rPr>
                        <a:t>Nipro</a:t>
                      </a:r>
                      <a:r>
                        <a:rPr kumimoji="1" lang="en-US" sz="1100" b="0" i="0" u="none" strike="noStrike" kern="1200" dirty="0">
                          <a:solidFill>
                            <a:schemeClr val="tx1"/>
                          </a:solidFill>
                          <a:effectLst/>
                          <a:latin typeface="+mn-lt"/>
                          <a:ea typeface="+mj-ea"/>
                          <a:cs typeface="+mn-cs"/>
                        </a:rPr>
                        <a:t> Glass India Pvt. Ltd</a:t>
                      </a:r>
                      <a:r>
                        <a:rPr kumimoji="1" lang="en-US" sz="1100" b="0" i="0" u="none" strike="noStrike" kern="1200" dirty="0">
                          <a:solidFill>
                            <a:srgbClr val="000000"/>
                          </a:solidFill>
                          <a:effectLst/>
                          <a:latin typeface="+mn-lt"/>
                          <a:ea typeface="+mj-ea"/>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医薬用硝子製品の製造・販売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dirty="0">
                          <a:solidFill>
                            <a:srgbClr val="000000"/>
                          </a:solidFill>
                          <a:effectLst/>
                          <a:latin typeface="+mn-lt"/>
                          <a:ea typeface="+mj-ea"/>
                          <a:cs typeface="+mn-cs"/>
                        </a:rPr>
                        <a:t>Nipro India corporation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Nipro</a:t>
                      </a:r>
                      <a:r>
                        <a:rPr kumimoji="1" lang="en-US" sz="1100" b="0" i="0" u="none" strike="noStrike" kern="1200" dirty="0">
                          <a:solidFill>
                            <a:srgbClr val="000000"/>
                          </a:solidFill>
                          <a:effectLst/>
                          <a:latin typeface="+mn-lt"/>
                          <a:ea typeface="+mj-ea"/>
                          <a:cs typeface="+mn-cs"/>
                        </a:rPr>
                        <a:t> </a:t>
                      </a:r>
                      <a:r>
                        <a:rPr kumimoji="1" lang="en-US" sz="1100" b="0" i="0" u="none" strike="noStrike" kern="1200" dirty="0" err="1">
                          <a:solidFill>
                            <a:srgbClr val="000000"/>
                          </a:solidFill>
                          <a:effectLst/>
                          <a:latin typeface="+mn-lt"/>
                          <a:ea typeface="+mj-ea"/>
                          <a:cs typeface="+mn-cs"/>
                        </a:rPr>
                        <a:t>Medical（India）Pvt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医療用具の販売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Nipro</a:t>
                      </a:r>
                      <a:r>
                        <a:rPr kumimoji="1" lang="en-US" sz="1100" b="0" i="0" u="none" strike="noStrike" kern="1200" dirty="0">
                          <a:solidFill>
                            <a:srgbClr val="000000"/>
                          </a:solidFill>
                          <a:effectLst/>
                          <a:latin typeface="+mn-lt"/>
                          <a:ea typeface="+mj-ea"/>
                          <a:cs typeface="+mn-cs"/>
                        </a:rPr>
                        <a:t> </a:t>
                      </a:r>
                      <a:r>
                        <a:rPr kumimoji="1" lang="en-US" altLang="ja-JP" sz="1100" b="0" i="0" u="none" strike="noStrike" kern="1200" dirty="0" err="1">
                          <a:solidFill>
                            <a:srgbClr val="000000"/>
                          </a:solidFill>
                          <a:effectLst/>
                          <a:latin typeface="+mn-lt"/>
                          <a:ea typeface="+mj-ea"/>
                          <a:cs typeface="+mn-cs"/>
                        </a:rPr>
                        <a:t>Pharmapackaging</a:t>
                      </a:r>
                      <a:r>
                        <a:rPr kumimoji="1" lang="en-US" altLang="ja-JP" sz="1100" b="0" i="0" u="none" strike="noStrike" kern="1200" dirty="0">
                          <a:solidFill>
                            <a:srgbClr val="000000"/>
                          </a:solidFill>
                          <a:effectLst/>
                          <a:latin typeface="+mn-lt"/>
                          <a:ea typeface="+mj-ea"/>
                          <a:cs typeface="+mn-cs"/>
                        </a:rPr>
                        <a:t> India 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ニプロ</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医薬用硝子製品等の製造・販売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Olympus Medical Systems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オリンパス</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医療機器のマーケティング・販売サービス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OMRON Healthcare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オムロンヘルスケア</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Ricoh Innovations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株式会社リコー</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教育、メディア、エンタテイメント、金融、ヘルスケア等領域の先進的</a:t>
                      </a:r>
                      <a:r>
                        <a:rPr kumimoji="1" lang="en-US" altLang="ja-JP" sz="1000" b="0" i="0" u="none" strike="noStrike" kern="1200" dirty="0">
                          <a:solidFill>
                            <a:srgbClr val="000000"/>
                          </a:solidFill>
                          <a:effectLst/>
                          <a:latin typeface="+mn-lt"/>
                          <a:ea typeface="+mj-ea"/>
                          <a:cs typeface="+mn-cs"/>
                        </a:rPr>
                        <a:t>IT</a:t>
                      </a:r>
                      <a:r>
                        <a:rPr kumimoji="1" lang="ja-JP" altLang="en-US" sz="1000" b="0" i="0" u="none" strike="noStrike" kern="1200" dirty="0">
                          <a:solidFill>
                            <a:srgbClr val="000000"/>
                          </a:solidFill>
                          <a:effectLst/>
                          <a:latin typeface="+mn-lt"/>
                          <a:ea typeface="+mj-ea"/>
                          <a:cs typeface="+mn-cs"/>
                        </a:rPr>
                        <a:t>活用に関する研究開発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Shimadzu </a:t>
                      </a:r>
                      <a:r>
                        <a:rPr kumimoji="1" lang="en-US" sz="1100" b="0" i="0" u="none" strike="noStrike" kern="1200" dirty="0" err="1">
                          <a:solidFill>
                            <a:srgbClr val="000000"/>
                          </a:solidFill>
                          <a:effectLst/>
                          <a:latin typeface="+mn-lt"/>
                          <a:ea typeface="+mj-ea"/>
                          <a:cs typeface="+mn-cs"/>
                        </a:rPr>
                        <a:t>Medical（India）Pvt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20</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SHOFU Dental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株式会社松風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歯科材料、歯科用機器の輸入・販売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21</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Sysmex</a:t>
                      </a:r>
                      <a:r>
                        <a:rPr kumimoji="1" lang="en-US" sz="1100" b="0" i="0" u="none" strike="noStrike" kern="1200" dirty="0">
                          <a:solidFill>
                            <a:srgbClr val="000000"/>
                          </a:solidFill>
                          <a:effectLst/>
                          <a:latin typeface="+mn-lt"/>
                          <a:ea typeface="+mj-ea"/>
                          <a:cs typeface="+mn-cs"/>
                        </a:rPr>
                        <a: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シスメックス株式会社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検体検査機器、検体検査試薬の製造・販売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22</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Sysmex</a:t>
                      </a:r>
                      <a:r>
                        <a:rPr kumimoji="1" lang="en-US" sz="1100" b="0" i="0" u="none" strike="noStrike" kern="1200" dirty="0">
                          <a:solidFill>
                            <a:srgbClr val="000000"/>
                          </a:solidFill>
                          <a:effectLst/>
                          <a:latin typeface="+mn-lt"/>
                          <a:ea typeface="+mj-ea"/>
                          <a:cs typeface="+mn-cs"/>
                        </a:rPr>
                        <a:t> </a:t>
                      </a:r>
                      <a:r>
                        <a:rPr kumimoji="1" lang="en-US" sz="1100" b="0" i="0" u="none" strike="noStrike" kern="1200" dirty="0" err="1">
                          <a:solidFill>
                            <a:srgbClr val="000000"/>
                          </a:solidFill>
                          <a:effectLst/>
                          <a:latin typeface="+mn-lt"/>
                          <a:ea typeface="+mj-ea"/>
                          <a:cs typeface="+mn-cs"/>
                        </a:rPr>
                        <a:t>Transasia</a:t>
                      </a:r>
                      <a:r>
                        <a:rPr kumimoji="1" lang="en-US" sz="1100" b="0" i="0" u="none" strike="noStrike" kern="1200" dirty="0">
                          <a:solidFill>
                            <a:srgbClr val="000000"/>
                          </a:solidFill>
                          <a:effectLst/>
                          <a:latin typeface="+mn-lt"/>
                          <a:ea typeface="+mj-ea"/>
                          <a:cs typeface="+mn-cs"/>
                        </a:rPr>
                        <a:t> Services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シスメックス</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a:t>
                      </a:r>
                      <a:endParaRPr kumimoji="1" lang="ja-JP" altLang="en-US" sz="10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77081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3/3</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599046382"/>
              </p:ext>
            </p:extLst>
          </p:nvPr>
        </p:nvGraphicFramePr>
        <p:xfrm>
          <a:off x="200023" y="1089304"/>
          <a:ext cx="9505952" cy="3348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23</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err="1">
                          <a:solidFill>
                            <a:srgbClr val="000000"/>
                          </a:solidFill>
                          <a:effectLst/>
                          <a:latin typeface="+mn-lt"/>
                          <a:ea typeface="+mj-ea"/>
                          <a:cs typeface="+mn-cs"/>
                        </a:rPr>
                        <a:t>Takshasila</a:t>
                      </a:r>
                      <a:r>
                        <a:rPr kumimoji="1" lang="en-US" sz="1100" b="0" i="0" u="none" strike="noStrike" kern="1200" dirty="0">
                          <a:solidFill>
                            <a:srgbClr val="000000"/>
                          </a:solidFill>
                          <a:effectLst/>
                          <a:latin typeface="+mn-lt"/>
                          <a:ea typeface="+mj-ea"/>
                          <a:cs typeface="+mn-cs"/>
                        </a:rPr>
                        <a:t> Hospitals Operating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豊田通商株式会社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総合病院の運営</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24</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Terumo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rgbClr val="000000"/>
                          </a:solidFill>
                          <a:effectLst/>
                          <a:latin typeface="+mn-lt"/>
                          <a:ea typeface="+mj-ea"/>
                          <a:cs typeface="+mn-cs"/>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25</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Terumo </a:t>
                      </a:r>
                      <a:r>
                        <a:rPr kumimoji="1" lang="en-US" sz="1100" b="0" i="0" u="none" strike="noStrike" kern="1200" dirty="0" err="1">
                          <a:solidFill>
                            <a:srgbClr val="000000"/>
                          </a:solidFill>
                          <a:effectLst/>
                          <a:latin typeface="+mn-lt"/>
                          <a:ea typeface="+mj-ea"/>
                          <a:cs typeface="+mn-cs"/>
                        </a:rPr>
                        <a:t>Penpol</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テルモ</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血液バッグの製造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26</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mn-lt"/>
                          <a:ea typeface="+mj-ea"/>
                          <a:cs typeface="+mn-cs"/>
                        </a:rPr>
                        <a:t>Tosoh</a:t>
                      </a:r>
                      <a:r>
                        <a:rPr kumimoji="1" lang="en-US" sz="1100" b="0" i="0" u="none" strike="noStrike" kern="1200" baseline="0" dirty="0">
                          <a:solidFill>
                            <a:srgbClr val="000000"/>
                          </a:solidFill>
                          <a:effectLst/>
                          <a:latin typeface="+mn-lt"/>
                          <a:ea typeface="+mj-ea"/>
                          <a:cs typeface="+mn-cs"/>
                        </a:rPr>
                        <a:t> India Pvt.</a:t>
                      </a:r>
                      <a:r>
                        <a:rPr kumimoji="1" lang="en-US" sz="1100" b="0" i="0" u="none" strike="noStrike" kern="1200" dirty="0">
                          <a:solidFill>
                            <a:srgbClr val="000000"/>
                          </a:solidFill>
                          <a:effectLst/>
                          <a:latin typeface="+mn-lt"/>
                          <a:ea typeface="+mj-ea"/>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東ソー</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mn-lt"/>
                          <a:ea typeface="+mj-ea"/>
                          <a:cs typeface="+mn-cs"/>
                        </a:rPr>
                        <a:t>臨床検査機器及び臨床検査試薬等の製造・販売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ja" altLang="ja-JP" sz="1100" b="1" i="0" u="none" strike="noStrike" kern="1200" noProof="1">
                          <a:solidFill>
                            <a:srgbClr val="000000"/>
                          </a:solidFill>
                          <a:effectLst/>
                          <a:latin typeface="+mn-lt"/>
                          <a:ea typeface="+mj-ea"/>
                          <a:cs typeface="+mn-cs"/>
                        </a:rPr>
                        <a:t>27</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noProof="1">
                          <a:solidFill>
                            <a:srgbClr val="000000"/>
                          </a:solidFill>
                          <a:effectLst/>
                          <a:latin typeface="+mn-lt"/>
                          <a:ea typeface="+mj-ea"/>
                          <a:cs typeface="+mn-cs"/>
                        </a:rPr>
                        <a:t>Nidek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n-lt"/>
                          <a:ea typeface="+mj-ea"/>
                          <a:cs typeface="+mn-cs"/>
                        </a:rPr>
                        <a:t>ニデック</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noProof="1">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 altLang="ja-JP" sz="1000" b="0" i="0" u="none" strike="noStrike" kern="1200" noProof="1">
                          <a:solidFill>
                            <a:srgbClr val="000000"/>
                          </a:solidFill>
                          <a:effectLst/>
                          <a:latin typeface="+mn-lt"/>
                          <a:ea typeface="+mj-ea"/>
                          <a:cs typeface="+mn-cs"/>
                        </a:rPr>
                        <a:t>呼吸器ケアと集中治療装置</a:t>
                      </a:r>
                      <a:r>
                        <a:rPr kumimoji="1" lang="ja-JP" altLang="en-US" sz="1000" b="0" i="0" u="none" strike="noStrike" kern="1200" noProof="1">
                          <a:solidFill>
                            <a:srgbClr val="000000"/>
                          </a:solidFill>
                          <a:effectLst/>
                          <a:latin typeface="+mn-lt"/>
                          <a:ea typeface="+mj-ea"/>
                          <a:cs typeface="+mn-cs"/>
                        </a:rPr>
                        <a:t>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552978622"/>
                  </a:ext>
                </a:extLst>
              </a:tr>
              <a:tr h="432000">
                <a:tc>
                  <a:txBody>
                    <a:bodyPr/>
                    <a:lstStyle/>
                    <a:p>
                      <a:pPr marL="0" algn="ctr" defTabSz="914400" rtl="0" eaLnBrk="1" fontAlgn="ctr" latinLnBrk="0" hangingPunct="1"/>
                      <a:r>
                        <a:rPr kumimoji="1" lang="ja" altLang="ja-JP" sz="1100" b="1" i="0" u="none" strike="noStrike" kern="1200" noProof="1">
                          <a:solidFill>
                            <a:srgbClr val="000000"/>
                          </a:solidFill>
                          <a:effectLst/>
                          <a:latin typeface="+mn-lt"/>
                          <a:ea typeface="+mj-ea"/>
                          <a:cs typeface="+mn-cs"/>
                        </a:rPr>
                        <a:t>28</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noProof="1">
                          <a:solidFill>
                            <a:srgbClr val="000000"/>
                          </a:solidFill>
                          <a:effectLst/>
                          <a:latin typeface="+mn-lt"/>
                          <a:ea typeface="+mj-ea"/>
                          <a:cs typeface="+mn-cs"/>
                        </a:rPr>
                        <a:t>PENTAX Medical</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n-lt"/>
                          <a:ea typeface="+mj-ea"/>
                          <a:cs typeface="+mn-cs"/>
                        </a:rPr>
                        <a:t>HOYA</a:t>
                      </a:r>
                      <a:r>
                        <a:rPr kumimoji="1" lang="ja-JP" altLang="en-US" sz="1100" b="0" i="0" u="none" strike="noStrike" kern="1200" dirty="0">
                          <a:solidFill>
                            <a:srgbClr val="000000"/>
                          </a:solidFill>
                          <a:effectLst/>
                          <a:latin typeface="+mn-lt"/>
                          <a:ea typeface="+mn-ea"/>
                          <a:cs typeface="+mn-cs"/>
                        </a:rPr>
                        <a:t>株式会社</a:t>
                      </a:r>
                      <a:endParaRPr kumimoji="1" lang="ja-JP" altLang="en-US" sz="1100" b="0" i="0" u="none" strike="noStrike" kern="1200" noProof="1">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 altLang="ja-JP" sz="1000" b="0" i="0" u="none" strike="noStrike" kern="1200" noProof="1">
                          <a:solidFill>
                            <a:srgbClr val="000000"/>
                          </a:solidFill>
                          <a:effectLst/>
                          <a:latin typeface="+mn-lt"/>
                          <a:ea typeface="+mj-ea"/>
                          <a:cs typeface="+mn-cs"/>
                        </a:rPr>
                        <a:t>ヘルスケアおよび情報技術の分野で事業を展開し、眼鏡、医療用内視鏡、眼内レンズ、光学レンズ</a:t>
                      </a:r>
                      <a:r>
                        <a:rPr kumimoji="1" lang="ja-JP" altLang="en-US" sz="1000" b="0" i="0" u="none" strike="noStrike" kern="1200" noProof="1">
                          <a:solidFill>
                            <a:srgbClr val="000000"/>
                          </a:solidFill>
                          <a:effectLst/>
                          <a:latin typeface="+mn-lt"/>
                          <a:ea typeface="+mj-ea"/>
                          <a:cs typeface="+mn-cs"/>
                        </a:rPr>
                        <a:t>の製造・販売</a:t>
                      </a:r>
                      <a:endParaRPr kumimoji="1" lang="ja" altLang="ja-JP" sz="1000" b="0" i="0" u="none" strike="noStrike" kern="1200" noProof="1">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972923483"/>
                  </a:ext>
                </a:extLst>
              </a:tr>
              <a:tr h="432000">
                <a:tc>
                  <a:txBody>
                    <a:bodyPr/>
                    <a:lstStyle/>
                    <a:p>
                      <a:pPr marL="0" algn="ctr" defTabSz="914400" rtl="0" eaLnBrk="1" fontAlgn="ctr" latinLnBrk="0" hangingPunct="1"/>
                      <a:r>
                        <a:rPr kumimoji="1" lang="ja" altLang="ja-JP" sz="1100" b="1" i="0" u="none" strike="noStrike" kern="1200" noProof="1">
                          <a:solidFill>
                            <a:srgbClr val="000000"/>
                          </a:solidFill>
                          <a:effectLst/>
                          <a:latin typeface="+mn-lt"/>
                          <a:ea typeface="+mj-ea"/>
                          <a:cs typeface="+mn-cs"/>
                        </a:rPr>
                        <a:t>29</a:t>
                      </a:r>
                      <a:endParaRPr kumimoji="1" lang="ja-JP" altLang="en-US"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noProof="1">
                          <a:solidFill>
                            <a:srgbClr val="000000"/>
                          </a:solidFill>
                          <a:effectLst/>
                          <a:latin typeface="+mn-lt"/>
                          <a:ea typeface="+mj-ea"/>
                          <a:cs typeface="+mn-cs"/>
                        </a:rPr>
                        <a:t>Horiba Group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noProof="1">
                          <a:solidFill>
                            <a:srgbClr val="000000"/>
                          </a:solidFill>
                          <a:effectLst/>
                          <a:latin typeface="+mn-lt"/>
                          <a:ea typeface="+mj-ea"/>
                          <a:cs typeface="+mn-cs"/>
                        </a:rPr>
                        <a:t>株式会社</a:t>
                      </a:r>
                      <a:r>
                        <a:rPr kumimoji="1" lang="ja" altLang="ja-JP" sz="1100" b="0" i="0" u="none" strike="noStrike" kern="1200" noProof="1">
                          <a:solidFill>
                            <a:srgbClr val="000000"/>
                          </a:solidFill>
                          <a:effectLst/>
                          <a:latin typeface="+mn-lt"/>
                          <a:ea typeface="+mj-ea"/>
                          <a:cs typeface="+mn-cs"/>
                        </a:rPr>
                        <a:t>堀場製作所</a:t>
                      </a:r>
                      <a:endParaRPr kumimoji="1" lang="ja-JP" altLang="en-US" sz="1100" b="0" i="0" u="none" strike="noStrike" kern="1200" noProof="1">
                        <a:solidFill>
                          <a:srgbClr val="000000"/>
                        </a:solidFill>
                        <a:effectLst/>
                        <a:latin typeface="+mn-lt"/>
                        <a:ea typeface="+mj-ea"/>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noProof="1">
                          <a:solidFill>
                            <a:srgbClr val="000000"/>
                          </a:solidFill>
                          <a:effectLst/>
                          <a:latin typeface="+mn-lt"/>
                          <a:ea typeface="+mj-ea"/>
                          <a:cs typeface="+mn-cs"/>
                        </a:rPr>
                        <a:t>計測や分析技術の提供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844111708"/>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43893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a:t>
            </a: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（出所）有識者ヒアリング、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Briefing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Hindustan Syringes &amp; Medical Devices Ltd.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Challenges faced by medical device manufacturers in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6" name="Text Placeholder 1"/>
          <p:cNvSpPr txBox="1">
            <a:spLocks/>
          </p:cNvSpPr>
          <p:nvPr/>
        </p:nvSpPr>
        <p:spPr>
          <a:xfrm>
            <a:off x="3152800" y="59672"/>
            <a:ext cx="6984908" cy="1154490"/>
          </a:xfrm>
          <a:prstGeom prst="rect">
            <a:avLst/>
          </a:prstGeom>
        </p:spPr>
        <p:txBody>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90500" lvl="1" indent="-190500" algn="just" defTabSz="914400">
              <a:lnSpc>
                <a:spcPct val="110000"/>
              </a:lnSpc>
              <a:spcAft>
                <a:spcPts val="200"/>
              </a:spcAft>
              <a:buClr>
                <a:srgbClr val="5F8AC3"/>
              </a:buClr>
              <a:buFont typeface="Wingdings" panose="05000000000000000000" pitchFamily="2" charset="2"/>
              <a:buChar char="n"/>
            </a:pPr>
            <a:endParaRPr lang="en-US" altLang="ja-JP" dirty="0"/>
          </a:p>
        </p:txBody>
      </p:sp>
      <p:grpSp>
        <p:nvGrpSpPr>
          <p:cNvPr id="24" name="Group 23">
            <a:extLst>
              <a:ext uri="{FF2B5EF4-FFF2-40B4-BE49-F238E27FC236}">
                <a16:creationId xmlns:a16="http://schemas.microsoft.com/office/drawing/2014/main" id="{445E5343-4FB3-0AEA-E93C-810960149818}"/>
              </a:ext>
            </a:extLst>
          </p:cNvPr>
          <p:cNvGrpSpPr/>
          <p:nvPr/>
        </p:nvGrpSpPr>
        <p:grpSpPr>
          <a:xfrm>
            <a:off x="418110" y="1578200"/>
            <a:ext cx="9143402" cy="1525457"/>
            <a:chOff x="418110" y="1398323"/>
            <a:chExt cx="9143402" cy="1525457"/>
          </a:xfrm>
        </p:grpSpPr>
        <p:sp>
          <p:nvSpPr>
            <p:cNvPr id="7" name="正方形/長方形 6"/>
            <p:cNvSpPr/>
            <p:nvPr/>
          </p:nvSpPr>
          <p:spPr>
            <a:xfrm>
              <a:off x="418110" y="1398323"/>
              <a:ext cx="1150514" cy="1525457"/>
            </a:xfrm>
            <a:prstGeom prst="rect">
              <a:avLst/>
            </a:prstGeom>
            <a:solidFill>
              <a:srgbClr val="3D6AA7"/>
            </a:solidFill>
          </p:spPr>
          <p:txBody>
            <a:bodyPr wrap="none" anchor="ctr" anchorCtr="0">
              <a:noAutofit/>
            </a:bodyPr>
            <a:lstStyle/>
            <a:p>
              <a:pPr marL="0" lvl="1"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体制</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1640632" y="1402570"/>
              <a:ext cx="7920880" cy="151831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多くの企業が戦略的に重要な経営判断、予算の消化、専門的訓練にあたってはシンガポールに所在するアジアパシフィック・リージョナルオフィスと緊密に連携する体制を採っている。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こうした企業の多くは、インドの本部をインド主要地域に置いている。具体的には、</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Maharashtra</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Karnataka</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Tamil Nadu</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Kerala</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New Delhi</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などが挙げられる。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Tamil Nadu</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州における医療機器の製造を推進しており、オムロンヘルスケア等は政府の許可を得て医療機器工場を設立する予定である。</a:t>
              </a:r>
            </a:p>
          </p:txBody>
        </p:sp>
      </p:grpSp>
      <p:grpSp>
        <p:nvGrpSpPr>
          <p:cNvPr id="23" name="Group 22">
            <a:extLst>
              <a:ext uri="{FF2B5EF4-FFF2-40B4-BE49-F238E27FC236}">
                <a16:creationId xmlns:a16="http://schemas.microsoft.com/office/drawing/2014/main" id="{AA0CF9F6-28F4-8688-BEEF-6F5F23A76899}"/>
              </a:ext>
            </a:extLst>
          </p:cNvPr>
          <p:cNvGrpSpPr/>
          <p:nvPr/>
        </p:nvGrpSpPr>
        <p:grpSpPr>
          <a:xfrm>
            <a:off x="423506" y="3229203"/>
            <a:ext cx="9143402" cy="721072"/>
            <a:chOff x="423506" y="3050368"/>
            <a:chExt cx="9143402" cy="721072"/>
          </a:xfrm>
        </p:grpSpPr>
        <p:sp>
          <p:nvSpPr>
            <p:cNvPr id="9" name="正方形/長方形 8"/>
            <p:cNvSpPr/>
            <p:nvPr/>
          </p:nvSpPr>
          <p:spPr>
            <a:xfrm>
              <a:off x="423506" y="3050368"/>
              <a:ext cx="1150514" cy="721072"/>
            </a:xfrm>
            <a:prstGeom prst="rect">
              <a:avLst/>
            </a:prstGeom>
            <a:solidFill>
              <a:srgbClr val="3D6AA7"/>
            </a:solidFill>
          </p:spPr>
          <p:txBody>
            <a:bodyPr wrap="none" anchor="ctr" anchorCtr="0">
              <a:noAutofit/>
            </a:bodyPr>
            <a:lstStyle/>
            <a:p>
              <a:pPr marL="0" lvl="1"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販売</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角丸四角形 9"/>
            <p:cNvSpPr/>
            <p:nvPr/>
          </p:nvSpPr>
          <p:spPr>
            <a:xfrm>
              <a:off x="1646028" y="3052553"/>
              <a:ext cx="7920880" cy="717698"/>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日本企業の多くは、プロダクトポートフォリオ管理の中で、全国展開もしくは特定地域に強い最大</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社程度の代理店と協業し、商品の販売をしている。</a:t>
              </a:r>
            </a:p>
          </p:txBody>
        </p:sp>
      </p:grpSp>
      <p:grpSp>
        <p:nvGrpSpPr>
          <p:cNvPr id="22" name="Group 21">
            <a:extLst>
              <a:ext uri="{FF2B5EF4-FFF2-40B4-BE49-F238E27FC236}">
                <a16:creationId xmlns:a16="http://schemas.microsoft.com/office/drawing/2014/main" id="{0B12FEE2-43FB-0424-42A3-D46564A45FDA}"/>
              </a:ext>
            </a:extLst>
          </p:cNvPr>
          <p:cNvGrpSpPr/>
          <p:nvPr/>
        </p:nvGrpSpPr>
        <p:grpSpPr>
          <a:xfrm>
            <a:off x="418110" y="4075821"/>
            <a:ext cx="9143402" cy="825078"/>
            <a:chOff x="418110" y="3984661"/>
            <a:chExt cx="9143402" cy="825078"/>
          </a:xfrm>
        </p:grpSpPr>
        <p:sp>
          <p:nvSpPr>
            <p:cNvPr id="11" name="正方形/長方形 10"/>
            <p:cNvSpPr/>
            <p:nvPr/>
          </p:nvSpPr>
          <p:spPr>
            <a:xfrm>
              <a:off x="418110" y="3984661"/>
              <a:ext cx="1150514" cy="825078"/>
            </a:xfrm>
            <a:prstGeom prst="rect">
              <a:avLst/>
            </a:prstGeom>
            <a:solidFill>
              <a:srgbClr val="3D6AA7"/>
            </a:solidFill>
          </p:spPr>
          <p:txBody>
            <a:bodyPr wrap="none" anchor="ctr" anchorCtr="0">
              <a:noAutofit/>
            </a:bodyPr>
            <a:lstStyle/>
            <a:p>
              <a:pPr marL="0" lvl="1"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ターゲット</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角丸四角形 11"/>
            <p:cNvSpPr/>
            <p:nvPr/>
          </p:nvSpPr>
          <p:spPr>
            <a:xfrm>
              <a:off x="1640632" y="3987739"/>
              <a:ext cx="7920880" cy="821217"/>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日本企業の主たるターゲットセグメントは、主要な中央政府傘下の大規模病院</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専門病院、民間運営の病院チェーン、独立系の専門病院、個人運営の診療所である。</a:t>
              </a:r>
            </a:p>
          </p:txBody>
        </p:sp>
      </p:grpSp>
      <p:grpSp>
        <p:nvGrpSpPr>
          <p:cNvPr id="25" name="Group 24">
            <a:extLst>
              <a:ext uri="{FF2B5EF4-FFF2-40B4-BE49-F238E27FC236}">
                <a16:creationId xmlns:a16="http://schemas.microsoft.com/office/drawing/2014/main" id="{C8DE9986-6E90-68DF-88E2-91BC9782E70D}"/>
              </a:ext>
            </a:extLst>
          </p:cNvPr>
          <p:cNvGrpSpPr/>
          <p:nvPr/>
        </p:nvGrpSpPr>
        <p:grpSpPr>
          <a:xfrm>
            <a:off x="418110" y="5022962"/>
            <a:ext cx="9143402" cy="1285763"/>
            <a:chOff x="418110" y="5022962"/>
            <a:chExt cx="9143402" cy="1285763"/>
          </a:xfrm>
        </p:grpSpPr>
        <p:sp>
          <p:nvSpPr>
            <p:cNvPr id="13" name="正方形/長方形 12"/>
            <p:cNvSpPr/>
            <p:nvPr/>
          </p:nvSpPr>
          <p:spPr>
            <a:xfrm>
              <a:off x="418110" y="5022962"/>
              <a:ext cx="1150514" cy="1285763"/>
            </a:xfrm>
            <a:prstGeom prst="rect">
              <a:avLst/>
            </a:prstGeom>
            <a:solidFill>
              <a:srgbClr val="3D6AA7"/>
            </a:solidFill>
          </p:spPr>
          <p:txBody>
            <a:bodyPr wrap="none" anchor="ctr" anchorCtr="0">
              <a:noAutofit/>
            </a:bodyPr>
            <a:lstStyle/>
            <a:p>
              <a:pPr marL="0" lvl="1"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課題</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角丸四角形 13"/>
            <p:cNvSpPr/>
            <p:nvPr/>
          </p:nvSpPr>
          <p:spPr>
            <a:xfrm>
              <a:off x="1640632" y="5026445"/>
              <a:ext cx="7920880" cy="1279746"/>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公的医療機関の入札調達では、</a:t>
              </a:r>
              <a:r>
                <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認証を取得していない日本企業が多く、入札できない課題がある。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また、中長期的な視点でインド支社を構えた事業展開が重要であると、ユーザーである医療機関から意見が出ている。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サプライヤーやディストリビューターの不足、ネットワーク、医療機器に損害を与えるコールドチェーン物流など、サプライチェーン上の課題がある。</a:t>
              </a:r>
            </a:p>
          </p:txBody>
        </p:sp>
      </p:grpSp>
      <p:grpSp>
        <p:nvGrpSpPr>
          <p:cNvPr id="4" name="Group 3">
            <a:extLst>
              <a:ext uri="{FF2B5EF4-FFF2-40B4-BE49-F238E27FC236}">
                <a16:creationId xmlns:a16="http://schemas.microsoft.com/office/drawing/2014/main" id="{B4F4B6A4-4ADE-76C9-C809-5A2F15DAF9A9}"/>
              </a:ext>
            </a:extLst>
          </p:cNvPr>
          <p:cNvGrpSpPr/>
          <p:nvPr/>
        </p:nvGrpSpPr>
        <p:grpSpPr>
          <a:xfrm>
            <a:off x="449355" y="1052736"/>
            <a:ext cx="9112157" cy="371662"/>
            <a:chOff x="449355" y="1052736"/>
            <a:chExt cx="8608101" cy="371662"/>
          </a:xfrm>
        </p:grpSpPr>
        <p:sp>
          <p:nvSpPr>
            <p:cNvPr id="18" name="Rectangle 6"/>
            <p:cNvSpPr>
              <a:spLocks noChangeArrowheads="1"/>
            </p:cNvSpPr>
            <p:nvPr/>
          </p:nvSpPr>
          <p:spPr bwMode="auto">
            <a:xfrm>
              <a:off x="449802" y="1052736"/>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インドにおける日系企業の動向</a:t>
              </a:r>
            </a:p>
          </p:txBody>
        </p:sp>
        <p:cxnSp>
          <p:nvCxnSpPr>
            <p:cNvPr id="19" name="直線コネクタ 18"/>
            <p:cNvCxnSpPr/>
            <p:nvPr/>
          </p:nvCxnSpPr>
          <p:spPr>
            <a:xfrm>
              <a:off x="449355" y="1424398"/>
              <a:ext cx="86081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25817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線コネクタ 37"/>
          <p:cNvCxnSpPr/>
          <p:nvPr/>
        </p:nvCxnSpPr>
        <p:spPr>
          <a:xfrm>
            <a:off x="241653" y="4671136"/>
            <a:ext cx="9462983" cy="0"/>
          </a:xfrm>
          <a:prstGeom prst="line">
            <a:avLst/>
          </a:prstGeom>
          <a:ln w="9525">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p:txBody>
          <a:bodyPr/>
          <a:lstStyle/>
          <a:p>
            <a:r>
              <a:rPr lang="ja-JP" altLang="en-US" dirty="0"/>
              <a:t>インド／医療関連／医療機器</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流通（医療機器）</a:t>
            </a:r>
          </a:p>
        </p:txBody>
      </p:sp>
      <p:sp>
        <p:nvSpPr>
          <p:cNvPr id="4" name="テキスト ボックス 3"/>
          <p:cNvSpPr txBox="1"/>
          <p:nvPr/>
        </p:nvSpPr>
        <p:spPr>
          <a:xfrm>
            <a:off x="200472" y="1124744"/>
            <a:ext cx="9505056" cy="12618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インドにおける医療機器の流通経路は、</a:t>
            </a:r>
            <a:r>
              <a:rPr lang="en-US" altLang="ja-JP" sz="1400" dirty="0"/>
              <a:t>MRI</a:t>
            </a:r>
            <a:r>
              <a:rPr lang="ja-JP" altLang="en-US" sz="1400" dirty="0"/>
              <a:t>や</a:t>
            </a:r>
            <a:r>
              <a:rPr lang="en-US" altLang="ja-JP" sz="1400" dirty="0"/>
              <a:t>CT</a:t>
            </a:r>
            <a:r>
              <a:rPr lang="ja-JP" altLang="en-US" sz="1400" dirty="0"/>
              <a:t>等の大型医療機器と小型機器とで異なる。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大型医療機器はメーカーによる直接販売が主流であり、</a:t>
            </a:r>
            <a:r>
              <a:rPr lang="en-US" altLang="ja-JP" sz="1400" dirty="0"/>
              <a:t>Tier2</a:t>
            </a:r>
            <a:r>
              <a:rPr lang="ja-JP" altLang="en-US" sz="1400" dirty="0"/>
              <a:t>以下の都市では代理店やブローカーによる案件紹介が多くなるものの、販売契約は直接メーカーが行うことが多い。欧米系メーカーでは、コーポレートチェーン病院や大規模な私立病院に対して、条件のよいファイナンスを提示することも多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小型医療機器は代理店経由での販売が主流である。</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p:txBody>
      </p:sp>
      <p:sp>
        <p:nvSpPr>
          <p:cNvPr id="19" name="Rectangle 6"/>
          <p:cNvSpPr>
            <a:spLocks noChangeArrowheads="1"/>
          </p:cNvSpPr>
          <p:nvPr/>
        </p:nvSpPr>
        <p:spPr bwMode="auto">
          <a:xfrm>
            <a:off x="200472" y="24208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インドにおける医療機器の流通構造</a:t>
            </a:r>
          </a:p>
        </p:txBody>
      </p:sp>
      <p:cxnSp>
        <p:nvCxnSpPr>
          <p:cNvPr id="20" name="直線コネクタ 19"/>
          <p:cNvCxnSpPr/>
          <p:nvPr/>
        </p:nvCxnSpPr>
        <p:spPr>
          <a:xfrm>
            <a:off x="200025" y="270892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下矢印 21"/>
          <p:cNvSpPr/>
          <p:nvPr/>
        </p:nvSpPr>
        <p:spPr>
          <a:xfrm rot="16200000" flipH="1">
            <a:off x="4449712" y="2083430"/>
            <a:ext cx="288032" cy="2737840"/>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5993338" y="3104963"/>
            <a:ext cx="936104" cy="3132347"/>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センター</a:t>
            </a:r>
          </a:p>
        </p:txBody>
      </p:sp>
      <p:sp>
        <p:nvSpPr>
          <p:cNvPr id="24" name="正方形/長方形 23"/>
          <p:cNvSpPr/>
          <p:nvPr/>
        </p:nvSpPr>
        <p:spPr>
          <a:xfrm>
            <a:off x="241653" y="3104963"/>
            <a:ext cx="1110947" cy="1440213"/>
          </a:xfrm>
          <a:prstGeom prst="rect">
            <a:avLst/>
          </a:prstGeom>
          <a:solidFill>
            <a:srgbClr val="A2BBDC"/>
          </a:solidFill>
        </p:spPr>
        <p:txBody>
          <a:bodyPr wrap="none" anchor="ctr" anchorCtr="0">
            <a:noAutofit/>
          </a:bodyPr>
          <a:lstStyle/>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大型機器</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MR/CT</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等）</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241653" y="4797098"/>
            <a:ext cx="1110947" cy="1440213"/>
          </a:xfrm>
          <a:prstGeom prst="rect">
            <a:avLst/>
          </a:prstGeom>
          <a:solidFill>
            <a:srgbClr val="A2BBDC"/>
          </a:solidFill>
        </p:spPr>
        <p:txBody>
          <a:bodyPr wrap="none" anchor="ctr" anchorCtr="0">
            <a:noAutofit/>
          </a:bodyPr>
          <a:lstStyle/>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小型機器・器具</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1424608" y="3108202"/>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Tier 1</a:t>
            </a:r>
          </a:p>
        </p:txBody>
      </p:sp>
      <p:sp>
        <p:nvSpPr>
          <p:cNvPr id="27" name="正方形/長方形 26"/>
          <p:cNvSpPr/>
          <p:nvPr/>
        </p:nvSpPr>
        <p:spPr>
          <a:xfrm>
            <a:off x="1427147" y="3858040"/>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Tier 2</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　以下</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1422069" y="4806311"/>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Tier 1</a:t>
            </a:r>
          </a:p>
        </p:txBody>
      </p:sp>
      <p:sp>
        <p:nvSpPr>
          <p:cNvPr id="29" name="正方形/長方形 28"/>
          <p:cNvSpPr/>
          <p:nvPr/>
        </p:nvSpPr>
        <p:spPr>
          <a:xfrm>
            <a:off x="1424608" y="5556149"/>
            <a:ext cx="952312" cy="68116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Tier 2</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　以下</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13"/>
          <p:cNvSpPr>
            <a:spLocks noChangeArrowheads="1"/>
          </p:cNvSpPr>
          <p:nvPr/>
        </p:nvSpPr>
        <p:spPr bwMode="blackWhite">
          <a:xfrm>
            <a:off x="3584848" y="3068105"/>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直販が主流</a:t>
            </a:r>
          </a:p>
        </p:txBody>
      </p:sp>
      <p:sp>
        <p:nvSpPr>
          <p:cNvPr id="30" name="下矢印 29"/>
          <p:cNvSpPr/>
          <p:nvPr/>
        </p:nvSpPr>
        <p:spPr>
          <a:xfrm rot="16200000" flipH="1">
            <a:off x="3332820" y="3946594"/>
            <a:ext cx="288032" cy="504056"/>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3784664" y="3854800"/>
            <a:ext cx="952312" cy="681162"/>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代理店</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a:t>
            </a:r>
          </a:p>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ブローカー</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16200000" flipH="1">
            <a:off x="5241803" y="3621790"/>
            <a:ext cx="288032" cy="1153663"/>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角丸四角形 32"/>
          <p:cNvSpPr/>
          <p:nvPr/>
        </p:nvSpPr>
        <p:spPr>
          <a:xfrm>
            <a:off x="7017657" y="3104963"/>
            <a:ext cx="2686979" cy="148187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大型機器は直販が主流（日系は販社を保有していない企業が多いため、代理店を活用）</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代理店が案件紹介をする場合も、直接の契約等はメーカーが担当する。</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コーポレートチェーン病院、大規模な私立病院に対しては、メーカーが</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Long term payment</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や有利な条件を提示することも多い。</a:t>
            </a:r>
          </a:p>
        </p:txBody>
      </p:sp>
      <p:sp>
        <p:nvSpPr>
          <p:cNvPr id="34" name="角丸四角形 33"/>
          <p:cNvSpPr/>
          <p:nvPr/>
        </p:nvSpPr>
        <p:spPr>
          <a:xfrm>
            <a:off x="7018996" y="4806310"/>
            <a:ext cx="2686979" cy="1481879"/>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171450" indent="-171450">
              <a:buClr>
                <a:srgbClr val="3D6AA7"/>
              </a:buClr>
              <a:buFont typeface="Wingdings" panose="05000000000000000000" pitchFamily="2" charset="2"/>
              <a:buChar char="l"/>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小型の機器については、代理店経由の販売が主流である。</a:t>
            </a: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buClr>
                <a:srgbClr val="3D6AA7"/>
              </a:buClr>
              <a:buFont typeface="Wingdings" panose="05000000000000000000" pitchFamily="2" charset="2"/>
              <a:buChar char="l"/>
            </a:pP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規模の小さい都市・エリアになると代理店やブローカー（</a:t>
            </a:r>
            <a:r>
              <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DSA: Direct Sales Agent</a:t>
            </a:r>
            <a:r>
              <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）が何社も入るケースもある。</a:t>
            </a:r>
          </a:p>
        </p:txBody>
      </p:sp>
      <p:sp>
        <p:nvSpPr>
          <p:cNvPr id="36" name="下矢印 35"/>
          <p:cNvSpPr/>
          <p:nvPr/>
        </p:nvSpPr>
        <p:spPr>
          <a:xfrm rot="16200000" flipH="1">
            <a:off x="4449715" y="3773169"/>
            <a:ext cx="288032" cy="273783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rot="16200000" flipH="1">
            <a:off x="2082106" y="3468510"/>
            <a:ext cx="1426689" cy="714698"/>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医療機器メーカー</a:t>
            </a:r>
          </a:p>
        </p:txBody>
      </p:sp>
      <p:sp>
        <p:nvSpPr>
          <p:cNvPr id="40" name="正方形/長方形 39"/>
          <p:cNvSpPr/>
          <p:nvPr/>
        </p:nvSpPr>
        <p:spPr>
          <a:xfrm rot="16200000" flipH="1">
            <a:off x="2088045" y="5167101"/>
            <a:ext cx="1426689" cy="714698"/>
          </a:xfrm>
          <a:prstGeom prst="rect">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医療機器メーカー</a:t>
            </a:r>
          </a:p>
        </p:txBody>
      </p:sp>
      <p:sp>
        <p:nvSpPr>
          <p:cNvPr id="41" name="正方形/長方形 40"/>
          <p:cNvSpPr/>
          <p:nvPr/>
        </p:nvSpPr>
        <p:spPr>
          <a:xfrm>
            <a:off x="3784664" y="5469038"/>
            <a:ext cx="952312" cy="681162"/>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代理店</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a:t>
            </a:r>
          </a:p>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ブローカー</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下矢印 41"/>
          <p:cNvSpPr/>
          <p:nvPr/>
        </p:nvSpPr>
        <p:spPr>
          <a:xfrm rot="16200000" flipH="1">
            <a:off x="5241804" y="4940402"/>
            <a:ext cx="288032" cy="1153661"/>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Rectangle 13"/>
          <p:cNvSpPr>
            <a:spLocks noChangeArrowheads="1"/>
          </p:cNvSpPr>
          <p:nvPr/>
        </p:nvSpPr>
        <p:spPr bwMode="blackWhite">
          <a:xfrm>
            <a:off x="4376936" y="5093894"/>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代理店経由</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が主流</a:t>
            </a:r>
          </a:p>
        </p:txBody>
      </p:sp>
      <p:sp>
        <p:nvSpPr>
          <p:cNvPr id="44" name="正方形/長方形 43"/>
          <p:cNvSpPr/>
          <p:nvPr/>
        </p:nvSpPr>
        <p:spPr>
          <a:xfrm>
            <a:off x="4963202" y="5751127"/>
            <a:ext cx="772187" cy="399073"/>
          </a:xfrm>
          <a:prstGeom prst="rect">
            <a:avLst/>
          </a:prstGeom>
          <a:solidFill>
            <a:srgbClr val="CCDAEC"/>
          </a:solidFill>
        </p:spPr>
        <p:txBody>
          <a:bodyPr wrap="none" anchor="ctr" anchorCtr="0">
            <a:noAutofit/>
          </a:bodyPr>
          <a:lstStyle/>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代理店</a:t>
            </a:r>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a:t>
            </a:r>
          </a:p>
          <a:p>
            <a:pPr marL="0" lvl="1"/>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ブローカー</a:t>
            </a:r>
            <a:endParaRPr lang="en-US" altLang="ja-JP" sz="11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下矢印 44"/>
          <p:cNvSpPr/>
          <p:nvPr/>
        </p:nvSpPr>
        <p:spPr>
          <a:xfrm rot="16200000" flipH="1">
            <a:off x="4720877" y="5841759"/>
            <a:ext cx="288032" cy="196624"/>
          </a:xfrm>
          <a:prstGeom prst="downArrow">
            <a:avLst/>
          </a:prstGeom>
          <a:solidFill>
            <a:srgbClr val="FAC8C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下矢印 45"/>
          <p:cNvSpPr/>
          <p:nvPr/>
        </p:nvSpPr>
        <p:spPr>
          <a:xfrm rot="16200000" flipH="1">
            <a:off x="5720320" y="5850486"/>
            <a:ext cx="288032" cy="196624"/>
          </a:xfrm>
          <a:prstGeom prst="downArrow">
            <a:avLst/>
          </a:prstGeom>
          <a:solidFill>
            <a:srgbClr val="CCDAE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下矢印 46"/>
          <p:cNvSpPr/>
          <p:nvPr/>
        </p:nvSpPr>
        <p:spPr>
          <a:xfrm rot="16200000" flipH="1">
            <a:off x="3326156" y="5656783"/>
            <a:ext cx="288032" cy="504056"/>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角丸四角形 47"/>
          <p:cNvSpPr/>
          <p:nvPr/>
        </p:nvSpPr>
        <p:spPr>
          <a:xfrm>
            <a:off x="4269695" y="6288190"/>
            <a:ext cx="2232248" cy="204903"/>
          </a:xfrm>
          <a:prstGeom prst="roundRect">
            <a:avLst>
              <a:gd name="adj" fmla="val 9097"/>
            </a:avLst>
          </a:prstGeom>
          <a:solidFill>
            <a:srgbClr val="AFE6F7">
              <a:alpha val="50000"/>
            </a:srgbClr>
          </a:solidFill>
        </p:spPr>
        <p:txBody>
          <a:bodyPr wrap="square" lIns="180000" anchor="ctr">
            <a:noAutofit/>
          </a:bodyPr>
          <a:lstStyle/>
          <a:p>
            <a:r>
              <a:rPr lang="ja-JP" altLang="en-US" sz="1000" dirty="0">
                <a:latin typeface="Arial" panose="020B0604020202020204" pitchFamily="34" charset="0"/>
                <a:ea typeface="ＭＳ Ｐゴシック" panose="020B0600070205080204" pitchFamily="50" charset="-128"/>
              </a:rPr>
              <a:t>代理店が何社も入るケースもある</a:t>
            </a:r>
          </a:p>
        </p:txBody>
      </p:sp>
      <p:cxnSp>
        <p:nvCxnSpPr>
          <p:cNvPr id="51" name="直線コネクタ 50"/>
          <p:cNvCxnSpPr>
            <a:stCxn id="48" idx="0"/>
            <a:endCxn id="44" idx="2"/>
          </p:cNvCxnSpPr>
          <p:nvPr/>
        </p:nvCxnSpPr>
        <p:spPr>
          <a:xfrm flipH="1" flipV="1">
            <a:off x="5349296" y="6150200"/>
            <a:ext cx="36523" cy="137990"/>
          </a:xfrm>
          <a:prstGeom prst="line">
            <a:avLst/>
          </a:prstGeom>
          <a:ln w="952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flipV="1">
            <a:off x="4766581" y="4387565"/>
            <a:ext cx="619239" cy="334452"/>
          </a:xfrm>
          <a:prstGeom prst="line">
            <a:avLst/>
          </a:prstGeom>
          <a:ln w="9525">
            <a:solidFill>
              <a:srgbClr val="92D050"/>
            </a:solidFill>
          </a:ln>
        </p:spPr>
        <p:style>
          <a:lnRef idx="1">
            <a:schemeClr val="accent1"/>
          </a:lnRef>
          <a:fillRef idx="0">
            <a:schemeClr val="accent1"/>
          </a:fillRef>
          <a:effectRef idx="0">
            <a:schemeClr val="accent1"/>
          </a:effectRef>
          <a:fontRef idx="minor">
            <a:schemeClr val="tx1"/>
          </a:fontRef>
        </p:style>
      </p:cxnSp>
      <p:sp>
        <p:nvSpPr>
          <p:cNvPr id="54" name="角丸四角形 53"/>
          <p:cNvSpPr/>
          <p:nvPr/>
        </p:nvSpPr>
        <p:spPr>
          <a:xfrm>
            <a:off x="4375357" y="4643113"/>
            <a:ext cx="1619561" cy="137537"/>
          </a:xfrm>
          <a:prstGeom prst="roundRect">
            <a:avLst>
              <a:gd name="adj" fmla="val 9097"/>
            </a:avLst>
          </a:prstGeom>
          <a:solidFill>
            <a:srgbClr val="AFE6F7">
              <a:alpha val="50000"/>
            </a:srgbClr>
          </a:solidFill>
        </p:spPr>
        <p:txBody>
          <a:bodyPr wrap="square" lIns="180000" anchor="ctr">
            <a:noAutofit/>
          </a:bodyPr>
          <a:lstStyle/>
          <a:p>
            <a:r>
              <a:rPr lang="ja-JP" altLang="en-US" sz="1000" dirty="0">
                <a:latin typeface="Arial" panose="020B0604020202020204" pitchFamily="34" charset="0"/>
                <a:ea typeface="ＭＳ Ｐゴシック" panose="020B0600070205080204" pitchFamily="50" charset="-128"/>
              </a:rPr>
              <a:t>単なる案件紹介が多い</a:t>
            </a:r>
          </a:p>
        </p:txBody>
      </p:sp>
    </p:spTree>
    <p:extLst>
      <p:ext uri="{BB962C8B-B14F-4D97-AF65-F5344CB8AC3E}">
        <p14:creationId xmlns:p14="http://schemas.microsoft.com/office/powerpoint/2010/main" val="28440585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0692374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8" imgW="360" imgH="360" progId="TCLayout.ActiveDocument.1">
                  <p:embed/>
                </p:oleObj>
              </mc:Choice>
              <mc:Fallback>
                <p:oleObj name="think-cellスライド" r:id="rId8" imgW="360" imgH="360" progId="TCLayout.ActiveDocument.1">
                  <p:embed/>
                  <p:pic>
                    <p:nvPicPr>
                      <p:cNvPr id="4" name="Object 3"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市場規模・輸出入額</a:t>
            </a:r>
          </a:p>
        </p:txBody>
      </p:sp>
      <p:sp>
        <p:nvSpPr>
          <p:cNvPr id="13" name="片側の 2 つの角を丸めた四角形 12"/>
          <p:cNvSpPr/>
          <p:nvPr/>
        </p:nvSpPr>
        <p:spPr>
          <a:xfrm>
            <a:off x="5961112" y="2758003"/>
            <a:ext cx="3671838" cy="290393"/>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200" noProof="1">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輸入相手国（2023）</a:t>
            </a:r>
          </a:p>
        </p:txBody>
      </p:sp>
      <p:grpSp>
        <p:nvGrpSpPr>
          <p:cNvPr id="14" name="グループ化 7"/>
          <p:cNvGrpSpPr/>
          <p:nvPr/>
        </p:nvGrpSpPr>
        <p:grpSpPr>
          <a:xfrm>
            <a:off x="200472" y="2321416"/>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noProof="1">
                  <a:solidFill>
                    <a:srgbClr val="000000"/>
                  </a:solidFill>
                  <a:latin typeface="Arial Black" pitchFamily="34" charset="0"/>
                  <a:ea typeface="HGP創英角ｺﾞｼｯｸUB" pitchFamily="50" charset="-128"/>
                </a:rPr>
                <a:t>医薬品の輸出入</a:t>
              </a:r>
              <a:r>
                <a:rPr lang="ja-JP" altLang="en-US" sz="1400" noProof="1">
                  <a:solidFill>
                    <a:srgbClr val="000000"/>
                  </a:solidFill>
                  <a:latin typeface="Arial Black" pitchFamily="34" charset="0"/>
                  <a:ea typeface="HGP創英角ｺﾞｼｯｸUB" pitchFamily="50" charset="-128"/>
                </a:rPr>
                <a:t>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025" y="1050302"/>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インドの医薬品輸出は2023年に213億US$に達した</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インドの人口は年1.6%の割合で増加しており、高齢者人口は1億人を超える。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急速な経済成長、中間層の所得向上、医療保険会社による市場浸透は、医薬品への支出を増加させると予想される。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輸出が輸入を大きく上回っている。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19">
            <a:extLst>
              <a:ext uri="{FF2B5EF4-FFF2-40B4-BE49-F238E27FC236}">
                <a16:creationId xmlns:a16="http://schemas.microsoft.com/office/drawing/2014/main" id="{95FC0187-336C-CACE-DF3F-A2FE93308D94}"/>
              </a:ext>
            </a:extLst>
          </p:cNvPr>
          <p:cNvSpPr/>
          <p:nvPr>
            <p:custDataLst>
              <p:tags r:id="rId3"/>
            </p:custDataLst>
          </p:nvPr>
        </p:nvSpPr>
        <p:spPr bwMode="gray">
          <a:xfrm>
            <a:off x="1544737" y="6354152"/>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21" name="Rectangle 20">
            <a:extLst>
              <a:ext uri="{FF2B5EF4-FFF2-40B4-BE49-F238E27FC236}">
                <a16:creationId xmlns:a16="http://schemas.microsoft.com/office/drawing/2014/main" id="{98B532AC-D5F1-E889-1DC6-1DB9BF60167D}"/>
              </a:ext>
            </a:extLst>
          </p:cNvPr>
          <p:cNvSpPr/>
          <p:nvPr>
            <p:custDataLst>
              <p:tags r:id="rId4"/>
            </p:custDataLst>
          </p:nvPr>
        </p:nvSpPr>
        <p:spPr bwMode="gray">
          <a:xfrm>
            <a:off x="2130524" y="6354152"/>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a:p>
        </p:txBody>
      </p:sp>
      <p:sp>
        <p:nvSpPr>
          <p:cNvPr id="22" name="テキスト プレースホルダ 9">
            <a:extLst>
              <a:ext uri="{FF2B5EF4-FFF2-40B4-BE49-F238E27FC236}">
                <a16:creationId xmlns:a16="http://schemas.microsoft.com/office/drawing/2014/main" id="{BEBA00AF-EC9F-0B5B-AFA8-60D67A115D85}"/>
              </a:ext>
            </a:extLst>
          </p:cNvPr>
          <p:cNvSpPr>
            <a:spLocks noGrp="1"/>
          </p:cNvSpPr>
          <p:nvPr>
            <p:custDataLst>
              <p:tags r:id="rId5"/>
            </p:custDataLst>
          </p:nvPr>
        </p:nvSpPr>
        <p:spPr bwMode="auto">
          <a:xfrm>
            <a:off x="1774924" y="634939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pPr marL="0" indent="0">
                <a:spcBef>
                  <a:spcPct val="0"/>
                </a:spcBef>
                <a:buNone/>
              </a:pPr>
              <a:t>輸出</a:t>
            </a:fld>
            <a:endParaRPr kumimoji="0" lang="ja-JP" altLang="en-US" sz="800">
              <a:sym typeface="+mn-lt"/>
            </a:endParaRPr>
          </a:p>
        </p:txBody>
      </p:sp>
      <p:sp>
        <p:nvSpPr>
          <p:cNvPr id="23" name="テキスト プレースホルダ 9">
            <a:extLst>
              <a:ext uri="{FF2B5EF4-FFF2-40B4-BE49-F238E27FC236}">
                <a16:creationId xmlns:a16="http://schemas.microsoft.com/office/drawing/2014/main" id="{521CB211-52C8-C27B-3D47-5A97B941A0DD}"/>
              </a:ext>
            </a:extLst>
          </p:cNvPr>
          <p:cNvSpPr>
            <a:spLocks noGrp="1"/>
          </p:cNvSpPr>
          <p:nvPr>
            <p:custDataLst>
              <p:tags r:id="rId6"/>
            </p:custDataLst>
          </p:nvPr>
        </p:nvSpPr>
        <p:spPr bwMode="auto">
          <a:xfrm>
            <a:off x="2360712" y="634939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pPr marL="0" indent="0">
                <a:spcBef>
                  <a:spcPct val="0"/>
                </a:spcBef>
                <a:buNone/>
              </a:pPr>
              <a:t>輸入</a:t>
            </a:fld>
            <a:endParaRPr kumimoji="0" lang="ja-JP" altLang="en-US" sz="800">
              <a:sym typeface="+mn-lt"/>
            </a:endParaRPr>
          </a:p>
        </p:txBody>
      </p:sp>
      <p:graphicFrame>
        <p:nvGraphicFramePr>
          <p:cNvPr id="24" name="Chart 23">
            <a:extLst>
              <a:ext uri="{FF2B5EF4-FFF2-40B4-BE49-F238E27FC236}">
                <a16:creationId xmlns:a16="http://schemas.microsoft.com/office/drawing/2014/main" id="{066A0B8A-9392-98AE-87E9-1C8BEC68A684}"/>
              </a:ext>
            </a:extLst>
          </p:cNvPr>
          <p:cNvGraphicFramePr/>
          <p:nvPr>
            <p:extLst>
              <p:ext uri="{D42A27DB-BD31-4B8C-83A1-F6EECF244321}">
                <p14:modId xmlns:p14="http://schemas.microsoft.com/office/powerpoint/2010/main" val="1271754890"/>
              </p:ext>
            </p:extLst>
          </p:nvPr>
        </p:nvGraphicFramePr>
        <p:xfrm>
          <a:off x="209736" y="2852936"/>
          <a:ext cx="5823384" cy="3435152"/>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55" name="Chart 54">
            <a:extLst>
              <a:ext uri="{FF2B5EF4-FFF2-40B4-BE49-F238E27FC236}">
                <a16:creationId xmlns:a16="http://schemas.microsoft.com/office/drawing/2014/main" id="{5589B7CD-B002-ACBF-5AFF-4A61FC170584}"/>
              </a:ext>
            </a:extLst>
          </p:cNvPr>
          <p:cNvGraphicFramePr/>
          <p:nvPr>
            <p:extLst>
              <p:ext uri="{D42A27DB-BD31-4B8C-83A1-F6EECF244321}">
                <p14:modId xmlns:p14="http://schemas.microsoft.com/office/powerpoint/2010/main" val="2673296350"/>
              </p:ext>
            </p:extLst>
          </p:nvPr>
        </p:nvGraphicFramePr>
        <p:xfrm>
          <a:off x="5246570" y="2827566"/>
          <a:ext cx="5533540" cy="3555455"/>
        </p:xfrm>
        <a:graphic>
          <a:graphicData uri="http://schemas.openxmlformats.org/drawingml/2006/chart">
            <c:chart xmlns:c="http://schemas.openxmlformats.org/drawingml/2006/chart" xmlns:r="http://schemas.openxmlformats.org/officeDocument/2006/relationships" r:id="rId11"/>
          </a:graphicData>
        </a:graphic>
      </p:graphicFrame>
      <p:sp>
        <p:nvSpPr>
          <p:cNvPr id="7" name="テキスト ボックス 74">
            <a:extLst>
              <a:ext uri="{FF2B5EF4-FFF2-40B4-BE49-F238E27FC236}">
                <a16:creationId xmlns:a16="http://schemas.microsoft.com/office/drawing/2014/main" id="{2349C86F-6AEB-ABE6-36A3-C800B1D9CC71}"/>
              </a:ext>
            </a:extLst>
          </p:cNvPr>
          <p:cNvSpPr txBox="1"/>
          <p:nvPr/>
        </p:nvSpPr>
        <p:spPr>
          <a:xfrm>
            <a:off x="218520" y="6626326"/>
            <a:ext cx="9198975"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UN Comtrade Database</a:t>
            </a:r>
            <a:r>
              <a:rPr kumimoji="0" lang="ja-JP" altLang="en-US" sz="800" dirty="0" bmk=""/>
              <a:t>（</a:t>
            </a:r>
            <a:r>
              <a:rPr kumimoji="0" lang="en-US" altLang="ja-JP" sz="800" dirty="0" bmk=""/>
              <a:t>2025</a:t>
            </a:r>
            <a:r>
              <a:rPr kumimoji="0" lang="ja-JP" altLang="en-US" sz="800" dirty="0" bmk=""/>
              <a:t>年</a:t>
            </a:r>
            <a:r>
              <a:rPr kumimoji="0" lang="en-US" altLang="ja-JP" sz="800" dirty="0" bmk=""/>
              <a:t>1</a:t>
            </a:r>
            <a:r>
              <a:rPr kumimoji="0" lang="ja-JP" altLang="en-US" sz="800" dirty="0" bmk=""/>
              <a:t>月時点）</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テキスト ボックス 1">
            <a:extLst>
              <a:ext uri="{FF2B5EF4-FFF2-40B4-BE49-F238E27FC236}">
                <a16:creationId xmlns:a16="http://schemas.microsoft.com/office/drawing/2014/main" id="{AE5B980E-86E3-CA2C-7DE9-C5BCCB91C0FA}"/>
              </a:ext>
            </a:extLst>
          </p:cNvPr>
          <p:cNvSpPr txBox="1"/>
          <p:nvPr/>
        </p:nvSpPr>
        <p:spPr>
          <a:xfrm>
            <a:off x="316110" y="267551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329986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1/2</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54458437"/>
              </p:ext>
            </p:extLst>
          </p:nvPr>
        </p:nvGraphicFramePr>
        <p:xfrm>
          <a:off x="200023" y="1412776"/>
          <a:ext cx="9505952" cy="5098503"/>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27006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3744863">
                  <a:extLst>
                    <a:ext uri="{9D8B030D-6E8A-4147-A177-3AD203B41FA5}">
                      <a16:colId xmlns:a16="http://schemas.microsoft.com/office/drawing/2014/main" val="20003"/>
                    </a:ext>
                  </a:extLst>
                </a:gridCol>
              </a:tblGrid>
              <a:tr h="387735">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Asahi Kasei </a:t>
                      </a:r>
                      <a:r>
                        <a:rPr kumimoji="1" lang="en-US" altLang="ja-JP"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India </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旭化成株式会社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医薬品添加剤の製造・販売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err="1">
                          <a:solidFill>
                            <a:srgbClr val="000000"/>
                          </a:solidFill>
                          <a:effectLst/>
                          <a:latin typeface="Arial" panose="020B0604020202020204" pitchFamily="34" charset="0"/>
                          <a:ea typeface="ＭＳ Ｐゴシック" panose="020B0600070205080204" pitchFamily="50" charset="-128"/>
                          <a:cs typeface="+mn-cs"/>
                        </a:rPr>
                        <a:t>Astellas</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a:t>
                      </a:r>
                      <a:r>
                        <a:rPr kumimoji="1" lang="en-US" sz="1100" b="0" i="0" u="none" strike="noStrike" kern="1200" baseline="0" dirty="0" err="1">
                          <a:solidFill>
                            <a:srgbClr val="000000"/>
                          </a:solidFill>
                          <a:effectLst/>
                          <a:latin typeface="Arial" panose="020B0604020202020204" pitchFamily="34" charset="0"/>
                          <a:ea typeface="ＭＳ Ｐゴシック" panose="020B0600070205080204" pitchFamily="50" charset="-128"/>
                          <a:cs typeface="+mn-cs"/>
                        </a:rPr>
                        <a:t>Pharma</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アステラス製薬株式会社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医薬品の輸入・販売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CBC Corp.（</a:t>
                      </a:r>
                      <a:r>
                        <a:rPr kumimoji="1" lang="en-US" sz="1100" b="0" i="0" u="none" strike="noStrike" kern="1200" baseline="0" dirty="0" err="1">
                          <a:solidFill>
                            <a:srgbClr val="000000"/>
                          </a:solidFill>
                          <a:effectLst/>
                          <a:latin typeface="Arial" panose="020B0604020202020204" pitchFamily="34" charset="0"/>
                          <a:ea typeface="ＭＳ Ｐゴシック" panose="020B0600070205080204" pitchFamily="50" charset="-128"/>
                          <a:cs typeface="+mn-cs"/>
                        </a:rPr>
                        <a:t>India）Pvt.Ltd</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CBC</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株式会社</a:t>
                      </a:r>
                      <a:endPar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カメラレンズ、化学品、医薬品の販売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DSS Takara Bio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タカラバイオ株式会社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研究用試薬の製造・販売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Eisai Pharmaceuticals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エーザイ株式会社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医薬品の研究開発・製造・販売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err="1">
                          <a:solidFill>
                            <a:srgbClr val="000000"/>
                          </a:solidFill>
                          <a:effectLst/>
                          <a:latin typeface="Arial" panose="020B0604020202020204" pitchFamily="34" charset="0"/>
                          <a:ea typeface="ＭＳ Ｐゴシック" panose="020B0600070205080204" pitchFamily="50" charset="-128"/>
                          <a:cs typeface="+mn-cs"/>
                        </a:rPr>
                        <a:t>Medreich</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Meiji Seika </a:t>
                      </a:r>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ファルマ株式会社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医薬品の製造販売、輸出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7</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it-IT"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Mitsubishi Chemical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三菱化学株式会社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三菱ケミカルホールディングスグループ製品の販売・市場開発、関連会社へのシェアードサービスの提供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8</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Oriental Yeast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オリエンタル酵母工業株式会社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生イーストなどの製造・販売、パン品質改良剤などの製菓・製パン材料の販売。酵素、補酵素、基質及び試薬などの生化学製品の販売。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16981">
                <a:tc>
                  <a:txBody>
                    <a:bodyPr/>
                    <a:lstStyle/>
                    <a:p>
                      <a:pPr marL="0" algn="ctr" defTabSz="914400" rtl="0" eaLnBrk="1" fontAlgn="ctr" latinLnBrk="0" hangingPunct="1"/>
                      <a:r>
                        <a:rPr kumimoji="1" lang="en-US" altLang="ja-JP" sz="1100" b="1"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9</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Otsuka </a:t>
                      </a:r>
                      <a:r>
                        <a:rPr kumimoji="1" lang="en-US" sz="1100" b="0" i="0" u="none" strike="noStrike" kern="1200" baseline="0" dirty="0" err="1">
                          <a:solidFill>
                            <a:srgbClr val="000000"/>
                          </a:solidFill>
                          <a:effectLst/>
                          <a:latin typeface="Arial" panose="020B0604020202020204" pitchFamily="34" charset="0"/>
                          <a:ea typeface="ＭＳ Ｐゴシック" panose="020B0600070205080204" pitchFamily="50" charset="-128"/>
                          <a:cs typeface="+mn-cs"/>
                        </a:rPr>
                        <a:t>Chemical（India）Pvt</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大塚化学株式会社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化学製品の製造・販売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年時点では、日本企業が設立した現地法人は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8" name="テキスト ボックス 9"/>
          <p:cNvSpPr txBox="1"/>
          <p:nvPr/>
        </p:nvSpPr>
        <p:spPr>
          <a:xfrm>
            <a:off x="200472" y="6582649"/>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29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en-US" altLang="ja-JP" dirty="0"/>
              <a:t>2/2</a:t>
            </a:r>
            <a:r>
              <a:rPr lang="ja-JP" altLang="en-US" dirty="0"/>
              <a:t>）</a:t>
            </a:r>
            <a:endParaRPr lang="ja-JP" altLang="en-US" dirty="0">
              <a:latin typeface="HGP創英角ｺﾞｼｯｸUB" panose="020B09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492448595"/>
              </p:ext>
            </p:extLst>
          </p:nvPr>
        </p:nvGraphicFramePr>
        <p:xfrm>
          <a:off x="200023" y="1088968"/>
          <a:ext cx="9505952" cy="2052000"/>
        </p:xfrm>
        <a:graphic>
          <a:graphicData uri="http://schemas.openxmlformats.org/drawingml/2006/table">
            <a:tbl>
              <a:tblPr firstRow="1" bandRow="1">
                <a:tableStyleId>{5C22544A-7EE6-4342-B048-85BDC9FD1C3A}</a:tableStyleId>
              </a:tblPr>
              <a:tblGrid>
                <a:gridCol w="402795">
                  <a:extLst>
                    <a:ext uri="{9D8B030D-6E8A-4147-A177-3AD203B41FA5}">
                      <a16:colId xmlns:a16="http://schemas.microsoft.com/office/drawing/2014/main" val="20000"/>
                    </a:ext>
                  </a:extLst>
                </a:gridCol>
                <a:gridCol w="3464033">
                  <a:extLst>
                    <a:ext uri="{9D8B030D-6E8A-4147-A177-3AD203B41FA5}">
                      <a16:colId xmlns:a16="http://schemas.microsoft.com/office/drawing/2014/main" val="20001"/>
                    </a:ext>
                  </a:extLst>
                </a:gridCol>
                <a:gridCol w="1852855">
                  <a:extLst>
                    <a:ext uri="{9D8B030D-6E8A-4147-A177-3AD203B41FA5}">
                      <a16:colId xmlns:a16="http://schemas.microsoft.com/office/drawing/2014/main" val="20002"/>
                    </a:ext>
                  </a:extLst>
                </a:gridCol>
                <a:gridCol w="3786269">
                  <a:extLst>
                    <a:ext uri="{9D8B030D-6E8A-4147-A177-3AD203B41FA5}">
                      <a16:colId xmlns:a16="http://schemas.microsoft.com/office/drawing/2014/main" val="20003"/>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10</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Otsuka</a:t>
                      </a:r>
                      <a:r>
                        <a:rPr kumimoji="1" lang="en-US" sz="1100" b="0" i="0" u="none" strike="noStrike" kern="1200" baseline="0" dirty="0">
                          <a:solidFill>
                            <a:srgbClr val="000000"/>
                          </a:solidFill>
                          <a:effectLst/>
                          <a:latin typeface="Arial" panose="020B0604020202020204" pitchFamily="34" charset="0"/>
                          <a:ea typeface="ＭＳ Ｐゴシック" panose="020B0600070205080204" pitchFamily="50" charset="-128"/>
                          <a:cs typeface="+mn-cs"/>
                        </a:rPr>
                        <a:t> </a:t>
                      </a:r>
                      <a:r>
                        <a:rPr kumimoji="1" lang="en-US" altLang="ja-JP"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Pharmaceutical </a:t>
                      </a:r>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株式会社大塚製薬工場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基礎輸液・臨床栄養製品の製造・販売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11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Rohto </a:t>
                      </a:r>
                      <a:r>
                        <a:rPr kumimoji="1" lang="en-US" sz="1100" b="0" i="0" u="none" strike="noStrike" kern="1200" dirty="0" err="1">
                          <a:solidFill>
                            <a:srgbClr val="000000"/>
                          </a:solidFill>
                          <a:effectLst/>
                          <a:latin typeface="Arial" panose="020B0604020202020204" pitchFamily="34" charset="0"/>
                          <a:ea typeface="ＭＳ Ｐゴシック" panose="020B0600070205080204" pitchFamily="50" charset="-128"/>
                          <a:cs typeface="+mn-cs"/>
                        </a:rPr>
                        <a:t>Pharma（India）Pvt</a:t>
                      </a:r>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ロート製薬株式会社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医薬品等の販売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12</a:t>
                      </a:r>
                      <a:r>
                        <a:rPr kumimoji="1" lang="ja-JP" altLang="en-US" sz="11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　</a:t>
                      </a:r>
                      <a:endParaRPr kumimoji="1" lang="en-US" altLang="ja-JP" sz="1100" b="1" i="0" u="none" strike="noStrike" kern="1200" dirty="0">
                        <a:solidFill>
                          <a:srgbClr val="000000"/>
                        </a:solidFill>
                        <a:effectLst/>
                        <a:latin typeface="Arial" panose="020B0604020202020204" pitchFamily="34" charset="0"/>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Santen India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参天製薬株式会社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医薬品の市場調査</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Arial" panose="020B0604020202020204" pitchFamily="34" charset="0"/>
                          <a:ea typeface="ＭＳ Ｐゴシック" panose="020B0600070205080204" pitchFamily="50" charset="-128"/>
                          <a:cs typeface="+mn-cs"/>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Span Nihon </a:t>
                      </a:r>
                      <a:r>
                        <a:rPr kumimoji="1" lang="en-US" sz="1100" b="0" i="0" u="none" strike="noStrike" kern="1200" dirty="0" err="1">
                          <a:solidFill>
                            <a:srgbClr val="000000"/>
                          </a:solidFill>
                          <a:effectLst/>
                          <a:latin typeface="Arial" panose="020B0604020202020204" pitchFamily="34" charset="0"/>
                          <a:ea typeface="ＭＳ Ｐゴシック" panose="020B0600070205080204" pitchFamily="50" charset="-128"/>
                          <a:cs typeface="+mn-cs"/>
                        </a:rPr>
                        <a:t>Kohden</a:t>
                      </a:r>
                      <a:r>
                        <a:rPr kumimoji="1" 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 Diagnostics Pvt. Ltd.</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日本光電工業株式会社</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Arial" panose="020B0604020202020204" pitchFamily="34" charset="0"/>
                          <a:ea typeface="ＭＳ Ｐゴシック" panose="020B0600070205080204" pitchFamily="50" charset="-128"/>
                          <a:cs typeface="+mn-cs"/>
                        </a:rPr>
                        <a:t>医用電子機器用試薬の製造・販売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8"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124249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hidden="1"/>
          <p:cNvGraphicFramePr>
            <a:graphicFrameLocks noChangeAspect="1"/>
          </p:cNvGraphicFramePr>
          <p:nvPr>
            <p:custDataLst>
              <p:tags r:id="rId1"/>
            </p:custDataLst>
            <p:extLst>
              <p:ext uri="{D42A27DB-BD31-4B8C-83A1-F6EECF244321}">
                <p14:modId xmlns:p14="http://schemas.microsoft.com/office/powerpoint/2010/main" val="3919894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270" imgH="270" progId="TCLayout.ActiveDocument.1">
                  <p:embed/>
                </p:oleObj>
              </mc:Choice>
              <mc:Fallback>
                <p:oleObj name="think-cellスライド" r:id="rId3" imgW="270" imgH="270" progId="TCLayout.ActiveDocument.1">
                  <p:embed/>
                  <p:pic>
                    <p:nvPicPr>
                      <p:cNvPr id="5" name="オブジェクト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インド／医療関連／医薬品</a:t>
            </a:r>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流通（医薬品）</a:t>
            </a:r>
          </a:p>
        </p:txBody>
      </p:sp>
      <p:sp>
        <p:nvSpPr>
          <p:cNvPr id="4" name="テキスト ボックス 3"/>
          <p:cNvSpPr txBox="1"/>
          <p:nvPr/>
        </p:nvSpPr>
        <p:spPr>
          <a:xfrm>
            <a:off x="200472" y="1124744"/>
            <a:ext cx="9505056" cy="123623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ja-JP" sz="1400" dirty="0"/>
              <a:t>インドでは医薬分業が確立されており、医療用医薬品の包装形態も欧米と同様で、薬局において患者に渡す分量でパッケージされている。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インドは国土が広大であるため、インド全土をカバーする大手製薬企業でも外部の</a:t>
            </a:r>
            <a:r>
              <a:rPr lang="en-US" altLang="ja-JP" sz="1400" dirty="0"/>
              <a:t>C&amp;F</a:t>
            </a:r>
            <a:r>
              <a:rPr lang="ja-JP" altLang="ja-JP" sz="1400" dirty="0"/>
              <a:t>（倉庫業者）を利用する。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ja-JP" sz="1400" dirty="0"/>
              <a:t>発注に応じて、</a:t>
            </a:r>
            <a:r>
              <a:rPr lang="en-US" altLang="ja-JP" sz="1400" dirty="0"/>
              <a:t>C&amp;F</a:t>
            </a:r>
            <a:r>
              <a:rPr lang="ja-JP" altLang="ja-JP" sz="1400" dirty="0"/>
              <a:t>から医薬品卸の「ストッキスト（</a:t>
            </a:r>
            <a:r>
              <a:rPr lang="en-US" altLang="ja-JP" sz="1400" dirty="0" err="1"/>
              <a:t>Stockist</a:t>
            </a:r>
            <a:r>
              <a:rPr lang="ja-JP" altLang="ja-JP" sz="1400" dirty="0"/>
              <a:t>）」へ配送され、ストッキストから薬局や医療機関へと配達される。ストッキストの役割は、配送のみであり、販促活動や集金は行わない。</a:t>
            </a:r>
          </a:p>
        </p:txBody>
      </p:sp>
      <p:sp>
        <p:nvSpPr>
          <p:cNvPr id="17" name="テキスト ボックス 16"/>
          <p:cNvSpPr txBox="1"/>
          <p:nvPr/>
        </p:nvSpPr>
        <p:spPr>
          <a:xfrm>
            <a:off x="200472" y="6597352"/>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みずほ総合研究所「平成２５年度 新興国での新中間層獲得による日本再生事業我が国製品販売拡大に資する販売金融戦略分析調査」</a:t>
            </a:r>
            <a:endParaRPr kumimoji="0" lang="ja-JP" altLang="en-US" sz="800" dirty="0" bmk=""/>
          </a:p>
        </p:txBody>
      </p:sp>
      <p:sp>
        <p:nvSpPr>
          <p:cNvPr id="19" name="Rectangle 6"/>
          <p:cNvSpPr>
            <a:spLocks noChangeArrowheads="1"/>
          </p:cNvSpPr>
          <p:nvPr/>
        </p:nvSpPr>
        <p:spPr bwMode="auto">
          <a:xfrm>
            <a:off x="200472" y="242088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インドにおける医薬品の流通構造</a:t>
            </a:r>
          </a:p>
        </p:txBody>
      </p:sp>
      <p:cxnSp>
        <p:nvCxnSpPr>
          <p:cNvPr id="20" name="直線コネクタ 19"/>
          <p:cNvCxnSpPr/>
          <p:nvPr/>
        </p:nvCxnSpPr>
        <p:spPr>
          <a:xfrm>
            <a:off x="200025" y="2708920"/>
            <a:ext cx="950461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下矢印 21"/>
          <p:cNvSpPr/>
          <p:nvPr/>
        </p:nvSpPr>
        <p:spPr>
          <a:xfrm rot="16200000" flipH="1">
            <a:off x="4474520" y="-241349"/>
            <a:ext cx="288032" cy="642297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7863316" y="2874933"/>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病院</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4" name="正方形/長方形 23"/>
          <p:cNvSpPr/>
          <p:nvPr/>
        </p:nvSpPr>
        <p:spPr>
          <a:xfrm>
            <a:off x="550366" y="2780928"/>
            <a:ext cx="815167" cy="3348374"/>
          </a:xfrm>
          <a:prstGeom prst="rect">
            <a:avLst/>
          </a:prstGeom>
          <a:solidFill>
            <a:srgbClr val="A2BBDC"/>
          </a:solidFill>
        </p:spPr>
        <p:txBody>
          <a:bodyPr wrap="none" anchor="ctr" anchorCtr="0">
            <a:noAutofit/>
          </a:bodyPr>
          <a:lstStyle/>
          <a:p>
            <a:pPr marL="0" lvl="1" algn="ctr"/>
            <a:r>
              <a:rPr lang="ja-JP" altLang="en-US" sz="1100" b="1" dirty="0">
                <a:latin typeface="Arial" panose="020B0604020202020204" pitchFamily="34" charset="0"/>
                <a:cs typeface="Arial" panose="020B0604020202020204" pitchFamily="34" charset="0"/>
              </a:rPr>
              <a:t>メーカー</a:t>
            </a:r>
            <a:endParaRPr lang="en-US" altLang="ja-JP" sz="1100" b="1" dirty="0">
              <a:latin typeface="Arial" panose="020B0604020202020204" pitchFamily="34" charset="0"/>
              <a:cs typeface="Arial" panose="020B0604020202020204" pitchFamily="34" charset="0"/>
            </a:endParaRPr>
          </a:p>
        </p:txBody>
      </p:sp>
      <p:sp>
        <p:nvSpPr>
          <p:cNvPr id="26" name="正方形/長方形 25"/>
          <p:cNvSpPr/>
          <p:nvPr/>
        </p:nvSpPr>
        <p:spPr>
          <a:xfrm>
            <a:off x="1901262" y="3854162"/>
            <a:ext cx="1387236" cy="2323242"/>
          </a:xfrm>
          <a:prstGeom prst="rect">
            <a:avLst/>
          </a:prstGeom>
          <a:solidFill>
            <a:srgbClr val="CCDAEC"/>
          </a:solidFill>
        </p:spPr>
        <p:txBody>
          <a:bodyPr wrap="none" anchor="ctr" anchorCtr="0">
            <a:noAutofit/>
          </a:bodyPr>
          <a:lstStyle/>
          <a:p>
            <a:pPr marL="0" lvl="1"/>
            <a:r>
              <a:rPr lang="en-US" altLang="ja-JP" sz="1100" b="1" dirty="0">
                <a:latin typeface="Arial" panose="020B0604020202020204" pitchFamily="34" charset="0"/>
                <a:cs typeface="Arial" panose="020B0604020202020204" pitchFamily="34" charset="0"/>
              </a:rPr>
              <a:t>C&amp;F</a:t>
            </a:r>
          </a:p>
          <a:p>
            <a:pPr marL="0" lvl="1"/>
            <a:endParaRPr lang="en-US" altLang="ja-JP" sz="1100" b="1" dirty="0">
              <a:latin typeface="Arial" panose="020B0604020202020204" pitchFamily="34" charset="0"/>
              <a:cs typeface="Arial" panose="020B0604020202020204" pitchFamily="34" charset="0"/>
            </a:endParaRPr>
          </a:p>
          <a:p>
            <a:pPr marL="0" lvl="1"/>
            <a:endParaRPr lang="en-US" altLang="ja-JP" sz="1100" b="1" dirty="0">
              <a:latin typeface="Arial" panose="020B0604020202020204" pitchFamily="34" charset="0"/>
              <a:cs typeface="Arial" panose="020B0604020202020204" pitchFamily="34" charset="0"/>
            </a:endParaRPr>
          </a:p>
          <a:p>
            <a:pPr marL="0" lvl="1"/>
            <a:r>
              <a:rPr lang="ja-JP" altLang="en-US" sz="1100" b="1" dirty="0">
                <a:latin typeface="Arial" panose="020B0604020202020204" pitchFamily="34" charset="0"/>
                <a:cs typeface="Arial" panose="020B0604020202020204" pitchFamily="34" charset="0"/>
              </a:rPr>
              <a:t>スーパーストッキスト</a:t>
            </a:r>
            <a:endParaRPr lang="en-US" altLang="ja-JP" sz="1100" b="1" dirty="0">
              <a:latin typeface="Arial" panose="020B0604020202020204" pitchFamily="34" charset="0"/>
              <a:cs typeface="Arial" panose="020B0604020202020204" pitchFamily="34" charset="0"/>
            </a:endParaRPr>
          </a:p>
        </p:txBody>
      </p:sp>
      <p:sp>
        <p:nvSpPr>
          <p:cNvPr id="21" name="Rectangle 13"/>
          <p:cNvSpPr>
            <a:spLocks noChangeArrowheads="1"/>
          </p:cNvSpPr>
          <p:nvPr/>
        </p:nvSpPr>
        <p:spPr bwMode="blackWhite">
          <a:xfrm>
            <a:off x="2049364" y="4066777"/>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C&amp;F</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は</a:t>
            </a: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全国に数十ヶ所</a:t>
            </a:r>
          </a:p>
        </p:txBody>
      </p:sp>
      <p:sp>
        <p:nvSpPr>
          <p:cNvPr id="30" name="下矢印 29"/>
          <p:cNvSpPr/>
          <p:nvPr/>
        </p:nvSpPr>
        <p:spPr>
          <a:xfrm rot="16200000" flipH="1">
            <a:off x="1505592" y="4745763"/>
            <a:ext cx="288032" cy="4628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3806601" y="4736454"/>
            <a:ext cx="952312" cy="1392116"/>
          </a:xfrm>
          <a:prstGeom prst="rect">
            <a:avLst/>
          </a:prstGeom>
          <a:solidFill>
            <a:srgbClr val="FAC8C8"/>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ストッキスト</a:t>
            </a:r>
            <a:endParaRPr lang="en-US" altLang="ja-JP" sz="1100" b="1" dirty="0">
              <a:latin typeface="Arial" panose="020B0604020202020204" pitchFamily="34" charset="0"/>
              <a:cs typeface="Arial" panose="020B0604020202020204" pitchFamily="34" charset="0"/>
            </a:endParaRPr>
          </a:p>
        </p:txBody>
      </p:sp>
      <p:sp>
        <p:nvSpPr>
          <p:cNvPr id="32" name="下矢印 31"/>
          <p:cNvSpPr/>
          <p:nvPr/>
        </p:nvSpPr>
        <p:spPr>
          <a:xfrm rot="16200000" flipH="1">
            <a:off x="4882762" y="5401937"/>
            <a:ext cx="288032" cy="518106"/>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5285828" y="5130171"/>
            <a:ext cx="819300" cy="998399"/>
          </a:xfrm>
          <a:prstGeom prst="rect">
            <a:avLst/>
          </a:prstGeom>
          <a:solidFill>
            <a:srgbClr val="CCDAEC"/>
          </a:solidFill>
        </p:spPr>
        <p:txBody>
          <a:bodyPr wrap="none" anchor="ctr" anchorCtr="0">
            <a:noAutofit/>
          </a:bodyPr>
          <a:lstStyle/>
          <a:p>
            <a:pPr marL="0" lvl="1"/>
            <a:r>
              <a:rPr lang="ja-JP" altLang="en-US" sz="1100" b="1" dirty="0">
                <a:latin typeface="Arial" panose="020B0604020202020204" pitchFamily="34" charset="0"/>
                <a:cs typeface="Arial" panose="020B0604020202020204" pitchFamily="34" charset="0"/>
              </a:rPr>
              <a:t>サブ・</a:t>
            </a:r>
            <a:endParaRPr lang="en-US" altLang="ja-JP" sz="1100" b="1" dirty="0">
              <a:latin typeface="Arial" panose="020B0604020202020204" pitchFamily="34" charset="0"/>
              <a:cs typeface="Arial" panose="020B0604020202020204" pitchFamily="34" charset="0"/>
            </a:endParaRPr>
          </a:p>
          <a:p>
            <a:pPr marL="0" lvl="1"/>
            <a:r>
              <a:rPr lang="ja-JP" altLang="en-US" sz="1100" b="1" dirty="0">
                <a:latin typeface="Arial" panose="020B0604020202020204" pitchFamily="34" charset="0"/>
                <a:cs typeface="Arial" panose="020B0604020202020204" pitchFamily="34" charset="0"/>
              </a:rPr>
              <a:t>ストッキスト</a:t>
            </a:r>
            <a:endParaRPr lang="en-US" altLang="ja-JP" sz="1100" b="1" dirty="0">
              <a:latin typeface="Arial" panose="020B0604020202020204" pitchFamily="34" charset="0"/>
              <a:cs typeface="Arial" panose="020B0604020202020204" pitchFamily="34" charset="0"/>
            </a:endParaRPr>
          </a:p>
        </p:txBody>
      </p:sp>
      <p:sp>
        <p:nvSpPr>
          <p:cNvPr id="46" name="下矢印 45"/>
          <p:cNvSpPr/>
          <p:nvPr/>
        </p:nvSpPr>
        <p:spPr>
          <a:xfrm rot="16200000" flipH="1">
            <a:off x="6859371" y="4553896"/>
            <a:ext cx="288032" cy="15821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7863316" y="3570991"/>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政府系業社</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0" name="角丸四角形 49"/>
          <p:cNvSpPr/>
          <p:nvPr/>
        </p:nvSpPr>
        <p:spPr>
          <a:xfrm>
            <a:off x="7863316" y="4267049"/>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薬局</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3" name="角丸四角形 52"/>
          <p:cNvSpPr/>
          <p:nvPr/>
        </p:nvSpPr>
        <p:spPr>
          <a:xfrm>
            <a:off x="7863316" y="4963107"/>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医療従事者</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5" name="角丸四角形 54"/>
          <p:cNvSpPr/>
          <p:nvPr/>
        </p:nvSpPr>
        <p:spPr>
          <a:xfrm>
            <a:off x="7863316" y="5659165"/>
            <a:ext cx="1266148" cy="470138"/>
          </a:xfrm>
          <a:prstGeom prst="roundRect">
            <a:avLst>
              <a:gd name="adj" fmla="val 10254"/>
            </a:avLst>
          </a:prstGeom>
          <a:solidFill>
            <a:srgbClr val="5F8AC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NGO/ </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その他</a:t>
            </a:r>
            <a:endPar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56" name="下矢印 55"/>
          <p:cNvSpPr/>
          <p:nvPr/>
        </p:nvSpPr>
        <p:spPr>
          <a:xfrm rot="16200000" flipH="1">
            <a:off x="4485672" y="459243"/>
            <a:ext cx="288032" cy="6422979"/>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下矢印 56"/>
          <p:cNvSpPr/>
          <p:nvPr/>
        </p:nvSpPr>
        <p:spPr>
          <a:xfrm rot="16200000" flipH="1">
            <a:off x="3399127" y="4745244"/>
            <a:ext cx="288032" cy="4628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 name="カギ線コネクタ 5"/>
          <p:cNvCxnSpPr>
            <a:stCxn id="59" idx="2"/>
            <a:endCxn id="23" idx="1"/>
          </p:cNvCxnSpPr>
          <p:nvPr/>
        </p:nvCxnSpPr>
        <p:spPr>
          <a:xfrm flipV="1">
            <a:off x="4767725" y="3110002"/>
            <a:ext cx="3095591" cy="1877601"/>
          </a:xfrm>
          <a:prstGeom prst="bentConnector3">
            <a:avLst>
              <a:gd name="adj1" fmla="val 893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cxnSp>
        <p:nvCxnSpPr>
          <p:cNvPr id="58" name="カギ線コネクタ 57"/>
          <p:cNvCxnSpPr>
            <a:stCxn id="59" idx="2"/>
            <a:endCxn id="49" idx="1"/>
          </p:cNvCxnSpPr>
          <p:nvPr/>
        </p:nvCxnSpPr>
        <p:spPr>
          <a:xfrm flipV="1">
            <a:off x="4767725" y="3806060"/>
            <a:ext cx="3095591" cy="1181543"/>
          </a:xfrm>
          <a:prstGeom prst="bentConnector3">
            <a:avLst>
              <a:gd name="adj1" fmla="val 929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59" name="下矢印 58"/>
          <p:cNvSpPr/>
          <p:nvPr/>
        </p:nvSpPr>
        <p:spPr>
          <a:xfrm rot="16200000" flipH="1">
            <a:off x="4527347" y="4891241"/>
            <a:ext cx="288032" cy="192723"/>
          </a:xfrm>
          <a:prstGeom prst="downArrow">
            <a:avLst/>
          </a:prstGeom>
          <a:no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0" name="カギ線コネクタ 59"/>
          <p:cNvCxnSpPr>
            <a:stCxn id="59" idx="2"/>
            <a:endCxn id="50" idx="1"/>
          </p:cNvCxnSpPr>
          <p:nvPr/>
        </p:nvCxnSpPr>
        <p:spPr>
          <a:xfrm flipV="1">
            <a:off x="4767725" y="4502118"/>
            <a:ext cx="3095591" cy="485485"/>
          </a:xfrm>
          <a:prstGeom prst="bentConnector3">
            <a:avLst>
              <a:gd name="adj1" fmla="val 71254"/>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61" name="下矢印 60"/>
          <p:cNvSpPr/>
          <p:nvPr/>
        </p:nvSpPr>
        <p:spPr>
          <a:xfrm rot="16200000" flipH="1">
            <a:off x="6859371" y="5122217"/>
            <a:ext cx="288032" cy="1582120"/>
          </a:xfrm>
          <a:prstGeom prst="downArrow">
            <a:avLst/>
          </a:prstGeom>
          <a:solidFill>
            <a:srgbClr val="7AABCC"/>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63" name="カギ線コネクタ 62"/>
          <p:cNvCxnSpPr>
            <a:endCxn id="50" idx="1"/>
          </p:cNvCxnSpPr>
          <p:nvPr/>
        </p:nvCxnSpPr>
        <p:spPr>
          <a:xfrm flipV="1">
            <a:off x="6105128" y="4502118"/>
            <a:ext cx="1758188" cy="672827"/>
          </a:xfrm>
          <a:prstGeom prst="bentConnector3">
            <a:avLst>
              <a:gd name="adj1" fmla="val 50000"/>
            </a:avLst>
          </a:prstGeom>
          <a:ln w="12700">
            <a:solidFill>
              <a:srgbClr val="366A8D"/>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13"/>
          <p:cNvSpPr>
            <a:spLocks noChangeArrowheads="1"/>
          </p:cNvSpPr>
          <p:nvPr/>
        </p:nvSpPr>
        <p:spPr bwMode="blackWhite">
          <a:xfrm>
            <a:off x="3279685" y="5949280"/>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ストッキストは合計で約</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18,000</a:t>
            </a: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ヶ所</a:t>
            </a:r>
          </a:p>
        </p:txBody>
      </p:sp>
    </p:spTree>
    <p:extLst>
      <p:ext uri="{BB962C8B-B14F-4D97-AF65-F5344CB8AC3E}">
        <p14:creationId xmlns:p14="http://schemas.microsoft.com/office/powerpoint/2010/main" val="16847544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8" imgW="444" imgH="443" progId="TCLayout.ActiveDocument.1">
                  <p:embed/>
                </p:oleObj>
              </mc:Choice>
              <mc:Fallback>
                <p:oleObj name="think-cellスライド" r:id="rId8"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正方形/長方形 4" hidden="1"/>
          <p:cNvSpPr/>
          <p:nvPr>
            <p:custDataLst>
              <p:tags r:id="rId2"/>
            </p:custDataLst>
          </p:nvPr>
        </p:nvSpPr>
        <p:spPr>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インド／医療関連／介護</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の介護分野に対する支出は、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百万</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8" name="グループ化 7"/>
          <p:cNvGrpSpPr/>
          <p:nvPr/>
        </p:nvGrpSpPr>
        <p:grpSpPr>
          <a:xfrm>
            <a:off x="632520" y="1772816"/>
            <a:ext cx="8640960" cy="288032"/>
            <a:chOff x="4803500" y="2113806"/>
            <a:chExt cx="5626916" cy="288032"/>
          </a:xfrm>
        </p:grpSpPr>
        <p:cxnSp>
          <p:nvCxnSpPr>
            <p:cNvPr id="39" name="直線コネクタ 3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fontAlgn="ctr">
                <a:buSzPct val="120000"/>
              </a:pPr>
              <a:r>
                <a:rPr lang="ja-JP" altLang="en-US" sz="1400" dirty="0">
                  <a:solidFill>
                    <a:srgbClr val="000000"/>
                  </a:solidFill>
                  <a:latin typeface="Arial Black" pitchFamily="34" charset="0"/>
                  <a:ea typeface="HGP創英角ｺﾞｼｯｸUB" pitchFamily="50" charset="-128"/>
                </a:rPr>
                <a:t>市場規模</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41" name="テキスト ボックス 40"/>
          <p:cNvSpPr txBox="1"/>
          <p:nvPr/>
        </p:nvSpPr>
        <p:spPr>
          <a:xfrm>
            <a:off x="632520" y="2060848"/>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（百万</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46" name="テキスト ボックス 45"/>
          <p:cNvSpPr txBox="1"/>
          <p:nvPr/>
        </p:nvSpPr>
        <p:spPr>
          <a:xfrm>
            <a:off x="200472" y="6525344"/>
            <a:ext cx="864096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graphicFrame>
        <p:nvGraphicFramePr>
          <p:cNvPr id="20" name="Chart 19">
            <a:extLst>
              <a:ext uri="{FF2B5EF4-FFF2-40B4-BE49-F238E27FC236}">
                <a16:creationId xmlns:a16="http://schemas.microsoft.com/office/drawing/2014/main" id="{84D006C4-08BF-4812-8A80-7C02D53D6214}"/>
              </a:ext>
            </a:extLst>
          </p:cNvPr>
          <p:cNvGraphicFramePr/>
          <p:nvPr>
            <p:custDataLst>
              <p:tags r:id="rId3"/>
            </p:custDataLst>
          </p:nvPr>
        </p:nvGraphicFramePr>
        <p:xfrm>
          <a:off x="454025" y="2262188"/>
          <a:ext cx="8520113" cy="3713162"/>
        </p:xfrm>
        <a:graphic>
          <a:graphicData uri="http://schemas.openxmlformats.org/drawingml/2006/chart">
            <c:chart xmlns:c="http://schemas.openxmlformats.org/drawingml/2006/chart" xmlns:r="http://schemas.openxmlformats.org/officeDocument/2006/relationships" r:id="rId10"/>
          </a:graphicData>
        </a:graphic>
      </p:graphicFrame>
      <p:sp>
        <p:nvSpPr>
          <p:cNvPr id="65" name="テキスト プレースホルダ 9"/>
          <p:cNvSpPr>
            <a:spLocks noGrp="1"/>
          </p:cNvSpPr>
          <p:nvPr>
            <p:custDataLst>
              <p:tags r:id="rId4"/>
            </p:custDataLst>
          </p:nvPr>
        </p:nvSpPr>
        <p:spPr bwMode="auto">
          <a:xfrm>
            <a:off x="703263"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CBE1B6-D543-4322-8CBA-186EA82A3CBB}" type="datetime'20''''''''''''''''''''''''''1''''6'''''''''''''''''''">
              <a:rPr lang="en-US" altLang="en-US" sz="1000" smtClean="0"/>
              <a:pPr/>
              <a:t>2016</a:t>
            </a:fld>
            <a:endParaRPr kumimoji="0" lang="ja-JP" altLang="en-US" sz="1000" dirty="0">
              <a:sym typeface="+mn-lt"/>
            </a:endParaRPr>
          </a:p>
        </p:txBody>
      </p:sp>
      <p:sp>
        <p:nvSpPr>
          <p:cNvPr id="62" name="テキスト プレースホルダ 9"/>
          <p:cNvSpPr>
            <a:spLocks noGrp="1"/>
          </p:cNvSpPr>
          <p:nvPr>
            <p:custDataLst>
              <p:tags r:id="rId5"/>
            </p:custDataLst>
          </p:nvPr>
        </p:nvSpPr>
        <p:spPr bwMode="auto">
          <a:xfrm>
            <a:off x="47688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76325-DDAC-4532-9F8A-56C3FF53F164}" type="datetime'''''''17'''''''''''''''''''''''''''''''''''''''''''''''''">
              <a:rPr lang="en-US" altLang="en-US" sz="1000" smtClean="0"/>
              <a:pPr/>
              <a:t>17</a:t>
            </a:fld>
            <a:endParaRPr kumimoji="0" lang="ja-JP" altLang="en-US" sz="1000" dirty="0">
              <a:sym typeface="+mn-lt"/>
            </a:endParaRPr>
          </a:p>
        </p:txBody>
      </p:sp>
      <p:sp>
        <p:nvSpPr>
          <p:cNvPr id="93" name="テキスト プレースホルダ 9"/>
          <p:cNvSpPr>
            <a:spLocks noGrp="1"/>
          </p:cNvSpPr>
          <p:nvPr>
            <p:custDataLst>
              <p:tags r:id="rId6"/>
            </p:custDataLst>
          </p:nvPr>
        </p:nvSpPr>
        <p:spPr bwMode="auto">
          <a:xfrm>
            <a:off x="87645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B9ADC9-42C6-44F2-9367-9C9160C71BD0}" type="datetime'''''''''''''''''''''''''''''''1''''''''''''''8'''''''''''">
              <a:rPr lang="en-US" altLang="en-US" sz="1000" smtClean="0"/>
              <a:pPr/>
              <a:t>18</a:t>
            </a:fld>
            <a:endParaRPr kumimoji="0" lang="ja-JP" altLang="en-US" sz="1000" dirty="0">
              <a:sym typeface="+mn-lt"/>
            </a:endParaRPr>
          </a:p>
        </p:txBody>
      </p:sp>
    </p:spTree>
    <p:extLst>
      <p:ext uri="{BB962C8B-B14F-4D97-AF65-F5344CB8AC3E}">
        <p14:creationId xmlns:p14="http://schemas.microsoft.com/office/powerpoint/2010/main" val="6496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16" imgW="360" imgH="360" progId="TCLayout.ActiveDocument.1">
                  <p:embed/>
                </p:oleObj>
              </mc:Choice>
              <mc:Fallback>
                <p:oleObj name="think-cellスライド" r:id="rId16" imgW="360" imgH="360" progId="TCLayout.ActiveDocument.1">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tLang="ja-JP" sz="1400" noProof="1"/>
              <a:t>インド</a:t>
            </a:r>
            <a:r>
              <a:rPr lang="ja-JP" altLang="en-US" sz="1400" noProof="1"/>
              <a:t>／一般概況／</a:t>
            </a:r>
            <a:r>
              <a:rPr lang="en-US" altLang="ja-JP" sz="1400" noProof="1"/>
              <a:t>経済</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noProof="1"/>
              <a:t>所得</a:t>
            </a:r>
            <a:r>
              <a:rPr lang="en-US" altLang="ja-JP" sz="2000" noProof="1"/>
              <a:t>分配</a:t>
            </a:r>
          </a:p>
        </p:txBody>
      </p:sp>
      <p:sp>
        <p:nvSpPr>
          <p:cNvPr id="60" name="テキスト ボックス 59"/>
          <p:cNvSpPr txBox="1"/>
          <p:nvPr/>
        </p:nvSpPr>
        <p:spPr>
          <a:xfrm>
            <a:off x="200472" y="1124744"/>
            <a:ext cx="9505056" cy="453650"/>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12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400" noProof="1"/>
              <a:t>最</a:t>
            </a:r>
            <a:r>
              <a:rPr lang="ja-JP" altLang="en-US" sz="1400" noProof="1"/>
              <a:t>も高い</a:t>
            </a:r>
            <a:r>
              <a:rPr lang="en-US" altLang="ja-JP" sz="1400" noProof="1"/>
              <a:t>五分位</a:t>
            </a:r>
            <a:r>
              <a:rPr lang="ja-JP" altLang="en-US" sz="1400" noProof="1"/>
              <a:t>（上位</a:t>
            </a:r>
            <a:r>
              <a:rPr lang="en-US" altLang="ja-JP" sz="1400" noProof="1"/>
              <a:t>20</a:t>
            </a:r>
            <a:r>
              <a:rPr lang="ja-JP" altLang="en-US" sz="1400" noProof="1"/>
              <a:t>％）と</a:t>
            </a:r>
            <a:r>
              <a:rPr lang="en-US" altLang="ja-JP" sz="1400" noProof="1"/>
              <a:t>最</a:t>
            </a:r>
            <a:r>
              <a:rPr lang="ja-JP" altLang="en-US" sz="1400" noProof="1"/>
              <a:t>も低い</a:t>
            </a:r>
            <a:r>
              <a:rPr lang="en-US" altLang="ja-JP" sz="1400" noProof="1"/>
              <a:t>五分位</a:t>
            </a:r>
            <a:r>
              <a:rPr lang="ja-JP" altLang="en-US" sz="1400" noProof="1"/>
              <a:t>（下位</a:t>
            </a:r>
            <a:r>
              <a:rPr lang="en-US" altLang="ja-JP" sz="1400" noProof="1"/>
              <a:t>20</a:t>
            </a:r>
            <a:r>
              <a:rPr lang="ja-JP" altLang="en-US" sz="1400" noProof="1"/>
              <a:t>％）</a:t>
            </a:r>
            <a:r>
              <a:rPr lang="en-US" altLang="ja-JP" sz="1400" noProof="1"/>
              <a:t>の</a:t>
            </a:r>
            <a:r>
              <a:rPr lang="ja-JP" altLang="en-US" sz="1400" noProof="1"/>
              <a:t>間において、</a:t>
            </a:r>
            <a:r>
              <a:rPr lang="en-US" altLang="ja-JP" sz="1400" noProof="1"/>
              <a:t>所得</a:t>
            </a:r>
            <a:r>
              <a:rPr lang="ja-JP" altLang="en-US" sz="1400" noProof="1"/>
              <a:t>分配率</a:t>
            </a:r>
            <a:r>
              <a:rPr lang="en-US" altLang="ja-JP" sz="1400" noProof="1"/>
              <a:t>に大きな差があ</a:t>
            </a:r>
            <a:r>
              <a:rPr lang="ja-JP" altLang="en-US" sz="1400" noProof="1"/>
              <a:t>るが</a:t>
            </a:r>
            <a:r>
              <a:rPr lang="en-US" altLang="ja-JP" sz="1400" noProof="1"/>
              <a:t>、</a:t>
            </a:r>
            <a:r>
              <a:rPr lang="ja-JP" altLang="en-US" sz="1400" noProof="1"/>
              <a:t>その差は</a:t>
            </a:r>
            <a:r>
              <a:rPr lang="en-US" altLang="ja-JP" sz="1400" noProof="1"/>
              <a:t>過去10年間で徐々に減少している。</a:t>
            </a:r>
            <a:endParaRPr lang="en-US" altLang="ja-JP" sz="1400" dirty="0"/>
          </a:p>
        </p:txBody>
      </p:sp>
      <p:sp>
        <p:nvSpPr>
          <p:cNvPr id="13" name="テキスト ボックス 74">
            <a:extLst>
              <a:ext uri="{FF2B5EF4-FFF2-40B4-BE49-F238E27FC236}">
                <a16:creationId xmlns:a16="http://schemas.microsoft.com/office/drawing/2014/main" id="{057A0663-BDCB-3295-8ECB-CF4E570E21B5}"/>
              </a:ext>
            </a:extLst>
          </p:cNvPr>
          <p:cNvSpPr txBox="1"/>
          <p:nvPr/>
        </p:nvSpPr>
        <p:spPr>
          <a:xfrm>
            <a:off x="1116244" y="5975466"/>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第五分位</a:t>
            </a:r>
            <a:endPar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（最も高い</a:t>
            </a:r>
            <a:r>
              <a:rPr lang="en-US" altLang="ja-JP" sz="1000" noProof="1">
                <a:solidFill>
                  <a:srgbClr val="000000"/>
                </a:solidFill>
                <a:latin typeface="+mj-lt"/>
                <a:ea typeface="ＭＳ Ｐゴシック" panose="020B0600070205080204" pitchFamily="50" charset="-128"/>
                <a:cs typeface="Arial" panose="020B0604020202020204" pitchFamily="34" charset="0"/>
              </a:rPr>
              <a:t>20</a:t>
            </a:r>
            <a:r>
              <a:rPr lang="ja-JP" altLang="en-US" sz="1000" noProof="1">
                <a:solidFill>
                  <a:srgbClr val="000000"/>
                </a:solidFill>
                <a:latin typeface="+mj-lt"/>
                <a:ea typeface="ＭＳ Ｐゴシック" panose="020B0600070205080204" pitchFamily="50" charset="-128"/>
                <a:cs typeface="Arial" panose="020B0604020202020204" pitchFamily="34" charset="0"/>
              </a:rPr>
              <a:t>％の人口）</a:t>
            </a:r>
            <a:endPar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p:txBody>
      </p:sp>
      <p:graphicFrame>
        <p:nvGraphicFramePr>
          <p:cNvPr id="12" name="Chart 97">
            <a:extLst>
              <a:ext uri="{FF2B5EF4-FFF2-40B4-BE49-F238E27FC236}">
                <a16:creationId xmlns:a16="http://schemas.microsoft.com/office/drawing/2014/main" id="{23912ADD-8F7D-A6C1-7137-7542406D2EE4}"/>
              </a:ext>
            </a:extLst>
          </p:cNvPr>
          <p:cNvGraphicFramePr/>
          <p:nvPr>
            <p:custDataLst>
              <p:tags r:id="rId3"/>
            </p:custDataLst>
            <p:extLst>
              <p:ext uri="{D42A27DB-BD31-4B8C-83A1-F6EECF244321}">
                <p14:modId xmlns:p14="http://schemas.microsoft.com/office/powerpoint/2010/main" val="1308994686"/>
              </p:ext>
            </p:extLst>
          </p:nvPr>
        </p:nvGraphicFramePr>
        <p:xfrm>
          <a:off x="10633" y="2006487"/>
          <a:ext cx="9494422" cy="3748088"/>
        </p:xfrm>
        <a:graphic>
          <a:graphicData uri="http://schemas.openxmlformats.org/drawingml/2006/chart">
            <c:chart xmlns:c="http://schemas.openxmlformats.org/drawingml/2006/chart" xmlns:r="http://schemas.openxmlformats.org/officeDocument/2006/relationships" r:id="rId18"/>
          </a:graphicData>
        </a:graphic>
      </p:graphicFrame>
      <p:sp>
        <p:nvSpPr>
          <p:cNvPr id="19" name="Oval 18">
            <a:extLst>
              <a:ext uri="{FF2B5EF4-FFF2-40B4-BE49-F238E27FC236}">
                <a16:creationId xmlns:a16="http://schemas.microsoft.com/office/drawing/2014/main" id="{6FEBD0CD-0557-C450-DD3F-2F74B2C55CB0}"/>
              </a:ext>
            </a:extLst>
          </p:cNvPr>
          <p:cNvSpPr/>
          <p:nvPr/>
        </p:nvSpPr>
        <p:spPr>
          <a:xfrm>
            <a:off x="876812" y="5975466"/>
            <a:ext cx="91440" cy="91440"/>
          </a:xfrm>
          <a:prstGeom prst="ellipse">
            <a:avLst/>
          </a:prstGeom>
          <a:solidFill>
            <a:srgbClr val="3399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Isosceles Triangle 20">
            <a:extLst>
              <a:ext uri="{FF2B5EF4-FFF2-40B4-BE49-F238E27FC236}">
                <a16:creationId xmlns:a16="http://schemas.microsoft.com/office/drawing/2014/main" id="{17543BF5-3C45-8257-9576-3D674A79D14D}"/>
              </a:ext>
            </a:extLst>
          </p:cNvPr>
          <p:cNvSpPr/>
          <p:nvPr/>
        </p:nvSpPr>
        <p:spPr>
          <a:xfrm>
            <a:off x="4348416" y="5975466"/>
            <a:ext cx="91440" cy="91440"/>
          </a:xfrm>
          <a:prstGeom prst="triangle">
            <a:avLst/>
          </a:prstGeom>
          <a:solidFill>
            <a:srgbClr val="B4D1E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21">
            <a:extLst>
              <a:ext uri="{FF2B5EF4-FFF2-40B4-BE49-F238E27FC236}">
                <a16:creationId xmlns:a16="http://schemas.microsoft.com/office/drawing/2014/main" id="{DBF33A74-56FA-B017-8589-50F5C877CB03}"/>
              </a:ext>
            </a:extLst>
          </p:cNvPr>
          <p:cNvSpPr/>
          <p:nvPr/>
        </p:nvSpPr>
        <p:spPr>
          <a:xfrm>
            <a:off x="2473078" y="5975466"/>
            <a:ext cx="91440" cy="91440"/>
          </a:xfrm>
          <a:prstGeom prst="rect">
            <a:avLst/>
          </a:prstGeom>
          <a:solidFill>
            <a:srgbClr val="7AAB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Multiplication Sign 22">
            <a:extLst>
              <a:ext uri="{FF2B5EF4-FFF2-40B4-BE49-F238E27FC236}">
                <a16:creationId xmlns:a16="http://schemas.microsoft.com/office/drawing/2014/main" id="{7476A253-6A8E-908E-EBF6-986617D98E99}"/>
              </a:ext>
            </a:extLst>
          </p:cNvPr>
          <p:cNvSpPr/>
          <p:nvPr/>
        </p:nvSpPr>
        <p:spPr>
          <a:xfrm>
            <a:off x="7785524" y="5995821"/>
            <a:ext cx="91440" cy="91440"/>
          </a:xfrm>
          <a:prstGeom prst="mathMultiply">
            <a:avLst/>
          </a:prstGeom>
          <a:solidFill>
            <a:srgbClr val="00B0F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74">
            <a:extLst>
              <a:ext uri="{FF2B5EF4-FFF2-40B4-BE49-F238E27FC236}">
                <a16:creationId xmlns:a16="http://schemas.microsoft.com/office/drawing/2014/main" id="{54CF22FD-D5E0-B165-3474-07AA3970BDE1}"/>
              </a:ext>
            </a:extLst>
          </p:cNvPr>
          <p:cNvSpPr txBox="1"/>
          <p:nvPr/>
        </p:nvSpPr>
        <p:spPr>
          <a:xfrm>
            <a:off x="2681296" y="5975465"/>
            <a:ext cx="1489841" cy="105499"/>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第四分位</a:t>
            </a:r>
            <a:endPar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2番目</a:t>
            </a: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に高い</a:t>
            </a:r>
            <a:r>
              <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37" name="テキスト ボックス 74">
            <a:extLst>
              <a:ext uri="{FF2B5EF4-FFF2-40B4-BE49-F238E27FC236}">
                <a16:creationId xmlns:a16="http://schemas.microsoft.com/office/drawing/2014/main" id="{C972E747-BBCC-D046-388C-BCA0523B1A7D}"/>
              </a:ext>
            </a:extLst>
          </p:cNvPr>
          <p:cNvSpPr txBox="1"/>
          <p:nvPr/>
        </p:nvSpPr>
        <p:spPr>
          <a:xfrm>
            <a:off x="4533688" y="5975466"/>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第三分位</a:t>
            </a:r>
            <a:endPar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（中間の</a:t>
            </a:r>
            <a:r>
              <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43" name="テキスト ボックス 74">
            <a:extLst>
              <a:ext uri="{FF2B5EF4-FFF2-40B4-BE49-F238E27FC236}">
                <a16:creationId xmlns:a16="http://schemas.microsoft.com/office/drawing/2014/main" id="{79183A7E-9AEE-2430-1FBB-6405E5A9D54E}"/>
              </a:ext>
            </a:extLst>
          </p:cNvPr>
          <p:cNvSpPr txBox="1"/>
          <p:nvPr/>
        </p:nvSpPr>
        <p:spPr>
          <a:xfrm>
            <a:off x="8021319" y="5995821"/>
            <a:ext cx="1291302" cy="9144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第一分位</a:t>
            </a:r>
            <a:endParaRPr lang="en-US" altLang="ja-JP" sz="1000" noProof="1">
              <a:solidFill>
                <a:srgbClr val="000000"/>
              </a:solidFill>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（最も低い</a:t>
            </a:r>
            <a:r>
              <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3" name="Text Placeholder 12">
            <a:extLst>
              <a:ext uri="{FF2B5EF4-FFF2-40B4-BE49-F238E27FC236}">
                <a16:creationId xmlns:a16="http://schemas.microsoft.com/office/drawing/2014/main" id="{58503FE3-95D9-A738-5BB9-65019D0E500D}"/>
              </a:ext>
            </a:extLst>
          </p:cNvPr>
          <p:cNvSpPr>
            <a:spLocks noGrp="1"/>
          </p:cNvSpPr>
          <p:nvPr>
            <p:custDataLst>
              <p:tags r:id="rId4"/>
            </p:custDataLst>
          </p:nvPr>
        </p:nvSpPr>
        <p:spPr bwMode="auto">
          <a:xfrm>
            <a:off x="1236521"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1"/>
              <a:t>2004</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4" name="Text Placeholder 12">
            <a:extLst>
              <a:ext uri="{FF2B5EF4-FFF2-40B4-BE49-F238E27FC236}">
                <a16:creationId xmlns:a16="http://schemas.microsoft.com/office/drawing/2014/main" id="{67A739DC-AEC9-C0B0-FA7A-7B2ADFF5542B}"/>
              </a:ext>
            </a:extLst>
          </p:cNvPr>
          <p:cNvSpPr>
            <a:spLocks noGrp="1"/>
          </p:cNvSpPr>
          <p:nvPr>
            <p:custDataLst>
              <p:tags r:id="rId5"/>
            </p:custDataLst>
          </p:nvPr>
        </p:nvSpPr>
        <p:spPr bwMode="auto">
          <a:xfrm>
            <a:off x="2075773" y="5681265"/>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1"/>
              <a:t>09</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7" name="Text Placeholder 12">
            <a:extLst>
              <a:ext uri="{FF2B5EF4-FFF2-40B4-BE49-F238E27FC236}">
                <a16:creationId xmlns:a16="http://schemas.microsoft.com/office/drawing/2014/main" id="{059D1C3B-21D8-282C-D42E-A9B21E447F2D}"/>
              </a:ext>
            </a:extLst>
          </p:cNvPr>
          <p:cNvSpPr>
            <a:spLocks noGrp="1"/>
          </p:cNvSpPr>
          <p:nvPr>
            <p:custDataLst>
              <p:tags r:id="rId6"/>
            </p:custDataLst>
          </p:nvPr>
        </p:nvSpPr>
        <p:spPr bwMode="auto">
          <a:xfrm>
            <a:off x="2895090" y="5681265"/>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ja-JP" sz="800" b="0" i="0" u="none" strike="noStrike" kern="1200" cap="none" spc="0" normalizeH="0" baseline="0" noProof="1">
                <a:solidFill>
                  <a:srgbClr val="000000"/>
                </a:solidFill>
                <a:latin typeface="Arial"/>
                <a:ea typeface="ＭＳ Ｐゴシック"/>
                <a:sym typeface="+mn-lt"/>
              </a:rPr>
              <a:t>11</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9" name="Text Placeholder 12">
            <a:extLst>
              <a:ext uri="{FF2B5EF4-FFF2-40B4-BE49-F238E27FC236}">
                <a16:creationId xmlns:a16="http://schemas.microsoft.com/office/drawing/2014/main" id="{D38384BA-C75A-F6BB-AA16-9F2C75929197}"/>
              </a:ext>
            </a:extLst>
          </p:cNvPr>
          <p:cNvSpPr>
            <a:spLocks noGrp="1"/>
          </p:cNvSpPr>
          <p:nvPr>
            <p:custDataLst>
              <p:tags r:id="rId7"/>
            </p:custDataLst>
          </p:nvPr>
        </p:nvSpPr>
        <p:spPr bwMode="auto">
          <a:xfrm>
            <a:off x="3724826" y="569346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15</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0" name="Text Placeholder 12">
            <a:extLst>
              <a:ext uri="{FF2B5EF4-FFF2-40B4-BE49-F238E27FC236}">
                <a16:creationId xmlns:a16="http://schemas.microsoft.com/office/drawing/2014/main" id="{8D2C2195-BC66-0D7F-737B-6E7B9027DDB6}"/>
              </a:ext>
            </a:extLst>
          </p:cNvPr>
          <p:cNvSpPr>
            <a:spLocks noGrp="1"/>
          </p:cNvSpPr>
          <p:nvPr>
            <p:custDataLst>
              <p:tags r:id="rId8"/>
            </p:custDataLst>
          </p:nvPr>
        </p:nvSpPr>
        <p:spPr bwMode="auto">
          <a:xfrm>
            <a:off x="4553659"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16</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1" name="Text Placeholder 12">
            <a:extLst>
              <a:ext uri="{FF2B5EF4-FFF2-40B4-BE49-F238E27FC236}">
                <a16:creationId xmlns:a16="http://schemas.microsoft.com/office/drawing/2014/main" id="{8B672BCE-1A0C-D187-1FBC-8CFB94EBCB36}"/>
              </a:ext>
            </a:extLst>
          </p:cNvPr>
          <p:cNvSpPr>
            <a:spLocks noGrp="1"/>
          </p:cNvSpPr>
          <p:nvPr>
            <p:custDataLst>
              <p:tags r:id="rId9"/>
            </p:custDataLst>
          </p:nvPr>
        </p:nvSpPr>
        <p:spPr bwMode="auto">
          <a:xfrm>
            <a:off x="5384299" y="5683684"/>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17</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4" name="Text Placeholder 12">
            <a:extLst>
              <a:ext uri="{FF2B5EF4-FFF2-40B4-BE49-F238E27FC236}">
                <a16:creationId xmlns:a16="http://schemas.microsoft.com/office/drawing/2014/main" id="{27F610E0-F29B-BF53-F3B8-3D44954E4CEF}"/>
              </a:ext>
            </a:extLst>
          </p:cNvPr>
          <p:cNvSpPr>
            <a:spLocks noGrp="1"/>
          </p:cNvSpPr>
          <p:nvPr>
            <p:custDataLst>
              <p:tags r:id="rId10"/>
            </p:custDataLst>
          </p:nvPr>
        </p:nvSpPr>
        <p:spPr bwMode="auto">
          <a:xfrm>
            <a:off x="6264605"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18</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5" name="Text Placeholder 12">
            <a:extLst>
              <a:ext uri="{FF2B5EF4-FFF2-40B4-BE49-F238E27FC236}">
                <a16:creationId xmlns:a16="http://schemas.microsoft.com/office/drawing/2014/main" id="{707CBA80-CA87-FB95-906D-E2A88DFE2A3C}"/>
              </a:ext>
            </a:extLst>
          </p:cNvPr>
          <p:cNvSpPr>
            <a:spLocks noGrp="1"/>
          </p:cNvSpPr>
          <p:nvPr>
            <p:custDataLst>
              <p:tags r:id="rId11"/>
            </p:custDataLst>
          </p:nvPr>
        </p:nvSpPr>
        <p:spPr bwMode="auto">
          <a:xfrm>
            <a:off x="7054363"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19</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6" name="Text Placeholder 12">
            <a:extLst>
              <a:ext uri="{FF2B5EF4-FFF2-40B4-BE49-F238E27FC236}">
                <a16:creationId xmlns:a16="http://schemas.microsoft.com/office/drawing/2014/main" id="{F6B43D9C-4C70-7143-128B-1FB0E8F5440B}"/>
              </a:ext>
            </a:extLst>
          </p:cNvPr>
          <p:cNvSpPr>
            <a:spLocks noGrp="1"/>
          </p:cNvSpPr>
          <p:nvPr>
            <p:custDataLst>
              <p:tags r:id="rId12"/>
            </p:custDataLst>
          </p:nvPr>
        </p:nvSpPr>
        <p:spPr bwMode="auto">
          <a:xfrm>
            <a:off x="7935447"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20</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sp>
        <p:nvSpPr>
          <p:cNvPr id="17" name="Text Placeholder 12">
            <a:extLst>
              <a:ext uri="{FF2B5EF4-FFF2-40B4-BE49-F238E27FC236}">
                <a16:creationId xmlns:a16="http://schemas.microsoft.com/office/drawing/2014/main" id="{CA0CF17D-155E-B9F5-40A6-C9D742119C31}"/>
              </a:ext>
            </a:extLst>
          </p:cNvPr>
          <p:cNvSpPr>
            <a:spLocks noGrp="1"/>
          </p:cNvSpPr>
          <p:nvPr>
            <p:custDataLst>
              <p:tags r:id="rId13"/>
            </p:custDataLst>
          </p:nvPr>
        </p:nvSpPr>
        <p:spPr bwMode="auto">
          <a:xfrm>
            <a:off x="8725205" y="5692933"/>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lang="en-US" altLang="ja-JP" sz="800" b="0" noProof="1">
                <a:ln>
                  <a:noFill/>
                </a:ln>
                <a:solidFill>
                  <a:srgbClr val="000000"/>
                </a:solidFill>
                <a:effectLst/>
                <a:uLnTx/>
                <a:uFillTx/>
                <a:latin typeface="Arial"/>
                <a:ea typeface="ＭＳ Ｐゴシック"/>
                <a:cs typeface="+mn-cs"/>
                <a:sym typeface="+mn-lt"/>
              </a:rPr>
              <a:t>21</a:t>
            </a:r>
            <a:endParaRPr kumimoji="0" lang="ja-JP" altLang="en-US" sz="640" b="0" i="0" u="none" strike="noStrike" kern="1200" cap="none" spc="0" normalizeH="0" baseline="0" noProof="0">
              <a:ln>
                <a:noFill/>
              </a:ln>
              <a:solidFill>
                <a:srgbClr val="000000"/>
              </a:solidFill>
              <a:effectLst/>
              <a:uLnTx/>
              <a:uFillTx/>
              <a:latin typeface="Arial"/>
              <a:ea typeface="ＭＳ Ｐゴシック"/>
              <a:cs typeface="+mn-cs"/>
              <a:sym typeface="+mn-lt"/>
            </a:endParaRPr>
          </a:p>
        </p:txBody>
      </p:sp>
      <p:grpSp>
        <p:nvGrpSpPr>
          <p:cNvPr id="54" name="Group 53">
            <a:extLst>
              <a:ext uri="{FF2B5EF4-FFF2-40B4-BE49-F238E27FC236}">
                <a16:creationId xmlns:a16="http://schemas.microsoft.com/office/drawing/2014/main" id="{028CFE8D-DA48-90DC-E939-3FFB403B2AB0}"/>
              </a:ext>
            </a:extLst>
          </p:cNvPr>
          <p:cNvGrpSpPr/>
          <p:nvPr/>
        </p:nvGrpSpPr>
        <p:grpSpPr>
          <a:xfrm>
            <a:off x="5910186" y="5991241"/>
            <a:ext cx="91440" cy="91440"/>
            <a:chOff x="10272959" y="3870257"/>
            <a:chExt cx="473810" cy="547630"/>
          </a:xfrm>
        </p:grpSpPr>
        <p:cxnSp>
          <p:nvCxnSpPr>
            <p:cNvPr id="39" name="Straight Connector 38">
              <a:extLst>
                <a:ext uri="{FF2B5EF4-FFF2-40B4-BE49-F238E27FC236}">
                  <a16:creationId xmlns:a16="http://schemas.microsoft.com/office/drawing/2014/main" id="{50D9B694-17C8-9BBD-06FB-0DD98CB04241}"/>
                </a:ext>
              </a:extLst>
            </p:cNvPr>
            <p:cNvCxnSpPr>
              <a:cxnSpLocks/>
            </p:cNvCxnSpPr>
            <p:nvPr/>
          </p:nvCxnSpPr>
          <p:spPr>
            <a:xfrm>
              <a:off x="10283234" y="3880531"/>
              <a:ext cx="463535"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CFE977A-9AF5-D470-ABA5-93454EA45F53}"/>
                </a:ext>
              </a:extLst>
            </p:cNvPr>
            <p:cNvCxnSpPr>
              <a:cxnSpLocks/>
            </p:cNvCxnSpPr>
            <p:nvPr/>
          </p:nvCxnSpPr>
          <p:spPr>
            <a:xfrm flipH="1">
              <a:off x="10272959" y="3890805"/>
              <a:ext cx="466344" cy="527082"/>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EF823D9-B63C-66C0-2130-F9ACF59AE6A2}"/>
                </a:ext>
              </a:extLst>
            </p:cNvPr>
            <p:cNvCxnSpPr>
              <a:cxnSpLocks/>
            </p:cNvCxnSpPr>
            <p:nvPr/>
          </p:nvCxnSpPr>
          <p:spPr>
            <a:xfrm>
              <a:off x="10506131" y="3870257"/>
              <a:ext cx="8870" cy="54763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5" name="テキスト ボックス 74">
            <a:extLst>
              <a:ext uri="{FF2B5EF4-FFF2-40B4-BE49-F238E27FC236}">
                <a16:creationId xmlns:a16="http://schemas.microsoft.com/office/drawing/2014/main" id="{8F62AFA5-E6B1-26D9-E6DC-1EFD68BFA70C}"/>
              </a:ext>
            </a:extLst>
          </p:cNvPr>
          <p:cNvSpPr txBox="1"/>
          <p:nvPr/>
        </p:nvSpPr>
        <p:spPr>
          <a:xfrm>
            <a:off x="6100260" y="5995821"/>
            <a:ext cx="1508627" cy="12223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第二分位</a:t>
            </a:r>
            <a:endPar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1000" noProof="1">
                <a:solidFill>
                  <a:srgbClr val="000000"/>
                </a:solidFill>
                <a:latin typeface="+mj-lt"/>
                <a:ea typeface="ＭＳ Ｐゴシック" panose="020B0600070205080204" pitchFamily="50" charset="-128"/>
                <a:cs typeface="Arial" panose="020B0604020202020204" pitchFamily="34" charset="0"/>
              </a:rPr>
              <a:t>（</a:t>
            </a:r>
            <a:r>
              <a:rPr lang="en-US" altLang="ja-JP" sz="1000" noProof="1">
                <a:solidFill>
                  <a:srgbClr val="000000"/>
                </a:solidFill>
                <a:latin typeface="+mj-lt"/>
                <a:ea typeface="ＭＳ Ｐゴシック" panose="020B0600070205080204" pitchFamily="50" charset="-128"/>
                <a:cs typeface="Arial" panose="020B0604020202020204" pitchFamily="34" charset="0"/>
              </a:rPr>
              <a:t>2</a:t>
            </a:r>
            <a:r>
              <a:rPr lang="ja-JP" altLang="en-US" sz="1000" noProof="1">
                <a:solidFill>
                  <a:srgbClr val="000000"/>
                </a:solidFill>
                <a:latin typeface="+mj-lt"/>
                <a:ea typeface="ＭＳ Ｐゴシック" panose="020B0600070205080204" pitchFamily="50" charset="-128"/>
                <a:cs typeface="Arial" panose="020B0604020202020204" pitchFamily="34" charset="0"/>
              </a:rPr>
              <a:t>番目に高い</a:t>
            </a:r>
            <a:r>
              <a:rPr kumimoji="1" lang="en-US" altLang="ja-JP"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20%の人口</a:t>
            </a:r>
            <a:r>
              <a:rPr kumimoji="1" lang="ja-JP" altLang="en-US" sz="1000" b="0" i="0" u="none" strike="noStrike" kern="1200" cap="none" spc="0" normalizeH="0" baseline="0" noProof="1">
                <a:ln>
                  <a:noFill/>
                </a:ln>
                <a:solidFill>
                  <a:srgbClr val="000000"/>
                </a:solidFill>
                <a:effectLst/>
                <a:uLnTx/>
                <a:uFillTx/>
                <a:latin typeface="+mj-lt"/>
                <a:ea typeface="ＭＳ Ｐゴシック" panose="020B0600070205080204" pitchFamily="50" charset="-128"/>
                <a:cs typeface="Arial" panose="020B0604020202020204" pitchFamily="34" charset="0"/>
              </a:rPr>
              <a:t>）</a:t>
            </a:r>
          </a:p>
        </p:txBody>
      </p:sp>
      <p:sp>
        <p:nvSpPr>
          <p:cNvPr id="24" name="テキスト ボックス 74">
            <a:extLst>
              <a:ext uri="{FF2B5EF4-FFF2-40B4-BE49-F238E27FC236}">
                <a16:creationId xmlns:a16="http://schemas.microsoft.com/office/drawing/2014/main" id="{9671BBA8-DCDA-6CC3-04C5-8A3E5DE75DE0}"/>
              </a:ext>
            </a:extLst>
          </p:cNvPr>
          <p:cNvSpPr txBox="1"/>
          <p:nvPr/>
        </p:nvSpPr>
        <p:spPr>
          <a:xfrm>
            <a:off x="200025" y="6617177"/>
            <a:ext cx="5616624" cy="144016"/>
          </a:xfrm>
          <a:prstGeom prst="rect">
            <a:avLst/>
          </a:prstGeom>
          <a:noFill/>
        </p:spPr>
        <p:txBody>
          <a:bodyPr wrap="square" lIns="0" tIns="0" rIns="0" bIns="0" rtlCol="0">
            <a:noAutofit/>
          </a:bodyPr>
          <a:lstStyle/>
          <a:p>
            <a:pPr lvl="0">
              <a:spcAft>
                <a:spcPts val="100"/>
              </a:spcAf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（出所）世界銀行データベース（ （</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2026</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更新データ無し）</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49F7D20F-2F10-D4BF-0D66-13442F203728}"/>
              </a:ext>
            </a:extLst>
          </p:cNvPr>
          <p:cNvSpPr txBox="1"/>
          <p:nvPr/>
        </p:nvSpPr>
        <p:spPr>
          <a:xfrm>
            <a:off x="452829" y="1769723"/>
            <a:ext cx="4951378" cy="230832"/>
          </a:xfrm>
          <a:prstGeom prst="rect">
            <a:avLst/>
          </a:prstGeom>
          <a:noFill/>
        </p:spPr>
        <p:txBody>
          <a:bodyPr wrap="square">
            <a:spAutoFit/>
          </a:bodyPr>
          <a:lstStyle/>
          <a:p>
            <a:pPr>
              <a:spcBef>
                <a:spcPct val="0"/>
              </a:spcBef>
              <a:spcAft>
                <a:spcPct val="0"/>
              </a:spcAft>
            </a:pPr>
            <a:r>
              <a:rPr kumimoji="0" lang="ja-JP" altLang="en-US" sz="900" b="0" noProof="1">
                <a:sym typeface="+mn-lt"/>
              </a:rPr>
              <a:t>（%）</a:t>
            </a:r>
          </a:p>
        </p:txBody>
      </p:sp>
    </p:spTree>
    <p:extLst>
      <p:ext uri="{BB962C8B-B14F-4D97-AF65-F5344CB8AC3E}">
        <p14:creationId xmlns:p14="http://schemas.microsoft.com/office/powerpoint/2010/main" val="724661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1"/>
            </p:custDataLst>
            <p:extLst>
              <p:ext uri="{D42A27DB-BD31-4B8C-83A1-F6EECF244321}">
                <p14:modId xmlns:p14="http://schemas.microsoft.com/office/powerpoint/2010/main" val="728675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444" imgH="443" progId="TCLayout.ActiveDocument.1">
                  <p:embed/>
                </p:oleObj>
              </mc:Choice>
              <mc:Fallback>
                <p:oleObj name="think-cellスライド" r:id="rId3"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インド／医療関連／介護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9611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年時点では、インドに介護事業者は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社の進出が確認できる。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2560617234"/>
              </p:ext>
            </p:extLst>
          </p:nvPr>
        </p:nvGraphicFramePr>
        <p:xfrm>
          <a:off x="415925" y="1700808"/>
          <a:ext cx="9073579" cy="1188000"/>
        </p:xfrm>
        <a:graphic>
          <a:graphicData uri="http://schemas.openxmlformats.org/drawingml/2006/table">
            <a:tbl>
              <a:tblPr firstRow="1" bandRow="1">
                <a:tableStyleId>{5C22544A-7EE6-4342-B048-85BDC9FD1C3A}</a:tableStyleId>
              </a:tblPr>
              <a:tblGrid>
                <a:gridCol w="1912103">
                  <a:extLst>
                    <a:ext uri="{9D8B030D-6E8A-4147-A177-3AD203B41FA5}">
                      <a16:colId xmlns:a16="http://schemas.microsoft.com/office/drawing/2014/main" val="20002"/>
                    </a:ext>
                  </a:extLst>
                </a:gridCol>
                <a:gridCol w="756088">
                  <a:extLst>
                    <a:ext uri="{9D8B030D-6E8A-4147-A177-3AD203B41FA5}">
                      <a16:colId xmlns:a16="http://schemas.microsoft.com/office/drawing/2014/main" val="20000"/>
                    </a:ext>
                  </a:extLst>
                </a:gridCol>
                <a:gridCol w="6405388">
                  <a:extLst>
                    <a:ext uri="{9D8B030D-6E8A-4147-A177-3AD203B41FA5}">
                      <a16:colId xmlns:a16="http://schemas.microsoft.com/office/drawing/2014/main" val="20001"/>
                    </a:ext>
                  </a:extLst>
                </a:gridCol>
              </a:tblGrid>
              <a:tr h="324000">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2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4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400" b="0" i="0" u="none" strike="noStrike" dirty="0">
                          <a:solidFill>
                            <a:schemeClr val="tx1"/>
                          </a:solidFill>
                          <a:effectLst/>
                          <a:latin typeface="+mn-lt"/>
                          <a:ea typeface="ＭＳ Ｐゴシック" panose="020B0600070205080204" pitchFamily="50" charset="-128"/>
                        </a:rPr>
                        <a:t>サクラ病院（セコムと豊田通商の合弁会社）</a:t>
                      </a:r>
                      <a:endParaRPr lang="en-US" sz="14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4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400" b="0" i="0" u="none" strike="noStrike" dirty="0">
                          <a:solidFill>
                            <a:schemeClr val="tx1"/>
                          </a:solidFill>
                          <a:effectLst/>
                          <a:latin typeface="+mn-lt"/>
                          <a:ea typeface="ＭＳ Ｐゴシック" panose="020B0600070205080204" pitchFamily="50" charset="-128"/>
                        </a:rPr>
                        <a:t>パラマウントベッド</a:t>
                      </a:r>
                      <a:endParaRPr lang="en-US" sz="14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258695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スライド" r:id="rId5" imgW="270" imgH="270" progId="TCLayout.ActiveDocument.1">
                  <p:embed/>
                </p:oleObj>
              </mc:Choice>
              <mc:Fallback>
                <p:oleObj name="think-cellスライド"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80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sz="1400" noProof="1"/>
              <a:t>インド／医療関連／歯科</a:t>
            </a:r>
            <a:endParaRPr kumimoji="1" lang="ja-JP" altLang="en-US" sz="1400"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sz="2000" noProof="1"/>
              <a:t>市場規模</a:t>
            </a:r>
          </a:p>
        </p:txBody>
      </p:sp>
      <p:sp>
        <p:nvSpPr>
          <p:cNvPr id="31" name="テキスト ボックス 16"/>
          <p:cNvSpPr txBox="1"/>
          <p:nvPr/>
        </p:nvSpPr>
        <p:spPr>
          <a:xfrm>
            <a:off x="200472" y="1125538"/>
            <a:ext cx="9505056" cy="453650"/>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2022年</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時点で</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、インドのデンタルケア市場は6億5300万US$と評価された。市場は2022年から2030年まで年平均成長率</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CAGR</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9.40%で成長すると予測されてい</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る</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51677"/>
            <a:ext cx="4455232" cy="288032"/>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有病率（2021）</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3377759093"/>
              </p:ext>
            </p:extLst>
          </p:nvPr>
        </p:nvGraphicFramePr>
        <p:xfrm>
          <a:off x="207578" y="2264190"/>
          <a:ext cx="4455232" cy="959698"/>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11698">
                <a:tc>
                  <a:txBody>
                    <a:bodyPr/>
                    <a:lstStyle/>
                    <a:p>
                      <a:pPr algn="l" fontAlgn="ctr">
                        <a:spcAft>
                          <a:spcPts val="0"/>
                        </a:spcAft>
                      </a:pPr>
                      <a:r>
                        <a:rPr lang="en-US" altLang="ja-JP"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3~18歳の小児における虫歯の有病率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100" noProof="1">
                          <a:solidFill>
                            <a:schemeClr val="tx1"/>
                          </a:solidFill>
                        </a:rPr>
                        <a:t>52%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18歳以上の</a:t>
                      </a:r>
                      <a:r>
                        <a:rPr lang="ja-JP" altLang="en-US"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患者</a:t>
                      </a:r>
                      <a:r>
                        <a:rPr lang="en-US" altLang="ja-JP"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における</a:t>
                      </a:r>
                      <a:r>
                        <a:rPr lang="ja-JP" altLang="en-US"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虫歯</a:t>
                      </a:r>
                      <a:r>
                        <a:rPr lang="en-US" altLang="ja-JP"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の有病率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62%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混合歯列</a:t>
                      </a: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期における</a:t>
                      </a:r>
                      <a:r>
                        <a:rPr lang="en-US" altLang="ja-JP"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全</a:t>
                      </a: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世代の</a:t>
                      </a:r>
                      <a:r>
                        <a:rPr lang="en-US" altLang="ja-JP"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有病率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100" b="1" i="0" u="none" strike="noStrike" kern="1200" cap="none" spc="0" normalizeH="0" baseline="0" noProof="1">
                          <a:ln>
                            <a:noFill/>
                          </a:ln>
                          <a:solidFill>
                            <a:srgbClr val="000000"/>
                          </a:solidFill>
                          <a:effectLst/>
                          <a:uLnTx/>
                          <a:uFillTx/>
                          <a:latin typeface="Arial"/>
                          <a:ea typeface="ＭＳ Ｐゴシック"/>
                          <a:cs typeface="+mn-cs"/>
                        </a:rPr>
                        <a:t>58%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〇</a:t>
                      </a:r>
                      <a:endParaRPr lang="en-US" altLang="ja-JP" sz="11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国家的な口腔保健政策・戦略・行動計画等の存在（草案段階も含む。）</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1">
                          <a:ln>
                            <a:noFill/>
                          </a:ln>
                          <a:solidFill>
                            <a:srgbClr val="000000"/>
                          </a:solidFill>
                          <a:effectLst/>
                          <a:uLnTx/>
                          <a:uFillTx/>
                          <a:latin typeface="+mn-lt"/>
                          <a:ea typeface="+mn-ea"/>
                          <a:cs typeface="+mn-cs"/>
                        </a:rPr>
                        <a:t>〇</a:t>
                      </a:r>
                      <a:endParaRPr kumimoji="1" lang="en-US" altLang="ja-JP" sz="1100" b="1" i="0" u="none" strike="noStrike" kern="1200" cap="none" spc="0" normalizeH="0" baseline="0" noProof="0" dirty="0">
                        <a:ln>
                          <a:noFill/>
                        </a:ln>
                        <a:solidFill>
                          <a:srgbClr val="000000"/>
                        </a:solidFill>
                        <a:effectLst/>
                        <a:uLnTx/>
                        <a:uFillTx/>
                        <a:latin typeface="+mn-lt"/>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a:t>
                      </a:r>
                      <a:r>
                        <a:rPr lang="en-US" altLang="ja-JP"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88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88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救急的な口腔ケア及び痛み緩和のための緊急処置</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88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noProof="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100" b="0" i="0" u="none" strike="noStrike" kern="1200" cap="none" spc="0" normalizeH="0" baseline="0" noProof="1">
                          <a:ln>
                            <a:noFill/>
                          </a:ln>
                          <a:solidFill>
                            <a:srgbClr val="000000"/>
                          </a:solidFill>
                          <a:effectLst/>
                          <a:uLnTx/>
                          <a:uFillTx/>
                          <a:latin typeface="Arial"/>
                          <a:ea typeface="ＭＳ Ｐゴシック"/>
                          <a:cs typeface="+mn-cs"/>
                        </a:rPr>
                        <a:t>〇</a:t>
                      </a:r>
                      <a:endParaRPr kumimoji="1" lang="en-US" altLang="ja-JP" sz="11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AECD4454-2EC9-4616-9368-B6886DA6DCFA}"/>
              </a:ext>
            </a:extLst>
          </p:cNvPr>
          <p:cNvSpPr txBox="1"/>
          <p:nvPr/>
        </p:nvSpPr>
        <p:spPr>
          <a:xfrm>
            <a:off x="6441844" y="6259585"/>
            <a:ext cx="2615612" cy="144016"/>
          </a:xfrm>
          <a:prstGeom prst="rect">
            <a:avLst/>
          </a:prstGeom>
          <a:noFill/>
        </p:spPr>
        <p:txBody>
          <a:bodyPr wrap="square" lIns="0" tIns="0" rIns="0" bIns="0" rtlCol="0">
            <a:noAutofit/>
          </a:bodyPr>
          <a:lstStyle/>
          <a:p>
            <a:pPr algn="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）必要とする患者の50%以上に到達しているか否か</a:t>
            </a:r>
          </a:p>
        </p:txBody>
      </p:sp>
      <p:sp>
        <p:nvSpPr>
          <p:cNvPr id="4" name="テキスト ボックス 74">
            <a:extLst>
              <a:ext uri="{FF2B5EF4-FFF2-40B4-BE49-F238E27FC236}">
                <a16:creationId xmlns:a16="http://schemas.microsoft.com/office/drawing/2014/main" id="{C002ADE4-57C6-14C4-28DB-B28C27D5CF49}"/>
              </a:ext>
            </a:extLst>
          </p:cNvPr>
          <p:cNvSpPr txBox="1"/>
          <p:nvPr/>
        </p:nvSpPr>
        <p:spPr>
          <a:xfrm>
            <a:off x="218520" y="6574609"/>
            <a:ext cx="9198975"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National Library of Medicine</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800" noProof="1">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115117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4C70F05-9C84-46F1-8755-94AEBB9A62A4}"/>
              </a:ext>
            </a:extLst>
          </p:cNvPr>
          <p:cNvGraphicFramePr>
            <a:graphicFrameLocks noChangeAspect="1"/>
          </p:cNvGraphicFramePr>
          <p:nvPr>
            <p:custDataLst>
              <p:tags r:id="rId1"/>
            </p:custDataLst>
            <p:extLst>
              <p:ext uri="{D42A27DB-BD31-4B8C-83A1-F6EECF244321}">
                <p14:modId xmlns:p14="http://schemas.microsoft.com/office/powerpoint/2010/main" val="3976670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3" name="Object 2" hidden="1">
                        <a:extLst>
                          <a:ext uri="{FF2B5EF4-FFF2-40B4-BE49-F238E27FC236}">
                            <a16:creationId xmlns:a16="http://schemas.microsoft.com/office/drawing/2014/main" id="{94C70F05-9C84-46F1-8755-94AEBB9A62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24077643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F99144DB-4D67-4DB3-A464-2FA04C9CE067}"/>
              </a:ext>
            </a:extLst>
          </p:cNvPr>
          <p:cNvSpPr/>
          <p:nvPr/>
        </p:nvSpPr>
        <p:spPr>
          <a:xfrm>
            <a:off x="4873467" y="3761871"/>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0.06</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4747A008-46DB-45AF-BBF1-18F45AE9F420}"/>
              </a:ext>
            </a:extLst>
          </p:cNvPr>
          <p:cNvSpPr/>
          <p:nvPr/>
        </p:nvSpPr>
        <p:spPr>
          <a:xfrm>
            <a:off x="4879287" y="3425687"/>
            <a:ext cx="4744487" cy="218614"/>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0.48</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表 4"/>
          <p:cNvGraphicFramePr>
            <a:graphicFrameLocks noGrp="1"/>
          </p:cNvGraphicFramePr>
          <p:nvPr>
            <p:extLst>
              <p:ext uri="{D42A27DB-BD31-4B8C-83A1-F6EECF244321}">
                <p14:modId xmlns:p14="http://schemas.microsoft.com/office/powerpoint/2010/main" val="1958128274"/>
              </p:ext>
            </p:extLst>
          </p:nvPr>
        </p:nvGraphicFramePr>
        <p:xfrm>
          <a:off x="200025" y="3091307"/>
          <a:ext cx="9438944" cy="3301026"/>
        </p:xfrm>
        <a:graphic>
          <a:graphicData uri="http://schemas.openxmlformats.org/drawingml/2006/table">
            <a:tbl>
              <a:tblPr firstRow="1" bandRow="1">
                <a:tableStyleId>{5C22544A-7EE6-4342-B048-85BDC9FD1C3A}</a:tableStyleId>
              </a:tblPr>
              <a:tblGrid>
                <a:gridCol w="1368599">
                  <a:extLst>
                    <a:ext uri="{9D8B030D-6E8A-4147-A177-3AD203B41FA5}">
                      <a16:colId xmlns:a16="http://schemas.microsoft.com/office/drawing/2014/main" val="20000"/>
                    </a:ext>
                  </a:extLst>
                </a:gridCol>
                <a:gridCol w="3299883">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83122">
                <a:tc>
                  <a:txBody>
                    <a:bodyPr/>
                    <a:lstStyle/>
                    <a:p>
                      <a:r>
                        <a:rPr kumimoji="1" lang="ja-JP" altLang="en-US" sz="12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200" b="0" dirty="0">
                          <a:latin typeface="HGP創英角ｺﾞｼｯｸUB" pitchFamily="50" charset="-128"/>
                          <a:ea typeface="HGP創英角ｺﾞｼｯｸUB" pitchFamily="50" charset="-128"/>
                        </a:rPr>
                        <a:t>指標</a:t>
                      </a:r>
                      <a:endParaRPr lang="zh-TW" altLang="en-US" sz="12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200" b="0" dirty="0">
                          <a:latin typeface="HGP創英角ｺﾞｼｯｸUB" pitchFamily="50" charset="-128"/>
                          <a:ea typeface="HGP創英角ｺﾞｼｯｸUB" pitchFamily="50" charset="-128"/>
                        </a:rPr>
                        <a:t>インド</a:t>
                      </a:r>
                      <a:endParaRPr kumimoji="1" lang="ja-JP" altLang="en-US" sz="12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29745">
                <a:tc rowSpan="2">
                  <a:txBody>
                    <a:bodyPr/>
                    <a:lstStyle/>
                    <a:p>
                      <a:pPr rtl="0"/>
                      <a:r>
                        <a:rPr lang="ja" altLang="ja-JP" sz="1100" b="1" dirty="0"/>
                        <a:t>デジタルインフラ</a:t>
                      </a:r>
                      <a:endParaRPr lang="ja" altLang="en-US" sz="11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携帯電話の契約数（</a:t>
                      </a:r>
                      <a:r>
                        <a:rPr lang="en-US" altLang="ja-JP" sz="1100" dirty="0"/>
                        <a:t>100</a:t>
                      </a:r>
                      <a:r>
                        <a:rPr lang="ja-JP" altLang="en-US" sz="1100" dirty="0"/>
                        <a:t>人あたり）</a:t>
                      </a:r>
                      <a:endParaRPr kumimoji="1" lang="ja-JP" altLang="en-US" sz="11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81</a:t>
                      </a:r>
                      <a:endParaRPr kumimoji="1" lang="ja-JP" altLang="en-US" sz="11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7053">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固定ブロードバンドの契約数（</a:t>
                      </a:r>
                      <a:r>
                        <a:rPr lang="en-US" altLang="ja-JP" sz="1100" dirty="0"/>
                        <a:t>100</a:t>
                      </a:r>
                      <a:r>
                        <a:rPr lang="ja-JP" altLang="en-US" sz="1100" dirty="0"/>
                        <a:t>人あたり）</a:t>
                      </a:r>
                      <a:endParaRPr lang="en-GB" altLang="ja-JP" sz="11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2.36</a:t>
                      </a:r>
                      <a:endParaRPr kumimoji="1" lang="ja-JP" altLang="en-US" sz="11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78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dirty="0"/>
                        <a:t>デジタルケイパビリティ</a:t>
                      </a:r>
                      <a:endParaRPr lang="ja" altLang="ja-JP" sz="11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1100" dirty="0"/>
                        <a:t>GDP</a:t>
                      </a:r>
                      <a:r>
                        <a:rPr lang="ja-JP" altLang="en-US" sz="1100" dirty="0"/>
                        <a:t>比での研究・開発支出（％）</a:t>
                      </a:r>
                      <a:endParaRPr lang="en-GB" altLang="ja-JP" sz="11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1100" b="0" kern="1200" dirty="0">
                          <a:solidFill>
                            <a:srgbClr val="000000"/>
                          </a:solidFill>
                          <a:latin typeface="+mn-lt"/>
                          <a:ea typeface="ＭＳ Ｐゴシック" charset="-128"/>
                          <a:cs typeface="Arial" pitchFamily="34" charset="0"/>
                        </a:rPr>
                        <a:t>0.66</a:t>
                      </a:r>
                      <a:endParaRPr kumimoji="1" lang="ja-JP" altLang="en-US" sz="11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71362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dirty="0"/>
                        <a:t>デジタルヘルスポリシー</a:t>
                      </a:r>
                      <a:endParaRPr lang="ja" altLang="ja-JP" sz="11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デジタルヘルスに関する政策の有無と予算の投下状況</a:t>
                      </a:r>
                      <a:endParaRPr lang="en-GB" altLang="ja-JP" sz="11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2021</a:t>
                      </a:r>
                      <a:r>
                        <a:rPr kumimoji="1" lang="ja-JP" altLang="en-US" sz="1100" kern="1200" dirty="0">
                          <a:solidFill>
                            <a:schemeClr val="tx1"/>
                          </a:solidFill>
                          <a:latin typeface="+mn-lt"/>
                          <a:ea typeface="+mn-ea"/>
                          <a:cs typeface="+mn-cs"/>
                        </a:rPr>
                        <a:t>年</a:t>
                      </a:r>
                      <a:r>
                        <a:rPr kumimoji="1" lang="en-US" altLang="ja-JP" sz="1100" kern="1200" dirty="0">
                          <a:solidFill>
                            <a:schemeClr val="tx1"/>
                          </a:solidFill>
                          <a:latin typeface="+mn-lt"/>
                          <a:ea typeface="+mn-ea"/>
                          <a:cs typeface="+mn-cs"/>
                        </a:rPr>
                        <a:t>9</a:t>
                      </a:r>
                      <a:r>
                        <a:rPr kumimoji="1" lang="ja-JP" altLang="en-US" sz="1100" kern="1200" dirty="0">
                          <a:solidFill>
                            <a:schemeClr val="tx1"/>
                          </a:solidFill>
                          <a:latin typeface="+mn-lt"/>
                          <a:ea typeface="+mn-ea"/>
                          <a:cs typeface="+mn-cs"/>
                        </a:rPr>
                        <a:t>月、インド国家衛生局より、国家デジタルヘルス・ミッションの全国的な展開が発表された。同ミッションが完全に運用されれば、医療機関全体で健康記録へのアクセスとポータビリティが可能となる。</a:t>
                      </a:r>
                      <a:endParaRPr kumimoji="1" lang="en-US" altLang="ja-JP" sz="1100" kern="1200" dirty="0">
                        <a:solidFill>
                          <a:schemeClr val="tx1"/>
                        </a:solidFill>
                        <a:latin typeface="+mn-lt"/>
                        <a:ea typeface="+mn-ea"/>
                        <a:cs typeface="+mn-cs"/>
                      </a:endParaRP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2020</a:t>
                      </a:r>
                      <a:r>
                        <a:rPr kumimoji="1" lang="ja-JP" altLang="en-US" sz="1100" kern="1200" dirty="0">
                          <a:solidFill>
                            <a:schemeClr val="tx1"/>
                          </a:solidFill>
                          <a:latin typeface="+mn-lt"/>
                          <a:ea typeface="+mn-ea"/>
                          <a:cs typeface="+mn-cs"/>
                        </a:rPr>
                        <a:t>年度、</a:t>
                      </a:r>
                      <a:r>
                        <a:rPr kumimoji="1" lang="en-US" altLang="ja-JP" sz="1100" kern="1200" dirty="0">
                          <a:solidFill>
                            <a:schemeClr val="tx1"/>
                          </a:solidFill>
                          <a:latin typeface="+mn-lt"/>
                          <a:ea typeface="+mn-ea"/>
                          <a:cs typeface="+mn-cs"/>
                        </a:rPr>
                        <a:t>National Digital Health Mission</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NDHM</a:t>
                      </a:r>
                      <a:r>
                        <a:rPr kumimoji="1" lang="ja-JP" altLang="en-US" sz="1100" kern="1200" dirty="0">
                          <a:solidFill>
                            <a:schemeClr val="tx1"/>
                          </a:solidFill>
                          <a:latin typeface="+mn-lt"/>
                          <a:ea typeface="+mn-ea"/>
                          <a:cs typeface="+mn-cs"/>
                        </a:rPr>
                        <a:t>）が、電子健康記録（</a:t>
                      </a:r>
                      <a:r>
                        <a:rPr kumimoji="1" lang="en-US" altLang="ja-JP" sz="1100" kern="1200" dirty="0">
                          <a:solidFill>
                            <a:schemeClr val="tx1"/>
                          </a:solidFill>
                          <a:latin typeface="+mn-lt"/>
                          <a:ea typeface="+mn-ea"/>
                          <a:cs typeface="+mn-cs"/>
                        </a:rPr>
                        <a:t>HER: Electronic Health Records</a:t>
                      </a:r>
                      <a:r>
                        <a:rPr kumimoji="1" lang="ja-JP" altLang="en-US" sz="1100" kern="1200" dirty="0">
                          <a:solidFill>
                            <a:schemeClr val="tx1"/>
                          </a:solidFill>
                          <a:latin typeface="+mn-lt"/>
                          <a:ea typeface="+mn-ea"/>
                          <a:cs typeface="+mn-cs"/>
                        </a:rPr>
                        <a:t>）、デジタルヘルスにおける</a:t>
                      </a:r>
                      <a:r>
                        <a:rPr kumimoji="1" lang="en-US" altLang="ja-JP" sz="1100" kern="1200" dirty="0">
                          <a:solidFill>
                            <a:schemeClr val="tx1"/>
                          </a:solidFill>
                          <a:latin typeface="+mn-lt"/>
                          <a:ea typeface="+mn-ea"/>
                          <a:cs typeface="+mn-cs"/>
                        </a:rPr>
                        <a:t>ID</a:t>
                      </a:r>
                      <a:r>
                        <a:rPr kumimoji="1" lang="ja-JP" altLang="en-US" sz="1100" kern="1200" dirty="0">
                          <a:solidFill>
                            <a:schemeClr val="tx1"/>
                          </a:solidFill>
                          <a:latin typeface="+mn-lt"/>
                          <a:ea typeface="+mn-ea"/>
                          <a:cs typeface="+mn-cs"/>
                        </a:rPr>
                        <a:t>作成、医療専門家登録、および</a:t>
                      </a:r>
                      <a:r>
                        <a:rPr kumimoji="1" lang="en-US" altLang="ja-JP" sz="1100" kern="1200" dirty="0">
                          <a:solidFill>
                            <a:schemeClr val="tx1"/>
                          </a:solidFill>
                          <a:latin typeface="+mn-lt"/>
                          <a:ea typeface="+mn-ea"/>
                          <a:cs typeface="+mn-cs"/>
                        </a:rPr>
                        <a:t>NDHM</a:t>
                      </a:r>
                      <a:r>
                        <a:rPr kumimoji="1" lang="ja-JP" altLang="en-US" sz="1100" kern="1200" dirty="0">
                          <a:solidFill>
                            <a:schemeClr val="tx1"/>
                          </a:solidFill>
                          <a:latin typeface="+mn-lt"/>
                          <a:ea typeface="+mn-ea"/>
                          <a:cs typeface="+mn-cs"/>
                        </a:rPr>
                        <a:t>アプリを介したパーソナルヘルスケアレコードシステム（</a:t>
                      </a:r>
                      <a:r>
                        <a:rPr kumimoji="1" lang="en-US" altLang="ja-JP" sz="1100" kern="1200" dirty="0">
                          <a:solidFill>
                            <a:schemeClr val="tx1"/>
                          </a:solidFill>
                          <a:latin typeface="+mn-lt"/>
                          <a:ea typeface="+mn-ea"/>
                          <a:cs typeface="+mn-cs"/>
                        </a:rPr>
                        <a:t>PHR</a:t>
                      </a:r>
                      <a:r>
                        <a:rPr kumimoji="1" lang="ja-JP" altLang="en-US" sz="1100" kern="1200" dirty="0">
                          <a:solidFill>
                            <a:schemeClr val="tx1"/>
                          </a:solidFill>
                          <a:latin typeface="+mn-lt"/>
                          <a:ea typeface="+mn-ea"/>
                          <a:cs typeface="+mn-cs"/>
                        </a:rPr>
                        <a:t>）を含むデジタルヘルスエコシステムを作成することを目的として開始された。</a:t>
                      </a:r>
                      <a:r>
                        <a:rPr kumimoji="1" lang="en-US" altLang="ja-JP" sz="1100" kern="1200" dirty="0">
                          <a:solidFill>
                            <a:schemeClr val="tx1"/>
                          </a:solidFill>
                          <a:latin typeface="+mn-lt"/>
                          <a:ea typeface="+mn-ea"/>
                          <a:cs typeface="+mn-cs"/>
                        </a:rPr>
                        <a:t>NDHM</a:t>
                      </a:r>
                      <a:r>
                        <a:rPr kumimoji="1" lang="ja-JP" altLang="en-US" sz="1100" kern="1200" dirty="0">
                          <a:solidFill>
                            <a:schemeClr val="tx1"/>
                          </a:solidFill>
                          <a:latin typeface="+mn-lt"/>
                          <a:ea typeface="+mn-ea"/>
                          <a:cs typeface="+mn-cs"/>
                        </a:rPr>
                        <a:t>は、</a:t>
                      </a:r>
                      <a:r>
                        <a:rPr kumimoji="1" lang="en-US" altLang="ja-JP" sz="1100" kern="1200" dirty="0">
                          <a:solidFill>
                            <a:schemeClr val="tx1"/>
                          </a:solidFill>
                          <a:latin typeface="+mn-lt"/>
                          <a:ea typeface="+mn-ea"/>
                          <a:cs typeface="+mn-cs"/>
                        </a:rPr>
                        <a:t>2022-23</a:t>
                      </a:r>
                      <a:r>
                        <a:rPr kumimoji="1" lang="ja-JP" altLang="en-US" sz="1100" kern="1200" dirty="0">
                          <a:solidFill>
                            <a:schemeClr val="tx1"/>
                          </a:solidFill>
                          <a:latin typeface="+mn-lt"/>
                          <a:ea typeface="+mn-ea"/>
                          <a:cs typeface="+mn-cs"/>
                        </a:rPr>
                        <a:t>年の連邦予算で約</a:t>
                      </a:r>
                      <a:r>
                        <a:rPr kumimoji="1" lang="en-US" altLang="ja-JP" sz="1100" kern="1200" dirty="0">
                          <a:solidFill>
                            <a:schemeClr val="tx1"/>
                          </a:solidFill>
                          <a:latin typeface="+mn-lt"/>
                          <a:ea typeface="+mn-ea"/>
                          <a:cs typeface="+mn-cs"/>
                        </a:rPr>
                        <a:t>20</a:t>
                      </a:r>
                      <a:r>
                        <a:rPr kumimoji="1" lang="ja-JP" altLang="en-US" sz="1100" kern="1200" dirty="0">
                          <a:solidFill>
                            <a:schemeClr val="tx1"/>
                          </a:solidFill>
                          <a:latin typeface="+mn-lt"/>
                          <a:ea typeface="+mn-ea"/>
                          <a:cs typeface="+mn-cs"/>
                        </a:rPr>
                        <a:t>億ルピーの予算を獲得している。</a:t>
                      </a:r>
                      <a:endParaRPr kumimoji="1" lang="en-US" altLang="ja-JP" sz="11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91A7F1E-2927-4B17-97EE-755EF3453A21}"/>
              </a:ext>
            </a:extLst>
          </p:cNvPr>
          <p:cNvSpPr/>
          <p:nvPr/>
        </p:nvSpPr>
        <p:spPr>
          <a:xfrm>
            <a:off x="4873467" y="4111384"/>
            <a:ext cx="4760053" cy="339313"/>
          </a:xfrm>
          <a:prstGeom prst="rect">
            <a:avLst/>
          </a:prstGeom>
          <a:solidFill>
            <a:schemeClr val="accent2">
              <a:lumMod val="20000"/>
              <a:lumOff val="80000"/>
            </a:schemeClr>
          </a:solidFill>
        </p:spPr>
        <p:txBody>
          <a:bodyPr wrap="square" rtlCol="0" anchor="ctr">
            <a:noAutofit/>
          </a:bodyPr>
          <a:lstStyle/>
          <a:p>
            <a:pPr>
              <a:tabLst>
                <a:tab pos="4572000" algn="r"/>
              </a:tabLst>
            </a:pPr>
            <a:r>
              <a:rPr kumimoji="1"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0.66</a:t>
            </a:r>
            <a:r>
              <a:rPr kumimoji="1"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0.20</a:t>
            </a:r>
            <a:r>
              <a:rPr kumimoji="1"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インド／医療関連／その他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 （</a:t>
            </a:r>
            <a:r>
              <a:rPr lang="en-US" altLang="ja-JP" dirty="0"/>
              <a:t>1/2</a:t>
            </a:r>
            <a:r>
              <a:rPr lang="ja-JP" altLang="en-US" dirty="0"/>
              <a:t>）</a:t>
            </a:r>
          </a:p>
        </p:txBody>
      </p:sp>
      <p:sp>
        <p:nvSpPr>
          <p:cNvPr id="4" name="テキスト プレースホルダ 1"/>
          <p:cNvSpPr txBox="1">
            <a:spLocks/>
          </p:cNvSpPr>
          <p:nvPr/>
        </p:nvSpPr>
        <p:spPr>
          <a:xfrm>
            <a:off x="290820" y="1096737"/>
            <a:ext cx="9396834" cy="1228096"/>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solidFill>
                  <a:srgbClr val="000000"/>
                </a:solidFill>
              </a:rPr>
              <a:t>COVID-19</a:t>
            </a:r>
            <a:r>
              <a:rPr lang="ja-JP" altLang="en-US" dirty="0">
                <a:solidFill>
                  <a:srgbClr val="000000"/>
                </a:solidFill>
              </a:rPr>
              <a:t>パンデミックの発生以来、保健家庭福祉省は、遠隔医療実践のための公式ガイドラインを発表し、登録医が遠隔診療を行うことを認めるなど、デジタルヘルスケアと遠隔医療は急速に拡大している。</a:t>
            </a:r>
            <a:endParaRPr lang="en-US" altLang="ja-JP" dirty="0">
              <a:solidFill>
                <a:srgbClr val="000000"/>
              </a:solidFill>
            </a:endParaRPr>
          </a:p>
          <a:p>
            <a:r>
              <a:rPr lang="en-US" altLang="ja-JP" dirty="0">
                <a:solidFill>
                  <a:srgbClr val="000000"/>
                </a:solidFill>
              </a:rPr>
              <a:t>2015</a:t>
            </a:r>
            <a:r>
              <a:rPr lang="ja-JP" altLang="en-US" dirty="0">
                <a:solidFill>
                  <a:srgbClr val="000000"/>
                </a:solidFill>
              </a:rPr>
              <a:t>年から開始した</a:t>
            </a:r>
            <a:r>
              <a:rPr lang="en-US" altLang="ja-JP" dirty="0">
                <a:solidFill>
                  <a:srgbClr val="000000"/>
                </a:solidFill>
              </a:rPr>
              <a:t>Digital India program</a:t>
            </a:r>
            <a:r>
              <a:rPr lang="ja-JP" altLang="en-US" dirty="0">
                <a:solidFill>
                  <a:srgbClr val="000000"/>
                </a:solidFill>
              </a:rPr>
              <a:t>により、様々な取り組みが行われている。例えば、</a:t>
            </a:r>
            <a:r>
              <a:rPr lang="en-US" altLang="ja-JP" dirty="0">
                <a:solidFill>
                  <a:srgbClr val="000000"/>
                </a:solidFill>
              </a:rPr>
              <a:t>Ayushman Bharat Health Account</a:t>
            </a:r>
            <a:r>
              <a:rPr lang="ja-JP" altLang="en-US" dirty="0">
                <a:solidFill>
                  <a:srgbClr val="000000"/>
                </a:solidFill>
              </a:rPr>
              <a:t>（</a:t>
            </a:r>
            <a:r>
              <a:rPr lang="en-US" altLang="ja-JP" dirty="0">
                <a:solidFill>
                  <a:srgbClr val="000000"/>
                </a:solidFill>
              </a:rPr>
              <a:t>ABHA</a:t>
            </a:r>
            <a:r>
              <a:rPr lang="ja-JP" altLang="en-US" dirty="0">
                <a:solidFill>
                  <a:srgbClr val="000000"/>
                </a:solidFill>
              </a:rPr>
              <a:t>）アカウントを通じて健康記録をデジタルで管理する</a:t>
            </a:r>
            <a:r>
              <a:rPr lang="en-US" altLang="ja-JP" dirty="0">
                <a:solidFill>
                  <a:srgbClr val="000000"/>
                </a:solidFill>
              </a:rPr>
              <a:t>Ayushman Bharat Digital Mission</a:t>
            </a:r>
            <a:r>
              <a:rPr lang="ja-JP" altLang="en-US" dirty="0">
                <a:solidFill>
                  <a:srgbClr val="000000"/>
                </a:solidFill>
              </a:rPr>
              <a:t>、患者の遠隔相談のための遠隔医療プラットフォームである</a:t>
            </a:r>
            <a:r>
              <a:rPr lang="en-US" altLang="ja-JP" dirty="0" err="1">
                <a:solidFill>
                  <a:srgbClr val="000000"/>
                </a:solidFill>
              </a:rPr>
              <a:t>eSanjeevani</a:t>
            </a:r>
            <a:r>
              <a:rPr lang="ja-JP" altLang="en-US" dirty="0">
                <a:solidFill>
                  <a:srgbClr val="000000"/>
                </a:solidFill>
              </a:rPr>
              <a:t>、</a:t>
            </a:r>
            <a:r>
              <a:rPr lang="en-US" altLang="ja-JP" dirty="0">
                <a:solidFill>
                  <a:srgbClr val="000000"/>
                </a:solidFill>
              </a:rPr>
              <a:t>e-Hospitals</a:t>
            </a:r>
            <a:r>
              <a:rPr lang="ja-JP" altLang="en-US" dirty="0">
                <a:solidFill>
                  <a:srgbClr val="000000"/>
                </a:solidFill>
              </a:rPr>
              <a:t>アプリケーション、病院、患者、医師を単一のプラットフォームでつなぐ病院管理情報システム（</a:t>
            </a:r>
            <a:r>
              <a:rPr lang="en-US" altLang="ja-JP" dirty="0">
                <a:solidFill>
                  <a:srgbClr val="000000"/>
                </a:solidFill>
              </a:rPr>
              <a:t>HMIS: Hospital Management Information System</a:t>
            </a:r>
            <a:r>
              <a:rPr lang="ja-JP" altLang="en-US" dirty="0">
                <a:solidFill>
                  <a:srgbClr val="000000"/>
                </a:solidFill>
              </a:rPr>
              <a:t>）等。</a:t>
            </a:r>
            <a:endParaRPr lang="en-US" altLang="ja-JP" dirty="0">
              <a:solidFill>
                <a:srgbClr val="000000"/>
              </a:solidFill>
            </a:endParaRPr>
          </a:p>
        </p:txBody>
      </p:sp>
      <p:grpSp>
        <p:nvGrpSpPr>
          <p:cNvPr id="6" name="グループ化 7"/>
          <p:cNvGrpSpPr>
            <a:grpSpLocks/>
          </p:cNvGrpSpPr>
          <p:nvPr/>
        </p:nvGrpSpPr>
        <p:grpSpPr>
          <a:xfrm>
            <a:off x="200026" y="2794339"/>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dirty="0">
                  <a:solidFill>
                    <a:srgbClr val="000000"/>
                  </a:solidFill>
                  <a:latin typeface="Arial Black" pitchFamily="34" charset="0"/>
                  <a:ea typeface="HGP創英角ｺﾞｼｯｸUB" pitchFamily="50" charset="-128"/>
                </a:rPr>
                <a:t>デジタルヘルス市場に関連する指標 （</a:t>
              </a:r>
              <a:r>
                <a:rPr lang="en-US" altLang="ja-JP" sz="1400" dirty="0">
                  <a:solidFill>
                    <a:srgbClr val="000000"/>
                  </a:solidFill>
                  <a:latin typeface="Arial Black" pitchFamily="34" charset="0"/>
                  <a:ea typeface="HGP創英角ｺﾞｼｯｸUB" pitchFamily="50" charset="-128"/>
                </a:rPr>
                <a:t>1/2</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43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NITI Aayog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Portal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eStartIndia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Centre for Internet and Society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Times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Linkedin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Government of India Press Information Bureau</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Department of Science &amp;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Technology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March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 &amp; Development Statistics at a Glance 2022-23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2925148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16472463"/>
              </p:ext>
            </p:extLst>
          </p:nvPr>
        </p:nvGraphicFramePr>
        <p:xfrm>
          <a:off x="200025" y="1422506"/>
          <a:ext cx="9438944" cy="3601041"/>
        </p:xfrm>
        <a:graphic>
          <a:graphicData uri="http://schemas.openxmlformats.org/drawingml/2006/table">
            <a:tbl>
              <a:tblPr firstRow="1" bandRow="1">
                <a:tableStyleId>{5C22544A-7EE6-4342-B048-85BDC9FD1C3A}</a:tableStyleId>
              </a:tblPr>
              <a:tblGrid>
                <a:gridCol w="1152575">
                  <a:extLst>
                    <a:ext uri="{9D8B030D-6E8A-4147-A177-3AD203B41FA5}">
                      <a16:colId xmlns:a16="http://schemas.microsoft.com/office/drawing/2014/main" val="20000"/>
                    </a:ext>
                  </a:extLst>
                </a:gridCol>
                <a:gridCol w="3515907">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83122">
                <a:tc>
                  <a:txBody>
                    <a:bodyPr/>
                    <a:lstStyle/>
                    <a:p>
                      <a:r>
                        <a:rPr kumimoji="1" lang="ja-JP" altLang="en-US" sz="12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200" b="0" dirty="0">
                          <a:latin typeface="HGP創英角ｺﾞｼｯｸUB" pitchFamily="50" charset="-128"/>
                          <a:ea typeface="HGP創英角ｺﾞｼｯｸUB" pitchFamily="50" charset="-128"/>
                        </a:rPr>
                        <a:t>指標</a:t>
                      </a:r>
                      <a:endParaRPr lang="zh-TW" altLang="en-US" sz="12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200" b="0" dirty="0">
                          <a:latin typeface="HGP創英角ｺﾞｼｯｸUB" pitchFamily="50" charset="-128"/>
                          <a:ea typeface="HGP創英角ｺﾞｼｯｸUB" pitchFamily="50" charset="-128"/>
                        </a:rPr>
                        <a:t>インド</a:t>
                      </a:r>
                      <a:endParaRPr kumimoji="1" lang="ja-JP" altLang="en-US" sz="12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9352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dirty="0"/>
                        <a:t>デジタルヘルスのガバナンス</a:t>
                      </a:r>
                      <a:endParaRPr lang="ja" altLang="ja-JP" sz="11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デジタルヘルスデータの所有権、アクセス、共有を管理し、個人のプライバシーを保護する法律の有無</a:t>
                      </a:r>
                      <a:endParaRPr lang="en-US" altLang="ja-JP" sz="11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2018</a:t>
                      </a:r>
                      <a:r>
                        <a:rPr kumimoji="1" lang="ja-JP" altLang="en-US" sz="1100" kern="1200" dirty="0">
                          <a:solidFill>
                            <a:schemeClr val="tx1"/>
                          </a:solidFill>
                          <a:latin typeface="+mn-lt"/>
                          <a:ea typeface="+mn-ea"/>
                          <a:cs typeface="+mn-cs"/>
                        </a:rPr>
                        <a:t>年に、医療におけるデジタル情報セキュリティ法が制定されている。個人に関する健康関連情報について、収集、保存、送信、利用に関わるプロセスの標準化・規制を行っている。また、</a:t>
                      </a:r>
                      <a:r>
                        <a:rPr kumimoji="1" lang="en-US" altLang="ja-JP" sz="1100" kern="1200" dirty="0">
                          <a:solidFill>
                            <a:schemeClr val="tx1"/>
                          </a:solidFill>
                          <a:latin typeface="+mn-lt"/>
                          <a:ea typeface="+mn-ea"/>
                          <a:cs typeface="+mn-cs"/>
                        </a:rPr>
                        <a:t>2022</a:t>
                      </a:r>
                      <a:r>
                        <a:rPr kumimoji="1" lang="ja-JP" altLang="en-US" sz="1100" kern="1200" dirty="0">
                          <a:solidFill>
                            <a:schemeClr val="tx1"/>
                          </a:solidFill>
                          <a:latin typeface="+mn-lt"/>
                          <a:ea typeface="+mn-ea"/>
                          <a:cs typeface="+mn-cs"/>
                        </a:rPr>
                        <a:t>年</a:t>
                      </a:r>
                      <a:r>
                        <a:rPr kumimoji="1" lang="en-US" altLang="ja-JP" sz="1100" kern="1200" dirty="0">
                          <a:solidFill>
                            <a:schemeClr val="tx1"/>
                          </a:solidFill>
                          <a:latin typeface="+mn-lt"/>
                          <a:ea typeface="+mn-ea"/>
                          <a:cs typeface="+mn-cs"/>
                        </a:rPr>
                        <a:t>4</a:t>
                      </a:r>
                      <a:r>
                        <a:rPr kumimoji="1" lang="ja-JP" altLang="en-US" sz="1100" kern="1200" dirty="0">
                          <a:solidFill>
                            <a:schemeClr val="tx1"/>
                          </a:solidFill>
                          <a:latin typeface="+mn-lt"/>
                          <a:ea typeface="+mn-ea"/>
                          <a:cs typeface="+mn-cs"/>
                        </a:rPr>
                        <a:t>月、インド国家衛生局は、個人情報の処理に関するガイドラインである、ヘルスデータマネジメントポリシーを改訂している。</a:t>
                      </a:r>
                      <a:endParaRPr kumimoji="1" lang="en-US" altLang="ja-JP" sz="1100" kern="1200" dirty="0">
                        <a:solidFill>
                          <a:schemeClr val="tx1"/>
                        </a:solidFill>
                        <a:latin typeface="+mn-lt"/>
                        <a:ea typeface="+mn-ea"/>
                        <a:cs typeface="+mn-cs"/>
                      </a:endParaRPr>
                    </a:p>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2022</a:t>
                      </a:r>
                      <a:r>
                        <a:rPr kumimoji="1" lang="ja-JP" altLang="en-US" sz="1100" kern="1200" dirty="0">
                          <a:solidFill>
                            <a:schemeClr val="tx1"/>
                          </a:solidFill>
                          <a:latin typeface="+mn-lt"/>
                          <a:ea typeface="+mn-ea"/>
                          <a:cs typeface="+mn-cs"/>
                        </a:rPr>
                        <a:t>年に、個人データの収集、保存、処理、および転送を規制する法案「</a:t>
                      </a:r>
                      <a:r>
                        <a:rPr kumimoji="1" lang="en-US" altLang="ja-JP" sz="1100" kern="1200" dirty="0">
                          <a:solidFill>
                            <a:schemeClr val="tx1"/>
                          </a:solidFill>
                          <a:latin typeface="+mn-lt"/>
                          <a:ea typeface="+mn-ea"/>
                          <a:cs typeface="+mn-cs"/>
                        </a:rPr>
                        <a:t>Digital Personal Data Protection Bill 2022</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the DPDP</a:t>
                      </a:r>
                      <a:r>
                        <a:rPr kumimoji="1" lang="ja-JP" altLang="en-US" sz="1100" kern="1200" dirty="0">
                          <a:solidFill>
                            <a:schemeClr val="tx1"/>
                          </a:solidFill>
                          <a:latin typeface="+mn-lt"/>
                          <a:ea typeface="+mn-ea"/>
                          <a:cs typeface="+mn-cs"/>
                        </a:rPr>
                        <a:t> </a:t>
                      </a:r>
                      <a:r>
                        <a:rPr kumimoji="1" lang="en-US" altLang="ja-JP" sz="1100" kern="1200" dirty="0">
                          <a:solidFill>
                            <a:schemeClr val="tx1"/>
                          </a:solidFill>
                          <a:latin typeface="+mn-lt"/>
                          <a:ea typeface="+mn-ea"/>
                          <a:cs typeface="+mn-cs"/>
                        </a:rPr>
                        <a:t>Bill</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 </a:t>
                      </a:r>
                      <a:r>
                        <a:rPr kumimoji="1" lang="ja-JP" altLang="en-US" sz="1100" kern="1200" dirty="0">
                          <a:solidFill>
                            <a:schemeClr val="tx1"/>
                          </a:solidFill>
                          <a:latin typeface="+mn-lt"/>
                          <a:ea typeface="+mn-ea"/>
                          <a:cs typeface="+mn-cs"/>
                        </a:rPr>
                        <a:t>の草案が議会に提出されている。</a:t>
                      </a:r>
                      <a:endParaRPr kumimoji="1" lang="en-US" altLang="ja-JP" sz="11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70509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dirty="0"/>
                        <a:t>デジタルヘルスインフラ</a:t>
                      </a:r>
                      <a:endParaRPr lang="ja" altLang="ja-JP" sz="11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電子カルテ普及率</a:t>
                      </a:r>
                      <a:endParaRPr lang="en-US" altLang="ja-JP" sz="11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電子カルテ普及率は公式には取られていないが、ある研究では、この</a:t>
                      </a:r>
                      <a:r>
                        <a:rPr kumimoji="1" lang="en-US" altLang="ja-JP" sz="1100" kern="1200" dirty="0">
                          <a:solidFill>
                            <a:schemeClr val="tx1"/>
                          </a:solidFill>
                          <a:latin typeface="+mn-lt"/>
                          <a:ea typeface="+mn-ea"/>
                          <a:cs typeface="+mn-cs"/>
                        </a:rPr>
                        <a:t>10</a:t>
                      </a:r>
                      <a:r>
                        <a:rPr kumimoji="1" lang="ja-JP" altLang="en-US" sz="1100" kern="1200" dirty="0">
                          <a:solidFill>
                            <a:schemeClr val="tx1"/>
                          </a:solidFill>
                          <a:latin typeface="+mn-lt"/>
                          <a:ea typeface="+mn-ea"/>
                          <a:cs typeface="+mn-cs"/>
                        </a:rPr>
                        <a:t>年に広がりを見せているものの、調査対象の</a:t>
                      </a:r>
                      <a:r>
                        <a:rPr kumimoji="1" lang="en-US" altLang="ja-JP" sz="1100" kern="1200" dirty="0">
                          <a:solidFill>
                            <a:schemeClr val="tx1"/>
                          </a:solidFill>
                          <a:latin typeface="+mn-lt"/>
                          <a:ea typeface="+mn-ea"/>
                          <a:cs typeface="+mn-cs"/>
                        </a:rPr>
                        <a:t>13</a:t>
                      </a:r>
                      <a:r>
                        <a:rPr kumimoji="1" lang="ja-JP" altLang="en-US" sz="1100" kern="1200" dirty="0">
                          <a:solidFill>
                            <a:schemeClr val="tx1"/>
                          </a:solidFill>
                          <a:latin typeface="+mn-lt"/>
                          <a:ea typeface="+mn-ea"/>
                          <a:cs typeface="+mn-cs"/>
                        </a:rPr>
                        <a:t>医療機関のうち、</a:t>
                      </a:r>
                      <a:r>
                        <a:rPr kumimoji="1" lang="en-US" altLang="ja-JP" sz="1100" kern="1200" dirty="0">
                          <a:solidFill>
                            <a:schemeClr val="tx1"/>
                          </a:solidFill>
                          <a:latin typeface="+mn-lt"/>
                          <a:ea typeface="+mn-ea"/>
                          <a:cs typeface="+mn-cs"/>
                        </a:rPr>
                        <a:t>8</a:t>
                      </a:r>
                      <a:r>
                        <a:rPr kumimoji="1" lang="ja-JP" altLang="en-US" sz="1100" kern="1200" dirty="0">
                          <a:solidFill>
                            <a:schemeClr val="tx1"/>
                          </a:solidFill>
                          <a:latin typeface="+mn-lt"/>
                          <a:ea typeface="+mn-ea"/>
                          <a:cs typeface="+mn-cs"/>
                        </a:rPr>
                        <a:t>医療機関のみが電子カルテを用いていたと報告されている。また、特に地方の公立病院においては、まだ紙による記録がなされているとの報告がある。</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インドの病院の</a:t>
                      </a:r>
                      <a:r>
                        <a:rPr kumimoji="1" lang="en-US" altLang="ja-JP" sz="1100" kern="1200" dirty="0">
                          <a:solidFill>
                            <a:schemeClr val="tx1"/>
                          </a:solidFill>
                          <a:latin typeface="+mn-lt"/>
                          <a:ea typeface="+mn-ea"/>
                          <a:cs typeface="+mn-cs"/>
                        </a:rPr>
                        <a:t>35%</a:t>
                      </a:r>
                      <a:r>
                        <a:rPr kumimoji="1" lang="ja-JP" altLang="en-US" sz="1100" kern="1200" dirty="0">
                          <a:solidFill>
                            <a:schemeClr val="tx1"/>
                          </a:solidFill>
                          <a:latin typeface="+mn-lt"/>
                          <a:ea typeface="+mn-ea"/>
                          <a:cs typeface="+mn-cs"/>
                        </a:rPr>
                        <a:t>が電子カルテシステムを利用している。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41530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1100" dirty="0"/>
                        <a:t>医療関連目的に使用するためのマスター患者インデックスが存在するか</a:t>
                      </a:r>
                      <a:endParaRPr lang="en-US" altLang="ja-JP" sz="1100" dirty="0"/>
                    </a:p>
                  </a:txBody>
                  <a:tcPr marL="58500" marR="87750" marT="87750" marB="37148">
                    <a:lnL w="12700" cap="flat" cmpd="sng" algn="ctr">
                      <a:solidFill>
                        <a:schemeClr val="lt1">
                          <a:alpha val="0"/>
                        </a:schemeClr>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33350" marR="0" lvl="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National Health Authority</a:t>
                      </a:r>
                      <a:r>
                        <a:rPr kumimoji="1" lang="ja-JP" altLang="en-US" sz="1100" kern="1200" dirty="0">
                          <a:solidFill>
                            <a:schemeClr val="tx1"/>
                          </a:solidFill>
                          <a:latin typeface="+mn-lt"/>
                          <a:ea typeface="+mn-ea"/>
                          <a:cs typeface="+mn-cs"/>
                        </a:rPr>
                        <a:t>（</a:t>
                      </a:r>
                      <a:r>
                        <a:rPr kumimoji="1" lang="en-US" altLang="ja-JP" sz="1100" kern="1200" dirty="0">
                          <a:solidFill>
                            <a:schemeClr val="tx1"/>
                          </a:solidFill>
                          <a:latin typeface="+mn-lt"/>
                          <a:ea typeface="+mn-ea"/>
                          <a:cs typeface="+mn-cs"/>
                        </a:rPr>
                        <a:t>NHA</a:t>
                      </a:r>
                      <a:r>
                        <a:rPr kumimoji="1" lang="ja-JP" altLang="en-US" sz="1100" kern="1200" dirty="0">
                          <a:solidFill>
                            <a:schemeClr val="tx1"/>
                          </a:solidFill>
                          <a:latin typeface="+mn-lt"/>
                          <a:ea typeface="+mn-ea"/>
                          <a:cs typeface="+mn-cs"/>
                        </a:rPr>
                        <a:t>）が、</a:t>
                      </a:r>
                      <a:r>
                        <a:rPr kumimoji="1" lang="en-US" altLang="ja-JP" sz="1100" kern="1200" dirty="0">
                          <a:solidFill>
                            <a:schemeClr val="tx1"/>
                          </a:solidFill>
                          <a:latin typeface="+mn-lt"/>
                          <a:ea typeface="+mn-ea"/>
                          <a:cs typeface="+mn-cs"/>
                        </a:rPr>
                        <a:t>Ayushman Bharat Digital Mission</a:t>
                      </a:r>
                      <a:r>
                        <a:rPr kumimoji="1" lang="ja-JP" altLang="en-US" sz="1100" kern="1200" dirty="0">
                          <a:solidFill>
                            <a:schemeClr val="tx1"/>
                          </a:solidFill>
                          <a:latin typeface="+mn-lt"/>
                          <a:ea typeface="+mn-ea"/>
                          <a:cs typeface="+mn-cs"/>
                        </a:rPr>
                        <a:t>の下で</a:t>
                      </a:r>
                      <a:r>
                        <a:rPr kumimoji="1" lang="en-US" altLang="ja-JP" sz="1100" kern="1200" dirty="0">
                          <a:solidFill>
                            <a:schemeClr val="tx1"/>
                          </a:solidFill>
                          <a:latin typeface="+mn-lt"/>
                          <a:ea typeface="+mn-ea"/>
                          <a:cs typeface="+mn-cs"/>
                        </a:rPr>
                        <a:t>2022</a:t>
                      </a:r>
                      <a:r>
                        <a:rPr kumimoji="1" lang="ja-JP" altLang="en-US" sz="1100" kern="1200" dirty="0">
                          <a:solidFill>
                            <a:schemeClr val="tx1"/>
                          </a:solidFill>
                          <a:latin typeface="+mn-lt"/>
                          <a:ea typeface="+mn-ea"/>
                          <a:cs typeface="+mn-cs"/>
                        </a:rPr>
                        <a:t>年に</a:t>
                      </a:r>
                      <a:r>
                        <a:rPr kumimoji="1" lang="en-US" altLang="ja-JP" sz="1100" kern="1200" dirty="0">
                          <a:solidFill>
                            <a:schemeClr val="tx1"/>
                          </a:solidFill>
                          <a:latin typeface="+mn-lt"/>
                          <a:ea typeface="+mn-ea"/>
                          <a:cs typeface="+mn-cs"/>
                        </a:rPr>
                        <a:t>Unified Health Interface</a:t>
                      </a:r>
                      <a:r>
                        <a:rPr kumimoji="1" lang="ja-JP" altLang="en-US" sz="1100" kern="1200" dirty="0">
                          <a:solidFill>
                            <a:schemeClr val="tx1"/>
                          </a:solidFill>
                          <a:latin typeface="+mn-lt"/>
                          <a:ea typeface="+mn-ea"/>
                          <a:cs typeface="+mn-cs"/>
                        </a:rPr>
                        <a:t>を立ち上げた。</a:t>
                      </a:r>
                      <a:endParaRPr kumimoji="1" lang="en-US" altLang="ja-JP" sz="1100" kern="1200" dirty="0">
                        <a:solidFill>
                          <a:schemeClr val="tx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スライド" r:id="rId4" imgW="473" imgH="476" progId="TCLayout.ActiveDocument.1">
                  <p:embed/>
                </p:oleObj>
              </mc:Choice>
              <mc:Fallback>
                <p:oleObj name="think-cellスライド"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2" name="タイトル 7"/>
          <p:cNvSpPr>
            <a:spLocks noGrp="1"/>
          </p:cNvSpPr>
          <p:nvPr>
            <p:ph type="title"/>
          </p:nvPr>
        </p:nvSpPr>
        <p:spPr/>
        <p:txBody>
          <a:bodyPr vert="horz"/>
          <a:lstStyle/>
          <a:p>
            <a:r>
              <a:rPr lang="ja-JP" altLang="en-US" dirty="0"/>
              <a:t>インド／医療関連／その他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 （</a:t>
            </a:r>
            <a:r>
              <a:rPr lang="en-US" altLang="ja-JP" dirty="0"/>
              <a:t>2/2</a:t>
            </a:r>
            <a:r>
              <a:rPr lang="ja-JP" altLang="en-US" dirty="0"/>
              <a:t>）</a:t>
            </a:r>
          </a:p>
        </p:txBody>
      </p:sp>
      <p:grpSp>
        <p:nvGrpSpPr>
          <p:cNvPr id="6" name="グループ化 7"/>
          <p:cNvGrpSpPr>
            <a:grpSpLocks/>
          </p:cNvGrpSpPr>
          <p:nvPr/>
        </p:nvGrpSpPr>
        <p:grpSpPr>
          <a:xfrm>
            <a:off x="200026" y="1125538"/>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00"/>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400" dirty="0">
                  <a:solidFill>
                    <a:srgbClr val="000000"/>
                  </a:solidFill>
                  <a:latin typeface="Arial Black" pitchFamily="34" charset="0"/>
                  <a:ea typeface="HGP創英角ｺﾞｼｯｸUB" pitchFamily="50" charset="-128"/>
                </a:rPr>
                <a:t>デジタルヘルス市場に関連する指標 （</a:t>
              </a:r>
              <a:r>
                <a:rPr lang="en-US" altLang="ja-JP" sz="1400" dirty="0">
                  <a:solidFill>
                    <a:srgbClr val="000000"/>
                  </a:solidFill>
                  <a:latin typeface="Arial Black" pitchFamily="34" charset="0"/>
                  <a:ea typeface="HGP創英角ｺﾞｼｯｸUB" pitchFamily="50" charset="-128"/>
                </a:rPr>
                <a:t>2/2</a:t>
              </a:r>
              <a:r>
                <a:rPr lang="ja-JP" altLang="en-US" sz="1400" dirty="0">
                  <a:solidFill>
                    <a:srgbClr val="000000"/>
                  </a:solidFill>
                  <a:latin typeface="Arial Black" pitchFamily="34" charset="0"/>
                  <a:ea typeface="HGP創英角ｺﾞｼｯｸUB" pitchFamily="50" charset="-128"/>
                </a:rPr>
                <a:t>）</a:t>
              </a:r>
              <a:endParaRPr lang="zh-TW" altLang="en-US" sz="1400" dirty="0">
                <a:solidFill>
                  <a:srgbClr val="000000"/>
                </a:solidFill>
                <a:latin typeface="Arial Black" pitchFamily="34" charset="0"/>
                <a:ea typeface="HGP創英角ｺﾞｼｯｸUB" pitchFamily="50" charset="-128"/>
              </a:endParaRPr>
            </a:p>
          </p:txBody>
        </p:sp>
      </p:gr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NITI Aayog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Portal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eStartIndia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Centre for Internet and Society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Times of India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Linkedin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LexOrbis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Library of Medicine PMC10048681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018586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スライド" r:id="rId3" imgW="395" imgH="396" progId="TCLayout.ActiveDocument.1">
                  <p:embed/>
                </p:oleObj>
              </mc:Choice>
              <mc:Fallback>
                <p:oleObj name="think-cellスライド"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インド／医療関連／その他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「コロナ禍で、遠隔医療技術の浸透にさらに高まる期待（インド）」（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639854549"/>
              </p:ext>
            </p:extLst>
          </p:nvPr>
        </p:nvGraphicFramePr>
        <p:xfrm>
          <a:off x="196896" y="1076122"/>
          <a:ext cx="9505946" cy="5413115"/>
        </p:xfrm>
        <a:graphic>
          <a:graphicData uri="http://schemas.openxmlformats.org/drawingml/2006/table">
            <a:tbl>
              <a:tblPr firstRow="1" bandRow="1">
                <a:tableStyleId>{2D5ABB26-0587-4C30-8999-92F81FD0307C}</a:tableStyleId>
              </a:tblPr>
              <a:tblGrid>
                <a:gridCol w="217755">
                  <a:extLst>
                    <a:ext uri="{9D8B030D-6E8A-4147-A177-3AD203B41FA5}">
                      <a16:colId xmlns:a16="http://schemas.microsoft.com/office/drawing/2014/main" val="20000"/>
                    </a:ext>
                  </a:extLst>
                </a:gridCol>
                <a:gridCol w="1016192">
                  <a:extLst>
                    <a:ext uri="{9D8B030D-6E8A-4147-A177-3AD203B41FA5}">
                      <a16:colId xmlns:a16="http://schemas.microsoft.com/office/drawing/2014/main" val="20001"/>
                    </a:ext>
                  </a:extLst>
                </a:gridCol>
                <a:gridCol w="580681">
                  <a:extLst>
                    <a:ext uri="{9D8B030D-6E8A-4147-A177-3AD203B41FA5}">
                      <a16:colId xmlns:a16="http://schemas.microsoft.com/office/drawing/2014/main" val="1854309952"/>
                    </a:ext>
                  </a:extLst>
                </a:gridCol>
                <a:gridCol w="653266">
                  <a:extLst>
                    <a:ext uri="{9D8B030D-6E8A-4147-A177-3AD203B41FA5}">
                      <a16:colId xmlns:a16="http://schemas.microsoft.com/office/drawing/2014/main" val="2188274259"/>
                    </a:ext>
                  </a:extLst>
                </a:gridCol>
                <a:gridCol w="653266">
                  <a:extLst>
                    <a:ext uri="{9D8B030D-6E8A-4147-A177-3AD203B41FA5}">
                      <a16:colId xmlns:a16="http://schemas.microsoft.com/office/drawing/2014/main" val="2284252210"/>
                    </a:ext>
                  </a:extLst>
                </a:gridCol>
                <a:gridCol w="653266">
                  <a:extLst>
                    <a:ext uri="{9D8B030D-6E8A-4147-A177-3AD203B41FA5}">
                      <a16:colId xmlns:a16="http://schemas.microsoft.com/office/drawing/2014/main" val="2509105897"/>
                    </a:ext>
                  </a:extLst>
                </a:gridCol>
                <a:gridCol w="653266">
                  <a:extLst>
                    <a:ext uri="{9D8B030D-6E8A-4147-A177-3AD203B41FA5}">
                      <a16:colId xmlns:a16="http://schemas.microsoft.com/office/drawing/2014/main" val="1052373676"/>
                    </a:ext>
                  </a:extLst>
                </a:gridCol>
                <a:gridCol w="725851">
                  <a:extLst>
                    <a:ext uri="{9D8B030D-6E8A-4147-A177-3AD203B41FA5}">
                      <a16:colId xmlns:a16="http://schemas.microsoft.com/office/drawing/2014/main" val="596175591"/>
                    </a:ext>
                  </a:extLst>
                </a:gridCol>
                <a:gridCol w="725851">
                  <a:extLst>
                    <a:ext uri="{9D8B030D-6E8A-4147-A177-3AD203B41FA5}">
                      <a16:colId xmlns:a16="http://schemas.microsoft.com/office/drawing/2014/main" val="2826694329"/>
                    </a:ext>
                  </a:extLst>
                </a:gridCol>
                <a:gridCol w="725851">
                  <a:extLst>
                    <a:ext uri="{9D8B030D-6E8A-4147-A177-3AD203B41FA5}">
                      <a16:colId xmlns:a16="http://schemas.microsoft.com/office/drawing/2014/main" val="2258674063"/>
                    </a:ext>
                  </a:extLst>
                </a:gridCol>
                <a:gridCol w="2900701">
                  <a:extLst>
                    <a:ext uri="{9D8B030D-6E8A-4147-A177-3AD203B41FA5}">
                      <a16:colId xmlns:a16="http://schemas.microsoft.com/office/drawing/2014/main" val="20002"/>
                    </a:ext>
                  </a:extLst>
                </a:gridCol>
              </a:tblGrid>
              <a:tr h="192707">
                <a:tc>
                  <a:txBody>
                    <a:bodyPr/>
                    <a:lstStyle/>
                    <a:p>
                      <a:pPr algn="ctr" fontAlgn="ctr"/>
                      <a:r>
                        <a:rPr kumimoji="1" lang="en-US" altLang="ja-JP" sz="11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10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設立年</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内資</a:t>
                      </a:r>
                      <a:r>
                        <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外資</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株式公開</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従業員数</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売上</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M US$</a:t>
                      </a:r>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累計患者数</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提携病院数</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提携医者数</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10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marT="35430" marB="3543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674849">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solidFill>
                      <a:srgbClr val="E8E8E8"/>
                    </a:solidFill>
                  </a:tcPr>
                </a:tc>
                <a:tc>
                  <a:txBody>
                    <a:bodyPr/>
                    <a:lstStyle/>
                    <a:p>
                      <a:pPr marL="0" marR="0" lvl="0" indent="174625" algn="l" defTabSz="914400" rtl="0" eaLnBrk="1" fontAlgn="ctr" latinLnBrk="0" hangingPunct="1">
                        <a:lnSpc>
                          <a:spcPct val="100000"/>
                        </a:lnSpc>
                        <a:spcBef>
                          <a:spcPts val="0"/>
                        </a:spcBef>
                        <a:spcAft>
                          <a:spcPts val="0"/>
                        </a:spcAft>
                        <a:buClrTx/>
                        <a:buSzTx/>
                        <a:buFontTx/>
                        <a:buNone/>
                        <a:tabLst/>
                        <a:defRPr/>
                      </a:pPr>
                      <a:r>
                        <a:rPr kumimoji="1" lang="en-US" altLang="ja-JP" sz="1100" b="1" kern="100" noProof="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Practo</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altLang="ja-JP" sz="1100" b="0" i="0" u="none" strike="noStrike" noProof="1">
                          <a:solidFill>
                            <a:srgbClr val="000000"/>
                          </a:solidFill>
                          <a:effectLst/>
                          <a:latin typeface="Arial" panose="020B0604020202020204" pitchFamily="34" charset="0"/>
                        </a:rPr>
                        <a:t>2008</a:t>
                      </a: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sz="1100" b="0" i="0" u="none" strike="noStrike" noProof="1">
                          <a:solidFill>
                            <a:srgbClr val="000000"/>
                          </a:solidFill>
                          <a:effectLst/>
                          <a:latin typeface="Arial" panose="020B0604020202020204" pitchFamily="34" charset="0"/>
                        </a:rPr>
                        <a:t>外資</a:t>
                      </a:r>
                      <a:endParaRPr lang="en-US" sz="1100" b="0" i="0" u="none" strike="noStrike" dirty="0">
                        <a:solidFill>
                          <a:srgbClr val="000000"/>
                        </a:solidFill>
                        <a:effectLst/>
                        <a:latin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noProof="1">
                          <a:solidFill>
                            <a:srgbClr val="000000"/>
                          </a:solidFill>
                          <a:effectLst/>
                          <a:latin typeface="Arial" panose="020B0604020202020204" pitchFamily="34" charset="0"/>
                        </a:rPr>
                        <a:t>非公開</a:t>
                      </a:r>
                      <a:endParaRPr lang="en-US" sz="1100" b="0" i="0" u="none" strike="noStrike" dirty="0">
                        <a:solidFill>
                          <a:srgbClr val="000000"/>
                        </a:solidFill>
                        <a:effectLst/>
                        <a:latin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altLang="ja-JP" sz="1100" b="0" i="0" u="none" strike="noStrike" noProof="1">
                          <a:solidFill>
                            <a:srgbClr val="000000"/>
                          </a:solidFill>
                          <a:effectLst/>
                          <a:latin typeface="+mn-lt"/>
                        </a:rPr>
                        <a:t>1500</a:t>
                      </a: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altLang="en-US" sz="1100" b="0" i="0" u="none" strike="noStrike" dirty="0">
                          <a:solidFill>
                            <a:srgbClr val="000000"/>
                          </a:solidFill>
                          <a:effectLst/>
                          <a:latin typeface="Arial" panose="020B0604020202020204" pitchFamily="34" charset="0"/>
                        </a:rPr>
                        <a:t> -</a:t>
                      </a: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sz="1100" b="0" i="0" u="none" strike="noStrike" noProof="1">
                          <a:solidFill>
                            <a:srgbClr val="000000"/>
                          </a:solidFill>
                          <a:effectLst/>
                          <a:latin typeface="Arial" panose="020B0604020202020204" pitchFamily="34" charset="0"/>
                        </a:rPr>
                        <a:t>300</a:t>
                      </a:r>
                      <a:r>
                        <a:rPr lang="en-US" altLang="ja" sz="1100" b="0" i="0" u="none" strike="noStrike" noProof="1">
                          <a:solidFill>
                            <a:srgbClr val="000000"/>
                          </a:solidFill>
                          <a:effectLst/>
                          <a:latin typeface="Arial" panose="020B0604020202020204" pitchFamily="34" charset="0"/>
                        </a:rPr>
                        <a:t>M</a:t>
                      </a:r>
                      <a:endParaRPr lang="ja" sz="1100" b="0" i="0" u="none" strike="noStrike" noProof="1">
                        <a:solidFill>
                          <a:srgbClr val="000000"/>
                        </a:solidFill>
                        <a:effectLst/>
                        <a:latin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ja" altLang="ja-JP" sz="1100" b="0" i="0" u="none" strike="noStrike" noProof="1">
                          <a:solidFill>
                            <a:srgbClr val="000000"/>
                          </a:solidFill>
                          <a:effectLst/>
                          <a:latin typeface="Arial" panose="020B0604020202020204" pitchFamily="34" charset="0"/>
                        </a:rPr>
                        <a:t>9000</a:t>
                      </a:r>
                    </a:p>
                  </a:txBody>
                  <a:tcPr marL="0" marR="0" marT="0" marB="0" anchor="ctr">
                    <a:lnB w="12700" cap="flat" cmpd="sng" algn="ctr">
                      <a:solidFill>
                        <a:schemeClr val="bg2"/>
                      </a:solidFill>
                      <a:prstDash val="solid"/>
                      <a:round/>
                      <a:headEnd type="none" w="med" len="med"/>
                      <a:tailEnd type="none" w="med" len="med"/>
                    </a:lnB>
                  </a:tcPr>
                </a:tc>
                <a:tc>
                  <a:txBody>
                    <a:bodyPr/>
                    <a:lstStyle/>
                    <a:p>
                      <a:pPr algn="ctr" fontAlgn="b"/>
                      <a:r>
                        <a:rPr lang="en-US" altLang="ja" sz="1100" b="0" i="0" u="none" strike="noStrike" noProof="1">
                          <a:solidFill>
                            <a:srgbClr val="000000"/>
                          </a:solidFill>
                          <a:effectLst/>
                          <a:latin typeface="Arial" panose="020B0604020202020204" pitchFamily="34" charset="0"/>
                        </a:rPr>
                        <a:t>100k</a:t>
                      </a:r>
                      <a:endParaRPr lang="ja" altLang="ja-JP" sz="1100" b="0" i="0" u="none" strike="noStrike" noProof="1">
                        <a:solidFill>
                          <a:srgbClr val="000000"/>
                        </a:solidFill>
                        <a:effectLst/>
                        <a:latin typeface="Arial" panose="020B0604020202020204" pitchFamily="34" charset="0"/>
                      </a:endParaRPr>
                    </a:p>
                  </a:txBody>
                  <a:tcPr marL="0" marR="0" marT="0" marB="0" anchor="ctr">
                    <a:lnB w="12700" cap="flat" cmpd="sng" algn="ctr">
                      <a:solidFill>
                        <a:schemeClr val="bg2"/>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 altLang="ja-JP" sz="1100" kern="1200" noProof="1">
                          <a:solidFill>
                            <a:schemeClr val="tx1"/>
                          </a:solidFill>
                          <a:latin typeface="+mn-lt"/>
                          <a:ea typeface="+mn-ea"/>
                          <a:cs typeface="+mn-cs"/>
                        </a:rPr>
                        <a:t>患者、医師、診療所、診断のオンラインエコシステムを通じて、医師や医療従事者との遠隔相談を提供</a:t>
                      </a:r>
                      <a:r>
                        <a:rPr kumimoji="1" lang="ja-JP" altLang="en-US" sz="1100" kern="1200" noProof="1">
                          <a:solidFill>
                            <a:schemeClr val="tx1"/>
                          </a:solidFill>
                          <a:latin typeface="+mn-lt"/>
                          <a:ea typeface="+mn-ea"/>
                          <a:cs typeface="+mn-cs"/>
                        </a:rPr>
                        <a:t>する。</a:t>
                      </a:r>
                      <a:endParaRPr kumimoji="1" lang="ja" altLang="ja-JP" sz="1100" kern="1200" noProof="1">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 altLang="ja-JP" sz="1100" kern="1200" noProof="1">
                          <a:solidFill>
                            <a:schemeClr val="tx1"/>
                          </a:solidFill>
                          <a:latin typeface="+mn-lt"/>
                          <a:ea typeface="+mn-ea"/>
                          <a:cs typeface="+mn-cs"/>
                        </a:rPr>
                        <a:t>オンライン予約、検証済みの薬局ネットワークによる医薬品の配送、Practo Associate Labsによる診断テスト</a:t>
                      </a:r>
                      <a:r>
                        <a:rPr kumimoji="1" lang="ja-JP" altLang="en-US" sz="1100" kern="1200" noProof="1">
                          <a:solidFill>
                            <a:schemeClr val="tx1"/>
                          </a:solidFill>
                          <a:latin typeface="+mn-lt"/>
                          <a:ea typeface="+mn-ea"/>
                          <a:cs typeface="+mn-cs"/>
                        </a:rPr>
                        <a:t>を行う。</a:t>
                      </a:r>
                      <a:endParaRPr kumimoji="1" lang="en-US" altLang="ja-JP" sz="1100" kern="1200" dirty="0">
                        <a:solidFill>
                          <a:schemeClr val="tx1"/>
                        </a:solidFill>
                        <a:latin typeface="+mn-lt"/>
                        <a:ea typeface="+mn-ea"/>
                        <a:cs typeface="+mn-cs"/>
                      </a:endParaRPr>
                    </a:p>
                  </a:txBody>
                  <a:tcPr marL="0" marR="0" marT="0" marB="0">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208025858"/>
                  </a:ext>
                </a:extLst>
              </a:tr>
              <a:tr h="674849">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8E8E8"/>
                    </a:solidFill>
                  </a:tcPr>
                </a:tc>
                <a:tc>
                  <a:txBody>
                    <a:bodyPr/>
                    <a:lstStyle/>
                    <a:p>
                      <a:pPr marL="0" indent="0" algn="ctr" defTabSz="914400" rtl="0" eaLnBrk="1" fontAlgn="ctr" latinLnBrk="0" hangingPunct="1">
                        <a:spcAft>
                          <a:spcPts val="0"/>
                        </a:spcAft>
                      </a:pPr>
                      <a:r>
                        <a:rPr kumimoji="1" lang="en-US" altLang="ja-JP"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MediBuddy</a:t>
                      </a:r>
                      <a:br>
                        <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DocsApp</a:t>
                      </a: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と</a:t>
                      </a:r>
                      <a:endPar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p>
                      <a:pPr marL="0" indent="0" algn="ctr" defTabSz="914400" rtl="0" eaLnBrk="1" fontAlgn="ctr" latinLnBrk="0" hangingPunct="1">
                        <a:spcAft>
                          <a:spcPts val="0"/>
                        </a:spcAft>
                      </a:pPr>
                      <a:r>
                        <a:rPr kumimoji="1" lang="ja-JP" alt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合併）</a:t>
                      </a:r>
                      <a:endPar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2015</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内資・外資</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非公開</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1500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 </a:t>
                      </a:r>
                      <a:r>
                        <a:rPr lang="en-US" altLang="ja-JP" sz="1100" b="0" i="0" u="none" strike="noStrike" dirty="0">
                          <a:solidFill>
                            <a:srgbClr val="000000"/>
                          </a:solidFill>
                          <a:effectLst/>
                          <a:latin typeface="Arial" panose="020B0604020202020204" pitchFamily="34" charset="0"/>
                        </a:rPr>
                        <a:t>- </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 </a:t>
                      </a:r>
                      <a:r>
                        <a:rPr lang="en-US" altLang="ja-JP" sz="1100" b="0" i="0" u="none" strike="noStrike" dirty="0">
                          <a:solidFill>
                            <a:srgbClr val="000000"/>
                          </a:solidFill>
                          <a:effectLst/>
                          <a:latin typeface="Arial" panose="020B0604020202020204" pitchFamily="34" charset="0"/>
                        </a:rPr>
                        <a:t>-</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7,000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90k</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診療予約、オンラインで受診、処方箋の発行・受領、薬の注文ができる。診療や医薬品の代金支払いはオンライン決済で完結。</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AI</a:t>
                      </a:r>
                      <a:r>
                        <a:rPr kumimoji="1" lang="ja-JP" altLang="en-US" sz="1100" kern="1200" dirty="0">
                          <a:solidFill>
                            <a:schemeClr val="tx1"/>
                          </a:solidFill>
                          <a:latin typeface="+mn-lt"/>
                          <a:ea typeface="+mn-ea"/>
                          <a:cs typeface="+mn-cs"/>
                        </a:rPr>
                        <a:t>の活用により、問診情報からユーザーの病気を予測して医師に提示する試みも行われている。</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2020</a:t>
                      </a:r>
                      <a:r>
                        <a:rPr kumimoji="1" lang="ja-JP" altLang="en-US" sz="1100" kern="1200" dirty="0">
                          <a:solidFill>
                            <a:schemeClr val="tx1"/>
                          </a:solidFill>
                          <a:latin typeface="+mn-lt"/>
                          <a:ea typeface="+mn-ea"/>
                          <a:cs typeface="+mn-cs"/>
                        </a:rPr>
                        <a:t>年に</a:t>
                      </a:r>
                      <a:r>
                        <a:rPr kumimoji="1" lang="en-US" altLang="ja-JP" sz="1100" kern="1200" dirty="0" err="1">
                          <a:solidFill>
                            <a:schemeClr val="tx1"/>
                          </a:solidFill>
                          <a:latin typeface="+mn-lt"/>
                          <a:ea typeface="+mn-ea"/>
                          <a:cs typeface="+mn-cs"/>
                        </a:rPr>
                        <a:t>DocsApp</a:t>
                      </a:r>
                      <a:r>
                        <a:rPr kumimoji="1" lang="ja-JP" altLang="en-US" sz="1100" kern="1200" dirty="0">
                          <a:solidFill>
                            <a:schemeClr val="tx1"/>
                          </a:solidFill>
                          <a:latin typeface="+mn-lt"/>
                          <a:ea typeface="+mn-ea"/>
                          <a:cs typeface="+mn-cs"/>
                        </a:rPr>
                        <a:t>を買収し、サービスとユーザーベースを拡大し続けている。</a:t>
                      </a:r>
                      <a:endParaRPr kumimoji="1" lang="en-US" altLang="ja-JP" sz="1100" kern="1200" dirty="0">
                        <a:solidFill>
                          <a:schemeClr val="tx1"/>
                        </a:solidFill>
                        <a:latin typeface="+mn-lt"/>
                        <a:ea typeface="+mn-ea"/>
                        <a:cs typeface="+mn-cs"/>
                      </a:endParaRPr>
                    </a:p>
                  </a:txBody>
                  <a:tcPr marL="0" marR="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0004"/>
                  </a:ext>
                </a:extLst>
              </a:tr>
              <a:tr h="632554">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Mfine</a:t>
                      </a:r>
                      <a:endPar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2017</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内資・外資</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非公開</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500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rPr>
                        <a:t>∼ 1.37M</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100,000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1,000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6,000</a:t>
                      </a:r>
                    </a:p>
                  </a:txBody>
                  <a:tcPr marL="0" marR="0" marT="0" marB="0"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有名病院と提携し、信頼できる医師による質の高い医療をデジタルに提供することを目指している。</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a:t>
                      </a:r>
                      <a:r>
                        <a:rPr kumimoji="1" lang="ja-JP" altLang="en-US" sz="1100" kern="1200" dirty="0">
                          <a:solidFill>
                            <a:schemeClr val="tx1"/>
                          </a:solidFill>
                          <a:latin typeface="+mn-lt"/>
                          <a:ea typeface="+mn-ea"/>
                          <a:cs typeface="+mn-cs"/>
                        </a:rPr>
                        <a:t>以上の診療科目を提供しており、心臓病や不妊治療といった高度な専門科も設置している。</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疾患を予測する</a:t>
                      </a:r>
                      <a:r>
                        <a:rPr kumimoji="1" lang="en-US" altLang="ja-JP" sz="1100" kern="1200" dirty="0">
                          <a:solidFill>
                            <a:schemeClr val="tx1"/>
                          </a:solidFill>
                          <a:latin typeface="+mn-lt"/>
                          <a:ea typeface="+mn-ea"/>
                          <a:cs typeface="+mn-cs"/>
                        </a:rPr>
                        <a:t>AI</a:t>
                      </a:r>
                      <a:r>
                        <a:rPr kumimoji="1" lang="ja-JP" altLang="en-US" sz="1100" kern="1200" dirty="0">
                          <a:solidFill>
                            <a:schemeClr val="tx1"/>
                          </a:solidFill>
                          <a:latin typeface="+mn-lt"/>
                          <a:ea typeface="+mn-ea"/>
                          <a:cs typeface="+mn-cs"/>
                        </a:rPr>
                        <a:t>システムの開発も進められ、医師の診療時間の削減などに寄与している。</a:t>
                      </a:r>
                    </a:p>
                  </a:txBody>
                  <a:tcPr marL="0" marR="0" marT="0" marB="0">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64638954"/>
                  </a:ext>
                </a:extLst>
              </a:tr>
              <a:tr h="632554">
                <a:tc>
                  <a:txBody>
                    <a:bodyPr/>
                    <a:lstStyle/>
                    <a:p>
                      <a:pPr marL="0" algn="ctr" defTabSz="914400" rtl="0" eaLnBrk="1" fontAlgn="ctr" latinLnBrk="0" hangingPunct="1">
                        <a:spcAft>
                          <a:spcPts val="0"/>
                        </a:spcAft>
                      </a:pPr>
                      <a:r>
                        <a:rPr kumimoji="1" lang="en-US" alt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1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DeepTek</a:t>
                      </a:r>
                      <a:endParaRPr kumimoji="1" lang="en-US" sz="11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2017</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外資</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非公開</a:t>
                      </a:r>
                      <a:endParaRPr lang="en-US" sz="1100" b="0" i="0" u="none" strike="noStrike" dirty="0">
                        <a:solidFill>
                          <a:srgbClr val="000000"/>
                        </a:solidFill>
                        <a:effectLst/>
                        <a:latin typeface="Arial" panose="020B0604020202020204" pitchFamily="34" charset="0"/>
                      </a:endParaRP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51-200</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Arial" panose="020B0604020202020204" pitchFamily="34" charset="0"/>
                        </a:rPr>
                        <a:t>1M</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200,000</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100" b="0" i="0" u="none" strike="noStrike" dirty="0">
                          <a:solidFill>
                            <a:srgbClr val="000000"/>
                          </a:solidFill>
                          <a:effectLst/>
                          <a:latin typeface="Arial" panose="020B0604020202020204" pitchFamily="34" charset="0"/>
                        </a:rPr>
                        <a:t>500</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100" b="0" i="0" u="none" strike="noStrike" dirty="0">
                          <a:solidFill>
                            <a:srgbClr val="000000"/>
                          </a:solidFill>
                          <a:effectLst/>
                          <a:latin typeface="Arial" panose="020B0604020202020204" pitchFamily="34" charset="0"/>
                        </a:rPr>
                        <a:t> </a:t>
                      </a:r>
                      <a:r>
                        <a:rPr lang="en-US" altLang="ja-JP" sz="1100" b="0" i="0" u="none" strike="noStrike" dirty="0">
                          <a:solidFill>
                            <a:srgbClr val="000000"/>
                          </a:solidFill>
                          <a:effectLst/>
                          <a:latin typeface="Arial" panose="020B0604020202020204" pitchFamily="34" charset="0"/>
                        </a:rPr>
                        <a:t>- </a:t>
                      </a:r>
                    </a:p>
                  </a:txBody>
                  <a:tcPr marL="0" marR="0" marT="0" marB="0" anchor="ctr">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AI</a:t>
                      </a:r>
                      <a:r>
                        <a:rPr kumimoji="1" lang="ja-JP" altLang="en-US" sz="1100" kern="1200" dirty="0">
                          <a:solidFill>
                            <a:schemeClr val="tx1"/>
                          </a:solidFill>
                          <a:latin typeface="+mn-lt"/>
                          <a:ea typeface="+mn-ea"/>
                          <a:cs typeface="+mn-cs"/>
                        </a:rPr>
                        <a:t>を活用した医療画像診断支援システムや放射線サービス、遠隔読影サービスなどを展開するスタートアップ。</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インド国外の企業からの投資実績もある。</a:t>
                      </a:r>
                      <a:endParaRPr kumimoji="1" lang="en-US" altLang="ja-JP" sz="1100" kern="1200" dirty="0">
                        <a:solidFill>
                          <a:schemeClr val="tx1"/>
                        </a:solidFill>
                        <a:latin typeface="+mn-lt"/>
                        <a:ea typeface="+mn-ea"/>
                        <a:cs typeface="+mn-cs"/>
                      </a:endParaRPr>
                    </a:p>
                  </a:txBody>
                  <a:tcPr marL="0" marR="0" marT="0" marB="0">
                    <a:lnT w="12700" cap="flat" cmpd="sng" algn="ctr">
                      <a:solidFill>
                        <a:schemeClr val="bg2"/>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6441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医薬品と医療機器に関する主な業界団体を以下に示す。</a:t>
            </a:r>
          </a:p>
        </p:txBody>
      </p:sp>
      <p:grpSp>
        <p:nvGrpSpPr>
          <p:cNvPr id="5" name="グループ化 7"/>
          <p:cNvGrpSpPr/>
          <p:nvPr/>
        </p:nvGrpSpPr>
        <p:grpSpPr>
          <a:xfrm>
            <a:off x="416496" y="1449490"/>
            <a:ext cx="885698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インドにおける主な業界団体</a:t>
              </a:r>
            </a:p>
          </p:txBody>
        </p:sp>
      </p:grpSp>
      <p:graphicFrame>
        <p:nvGraphicFramePr>
          <p:cNvPr id="31" name="表 30"/>
          <p:cNvGraphicFramePr>
            <a:graphicFrameLocks noGrp="1"/>
          </p:cNvGraphicFramePr>
          <p:nvPr>
            <p:extLst>
              <p:ext uri="{D42A27DB-BD31-4B8C-83A1-F6EECF244321}">
                <p14:modId xmlns:p14="http://schemas.microsoft.com/office/powerpoint/2010/main" val="293450688"/>
              </p:ext>
            </p:extLst>
          </p:nvPr>
        </p:nvGraphicFramePr>
        <p:xfrm>
          <a:off x="431364" y="1843682"/>
          <a:ext cx="8784976" cy="4125712"/>
        </p:xfrm>
        <a:graphic>
          <a:graphicData uri="http://schemas.openxmlformats.org/drawingml/2006/table">
            <a:tbl>
              <a:tblPr firstRow="1" bandRow="1">
                <a:tableStyleId>{2D5ABB26-0587-4C30-8999-92F81FD0307C}</a:tableStyleId>
              </a:tblPr>
              <a:tblGrid>
                <a:gridCol w="777220">
                  <a:extLst>
                    <a:ext uri="{9D8B030D-6E8A-4147-A177-3AD203B41FA5}">
                      <a16:colId xmlns:a16="http://schemas.microsoft.com/office/drawing/2014/main" val="20000"/>
                    </a:ext>
                  </a:extLst>
                </a:gridCol>
                <a:gridCol w="2467681">
                  <a:extLst>
                    <a:ext uri="{9D8B030D-6E8A-4147-A177-3AD203B41FA5}">
                      <a16:colId xmlns:a16="http://schemas.microsoft.com/office/drawing/2014/main" val="20001"/>
                    </a:ext>
                  </a:extLst>
                </a:gridCol>
                <a:gridCol w="1582879">
                  <a:extLst>
                    <a:ext uri="{9D8B030D-6E8A-4147-A177-3AD203B41FA5}">
                      <a16:colId xmlns:a16="http://schemas.microsoft.com/office/drawing/2014/main" val="20002"/>
                    </a:ext>
                  </a:extLst>
                </a:gridCol>
                <a:gridCol w="1978598">
                  <a:extLst>
                    <a:ext uri="{9D8B030D-6E8A-4147-A177-3AD203B41FA5}">
                      <a16:colId xmlns:a16="http://schemas.microsoft.com/office/drawing/2014/main" val="20003"/>
                    </a:ext>
                  </a:extLst>
                </a:gridCol>
                <a:gridCol w="1978598">
                  <a:extLst>
                    <a:ext uri="{9D8B030D-6E8A-4147-A177-3AD203B41FA5}">
                      <a16:colId xmlns:a16="http://schemas.microsoft.com/office/drawing/2014/main" val="20004"/>
                    </a:ext>
                  </a:extLst>
                </a:gridCol>
              </a:tblGrid>
              <a:tr h="208776">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業界</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団体名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創設年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所在地</a:t>
                      </a: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加盟企業数</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17088">
                <a:tc rowSpan="3">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医薬品</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Indian Drug Manufacturers’ Association: IDMA</a:t>
                      </a:r>
                      <a:endParaRPr kumimoji="1"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1961</a:t>
                      </a:r>
                      <a:r>
                        <a:rPr kumimoji="1" lang="ja-JP" altLang="en-US" sz="12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Mumbai</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+1,000</a:t>
                      </a:r>
                      <a:r>
                        <a:rPr kumimoji="1" lang="ja-JP" altLang="en-US" sz="1200" kern="1200" dirty="0">
                          <a:solidFill>
                            <a:schemeClr val="dk1"/>
                          </a:solidFill>
                          <a:latin typeface="+mn-lt"/>
                          <a:ea typeface="+mn-ea"/>
                          <a:cs typeface="+mn-cs"/>
                        </a:rPr>
                        <a:t>社</a:t>
                      </a:r>
                      <a:endParaRPr kumimoji="1" lang="en-US" altLang="ja-JP"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48704">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b="1" kern="1200" dirty="0">
                          <a:solidFill>
                            <a:schemeClr val="dk1"/>
                          </a:solidFill>
                          <a:latin typeface="+mn-lt"/>
                          <a:ea typeface="+mn-ea"/>
                          <a:cs typeface="+mn-cs"/>
                        </a:rPr>
                        <a:t>Organization of Pharmaceutical Producers of India: OPPI</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1965</a:t>
                      </a:r>
                      <a:r>
                        <a:rPr kumimoji="1" lang="ja-JP" altLang="en-US" sz="12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Mumbai</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75</a:t>
                      </a:r>
                      <a:r>
                        <a:rPr kumimoji="1" lang="ja-JP" altLang="en-US" sz="1200" kern="1200" dirty="0">
                          <a:solidFill>
                            <a:schemeClr val="dk1"/>
                          </a:solidFill>
                          <a:latin typeface="+mn-lt"/>
                          <a:ea typeface="+mn-ea"/>
                          <a:cs typeface="+mn-cs"/>
                        </a:rPr>
                        <a:t>社</a:t>
                      </a:r>
                      <a:endParaRPr kumimoji="1" lang="en-US" altLang="ja-JP" sz="12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外資系企業中心</a:t>
                      </a:r>
                      <a:endParaRPr kumimoji="1" lang="en-US" altLang="ja-JP" sz="12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n-lt"/>
                          <a:ea typeface="+mn-ea"/>
                          <a:cs typeface="+mn-cs"/>
                        </a:rPr>
                        <a:t>（日系企業：アステラス製薬、エーザイ、武田薬品工業、ラングシーラボトリーズ）</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89711">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b="1" kern="1200" dirty="0">
                          <a:solidFill>
                            <a:schemeClr val="dk1"/>
                          </a:solidFill>
                          <a:latin typeface="+mn-lt"/>
                          <a:ea typeface="+mn-ea"/>
                          <a:cs typeface="+mn-cs"/>
                        </a:rPr>
                        <a:t>Bulk Drug Manufactures Association</a:t>
                      </a:r>
                      <a:r>
                        <a:rPr kumimoji="1" lang="ja-JP" altLang="en-US" sz="1200" b="1" kern="1200" dirty="0">
                          <a:solidFill>
                            <a:schemeClr val="dk1"/>
                          </a:solidFill>
                          <a:latin typeface="+mn-lt"/>
                          <a:ea typeface="+mn-ea"/>
                          <a:cs typeface="+mn-cs"/>
                        </a:rPr>
                        <a:t>（</a:t>
                      </a:r>
                      <a:r>
                        <a:rPr kumimoji="1" lang="en-US" altLang="ja-JP" sz="1200" b="1" kern="1200" dirty="0">
                          <a:solidFill>
                            <a:schemeClr val="dk1"/>
                          </a:solidFill>
                          <a:latin typeface="+mn-lt"/>
                          <a:ea typeface="+mn-ea"/>
                          <a:cs typeface="+mn-cs"/>
                        </a:rPr>
                        <a:t>India</a:t>
                      </a:r>
                      <a:r>
                        <a:rPr kumimoji="1" lang="ja-JP" altLang="en-US" sz="1200" b="1" kern="1200" dirty="0">
                          <a:solidFill>
                            <a:schemeClr val="dk1"/>
                          </a:solidFill>
                          <a:latin typeface="+mn-lt"/>
                          <a:ea typeface="+mn-ea"/>
                          <a:cs typeface="+mn-cs"/>
                        </a:rPr>
                        <a:t>）</a:t>
                      </a:r>
                      <a:r>
                        <a:rPr kumimoji="1" lang="en-US" altLang="ja-JP" sz="1200" b="1" kern="1200" dirty="0">
                          <a:solidFill>
                            <a:schemeClr val="dk1"/>
                          </a:solidFill>
                          <a:latin typeface="+mn-lt"/>
                          <a:ea typeface="+mn-ea"/>
                          <a:cs typeface="+mn-cs"/>
                        </a:rPr>
                        <a:t>: BDMA</a:t>
                      </a:r>
                      <a:endParaRPr kumimoji="1" lang="ja-JP" altLang="en-US" sz="1200" b="1"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1991</a:t>
                      </a:r>
                      <a:r>
                        <a:rPr kumimoji="1" lang="ja-JP" altLang="en-US" sz="1200" kern="1200" dirty="0">
                          <a:solidFill>
                            <a:schemeClr val="dk1"/>
                          </a:solidFill>
                          <a:latin typeface="+mn-lt"/>
                          <a:ea typeface="+mn-ea"/>
                          <a:cs typeface="+mn-cs"/>
                        </a:rPr>
                        <a:t>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Hyderabad</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490</a:t>
                      </a:r>
                      <a:r>
                        <a:rPr kumimoji="1" lang="ja-JP" altLang="en-US" sz="1200" kern="1200" dirty="0">
                          <a:solidFill>
                            <a:schemeClr val="dk1"/>
                          </a:solidFill>
                          <a:latin typeface="+mn-lt"/>
                          <a:ea typeface="+mn-ea"/>
                          <a:cs typeface="+mn-cs"/>
                        </a:rPr>
                        <a:t>社</a:t>
                      </a:r>
                      <a:endParaRPr kumimoji="1" lang="en-US" altLang="ja-JP"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89711">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医療機器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b="1" kern="1200" dirty="0">
                          <a:solidFill>
                            <a:schemeClr val="dk1"/>
                          </a:solidFill>
                          <a:latin typeface="+mn-lt"/>
                          <a:ea typeface="+mn-ea"/>
                          <a:cs typeface="+mn-cs"/>
                        </a:rPr>
                        <a:t>Association of Indian Manufacturers of Medical Devices</a:t>
                      </a:r>
                      <a:r>
                        <a:rPr kumimoji="1" lang="ja-JP" altLang="en-US" sz="1200" b="1" kern="1200" dirty="0">
                          <a:solidFill>
                            <a:schemeClr val="dk1"/>
                          </a:solidFill>
                          <a:latin typeface="+mn-lt"/>
                          <a:ea typeface="+mn-ea"/>
                          <a:cs typeface="+mn-cs"/>
                        </a:rPr>
                        <a:t>：</a:t>
                      </a:r>
                      <a:r>
                        <a:rPr kumimoji="1" lang="en-US" altLang="ja-JP" sz="1200" b="1" kern="1200" dirty="0">
                          <a:solidFill>
                            <a:schemeClr val="dk1"/>
                          </a:solidFill>
                          <a:latin typeface="+mn-lt"/>
                          <a:ea typeface="+mn-ea"/>
                          <a:cs typeface="+mn-cs"/>
                        </a:rPr>
                        <a:t>AIMED</a:t>
                      </a:r>
                      <a:endParaRPr kumimoji="1" lang="ja-JP" altLang="en-US" sz="1200" b="1"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N/A</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New</a:t>
                      </a:r>
                      <a:r>
                        <a:rPr kumimoji="1" lang="ja-JP" altLang="en-US" sz="1200" kern="1200" dirty="0">
                          <a:solidFill>
                            <a:schemeClr val="dk1"/>
                          </a:solidFill>
                          <a:latin typeface="+mn-lt"/>
                          <a:ea typeface="+mn-ea"/>
                          <a:cs typeface="+mn-cs"/>
                        </a:rPr>
                        <a:t> </a:t>
                      </a:r>
                      <a:r>
                        <a:rPr kumimoji="1" lang="en-US" altLang="ja-JP" sz="1200" kern="1200" dirty="0">
                          <a:solidFill>
                            <a:schemeClr val="dk1"/>
                          </a:solidFill>
                          <a:latin typeface="+mn-lt"/>
                          <a:ea typeface="+mn-ea"/>
                          <a:cs typeface="+mn-cs"/>
                        </a:rPr>
                        <a:t>Delhi</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500</a:t>
                      </a:r>
                      <a:r>
                        <a:rPr kumimoji="1" lang="ja-JP" altLang="en-US" sz="1200" kern="1200" dirty="0">
                          <a:solidFill>
                            <a:schemeClr val="dk1"/>
                          </a:solidFill>
                          <a:latin typeface="+mn-lt"/>
                          <a:ea typeface="+mn-ea"/>
                          <a:cs typeface="+mn-cs"/>
                        </a:rPr>
                        <a:t>社</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50884">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b="1" kern="1200" dirty="0">
                          <a:solidFill>
                            <a:schemeClr val="dk1"/>
                          </a:solidFill>
                          <a:latin typeface="+mn-lt"/>
                          <a:ea typeface="+mn-ea"/>
                          <a:cs typeface="+mn-cs"/>
                        </a:rPr>
                        <a:t>Medical Technology Association of India: MTaI</a:t>
                      </a:r>
                      <a:endParaRPr kumimoji="1" lang="ja-JP" altLang="en-US" sz="1200" b="1"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n-lt"/>
                          <a:ea typeface="+mn-ea"/>
                          <a:cs typeface="+mn-cs"/>
                        </a:rPr>
                        <a:t>N/A</a:t>
                      </a:r>
                      <a:endParaRPr kumimoji="1" lang="ja-JP" altLang="en-US" sz="12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 sz="1200" kern="1200" noProof="1">
                          <a:solidFill>
                            <a:schemeClr val="dk1"/>
                          </a:solidFill>
                          <a:latin typeface="+mn-lt"/>
                          <a:ea typeface="+mn-ea"/>
                          <a:cs typeface="+mn-cs"/>
                        </a:rPr>
                        <a:t>Haryana</a:t>
                      </a:r>
                      <a:r>
                        <a:rPr kumimoji="1" lang="ja" altLang="ja-JP" sz="1200" kern="1200" noProof="1">
                          <a:solidFill>
                            <a:schemeClr val="dk1"/>
                          </a:solidFill>
                          <a:latin typeface="+mn-lt"/>
                          <a:ea typeface="+mn-ea"/>
                          <a:cs typeface="+mn-cs"/>
                        </a:rPr>
                        <a:t>州</a:t>
                      </a:r>
                      <a:endParaRPr kumimoji="1" lang="ja-JP" altLang="en-US" sz="1200" kern="1200" noProof="1">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200" kern="1200" noProof="1">
                          <a:solidFill>
                            <a:schemeClr val="dk1"/>
                          </a:solidFill>
                          <a:latin typeface="+mn-lt"/>
                          <a:ea typeface="+mn-ea"/>
                          <a:cs typeface="+mn-cs"/>
                        </a:rPr>
                        <a:t>45社</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62137884"/>
                  </a:ext>
                </a:extLst>
              </a:tr>
            </a:tbl>
          </a:graphicData>
        </a:graphic>
      </p:graphicFrame>
      <p:sp>
        <p:nvSpPr>
          <p:cNvPr id="34" name="テキスト ボックス 33"/>
          <p:cNvSpPr txBox="1"/>
          <p:nvPr/>
        </p:nvSpPr>
        <p:spPr>
          <a:xfrm>
            <a:off x="200472" y="6535452"/>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（出所）各団体ホームページ、アイ・ビー・ティー「新興国（特にインド）における医療機器システムの展開可能性及び海外主要医療機器メーカーの海外展開戦略の調査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p:txBody>
      </p:sp>
    </p:spTree>
    <p:extLst>
      <p:ext uri="{BB962C8B-B14F-4D97-AF65-F5344CB8AC3E}">
        <p14:creationId xmlns:p14="http://schemas.microsoft.com/office/powerpoint/2010/main" val="25084142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　（</a:t>
            </a:r>
            <a:r>
              <a:rPr lang="en-US" altLang="ja-JP" dirty="0"/>
              <a:t>1/2</a:t>
            </a:r>
            <a:r>
              <a:rPr lang="ja-JP" altLang="en-US" dirty="0"/>
              <a:t>）</a:t>
            </a:r>
          </a:p>
        </p:txBody>
      </p:sp>
      <p:sp>
        <p:nvSpPr>
          <p:cNvPr id="4" name="テキスト ボックス 3"/>
          <p:cNvSpPr txBox="1"/>
          <p:nvPr/>
        </p:nvSpPr>
        <p:spPr>
          <a:xfrm>
            <a:off x="200472" y="1037370"/>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医薬品・医療機器関連の代表的なイベントを以下に示す。</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ホームページ、各イベント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251783143"/>
              </p:ext>
            </p:extLst>
          </p:nvPr>
        </p:nvGraphicFramePr>
        <p:xfrm>
          <a:off x="200472" y="1274358"/>
          <a:ext cx="9505054" cy="4948389"/>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816424">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1584174">
                  <a:extLst>
                    <a:ext uri="{9D8B030D-6E8A-4147-A177-3AD203B41FA5}">
                      <a16:colId xmlns:a16="http://schemas.microsoft.com/office/drawing/2014/main" val="20004"/>
                    </a:ext>
                  </a:extLst>
                </a:gridCol>
              </a:tblGrid>
              <a:tr h="130841">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1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121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Heal</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FICCI</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Federation of</a:t>
                      </a:r>
                      <a:r>
                        <a:rPr kumimoji="1" lang="en-US" altLang="ja-JP" sz="1100" kern="1200" baseline="0" dirty="0">
                          <a:solidFill>
                            <a:schemeClr val="dk1"/>
                          </a:solidFill>
                          <a:latin typeface="+mn-lt"/>
                          <a:ea typeface="+mn-ea"/>
                          <a:cs typeface="+mn-cs"/>
                        </a:rPr>
                        <a:t> India Chambers of Commerce &amp; Industry</a:t>
                      </a:r>
                      <a:r>
                        <a:rPr kumimoji="1" lang="ja-JP" altLang="en-US" sz="1100" kern="1200" baseline="0" dirty="0">
                          <a:solidFill>
                            <a:schemeClr val="dk1"/>
                          </a:solidFill>
                          <a:latin typeface="+mn-lt"/>
                          <a:ea typeface="+mn-ea"/>
                          <a:cs typeface="+mn-cs"/>
                        </a:rPr>
                        <a:t>（</a:t>
                      </a:r>
                      <a:r>
                        <a:rPr kumimoji="1" lang="en-US" altLang="ja-JP" sz="1100" kern="1200" baseline="0" dirty="0">
                          <a:solidFill>
                            <a:schemeClr val="dk1"/>
                          </a:solidFill>
                          <a:latin typeface="+mn-lt"/>
                          <a:ea typeface="+mn-ea"/>
                          <a:cs typeface="+mn-cs"/>
                        </a:rPr>
                        <a:t>FICCI</a:t>
                      </a:r>
                      <a:r>
                        <a:rPr kumimoji="1" lang="ja-JP" altLang="en-US" sz="1100" kern="1200" baseline="0" dirty="0">
                          <a:solidFill>
                            <a:schemeClr val="dk1"/>
                          </a:solidFill>
                          <a:latin typeface="+mn-lt"/>
                          <a:ea typeface="+mn-ea"/>
                          <a:cs typeface="+mn-cs"/>
                        </a:rPr>
                        <a:t>）</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医療関連機器全般</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2"/>
                        </a:rPr>
                        <a:t>http://www.ficci-heal.com/more1.html</a:t>
                      </a:r>
                      <a:endParaRPr kumimoji="1" lang="en-US" altLang="ja-JP"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495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Advantage </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Health Care</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The Department of Commerce formulates, implements and monitors the Foreign Trade Policy</a:t>
                      </a:r>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FTP</a:t>
                      </a:r>
                      <a:r>
                        <a:rPr kumimoji="1" lang="ja-JP" altLang="en-US" sz="1100" kern="1200" dirty="0">
                          <a:solidFill>
                            <a:schemeClr val="dk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医療関連機器全般</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3"/>
                        </a:rPr>
                        <a:t>http://www.ahcindia.in/</a:t>
                      </a:r>
                      <a:endParaRPr kumimoji="1" lang="en-US" altLang="ja-JP"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2178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Vibrant Gujarat Summit</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Industrial</a:t>
                      </a:r>
                      <a:r>
                        <a:rPr kumimoji="1" lang="en-US" altLang="ja-JP" sz="1100" kern="1200" baseline="0" dirty="0">
                          <a:solidFill>
                            <a:schemeClr val="dk1"/>
                          </a:solidFill>
                          <a:latin typeface="+mn-lt"/>
                          <a:ea typeface="+mn-ea"/>
                          <a:cs typeface="+mn-cs"/>
                        </a:rPr>
                        <a:t> Extension Bureau</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ヘルスケア、エネルギー、建築、旅行、環境、農業</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2</a:t>
                      </a:r>
                      <a:r>
                        <a:rPr kumimoji="1" lang="ja-JP" altLang="en-US" sz="1100" kern="1200" dirty="0">
                          <a:solidFill>
                            <a:schemeClr val="dk1"/>
                          </a:solidFill>
                          <a:latin typeface="+mn-lt"/>
                          <a:ea typeface="+mn-ea"/>
                          <a:cs typeface="+mn-cs"/>
                        </a:rPr>
                        <a:t>年に</a:t>
                      </a:r>
                      <a:r>
                        <a:rPr kumimoji="1" lang="en-US" altLang="ja-JP" sz="1100" kern="1200" dirty="0">
                          <a:solidFill>
                            <a:schemeClr val="dk1"/>
                          </a:solidFill>
                          <a:latin typeface="+mn-lt"/>
                          <a:ea typeface="+mn-ea"/>
                          <a:cs typeface="+mn-cs"/>
                        </a:rPr>
                        <a:t>1</a:t>
                      </a:r>
                      <a:r>
                        <a:rPr kumimoji="1" lang="ja-JP" altLang="en-US" sz="1100" kern="1200" dirty="0">
                          <a:solidFill>
                            <a:schemeClr val="dk1"/>
                          </a:solidFill>
                          <a:latin typeface="+mn-lt"/>
                          <a:ea typeface="+mn-ea"/>
                          <a:cs typeface="+mn-cs"/>
                        </a:rPr>
                        <a:t>回</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4"/>
                        </a:rPr>
                        <a:t>http://vibrantgujarat.com/</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373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BioAsia</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mn-lt"/>
                          <a:ea typeface="+mn-ea"/>
                          <a:cs typeface="+mn-cs"/>
                        </a:rPr>
                        <a:t>BioAsia</a:t>
                      </a:r>
                      <a:r>
                        <a:rPr kumimoji="1" lang="en-US" altLang="ja-JP" sz="1100" kern="1200" dirty="0">
                          <a:solidFill>
                            <a:schemeClr val="dk1"/>
                          </a:solidFill>
                          <a:latin typeface="+mn-lt"/>
                          <a:ea typeface="+mn-ea"/>
                          <a:cs typeface="+mn-cs"/>
                        </a:rPr>
                        <a:t> Secretariat</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ライフサイエンス、ヘルスケア、</a:t>
                      </a:r>
                      <a:r>
                        <a:rPr kumimoji="1" lang="en-US" altLang="ja-JP" sz="1100" kern="1200" dirty="0">
                          <a:solidFill>
                            <a:schemeClr val="dk1"/>
                          </a:solidFill>
                          <a:latin typeface="+mn-lt"/>
                          <a:ea typeface="+mn-ea"/>
                          <a:cs typeface="+mn-cs"/>
                        </a:rPr>
                        <a:t>IT</a:t>
                      </a:r>
                      <a:r>
                        <a:rPr kumimoji="1" lang="ja-JP" altLang="en-US" sz="1100" kern="1200" dirty="0" err="1">
                          <a:solidFill>
                            <a:schemeClr val="dk1"/>
                          </a:solidFill>
                          <a:latin typeface="+mn-lt"/>
                          <a:ea typeface="+mn-ea"/>
                          <a:cs typeface="+mn-cs"/>
                        </a:rPr>
                        <a:t>、</a:t>
                      </a:r>
                      <a:r>
                        <a:rPr kumimoji="1" lang="en-US" altLang="ja-JP" sz="1100" kern="1200" dirty="0">
                          <a:solidFill>
                            <a:schemeClr val="dk1"/>
                          </a:solidFill>
                          <a:latin typeface="+mn-lt"/>
                          <a:ea typeface="+mn-ea"/>
                          <a:cs typeface="+mn-cs"/>
                        </a:rPr>
                        <a:t>R&amp;D</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5"/>
                        </a:rPr>
                        <a:t>http://bioasia.in/</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8691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 </a:t>
                      </a:r>
                      <a:r>
                        <a:rPr kumimoji="1" lang="en-US" altLang="ja-JP"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Pharma</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Federation of India Chambers of Commerce &amp; Industry</a:t>
                      </a:r>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FICCI</a:t>
                      </a:r>
                      <a:r>
                        <a:rPr kumimoji="1" lang="ja-JP" altLang="en-US" sz="1100" kern="1200" dirty="0">
                          <a:solidFill>
                            <a:schemeClr val="dk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医薬品原薬、中間体＆製薬</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製薬プラント・機械</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梱包材料＆機械</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ラボ機器、研究室用品</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臨床研究機関</a:t>
                      </a:r>
                      <a:r>
                        <a:rPr kumimoji="1" lang="en-US" altLang="ja-JP" sz="1100" kern="1200" dirty="0">
                          <a:solidFill>
                            <a:schemeClr val="dk1"/>
                          </a:solidFill>
                          <a:latin typeface="+mn-lt"/>
                          <a:ea typeface="+mn-ea"/>
                          <a:cs typeface="+mn-cs"/>
                        </a:rPr>
                        <a:t>/ R</a:t>
                      </a:r>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D</a:t>
                      </a:r>
                      <a:r>
                        <a:rPr kumimoji="1" lang="ja-JP" altLang="en-US" sz="1100" kern="1200" dirty="0" err="1">
                          <a:solidFill>
                            <a:schemeClr val="dk1"/>
                          </a:solidFill>
                          <a:latin typeface="+mn-lt"/>
                          <a:ea typeface="+mn-ea"/>
                          <a:cs typeface="+mn-cs"/>
                        </a:rPr>
                        <a:t>、</a:t>
                      </a:r>
                      <a:r>
                        <a:rPr kumimoji="1" lang="ja-JP" altLang="en-US" sz="1100" kern="1200" dirty="0">
                          <a:solidFill>
                            <a:schemeClr val="dk1"/>
                          </a:solidFill>
                          <a:latin typeface="+mn-lt"/>
                          <a:ea typeface="+mn-ea"/>
                          <a:cs typeface="+mn-cs"/>
                        </a:rPr>
                        <a:t>品質管理</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水管理、廃棄物管理</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バイオ医薬品</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病院機器</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医療機器、機器</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環境・公害防止</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テクニカルパブリケーション</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安全装備</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製薬産業管理用ソフトウェア</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6"/>
                        </a:rPr>
                        <a:t>http://www.indiapharmaexpo.in/</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0263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 Medical Device</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Federation of India Chambers of Commerce &amp; Industry</a:t>
                      </a:r>
                      <a:r>
                        <a:rPr kumimoji="1" lang="ja-JP" altLang="en-US" sz="1100" kern="1200" dirty="0">
                          <a:solidFill>
                            <a:schemeClr val="dk1"/>
                          </a:solidFill>
                          <a:latin typeface="+mn-lt"/>
                          <a:ea typeface="+mn-ea"/>
                          <a:cs typeface="+mn-cs"/>
                        </a:rPr>
                        <a:t>（</a:t>
                      </a:r>
                      <a:r>
                        <a:rPr kumimoji="1" lang="en-US" altLang="ja-JP" sz="1100" kern="1200" dirty="0">
                          <a:solidFill>
                            <a:schemeClr val="dk1"/>
                          </a:solidFill>
                          <a:latin typeface="+mn-lt"/>
                          <a:ea typeface="+mn-ea"/>
                          <a:cs typeface="+mn-cs"/>
                        </a:rPr>
                        <a:t>FICCI</a:t>
                      </a:r>
                      <a:r>
                        <a:rPr kumimoji="1" lang="ja-JP" altLang="en-US" sz="1100" kern="1200" dirty="0">
                          <a:solidFill>
                            <a:schemeClr val="dk1"/>
                          </a:solidFill>
                          <a:latin typeface="+mn-lt"/>
                          <a:ea typeface="+mn-ea"/>
                          <a:cs typeface="+mn-cs"/>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電子医療機器、病院設備＆用品、実験用化学薬品＆ガス、医療機器、病院用家具、廃棄物処理</a:t>
                      </a:r>
                      <a:endParaRPr kumimoji="1" lang="en-US" altLang="ja-JP"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7"/>
                        </a:rPr>
                        <a:t>http://indiamediexpo.in/</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8243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India’s Premier B2B Medical Equipment Show</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mn-lt"/>
                          <a:ea typeface="+mn-ea"/>
                          <a:cs typeface="+mn-cs"/>
                        </a:rPr>
                        <a:t>Medexpert</a:t>
                      </a:r>
                      <a:r>
                        <a:rPr kumimoji="1" lang="en-US" altLang="ja-JP" sz="1100" kern="1200" dirty="0">
                          <a:solidFill>
                            <a:schemeClr val="dk1"/>
                          </a:solidFill>
                          <a:latin typeface="+mn-lt"/>
                          <a:ea typeface="+mn-ea"/>
                          <a:cs typeface="+mn-cs"/>
                        </a:rPr>
                        <a:t> Business Consultants </a:t>
                      </a:r>
                      <a:r>
                        <a:rPr kumimoji="1" lang="en-US" altLang="ja-JP" sz="1100" kern="1200" dirty="0" err="1">
                          <a:solidFill>
                            <a:schemeClr val="dk1"/>
                          </a:solidFill>
                          <a:latin typeface="+mn-lt"/>
                          <a:ea typeface="+mn-ea"/>
                          <a:cs typeface="+mn-cs"/>
                        </a:rPr>
                        <a:t>Pvt</a:t>
                      </a:r>
                      <a:r>
                        <a:rPr kumimoji="1" lang="en-US" altLang="ja-JP" sz="1100" kern="1200" dirty="0">
                          <a:solidFill>
                            <a:schemeClr val="dk1"/>
                          </a:solidFill>
                          <a:latin typeface="+mn-lt"/>
                          <a:ea typeface="+mn-ea"/>
                          <a:cs typeface="+mn-cs"/>
                        </a:rPr>
                        <a:t> Ltd</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医療機器（診断用･治療用･放射線機器）</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外科用機器･器具、物理療法用器具、眼科用･歯科用機器･器具、病院用設備、救急用品、医療情報システム、理学療法用機器、リハビリテーション、寝具・ベッド用品、リハビリ用品、介護用品、衣服、ユニホーム、使い捨て医療用具、レーザー・レーザー用品、医療照明装置、撮影装置・イメージング・サービス</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8"/>
                        </a:rPr>
                        <a:t>http://www.medicall.in/</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5495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Laser World of PHOTONICS INDIA</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MMI</a:t>
                      </a:r>
                      <a:r>
                        <a:rPr kumimoji="1" lang="ja-JP" altLang="en-US" sz="1100" kern="1200" dirty="0">
                          <a:solidFill>
                            <a:schemeClr val="dk1"/>
                          </a:solidFill>
                          <a:latin typeface="+mn-lt"/>
                          <a:ea typeface="+mn-ea"/>
                          <a:cs typeface="+mn-cs"/>
                        </a:rPr>
                        <a:t> </a:t>
                      </a:r>
                      <a:r>
                        <a:rPr kumimoji="1" lang="en-US" altLang="ja-JP" sz="1100" kern="1200" dirty="0">
                          <a:solidFill>
                            <a:schemeClr val="dk1"/>
                          </a:solidFill>
                          <a:latin typeface="+mn-lt"/>
                          <a:ea typeface="+mn-ea"/>
                          <a:cs typeface="+mn-cs"/>
                        </a:rPr>
                        <a:t>India</a:t>
                      </a:r>
                      <a:r>
                        <a:rPr kumimoji="1" lang="ja-JP" altLang="en-US" sz="1100" kern="1200" dirty="0">
                          <a:solidFill>
                            <a:schemeClr val="dk1"/>
                          </a:solidFill>
                          <a:latin typeface="+mn-lt"/>
                          <a:ea typeface="+mn-ea"/>
                          <a:cs typeface="+mn-cs"/>
                        </a:rPr>
                        <a:t> </a:t>
                      </a:r>
                      <a:r>
                        <a:rPr kumimoji="1" lang="en-US" altLang="ja-JP" sz="1100" kern="1200" dirty="0">
                          <a:solidFill>
                            <a:schemeClr val="dk1"/>
                          </a:solidFill>
                          <a:latin typeface="+mn-lt"/>
                          <a:ea typeface="+mn-ea"/>
                          <a:cs typeface="+mn-cs"/>
                        </a:rPr>
                        <a:t>Pvt.</a:t>
                      </a:r>
                      <a:r>
                        <a:rPr kumimoji="1" lang="ja-JP" altLang="en-US" sz="1100" kern="1200" dirty="0">
                          <a:solidFill>
                            <a:schemeClr val="dk1"/>
                          </a:solidFill>
                          <a:latin typeface="+mn-lt"/>
                          <a:ea typeface="+mn-ea"/>
                          <a:cs typeface="+mn-cs"/>
                        </a:rPr>
                        <a:t> </a:t>
                      </a:r>
                      <a:r>
                        <a:rPr kumimoji="1" lang="en-US" altLang="ja-JP" sz="1100" kern="1200" dirty="0">
                          <a:solidFill>
                            <a:schemeClr val="dk1"/>
                          </a:solidFill>
                          <a:latin typeface="+mn-lt"/>
                          <a:ea typeface="+mn-ea"/>
                          <a:cs typeface="+mn-cs"/>
                        </a:rPr>
                        <a:t>Ltd</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レーザー</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レーザー部品</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レーザーシステム</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工業用レーザー，医療用レーザー</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ホログラフィック，オプティカルシステム･コンポーネント，クリスタル，光学部品，イメージプロセッシング，検査･計測･分析機器</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センサー</a:t>
                      </a:r>
                      <a:r>
                        <a:rPr kumimoji="1" lang="en-US" altLang="ja-JP" sz="1100" kern="1200" dirty="0">
                          <a:solidFill>
                            <a:schemeClr val="dk1"/>
                          </a:solidFill>
                          <a:latin typeface="+mn-lt"/>
                          <a:ea typeface="+mn-ea"/>
                          <a:cs typeface="+mn-cs"/>
                        </a:rPr>
                        <a:t>,</a:t>
                      </a:r>
                      <a:r>
                        <a:rPr kumimoji="1" lang="ja-JP" altLang="en-US" sz="1100" kern="1200" dirty="0">
                          <a:solidFill>
                            <a:schemeClr val="dk1"/>
                          </a:solidFill>
                          <a:latin typeface="+mn-lt"/>
                          <a:ea typeface="+mn-ea"/>
                          <a:cs typeface="+mn-cs"/>
                        </a:rPr>
                        <a:t>ディスプレイ，アプリケーション，その他</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9"/>
                        </a:rPr>
                        <a:t>http://www.world-of-photonics-india.com/</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6053271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　（</a:t>
            </a:r>
            <a:r>
              <a:rPr lang="en-US" altLang="ja-JP" dirty="0"/>
              <a:t>2/2</a:t>
            </a:r>
            <a:r>
              <a:rPr lang="ja-JP" altLang="en-US" dirty="0"/>
              <a:t>）</a:t>
            </a:r>
          </a:p>
        </p:txBody>
      </p:sp>
      <p:sp>
        <p:nvSpPr>
          <p:cNvPr id="7" name="テキスト ボックス 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ホームページ、各イベントホームページ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extLst>
              <p:ext uri="{D42A27DB-BD31-4B8C-83A1-F6EECF244321}">
                <p14:modId xmlns:p14="http://schemas.microsoft.com/office/powerpoint/2010/main" val="305697879"/>
              </p:ext>
            </p:extLst>
          </p:nvPr>
        </p:nvGraphicFramePr>
        <p:xfrm>
          <a:off x="200472" y="1186021"/>
          <a:ext cx="9505054" cy="3672786"/>
        </p:xfrm>
        <a:graphic>
          <a:graphicData uri="http://schemas.openxmlformats.org/drawingml/2006/table">
            <a:tbl>
              <a:tblPr firstRow="1" bandRow="1">
                <a:tableStyleId>{2D5ABB26-0587-4C30-8999-92F81FD0307C}</a:tableStyleId>
              </a:tblPr>
              <a:tblGrid>
                <a:gridCol w="165618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345638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728190">
                  <a:extLst>
                    <a:ext uri="{9D8B030D-6E8A-4147-A177-3AD203B41FA5}">
                      <a16:colId xmlns:a16="http://schemas.microsoft.com/office/drawing/2014/main" val="20004"/>
                    </a:ext>
                  </a:extLst>
                </a:gridCol>
              </a:tblGrid>
              <a:tr h="154519">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扱い機器</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Analytica</a:t>
                      </a:r>
                      <a:r>
                        <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Anacon</a:t>
                      </a: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India and India Lab Expo</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err="1">
                          <a:solidFill>
                            <a:schemeClr val="dk1"/>
                          </a:solidFill>
                          <a:latin typeface="+mn-lt"/>
                          <a:ea typeface="+mn-ea"/>
                          <a:cs typeface="+mn-cs"/>
                        </a:rPr>
                        <a:t>Messe</a:t>
                      </a:r>
                      <a:r>
                        <a:rPr kumimoji="1" lang="en-US" altLang="ja-JP" sz="1100" kern="1200" dirty="0">
                          <a:solidFill>
                            <a:schemeClr val="dk1"/>
                          </a:solidFill>
                          <a:latin typeface="+mn-lt"/>
                          <a:ea typeface="+mn-ea"/>
                          <a:cs typeface="+mn-cs"/>
                        </a:rPr>
                        <a:t> </a:t>
                      </a:r>
                      <a:r>
                        <a:rPr kumimoji="1" lang="en-US" altLang="ja-JP" sz="1100" kern="1200" dirty="0" err="1">
                          <a:solidFill>
                            <a:schemeClr val="dk1"/>
                          </a:solidFill>
                          <a:latin typeface="+mn-lt"/>
                          <a:ea typeface="+mn-ea"/>
                          <a:cs typeface="+mn-cs"/>
                        </a:rPr>
                        <a:t>Muenchhen</a:t>
                      </a:r>
                      <a:r>
                        <a:rPr kumimoji="1" lang="en-US" altLang="ja-JP" sz="1100" kern="1200" dirty="0">
                          <a:solidFill>
                            <a:schemeClr val="dk1"/>
                          </a:solidFill>
                          <a:latin typeface="+mn-lt"/>
                          <a:ea typeface="+mn-ea"/>
                          <a:cs typeface="+mn-cs"/>
                        </a:rPr>
                        <a:t> GmbH</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分析技術・機器：分析機器、顕微鏡検査、光学画像処理、クロマトグラフィー、分光測定機器、ラボテクノロジー：ラボ用機器・技術・設備、ラボ用、データシステム、試薬、バイオテクノロジー：医薬品・診断ソリューション、バイオケミカル</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100" kern="1200" dirty="0">
                          <a:solidFill>
                            <a:schemeClr val="dk1"/>
                          </a:solidFill>
                          <a:latin typeface="+mn-lt"/>
                          <a:ea typeface="+mn-ea"/>
                          <a:cs typeface="+mn-cs"/>
                        </a:rPr>
                        <a:t>毎年</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2"/>
                        </a:rPr>
                        <a:t>http://www.analyticaindia.com/</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43684214"/>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P-MEC India</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rPr>
                        <a:t>UBM</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zh-TW" altLang="en-US" sz="1100" kern="1200" dirty="0">
                          <a:solidFill>
                            <a:schemeClr val="dk1"/>
                          </a:solidFill>
                          <a:latin typeface="+mn-lt"/>
                          <a:ea typeface="+mn-ea"/>
                          <a:cs typeface="+mn-cs"/>
                        </a:rPr>
                        <a:t>製薬機械、設備、技術</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100" kern="1200" dirty="0">
                          <a:solidFill>
                            <a:schemeClr val="dk1"/>
                          </a:solidFill>
                          <a:latin typeface="+mn-lt"/>
                          <a:ea typeface="+mn-ea"/>
                          <a:cs typeface="+mn-cs"/>
                          <a:hlinkClick r:id="rId3"/>
                        </a:rPr>
                        <a:t>http://www.cphi.com/p-mec-india/</a:t>
                      </a:r>
                      <a:endParaRPr kumimoji="1" lang="ja-JP" altLang="en-US" sz="11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30123593"/>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Medicall</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n-ea"/>
                          <a:cs typeface="+mn-cs"/>
                        </a:rPr>
                        <a:t>Medexpert Business Consultants Pvt. Ltd.</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en-US" sz="1100" kern="1200" noProof="1">
                          <a:solidFill>
                            <a:schemeClr val="dk1"/>
                          </a:solidFill>
                          <a:latin typeface="+mn-lt"/>
                          <a:ea typeface="+mn-ea"/>
                          <a:cs typeface="+mn-cs"/>
                        </a:rPr>
                        <a:t>医療機器全般</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dirty="0">
                          <a:solidFill>
                            <a:schemeClr val="dk1"/>
                          </a:solidFill>
                          <a:latin typeface="+mn-lt"/>
                          <a:ea typeface="+mn-ea"/>
                          <a:cs typeface="+mn-cs"/>
                          <a:hlinkClick r:id="rId4"/>
                        </a:rPr>
                        <a:t>https://www.medicall.in/</a:t>
                      </a:r>
                      <a:endParaRPr kumimoji="1" lang="en-US" altLang="ja-JP"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CPhI</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n-ea"/>
                          <a:cs typeface="+mn-cs"/>
                        </a:rPr>
                        <a:t>Informa Markets</a:t>
                      </a:r>
                      <a:r>
                        <a:rPr kumimoji="1" lang="ja-JP" altLang="en-US" sz="1100" kern="1200" noProof="1">
                          <a:solidFill>
                            <a:schemeClr val="dk1"/>
                          </a:solidFill>
                          <a:latin typeface="+mn-lt"/>
                          <a:ea typeface="+mn-ea"/>
                          <a:cs typeface="+mn-cs"/>
                        </a:rPr>
                        <a:t>（</a:t>
                      </a:r>
                      <a:r>
                        <a:rPr kumimoji="1" lang="en-US" altLang="ja-JP" sz="1100" kern="1200" noProof="1">
                          <a:solidFill>
                            <a:schemeClr val="dk1"/>
                          </a:solidFill>
                          <a:latin typeface="+mn-lt"/>
                          <a:ea typeface="+mn-ea"/>
                          <a:cs typeface="+mn-cs"/>
                        </a:rPr>
                        <a:t>Global exhibitions and events events company</a:t>
                      </a:r>
                      <a:r>
                        <a:rPr kumimoji="1" lang="ja-JP" altLang="en-US" sz="1100" kern="1200" noProof="1">
                          <a:solidFill>
                            <a:schemeClr val="dk1"/>
                          </a:solidFill>
                          <a:latin typeface="+mn-lt"/>
                          <a:ea typeface="+mn-ea"/>
                          <a:cs typeface="+mn-cs"/>
                        </a:rPr>
                        <a:t>）</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製薬機械、ラボ</a:t>
                      </a:r>
                      <a:r>
                        <a:rPr kumimoji="1" lang="ja-JP" altLang="en-US" sz="1100" kern="1200" noProof="1">
                          <a:solidFill>
                            <a:schemeClr val="dk1"/>
                          </a:solidFill>
                          <a:latin typeface="+mn-lt"/>
                          <a:ea typeface="+mn-ea"/>
                          <a:cs typeface="+mn-cs"/>
                        </a:rPr>
                        <a:t>、</a:t>
                      </a:r>
                      <a:r>
                        <a:rPr kumimoji="1" lang="ja" altLang="ja-JP" sz="1100" kern="1200" noProof="1">
                          <a:solidFill>
                            <a:schemeClr val="dk1"/>
                          </a:solidFill>
                          <a:latin typeface="+mn-lt"/>
                          <a:ea typeface="+mn-ea"/>
                          <a:cs typeface="+mn-cs"/>
                        </a:rPr>
                        <a:t>分析機器</a:t>
                      </a:r>
                      <a:endParaRPr kumimoji="1" lang="ja-JP" altLang="en-US" sz="1100" kern="1200" noProof="1">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dirty="0">
                          <a:solidFill>
                            <a:schemeClr val="dk1"/>
                          </a:solidFill>
                          <a:latin typeface="+mn-lt"/>
                          <a:ea typeface="+mn-ea"/>
                          <a:cs typeface="+mn-cs"/>
                        </a:rPr>
                        <a:t>毎年</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dirty="0">
                          <a:solidFill>
                            <a:schemeClr val="dk1"/>
                          </a:solidFill>
                          <a:latin typeface="+mn-lt"/>
                          <a:ea typeface="+mn-ea"/>
                          <a:cs typeface="+mn-cs"/>
                          <a:hlinkClick r:id="rId5"/>
                        </a:rPr>
                        <a:t>https://www.cphi.com/india/en/home.html</a:t>
                      </a:r>
                      <a:endParaRPr kumimoji="1" lang="en-US" altLang="ja-JP"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India Med Expo</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n-ea"/>
                          <a:cs typeface="+mn-cs"/>
                        </a:rPr>
                        <a:t>S D Medical Exposition</a:t>
                      </a:r>
                      <a:r>
                        <a:rPr kumimoji="1" lang="ja-JP" altLang="en-US" sz="1100" kern="1200" noProof="1">
                          <a:solidFill>
                            <a:schemeClr val="dk1"/>
                          </a:solidFill>
                          <a:latin typeface="+mn-lt"/>
                          <a:ea typeface="+mn-ea"/>
                          <a:cs typeface="+mn-cs"/>
                        </a:rPr>
                        <a:t>（</a:t>
                      </a:r>
                      <a:r>
                        <a:rPr kumimoji="1" lang="en-US" altLang="ja-JP" sz="1100" kern="1200" noProof="1">
                          <a:solidFill>
                            <a:schemeClr val="dk1"/>
                          </a:solidFill>
                          <a:latin typeface="+mn-lt"/>
                          <a:ea typeface="+mn-ea"/>
                          <a:cs typeface="+mn-cs"/>
                        </a:rPr>
                        <a:t>sister concern of </a:t>
                      </a:r>
                      <a:r>
                        <a:rPr kumimoji="1" lang="en-US" sz="1100" b="0" i="0" kern="1200" dirty="0">
                          <a:solidFill>
                            <a:schemeClr val="tx1"/>
                          </a:solidFill>
                          <a:effectLst/>
                          <a:latin typeface="+mn-lt"/>
                          <a:ea typeface="+mn-ea"/>
                          <a:cs typeface="+mn-cs"/>
                        </a:rPr>
                        <a:t>S D Promo Media Pvt Ltd）</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医療、外科、器具、病院用機器</a:t>
                      </a:r>
                      <a:r>
                        <a:rPr kumimoji="1" lang="ja-JP" altLang="en-US" sz="1100" kern="1200" noProof="1">
                          <a:solidFill>
                            <a:schemeClr val="dk1"/>
                          </a:solidFill>
                          <a:latin typeface="+mn-lt"/>
                          <a:ea typeface="+mn-ea"/>
                          <a:cs typeface="+mn-cs"/>
                        </a:rPr>
                        <a:t>、</a:t>
                      </a:r>
                      <a:r>
                        <a:rPr kumimoji="1" lang="ja" altLang="ja-JP" sz="1100" kern="1200" noProof="1">
                          <a:solidFill>
                            <a:schemeClr val="dk1"/>
                          </a:solidFill>
                          <a:latin typeface="+mn-lt"/>
                          <a:ea typeface="+mn-ea"/>
                          <a:cs typeface="+mn-cs"/>
                        </a:rPr>
                        <a:t>消耗品</a:t>
                      </a:r>
                      <a:endParaRPr kumimoji="1" lang="ja-JP" altLang="en-US" sz="1100" kern="1200" noProof="1">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dirty="0">
                          <a:solidFill>
                            <a:schemeClr val="accent4"/>
                          </a:solidFill>
                          <a:latin typeface="+mn-lt"/>
                          <a:ea typeface="+mn-ea"/>
                          <a:cs typeface="+mn-cs"/>
                          <a:hlinkClick r:id="rId6">
                            <a:extLst>
                              <a:ext uri="{A12FA001-AC4F-418D-AE19-62706E023703}">
                                <ahyp:hlinkClr xmlns:ahyp="http://schemas.microsoft.com/office/drawing/2018/hyperlinkcolor" val="tx"/>
                              </a:ext>
                            </a:extLst>
                          </a:hlinkClick>
                        </a:rPr>
                        <a:t>https://indiamedexpo.com/about-india-med-expo/#</a:t>
                      </a:r>
                      <a:endParaRPr kumimoji="1" lang="ja-JP" altLang="en-US" sz="1100" kern="1200" dirty="0">
                        <a:solidFill>
                          <a:schemeClr val="accent4"/>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373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noProof="1">
                          <a:solidFill>
                            <a:schemeClr val="tx1"/>
                          </a:solidFill>
                          <a:latin typeface="Arial" panose="020B0604020202020204" pitchFamily="34" charset="0"/>
                          <a:ea typeface="ＭＳ Ｐゴシック" panose="020B0600070205080204" pitchFamily="50" charset="-128"/>
                          <a:cs typeface="Arial" panose="020B0604020202020204" pitchFamily="34" charset="0"/>
                        </a:rPr>
                        <a:t>PharmaTech Expo</a:t>
                      </a:r>
                      <a:endParaRPr kumimoji="1" lang="ja-JP" altLang="en-US" sz="11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sz="1100" b="0" i="0" kern="1200" dirty="0">
                          <a:solidFill>
                            <a:schemeClr val="tx1"/>
                          </a:solidFill>
                          <a:effectLst/>
                          <a:latin typeface="+mn-lt"/>
                          <a:ea typeface="+mn-ea"/>
                          <a:cs typeface="+mn-cs"/>
                        </a:rPr>
                        <a:t>PharmaTechnologyIndex.com Pvt. </a:t>
                      </a:r>
                      <a:r>
                        <a:rPr kumimoji="1" lang="en-US" sz="1100" b="0" i="0" kern="1200" dirty="0" err="1">
                          <a:solidFill>
                            <a:schemeClr val="tx1"/>
                          </a:solidFill>
                          <a:effectLst/>
                          <a:latin typeface="+mn-lt"/>
                          <a:ea typeface="+mn-ea"/>
                          <a:cs typeface="+mn-cs"/>
                        </a:rPr>
                        <a:t>Ltd.（a</a:t>
                      </a:r>
                      <a:r>
                        <a:rPr kumimoji="1" lang="en-US" sz="1100" b="0" i="0" kern="1200" dirty="0">
                          <a:solidFill>
                            <a:schemeClr val="tx1"/>
                          </a:solidFill>
                          <a:effectLst/>
                          <a:latin typeface="+mn-lt"/>
                          <a:ea typeface="+mn-ea"/>
                          <a:cs typeface="+mn-cs"/>
                        </a:rPr>
                        <a:t> division of KNS group）</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製薬機械、ラボ</a:t>
                      </a:r>
                      <a:r>
                        <a:rPr kumimoji="1" lang="ja-JP" altLang="en-US" sz="1100" kern="1200" noProof="1">
                          <a:solidFill>
                            <a:schemeClr val="dk1"/>
                          </a:solidFill>
                          <a:latin typeface="+mn-lt"/>
                          <a:ea typeface="+mn-ea"/>
                          <a:cs typeface="+mn-cs"/>
                        </a:rPr>
                        <a:t>、</a:t>
                      </a:r>
                      <a:r>
                        <a:rPr kumimoji="1" lang="ja" altLang="ja-JP" sz="1100" kern="1200" noProof="1">
                          <a:solidFill>
                            <a:schemeClr val="dk1"/>
                          </a:solidFill>
                          <a:latin typeface="+mn-lt"/>
                          <a:ea typeface="+mn-ea"/>
                          <a:cs typeface="+mn-cs"/>
                        </a:rPr>
                        <a:t>分析機器</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noProof="1">
                          <a:solidFill>
                            <a:schemeClr val="dk1"/>
                          </a:solidFill>
                          <a:latin typeface="+mn-lt"/>
                          <a:ea typeface="+mn-ea"/>
                          <a:cs typeface="+mn-cs"/>
                        </a:rPr>
                        <a:t>毎年</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 altLang="ja-JP" sz="1100" kern="1200" dirty="0">
                          <a:solidFill>
                            <a:schemeClr val="dk1"/>
                          </a:solidFill>
                          <a:latin typeface="+mn-lt"/>
                          <a:ea typeface="+mn-ea"/>
                          <a:cs typeface="+mn-cs"/>
                          <a:hlinkClick r:id="rId7"/>
                        </a:rPr>
                        <a:t>https://pharmatechexpo.com/</a:t>
                      </a:r>
                      <a:endParaRPr kumimoji="1" lang="ja-JP" altLang="en-US" sz="11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995683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外国人患者受入／医療渡航　（</a:t>
            </a:r>
            <a:r>
              <a:rPr lang="en-US" altLang="ja-JP" dirty="0"/>
              <a:t>1/2</a:t>
            </a:r>
            <a:r>
              <a:rPr lang="ja-JP" altLang="en-US" dirty="0"/>
              <a:t>）</a:t>
            </a:r>
          </a:p>
        </p:txBody>
      </p:sp>
      <p:sp>
        <p:nvSpPr>
          <p:cNvPr id="5" name="テキスト ボックス 4"/>
          <p:cNvSpPr txBox="1"/>
          <p:nvPr/>
        </p:nvSpPr>
        <p:spPr>
          <a:xfrm>
            <a:off x="200472" y="1124744"/>
            <a:ext cx="9505056" cy="29261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インドでは、ジャスワント・シン（</a:t>
            </a:r>
            <a:r>
              <a:rPr lang="en-US" altLang="ja-JP" sz="1400" dirty="0" err="1"/>
              <a:t>Jaswant</a:t>
            </a:r>
            <a:r>
              <a:rPr lang="en-US" altLang="ja-JP" sz="1400" dirty="0"/>
              <a:t> Singh</a:t>
            </a:r>
            <a:r>
              <a:rPr lang="ja-JP" altLang="en-US" sz="1400" dirty="0"/>
              <a:t>）元財務相が低コストの医療と観光を結びつけて医療渡航を政策として導入して以来、本格的に医療渡航産業の振興に着手し始めている。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医療目的でインドを訪れる外国人観光客の多くは、イラク、イエメン、パキスタン、バングラディシュ、アフリカ諸国からであるが、欧米諸国からの患者数も着実に増えている。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外国人医療ツーリスト達がインドで受ける主な医療処置は、不妊治療、形成外科手術、人工股関節置換手術、歯科インプラントとなっている。整形外科手術、美容整形外科手術、歯科治療の</a:t>
            </a:r>
            <a:r>
              <a:rPr lang="en-US" altLang="ja-JP" sz="1400" dirty="0"/>
              <a:t>3</a:t>
            </a:r>
            <a:r>
              <a:rPr lang="ja-JP" altLang="en-US" sz="1400" dirty="0"/>
              <a:t>分野のニーズが大きく、医療渡航産業による収入の</a:t>
            </a:r>
            <a:r>
              <a:rPr lang="en-US" altLang="ja-JP" sz="1400" dirty="0"/>
              <a:t>65%</a:t>
            </a:r>
            <a:r>
              <a:rPr lang="ja-JP" altLang="en-US" sz="1400" dirty="0"/>
              <a:t>を占める。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医療渡航は</a:t>
            </a:r>
            <a:r>
              <a:rPr lang="en-US" altLang="ja-JP" sz="1400" dirty="0"/>
              <a:t>2020</a:t>
            </a:r>
            <a:r>
              <a:rPr lang="ja-JP" altLang="en-US" sz="1400" dirty="0"/>
              <a:t>年度の</a:t>
            </a:r>
            <a:r>
              <a:rPr lang="en-US" altLang="ja-JP" sz="1400" dirty="0"/>
              <a:t>183,000</a:t>
            </a:r>
            <a:r>
              <a:rPr lang="ja-JP" altLang="en-US" sz="1400" dirty="0"/>
              <a:t>人から</a:t>
            </a:r>
            <a:r>
              <a:rPr lang="en-US" altLang="ja-JP" sz="1400" dirty="0"/>
              <a:t>2021</a:t>
            </a:r>
            <a:r>
              <a:rPr lang="ja-JP" altLang="en-US" sz="1400" dirty="0"/>
              <a:t>年度には</a:t>
            </a:r>
            <a:r>
              <a:rPr lang="en-US" altLang="ja-JP" sz="1400" dirty="0"/>
              <a:t>304,000</a:t>
            </a:r>
            <a:r>
              <a:rPr lang="ja-JP" altLang="en-US" sz="1400" dirty="0"/>
              <a:t>人に増加した。また、</a:t>
            </a:r>
            <a:r>
              <a:rPr lang="en-US" altLang="ja-JP" sz="1400" dirty="0"/>
              <a:t>2023</a:t>
            </a:r>
            <a:r>
              <a:rPr lang="ja-JP" altLang="en-US" sz="1400" dirty="0"/>
              <a:t>年から</a:t>
            </a:r>
            <a:r>
              <a:rPr lang="en-US" altLang="ja-JP" sz="1400" dirty="0"/>
              <a:t>2027</a:t>
            </a:r>
            <a:r>
              <a:rPr lang="ja-JP" altLang="en-US" sz="1400" dirty="0"/>
              <a:t>年の間における成長率は約</a:t>
            </a:r>
            <a:r>
              <a:rPr lang="en-US" altLang="ja-JP" sz="1400" dirty="0"/>
              <a:t>20%</a:t>
            </a:r>
            <a:r>
              <a:rPr lang="ja-JP" altLang="en-US" sz="1400" dirty="0"/>
              <a:t>で、</a:t>
            </a:r>
            <a:r>
              <a:rPr lang="en-US" altLang="ja-JP" sz="1400" dirty="0"/>
              <a:t>2023</a:t>
            </a:r>
            <a:r>
              <a:rPr lang="ja-JP" altLang="en-US" sz="1400" dirty="0"/>
              <a:t>年時点の</a:t>
            </a:r>
            <a:r>
              <a:rPr lang="en-US" altLang="ja-JP" sz="1400" dirty="0"/>
              <a:t>60</a:t>
            </a:r>
            <a:r>
              <a:rPr lang="ja-JP" altLang="en-US" sz="1400" dirty="0"/>
              <a:t>億</a:t>
            </a:r>
            <a:r>
              <a:rPr lang="en-US" altLang="ja-JP" sz="1400" dirty="0"/>
              <a:t>US$</a:t>
            </a:r>
            <a:r>
              <a:rPr lang="ja-JP" altLang="en-US" sz="1400" dirty="0"/>
              <a:t>から</a:t>
            </a:r>
            <a:r>
              <a:rPr lang="en-US" altLang="ja-JP" sz="1400" dirty="0"/>
              <a:t>350</a:t>
            </a:r>
            <a:r>
              <a:rPr lang="ja-JP" altLang="en-US" sz="1400" dirty="0"/>
              <a:t>億</a:t>
            </a:r>
            <a:r>
              <a:rPr lang="en-US" altLang="ja-JP" sz="1400" dirty="0"/>
              <a:t>US$</a:t>
            </a:r>
            <a:r>
              <a:rPr lang="ja-JP" altLang="en-US" sz="1400" dirty="0"/>
              <a:t>以上になると予想されている。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インドにおいてグローバルヘルスケアの世界標準である</a:t>
            </a:r>
            <a:r>
              <a:rPr lang="en-US" altLang="ja-JP" sz="1400" dirty="0"/>
              <a:t>Joint Commission International </a:t>
            </a:r>
            <a:r>
              <a:rPr lang="ja-JP" altLang="en-US" sz="1400" dirty="0"/>
              <a:t>（</a:t>
            </a:r>
            <a:r>
              <a:rPr lang="en-US" altLang="ja-JP" sz="1400" dirty="0"/>
              <a:t>JCI</a:t>
            </a:r>
            <a:r>
              <a:rPr lang="ja-JP" altLang="en-US" sz="1400" dirty="0"/>
              <a:t>）に認定された病院は</a:t>
            </a:r>
            <a:r>
              <a:rPr lang="en-US" altLang="ja-JP" sz="1400" dirty="0"/>
              <a:t>41</a:t>
            </a:r>
            <a:r>
              <a:rPr lang="ja-JP" altLang="en-US" sz="1400" dirty="0"/>
              <a:t>軒である。また、病院や医療提供者に対して認証や認定を行う国家レベルの機関である</a:t>
            </a:r>
            <a:r>
              <a:rPr lang="en-US" altLang="ja-JP" sz="1400" dirty="0"/>
              <a:t>National Accreditation Boards for Hospitals and Healthcare Providers</a:t>
            </a:r>
            <a:r>
              <a:rPr lang="ja-JP" altLang="en-US" sz="1400" dirty="0"/>
              <a:t>（</a:t>
            </a:r>
            <a:r>
              <a:rPr lang="en-US" altLang="ja-JP" sz="1400" dirty="0"/>
              <a:t>NABH</a:t>
            </a:r>
            <a:r>
              <a:rPr lang="ja-JP" altLang="en-US" sz="1400" dirty="0"/>
              <a:t>）が</a:t>
            </a:r>
            <a:r>
              <a:rPr lang="en-US" altLang="ja-JP" sz="1400" dirty="0"/>
              <a:t>1,400</a:t>
            </a:r>
            <a:r>
              <a:rPr lang="ja-JP" altLang="en-US" sz="1400" dirty="0"/>
              <a:t>機関存在する。</a:t>
            </a:r>
            <a:endParaRPr lang="en-US" altLang="ja-JP" sz="1400" dirty="0"/>
          </a:p>
        </p:txBody>
      </p:sp>
      <p:sp>
        <p:nvSpPr>
          <p:cNvPr id="58" name="テキスト ボックス 57"/>
          <p:cNvSpPr txBox="1"/>
          <p:nvPr/>
        </p:nvSpPr>
        <p:spPr>
          <a:xfrm>
            <a:off x="200472" y="6326589"/>
            <a:ext cx="8712968"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Indian Institute of Tourism &amp; Travel Management.</a:t>
            </a:r>
            <a:r>
              <a:rPr lang="ja-JP" altLang="en-US" sz="800" dirty="0"/>
              <a:t>（</a:t>
            </a:r>
            <a:r>
              <a:rPr lang="en-US" altLang="ja-JP" sz="800" dirty="0"/>
              <a:t>2011</a:t>
            </a:r>
            <a:r>
              <a:rPr lang="ja-JP" altLang="en-US" sz="800" dirty="0"/>
              <a:t>）</a:t>
            </a:r>
            <a:r>
              <a:rPr lang="en-US" altLang="ja-JP" sz="800" dirty="0"/>
              <a:t>Visa on Arrival Scheme: An Evaluation Study Commissioned by Ministry of Tourism Government of India</a:t>
            </a:r>
            <a:r>
              <a:rPr lang="ja-JP" altLang="en-US" sz="800" dirty="0" err="1"/>
              <a:t>、</a:t>
            </a:r>
            <a:r>
              <a:rPr lang="en-US" altLang="ja-JP" sz="800" dirty="0"/>
              <a:t>Ministry of Tourism.</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アイ・ビー・ティー「新興国（特にインド）における医療機器システムの展開可能性及び海外主要医療機器メーカーの海外展開戦略の調査　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HFS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Research Ltd.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India’s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growing medical tourism calls for increasing healthcare – IT collaboration October 13, 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MHA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Details of VISAS Granted by India</a:t>
            </a:r>
          </a:p>
          <a:p>
            <a:pPr marL="355600" indent="-355600"/>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endParaRPr kumimoji="0" lang="ja-JP" altLang="en-US" sz="800" dirty="0" bmk=""/>
          </a:p>
          <a:p>
            <a:pPr marL="355600" indent="-355600"/>
            <a:endParaRPr lang="ja-JP" altLang="ja-JP" sz="800" dirty="0"/>
          </a:p>
        </p:txBody>
      </p:sp>
    </p:spTree>
    <p:extLst>
      <p:ext uri="{BB962C8B-B14F-4D97-AF65-F5344CB8AC3E}">
        <p14:creationId xmlns:p14="http://schemas.microsoft.com/office/powerpoint/2010/main" val="30602077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5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 %&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1&quot;&gt;&lt;elem m_fUsage=&quot;2.95786874396493448813E+00&quot;&gt;&lt;m_msothmcolidx val=&quot;0&quot;/&gt;&lt;m_rgb r=&quot;1F&quot; g=&quot;49&quot; b=&quot;7D&quot;/&gt;&lt;/elem&gt;&lt;elem m_fUsage=&quot;2.78559000000000001052E+00&quot;&gt;&lt;m_msothmcolidx val=&quot;0&quot;/&gt;&lt;m_rgb r=&quot;33&quot; g=&quot;99&quot; b=&quot;CC&quot;/&gt;&lt;/elem&gt;&lt;elem m_fUsage=&quot;2.19927124655674344211E+00&quot;&gt;&lt;m_msothmcolidx val=&quot;0&quot;/&gt;&lt;m_rgb r=&quot;80&quot; g=&quot;CC&quot; b=&quot;E8&quot;/&gt;&lt;/elem&gt;&lt;elem m_fUsage=&quot;1.30564106893120279729E+00&quot;&gt;&lt;m_msothmcolidx val=&quot;0&quot;/&gt;&lt;m_rgb r=&quot;C0&quot; g=&quot;E6&quot; b=&quot;F4&quot;/&gt;&lt;/elem&gt;&lt;elem m_fUsage=&quot;2.05891132094649098594E-01&quot;&gt;&lt;m_msothmcolidx val=&quot;0&quot;/&gt;&lt;m_rgb r=&quot;79&quot; g=&quot;A2&quot; b=&quot;B3&quot;/&gt;&lt;/elem&gt;&lt;elem m_fUsage=&quot;1.51953488526525404279E-01&quot;&gt;&lt;m_msothmcolidx val=&quot;0&quot;/&gt;&lt;m_rgb r=&quot;EC&quot; g=&quot;E5&quot; b=&quot;F4&quot;/&gt;&lt;/elem&gt;&lt;elem m_fUsage=&quot;1.36758139673872874953E-01&quot;&gt;&lt;m_msothmcolidx val=&quot;0&quot;/&gt;&lt;m_rgb r=&quot;D2&quot; g=&quot;E0&quot; b=&quot;E6&quot;/&gt;&lt;/elem&gt;&lt;elem m_fUsage=&quot;1.35085171767299283552E-01&quot;&gt;&lt;m_msothmcolidx val=&quot;0&quot;/&gt;&lt;m_rgb r=&quot;F3&quot; g=&quot;F3&quot; b=&quot;F3&quot;/&gt;&lt;/elem&gt;&lt;elem m_fUsage=&quot;1.21576654590569363523E-01&quot;&gt;&lt;m_msothmcolidx val=&quot;0&quot;/&gt;&lt;m_rgb r=&quot;FF&quot; g=&quot;EF&quot; b=&quot;CC&quot;/&gt;&lt;/elem&gt;&lt;elem m_fUsage=&quot;1.49206563216131346929E-04&quot;&gt;&lt;m_msothmcolidx val=&quot;0&quot;/&gt;&lt;m_rgb r=&quot;96&quot; g=&quot;DC&quot; b=&quot;8C&quot;/&gt;&lt;/elem&gt;&lt;elem m_fUsage=&quot;8.81049835134934067543E-05&quot;&gt;&lt;m_msothmcolidx val=&quot;0&quot;/&gt;&lt;m_rgb r=&quot;8E&quot; g=&quot;BB&quot; b=&quot;71&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kLSfur.Pb5IeFxV8T18G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aBdxDC3MHFuMTjFSqrQ7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akX1YVuJmWGKGBOZNNETl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3Fa6jRV4pJwF.c9SFvw9z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04bbvUMrv2dXxX9qH9GkS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xXw4IgEh4MGeXopV00rWE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mGeM.7RmFA58QvshvXO10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7eypxv6pMdPK7B.vuzUN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lGEIi91QJpTP_2cpzEA4K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SzXWuTwfoJWY9OUr4dc17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Ge.v0qSffWLHUVdLeCPPP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TEFqyBJec6582DQf4RjrF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me7R6Um4Y4rjxKBMVWOcO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Uz01.hTtCAQNdpIP.KZX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KnOpVoF0kYL1n3RDyWoNR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o5bEJg44flIzhRJJ5YXn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VSRStq.e7KvXOS8OaO6H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AMp8oX05dOl14t4ZoJpR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es1tImCteRWP2_safjJYt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1w2RnHbqnPF.njq79DVN5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vJaYz3GhUZVPEm0yUC64N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nTKW.3TtPKZ3gzvP1ys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U2OgZG4u2RKQmaSQHwLW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TjgGYQUZnnNT3C__wNQ8R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evKUIEIVgCD9gnRbTQsiw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cmEuQPEMIbRs3a8ZgVZ_W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uZPBjVPYVcRxVH7DtR2hK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_6Z3R3HUetqPAlZk.gCzd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qAT8bc.9valPchv0UcpRY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J.khW.TVJCfIu2HprScUu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Nm0k.mtDH5LYUb5X5thbK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w5LsJ9f9LA8O..ABJdr7p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3yT.zflA2wzUIxOrkYveM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suL3EvwExhgAnamMCg95M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15hMJU1G2AsMV8QsxLy27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JcsnmujTljLRsvHK9k3Ak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WPKZxZTBTaPgmtuL4pMfv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gvFE00Im75ikC72ig9QOg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ebAZziSaXhPhX30uDuZyn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SiddH09aDWb83zYBWiAY3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LlO6mkmjZNQwkVaq_pv2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wO4qbc6qvW9IhrQhhv1e4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vMUz8BVac9xtpXK7iujVU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9lbX8O3wH.hfd0YQJ36.g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TW0byWmUj0Pv8CYOI7QTI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3eDdH.DjCRuTa2YD3FFeB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mr69PW_E8Cd6mjKaNQeSL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8kWZtdJJlPEErxpv8EtLv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2nHZAkA9Ods_AjqtJmkx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6rBOQZqKYWFPgn68R66Dk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ZILExAoPbFnLrDXxcGay9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ySOQgmcyiUVIYXjmjglDF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fq9.2EoECG4werWcBsEvA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CHKdDD_iy4Lj4pf7jaVKY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Cl8tjcRta8uciV0y3C_MD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ogHJYlH6A3_lrKbQDaOnV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uRWD2dEZBLst4EeSnh8KQ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sZDisZqF6Uzg9UR2D.OL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TTFe9Yjwq9ZFeNWXxvS0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_54dQyVeQXzgA5HUPAspO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Pz.WnWf9f1iU70lHrHigj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3nYrGshdxfXOKEfPBGDmw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voeVfcUE.Pd4g8szsBE3W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LiNB9tOaSjdofHUv07m1v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_6j64.cyvD3pOsLw74eDB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gVlHigNvHcwOCIGh2VAR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VMJtlNNfUni0Z5Nnz5N2G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LTq6zFg_nyvRQxsBTJ5xF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3ABJWa0E..JSQaC22wdXx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89fSgqvOwt8JxAUSjx9NS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yhSxTOPEEGAWVYRiF3.2n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ICuZxYW3dlRLxah07vpxk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SJpJM87.p5hl07VjmER2A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X_43Ao5GJjdfFryzOzXX3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O1eEiGIca_NIK64rktPh7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bUpw7SrBdMS0o.lFX29CI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nE0VANHnhFYMCvoEN66Df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vDTfkRMP0cKeIBAlNlEwL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z48pz9k4Y05wLX0L8iWJ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C10iF79o2z44E9qHucD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NLfWO0hyfGlijFgxB5LbX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Rq0LAhLpkiw9FGaK9GDjH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7k4DlYYwdRCAuaLBu4cZq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coTCTjR5IC2EMi7GvIgTU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jvSntv3ph7G.Sws4XEC8D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xGOji.NJRtluFGMwBPNpk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U.J2Xj.YHM2i5BGnbpxoF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AsaPY11kSC75t.wBLC_2g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4QvS5SrREh8wvSx52kdnO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gYrvf51TJw0iUQTe2R_Zi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5IdZaWMFkXbW0QLwvHCB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7okE7e5V73FfhAM2rIat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er76xEia0OKyQqOVpotAD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mJ5Xil8gxCh1tYUeaMrOx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Ays3fww2uaozp1Sxu_UI6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oiZJ0zIbkDWHy7NuiG3Yq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NQZxHa7mxjiK3Uv0KVNHv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00bHVdVeSGC4n4LFHIfY8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m0pGBBly.iW9Xwtaet0vw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avb.X7lJAX_5i.KpFIKyK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eo27UadLF._c0UOhsXXv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vCn6sFcRXgPgVQbuR9tm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qhx3TWg6BAMgaqj86rjcJ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9J4Ym_X632ok.DKV4aRw1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5VTYYjaltaKqIIkR7LuE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nWRcf2ByR8qnVk41m9n7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d0pS0IrIg01Wbat_m9hQN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50azF40sYAKWK9u5w9G0i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wH.2PjpjFnknmYWQ5off7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326LEyGGq6BygSOES.C9y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ufCpbDsFEyz6smCjsFRjs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HMdfs.LRv0MLQk6szoW9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8XDzpZLZ1mtCtVptUe5EIw"/>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Kt.3bd9vpcUkKR6E8Np5n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AwN1LzKmSBZ2JPLjKY6fI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iieMBSkUF_mm1.cipbidP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XX8in7dceLmFKvY.mtlZ9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UzYwbq8PkLa_IVe7sDEX_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zUzQp.fSyZrdcX68aaW94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pSeTl_BcmIDX_k9pArU5b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nGluw3bOAAlHVUSfvAl6dw"/>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V4aNViyUv_1L.DNDjdfGo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FnsLoEDVtSvC4QAehuaCy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dYcsznNHaNG7Fn81.hrFT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Il6eNWiavQoYVYH3pM8TU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Yt0EnsYnMpIsFQ3SbzYVA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MSaL94pYnbVLH4qVKdBhC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Tm7G3je3YxHnE2S_FqZD8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5w_81rz1D37_hQkdqwbhJw"/>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xrEl5WvuWCuuHVKMwQUmf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YrolORPHP_U8AH9leJLOG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AfM2PVPXCOrNQWAahkRibA"/>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Rn.XJ46pigOO.13JkZOKV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XGpIK7NvE_kO9eumkghck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U5pJJyuYSLQMRrq1F.7.e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Ep2yTcVuMGdIllxPcwhwe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oMG.o7sBaWqQ1onF0eK8b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uE.9W_xxdkWtsVXIBV5so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4pXjW.9EIyZMmw7hD9nH9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EdVxGuNML3Xc2pY6XMCgK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m1u4PBCin4ECBRitjv1f5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eayxftgxiQoXO9U5SL9BO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vQUskIFFos9MchMBEv6Wf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X5kWuq4Wke9lWV7.av_I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xFW0aYqgRhb8c6PAAG47i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kwyXzQaiBnRE_ICxjCk1z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ABjmWFiUJj7y8bsc3A9.V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Ud3PEbg4OsIGx33bE29W9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IznfPbsiKe7PXSvk90YGO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GCaBfVPzf3awmvX0s1WqR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8g3720t1N_kQ_xH_aE2c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fo.nKnE4td6icIhpKTY9G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Bx9wXPhafToljnd.VaeJk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sN_JaiuaSxKUpnyXM2y5k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kMByGmdpRxmKQeo0NZXF7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ErnjhrOD1RNNM4dFDUc0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XskpSpEuStuC2E8JLX356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ACKzj1BEhvgeUGCKKbvP7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jfex.20AbwNE90.njMD9Q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zzd0oK6M0bkuKWSZR6rwL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WtfbPjBMYeh1CSVYyX_2t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ijbQHllfCFu1twWz3._m6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vZrJ86U13doV5vPZdV3yM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VGGQi9MNReqsRWA8IM1vS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zWDpX0b_QGiQsk_gL1xWC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YM6nubwPSwm0RdV_Ipj_6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TcOW0nYYS5a6e7CDqSFlP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JGMy4XmoSmq1lvyU8Avpn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z6iFdIUSQNuNo8zCQd1jW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DwDmvP6oQWeKu1ar0lmtr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dNSDjVRMRsKfxFyN7W4Sm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6kvBRnupRtifdpSNOsra4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BGToPRqyQyijUkS44qrlw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SIgbUYcFQoKKuc_z0tc5o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7hQse3aSQlmOdIUVa5XHi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Yz7SUeFVTsGhRTLFalXQ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5fN6K.IE10Aikxl0Bkfza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bDpHDy.LTqSbJWLAKDHpp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FUBuTmBUSlK2naIcR4kOJ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mF.RfHRNT5iACu0qT50Nf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v6MorKJVQQmZUOiaP8AGug"/>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Z3uM.tphRGCQmgwIUspru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zPS1Cp7DSJy0GElFvI0La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ZNYKNxTkSoeW6XzJiStCJ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8rjmjfjoT_mYPpPblEteq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ruiWONbZbFey8IZuCk.hb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cSnb6oNFi5fVRTjpDyWz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_oV85KdvdLMpiEoIFAJ2L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QBGCRzV9FhwCeu0tY93rb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I92b8xLVzS5PVN354s1L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3OeQiNKr8.wyDfvEwg.RA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V_K9W2UTtsC3I3o26KHIr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xG7VEjbKKfXqKhiGGfOF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7XFq5biZm1tWtguB1DeG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P_z6qqLJykdMMs.f0H8sF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vIsIFj96wjLX3nNJRhyfi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_F5oCifMVT7Wa9OLM3Mt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QGfb.rCx9DmGUgh_tTyAa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NXOmFs8X6QLSb86sGG3o3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SAlxw_ArVlInBBD14KwUz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9sn8ApQ9QFyQvF3_bB454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17_WWeb3YbU9XGe9VLVluQ"/>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aa6ea9tgISpBdLu_MUh0a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P_LVABu0A2dbYCXtKmvAX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fZs3G5Omp.RbzUu5RCRkS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Yki3px1U.ulEn8KJDjh8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go8MBi9xXDItuVQJ.N.O3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PAKHf0TRkSYXu.clhaGyb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yhUNTt.nY00L3hjU1iNER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LJhigOBvOt3nV8C1GWGtZ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Keyz5HaAgBzTDCTdOfOGX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DmowpTysUAdAuu3dqN0A9w"/>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996kiqejsyRFtEvjkC5c1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Vjwp9A.2cnKund_5EC08B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6DCyr6vVpZrLGOJdJanp_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vjePq2sPT3yeX9biQUoXS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qenFIILOaoSN2HeUH2_01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nPzCsS7fwATTtDCEto2Xi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QEExSTEGR.Ck3hSnQO9r3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NSBUexNUW42VphSqf13M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DjPfR6CDRxmSm1ArcZ5hf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ILd9ONBGTDKXk5.hpUN1U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yZSWcU0fSUmXvXUdg.3Z7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3OngAq4iTpqqbtztPlhYh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pOIKuI1JRImxGE4uTmXLT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hX3OCtlPEigJELahKNsTH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5tecLe2es18gTLO22b.ul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leTVFzxbtTDEMGQbqhhL0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5OsKA41Vc9VgNOtAvfx3M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R6O99_Y9PigIzFByvMrxx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gVjg8DU6QvGSJC2KJill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NXl9iOlkjy_d_GhFvuxrI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iZGBvL2XECpfpSSJF4PmS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T207o2XM6XYFEr.6T3eXo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M4f3XUr_bm_TJG5vToepq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KuUxnBz0khD1nIYhm7BLK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dmgB1oP3Sl.tkQyvO.D15g"/>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KquOmaDUTcClqdUf2spXE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fzDF7XIvSbOV.2bnv7qAg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FfD8gXvwTcuL3Bt0zxZwT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NeS51FfTinT7ejzhnJDYR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EQH2xbkJRRAlF2P0RfAqh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thvjD45._rxMQB9Ix0uZl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gjasEGE1TvSDm4YkIm3F5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QhhSO2ZyWwxoX0K2IWFTy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Zc.VHub.R4IrFbrVwOt11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EDnwM8tvCH9Gf_1xDS.aS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BCSqhEoHKpsVQfDn53haS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5Et114bU1UQ5Z6AVT_Ahk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XiXXuLkfgF4P5SbO4TLRs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fM55DziD5ZGwDP8XPPU4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XJmjQk5RTYqFtZySGNIp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eglLe_WsOt1nq34xz.7ZQ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OSx7xLqXLOnDWg4QSlNHk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9QfpPfXwI5.zPgxO_choa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blareXXADXF5gtLOMrdje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1lGeRWZCH.J1oT3nUmUvC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YvUmWPOrHCcFBkav39XP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IpttK7oTXaojl.PyYEbii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5.xml><?xml version="1.0" encoding="utf-8"?>
<p:tagLst xmlns:a="http://schemas.openxmlformats.org/drawingml/2006/main" xmlns:r="http://schemas.openxmlformats.org/officeDocument/2006/relationships" xmlns:p="http://schemas.openxmlformats.org/presentationml/2006/main">
  <p:tag name="NAME" val="4. Footnote"/>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ZHEsLRQFzLDpNKKTzbQPX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QMx1_GYC7WDV8AvHJUXCf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9NqUR03p3u69wK0rTKZV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580.xml><?xml version="1.0" encoding="utf-8"?>
<p:tagLst xmlns:a="http://schemas.openxmlformats.org/drawingml/2006/main" xmlns:r="http://schemas.openxmlformats.org/officeDocument/2006/relationships" xmlns:p="http://schemas.openxmlformats.org/presentationml/2006/main">
  <p:tag name="NAME" val="4. Footnote"/>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2.xml><?xml version="1.0" encoding="utf-8"?>
<p:tagLst xmlns:a="http://schemas.openxmlformats.org/drawingml/2006/main" xmlns:r="http://schemas.openxmlformats.org/officeDocument/2006/relationships" xmlns:p="http://schemas.openxmlformats.org/presentationml/2006/main">
  <p:tag name="NAME" val="Tick"/>
</p:tagLst>
</file>

<file path=ppt/tags/tag583.xml><?xml version="1.0" encoding="utf-8"?>
<p:tagLst xmlns:a="http://schemas.openxmlformats.org/drawingml/2006/main" xmlns:r="http://schemas.openxmlformats.org/officeDocument/2006/relationships" xmlns:p="http://schemas.openxmlformats.org/presentationml/2006/main">
  <p:tag name="NAME" val="Tick"/>
</p:tagLst>
</file>

<file path=ppt/tags/tag584.xml><?xml version="1.0" encoding="utf-8"?>
<p:tagLst xmlns:a="http://schemas.openxmlformats.org/drawingml/2006/main" xmlns:r="http://schemas.openxmlformats.org/officeDocument/2006/relationships" xmlns:p="http://schemas.openxmlformats.org/presentationml/2006/main">
  <p:tag name="NAME" val="Tick"/>
</p:tagLst>
</file>

<file path=ppt/tags/tag585.xml><?xml version="1.0" encoding="utf-8"?>
<p:tagLst xmlns:a="http://schemas.openxmlformats.org/drawingml/2006/main" xmlns:r="http://schemas.openxmlformats.org/officeDocument/2006/relationships" xmlns:p="http://schemas.openxmlformats.org/presentationml/2006/main">
  <p:tag name="NAME" val="Tick"/>
</p:tagLst>
</file>

<file path=ppt/tags/tag586.xml><?xml version="1.0" encoding="utf-8"?>
<p:tagLst xmlns:a="http://schemas.openxmlformats.org/drawingml/2006/main" xmlns:r="http://schemas.openxmlformats.org/officeDocument/2006/relationships" xmlns:p="http://schemas.openxmlformats.org/presentationml/2006/main">
  <p:tag name="NAME" val="Tick"/>
</p:tagLst>
</file>

<file path=ppt/tags/tag587.xml><?xml version="1.0" encoding="utf-8"?>
<p:tagLst xmlns:a="http://schemas.openxmlformats.org/drawingml/2006/main" xmlns:r="http://schemas.openxmlformats.org/officeDocument/2006/relationships" xmlns:p="http://schemas.openxmlformats.org/presentationml/2006/main">
  <p:tag name="NAME" val="Tick"/>
</p:tagLst>
</file>

<file path=ppt/tags/tag588.xml><?xml version="1.0" encoding="utf-8"?>
<p:tagLst xmlns:a="http://schemas.openxmlformats.org/drawingml/2006/main" xmlns:r="http://schemas.openxmlformats.org/officeDocument/2006/relationships" xmlns:p="http://schemas.openxmlformats.org/presentationml/2006/main">
  <p:tag name="NAME" val="Tick"/>
</p:tagLst>
</file>

<file path=ppt/tags/tag589.xml><?xml version="1.0" encoding="utf-8"?>
<p:tagLst xmlns:a="http://schemas.openxmlformats.org/drawingml/2006/main" xmlns:r="http://schemas.openxmlformats.org/officeDocument/2006/relationships" xmlns:p="http://schemas.openxmlformats.org/presentationml/2006/main">
  <p:tag name="NAME" val="Tick"/>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590.xml><?xml version="1.0" encoding="utf-8"?>
<p:tagLst xmlns:a="http://schemas.openxmlformats.org/drawingml/2006/main" xmlns:r="http://schemas.openxmlformats.org/officeDocument/2006/relationships" xmlns:p="http://schemas.openxmlformats.org/presentationml/2006/main">
  <p:tag name="NAME" val="Tick"/>
</p:tagLst>
</file>

<file path=ppt/tags/tag591.xml><?xml version="1.0" encoding="utf-8"?>
<p:tagLst xmlns:a="http://schemas.openxmlformats.org/drawingml/2006/main" xmlns:r="http://schemas.openxmlformats.org/officeDocument/2006/relationships" xmlns:p="http://schemas.openxmlformats.org/presentationml/2006/main">
  <p:tag name="NAME" val="Tick"/>
</p:tagLst>
</file>

<file path=ppt/tags/tag592.xml><?xml version="1.0" encoding="utf-8"?>
<p:tagLst xmlns:a="http://schemas.openxmlformats.org/drawingml/2006/main" xmlns:r="http://schemas.openxmlformats.org/officeDocument/2006/relationships" xmlns:p="http://schemas.openxmlformats.org/presentationml/2006/main">
  <p:tag name="NAME" val="Tick"/>
</p:tagLst>
</file>

<file path=ppt/tags/tag593.xml><?xml version="1.0" encoding="utf-8"?>
<p:tagLst xmlns:a="http://schemas.openxmlformats.org/drawingml/2006/main" xmlns:r="http://schemas.openxmlformats.org/officeDocument/2006/relationships" xmlns:p="http://schemas.openxmlformats.org/presentationml/2006/main">
  <p:tag name="NAME" val="Tick"/>
</p:tagLst>
</file>

<file path=ppt/tags/tag594.xml><?xml version="1.0" encoding="utf-8"?>
<p:tagLst xmlns:a="http://schemas.openxmlformats.org/drawingml/2006/main" xmlns:r="http://schemas.openxmlformats.org/officeDocument/2006/relationships" xmlns:p="http://schemas.openxmlformats.org/presentationml/2006/main">
  <p:tag name="NAME" val="Tick"/>
</p:tagLst>
</file>

<file path=ppt/tags/tag595.xml><?xml version="1.0" encoding="utf-8"?>
<p:tagLst xmlns:a="http://schemas.openxmlformats.org/drawingml/2006/main" xmlns:r="http://schemas.openxmlformats.org/officeDocument/2006/relationships" xmlns:p="http://schemas.openxmlformats.org/presentationml/2006/main">
  <p:tag name="NAME" val="Tick"/>
</p:tagLst>
</file>

<file path=ppt/tags/tag596.xml><?xml version="1.0" encoding="utf-8"?>
<p:tagLst xmlns:a="http://schemas.openxmlformats.org/drawingml/2006/main" xmlns:r="http://schemas.openxmlformats.org/officeDocument/2006/relationships" xmlns:p="http://schemas.openxmlformats.org/presentationml/2006/main">
  <p:tag name="NAME" val="Tick"/>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E.j4id8LyTws8CtSNBPcV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p1co8k8gnMQffeMTffS9U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tjGP3mLUhvwkjLOvg5c3vQ"/>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ISNIJdCmVLn5PUnglLFtGw"/>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jCVU3epnzggE_NgHt2Wr_w"/>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DyD8FJSFjQF_4UqwZeUMCw"/>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gceTjGydxqg9SdlfmbX89Q"/>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73yWWKD0B28G9GR3gv0Vk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IxRfddArTgQgKiGWlCFoYg"/>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R3FLExTsybdqh5RL8fOMU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1SoGgyIkTpwHKYz0uKUoZA"/>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Y5q51HZX.VMkM8ixBkE0W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ptkAg6wCl_fgf7WOTdW1T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zzUew8MV567tHxSkv_cwb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NkYm70ZUOLjbYo75CHEdL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hfehFfl1uJ89JlB5cDlBXw"/>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ifLX7HbHrDWnyxWNmqfJa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rF1wb_oO96M4joPkIw5FLg"/>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CtYdUN_huCDY8jUrJ27HX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6wXwNQoh2JwEvzwRS4nv.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8hidqD6G5Ht._52nJMI8bA"/>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GiyWe.XEDjLyrQqKF7nNaQ"/>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ULKTP7Dvh7mpgjcpvVKWx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17M7QQGMohtSbbaB0s0IDQ"/>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qksTPXWhjk00M4ROshfZS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GkwXl_kCgJ.7a9XFndMiyw"/>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LKEqXcAYrdRfhSViWCNaP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OiU4NVUWZDdn5380ZvX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OHj0.2SObVXUOjLi2QJ_R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QZe5wK3Tn.KrXNEjq1wC9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vJ_gOMqHdX8DXR7u7FHSi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tN5VAFYvmxLY..Bfp7IfT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lnBNYigcT16lMOg.oF1Z_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pqZh2c6s0H_kywBk3j0tH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F_XL9_tvhxDvsv62skwbQw"/>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2PcLQag4MZGfxWVDAgy06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8BrgX1WIf67wCYsoqtNPsw"/>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sphuzjREmQ6RS0LqBRIN8g"/>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XfTCTL84goSqxLsWR.QQ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T9K5xFoUQE6MnO5hjnOGmg"/>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VPydqJVEQMClgGr73_.7xQ"/>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zttg7_TlRQOe7KLUJ2NkuA"/>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vsKiJ809Tra6IbtQYx.8Ow"/>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hjMVCl08T8GVWd900B65N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6.xml><?xml version="1.0" encoding="utf-8"?>
<p:tagLst xmlns:a="http://schemas.openxmlformats.org/drawingml/2006/main" xmlns:r="http://schemas.openxmlformats.org/officeDocument/2006/relationships" xmlns:p="http://schemas.openxmlformats.org/presentationml/2006/main">
  <p:tag name="NAME" val="4. Footnote"/>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NAME" val="CustomIc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700.xml><?xml version="1.0" encoding="utf-8"?>
<p:tagLst xmlns:a="http://schemas.openxmlformats.org/drawingml/2006/main" xmlns:r="http://schemas.openxmlformats.org/officeDocument/2006/relationships" xmlns:p="http://schemas.openxmlformats.org/presentationml/2006/main">
  <p:tag name="NAME" val="CustomIcon"/>
</p:tagLst>
</file>

<file path=ppt/tags/tag701.xml><?xml version="1.0" encoding="utf-8"?>
<p:tagLst xmlns:a="http://schemas.openxmlformats.org/drawingml/2006/main" xmlns:r="http://schemas.openxmlformats.org/officeDocument/2006/relationships" xmlns:p="http://schemas.openxmlformats.org/presentationml/2006/main">
  <p:tag name="NAME" val="5. Source"/>
</p:tagLst>
</file>

<file path=ppt/tags/tag702.xml><?xml version="1.0" encoding="utf-8"?>
<p:tagLst xmlns:a="http://schemas.openxmlformats.org/drawingml/2006/main" xmlns:r="http://schemas.openxmlformats.org/officeDocument/2006/relationships" xmlns:p="http://schemas.openxmlformats.org/presentationml/2006/main">
  <p:tag name="NAME" val="CustomIcon"/>
</p:tagLst>
</file>

<file path=ppt/tags/tag703.xml><?xml version="1.0" encoding="utf-8"?>
<p:tagLst xmlns:a="http://schemas.openxmlformats.org/drawingml/2006/main" xmlns:r="http://schemas.openxmlformats.org/officeDocument/2006/relationships" xmlns:p="http://schemas.openxmlformats.org/presentationml/2006/main">
  <p:tag name="NAME" val="CustomIcon"/>
</p:tagLst>
</file>

<file path=ppt/tags/tag704.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705.xml><?xml version="1.0" encoding="utf-8"?>
<p:tagLst xmlns:a="http://schemas.openxmlformats.org/drawingml/2006/main" xmlns:r="http://schemas.openxmlformats.org/officeDocument/2006/relationships" xmlns:p="http://schemas.openxmlformats.org/presentationml/2006/main">
  <p:tag name="NAME" val="4. Footnote"/>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ea60d57e-af5b-4752-ac57-3e4f28ca11dc}" enabled="1" method="Standard" siteId="{36da45f1-dd2c-4d1f-af13-5abe46b99921}" contentBits="0" removed="0"/>
</clbl:labelList>
</file>

<file path=docProps/app.xml><?xml version="1.0" encoding="utf-8"?>
<Properties xmlns="http://schemas.openxmlformats.org/officeDocument/2006/extended-properties" xmlns:vt="http://schemas.openxmlformats.org/officeDocument/2006/docPropsVTypes">
  <Template/>
  <TotalTime>0</TotalTime>
  <Words>37369</Words>
  <Application>Microsoft Office PowerPoint</Application>
  <PresentationFormat>A4 210 x 297 mm</PresentationFormat>
  <Paragraphs>5283</Paragraphs>
  <Slides>128</Slides>
  <Notes>37</Notes>
  <HiddenSlides>0</HiddenSlides>
  <MMClips>0</MMClips>
  <ScaleCrop>false</ScaleCrop>
  <HeadingPairs>
    <vt:vector size="8" baseType="variant">
      <vt:variant>
        <vt:lpstr>使用されているフォント</vt:lpstr>
      </vt:variant>
      <vt:variant>
        <vt:i4>12</vt:i4>
      </vt:variant>
      <vt:variant>
        <vt:lpstr>テーマ</vt:lpstr>
      </vt:variant>
      <vt:variant>
        <vt:i4>1</vt:i4>
      </vt:variant>
      <vt:variant>
        <vt:lpstr>埋め込まれた OLE サーバー</vt:lpstr>
      </vt:variant>
      <vt:variant>
        <vt:i4>1</vt:i4>
      </vt:variant>
      <vt:variant>
        <vt:lpstr>スライド タイトル</vt:lpstr>
      </vt:variant>
      <vt:variant>
        <vt:i4>128</vt:i4>
      </vt:variant>
    </vt:vector>
  </HeadingPairs>
  <TitlesOfParts>
    <vt:vector size="142" baseType="lpstr">
      <vt:lpstr>HGP創英角ｺﾞｼｯｸUB</vt:lpstr>
      <vt:lpstr>HGS創英角ｺﾞｼｯｸUB</vt:lpstr>
      <vt:lpstr>HG創英角ｺﾞｼｯｸUB</vt:lpstr>
      <vt:lpstr>ＭＳ Ｐゴシック</vt:lpstr>
      <vt:lpstr>ヒラギノ角ゴ Pro W3</vt:lpstr>
      <vt:lpstr>游ゴシック</vt:lpstr>
      <vt:lpstr>Arial</vt:lpstr>
      <vt:lpstr>Arial Black</vt:lpstr>
      <vt:lpstr>Poppins</vt:lpstr>
      <vt:lpstr>Roboto</vt:lpstr>
      <vt:lpstr>Times New Roman</vt:lpstr>
      <vt:lpstr>Wingdings</vt:lpstr>
      <vt:lpstr>NRI Template</vt:lpstr>
      <vt:lpstr>think-cellスライド</vt:lpstr>
      <vt:lpstr>PowerPoint プレゼンテーション</vt:lpstr>
      <vt:lpstr>PowerPoint プレゼンテーション</vt:lpstr>
      <vt:lpstr>PowerPoint プレゼンテーション</vt:lpstr>
      <vt:lpstr>一般概況</vt:lpstr>
      <vt:lpstr>インド／一般概況</vt:lpstr>
      <vt:lpstr>インド／一般概況／経済</vt:lpstr>
      <vt:lpstr>インド／一般概況／経済</vt:lpstr>
      <vt:lpstr>インド／一般概況／経済</vt:lpstr>
      <vt:lpstr>インド／一般概況／経済</vt:lpstr>
      <vt:lpstr>インド／一般概況／経済</vt:lpstr>
      <vt:lpstr>インド／一般概況／経済</vt:lpstr>
      <vt:lpstr>インド／一般概況／規制</vt:lpstr>
      <vt:lpstr>インド／一般概況／規制</vt:lpstr>
      <vt:lpstr>インド／一般概況／規制</vt:lpstr>
      <vt:lpstr>インド／一般概況／規制</vt:lpstr>
      <vt:lpstr>医療関連</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インド／医療関連／医療・公衆衛生</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PowerPoint プレゼンテーション</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インド／医療関連／制度</vt:lpstr>
      <vt:lpstr>インド／医療関連／医療サービス</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インド／医療関連／医療機器</vt:lpstr>
      <vt:lpstr>インド／医療関連／医薬品</vt:lpstr>
      <vt:lpstr>インド／医療関連／医薬品</vt:lpstr>
      <vt:lpstr>インド／医療関連／医薬品</vt:lpstr>
      <vt:lpstr>インド／医療関連／医薬品</vt:lpstr>
      <vt:lpstr>インド／医療関連／介護</vt:lpstr>
      <vt:lpstr>インド／医療関連／介護</vt:lpstr>
      <vt:lpstr>インド／医療関連／歯科</vt:lpstr>
      <vt:lpstr>その他</vt:lpstr>
      <vt:lpstr>インド／医療関連／その他</vt:lpstr>
      <vt:lpstr>インド／医療関連／その他</vt:lpstr>
      <vt:lpstr>インド／医療関連／その他</vt:lpstr>
      <vt:lpstr>インド／医療関連／その他</vt:lpstr>
      <vt:lpstr>インド／医療関連／その他</vt:lpstr>
      <vt:lpstr>インド／医療関連／その他</vt:lpstr>
      <vt:lpstr>インド／医療関連／その他</vt:lpstr>
      <vt:lpstr>インド／医療関連／その他</vt:lpstr>
      <vt:lpstr>政策動向</vt:lpstr>
      <vt:lpstr>インド／政策動向</vt:lpstr>
      <vt:lpstr>インド／政策動向</vt:lpstr>
      <vt:lpstr>インド／政策動向</vt:lpstr>
      <vt:lpstr>インド／政策動向</vt:lpstr>
      <vt:lpstr>インド／政策動向</vt:lpstr>
      <vt:lpstr>インド／政策動向</vt:lpstr>
      <vt:lpstr>インド／政策動向</vt:lpstr>
      <vt:lpstr>インド／政策動向</vt:lpstr>
      <vt:lpstr>インド／政策動向</vt:lpstr>
      <vt:lpstr>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lpstr>インド／日本との関わり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2026-04-24T04:19:40Z</dcterms:created>
  <dcterms:modified xsi:type="dcterms:W3CDTF">2026-04-24T04:19:51Z</dcterms:modified>
  <cp:contentStatus/>
</cp:coreProperties>
</file>